
<file path=[Content_Types].xml><?xml version="1.0" encoding="utf-8"?>
<ns0:Types xmlns:ns0="http://schemas.openxmlformats.org/package/2006/content-types">
  <ns0:Default Extension="bin" ContentType="application/vnd.openxmlformats-officedocument.oleObject"/>
  <ns0:Default Extension="emf" ContentType="image/x-emf"/>
  <ns0:Default Extension="jpeg" ContentType="image/jpeg"/>
  <ns0:Default Extension="png" ContentType="image/png"/>
  <ns0:Default Extension="rels" ContentType="application/vnd.openxmlformats-package.relationships+xml"/>
  <ns0:Default Extension="svg" ContentType="image/svg+xml"/>
  <ns0:Default Extension="wmf" ContentType="image/x-wmf"/>
  <ns0:Default Extension="xml" ContentType="application/xml"/>
  <ns0:Override PartName="/ppt/presentation.xml" ContentType="application/vnd.openxmlformats-officedocument.presentationml.presentation.main+xml"/>
  <ns0:Override PartName="/ppt/slideMasters/slideMaster1.xml" ContentType="application/vnd.openxmlformats-officedocument.presentationml.slideMaster+xml"/>
  <ns0:Override PartName="/ppt/slides/slide1.xml" ContentType="application/vnd.openxmlformats-officedocument.presentationml.slide+xml"/>
  <ns0:Override PartName="/ppt/slides/slide2.xml" ContentType="application/vnd.openxmlformats-officedocument.presentationml.slide+xml"/>
  <ns0:Override PartName="/ppt/slides/slide3.xml" ContentType="application/vnd.openxmlformats-officedocument.presentationml.slide+xml"/>
  <ns0:Override PartName="/ppt/slides/slide4.xml" ContentType="application/vnd.openxmlformats-officedocument.presentationml.slide+xml"/>
  <ns0:Override PartName="/ppt/slides/slide5.xml" ContentType="application/vnd.openxmlformats-officedocument.presentationml.slide+xml"/>
  <ns0:Override PartName="/ppt/slides/slide6.xml" ContentType="application/vnd.openxmlformats-officedocument.presentationml.slide+xml"/>
  <ns0:Override PartName="/ppt/slides/slide7.xml" ContentType="application/vnd.openxmlformats-officedocument.presentationml.slide+xml"/>
  <ns0:Override PartName="/ppt/slides/slide8.xml" ContentType="application/vnd.openxmlformats-officedocument.presentationml.slide+xml"/>
  <ns0:Override PartName="/ppt/slides/slide9.xml" ContentType="application/vnd.openxmlformats-officedocument.presentationml.slide+xml"/>
  <ns0:Override PartName="/ppt/slides/slide10.xml" ContentType="application/vnd.openxmlformats-officedocument.presentationml.slide+xml"/>
  <ns0:Override PartName="/ppt/slides/slide11.xml" ContentType="application/vnd.openxmlformats-officedocument.presentationml.slide+xml"/>
  <ns0:Override PartName="/ppt/slides/slide12.xml" ContentType="application/vnd.openxmlformats-officedocument.presentationml.slide+xml"/>
  <ns0:Override PartName="/ppt/slides/slide13.xml" ContentType="application/vnd.openxmlformats-officedocument.presentationml.slide+xml"/>
  <ns0:Override PartName="/ppt/slides/slide14.xml" ContentType="application/vnd.openxmlformats-officedocument.presentationml.slide+xml"/>
  <ns0:Override PartName="/ppt/slides/slide15.xml" ContentType="application/vnd.openxmlformats-officedocument.presentationml.slide+xml"/>
  <ns0:Override PartName="/ppt/slides/slide16.xml" ContentType="application/vnd.openxmlformats-officedocument.presentationml.slide+xml"/>
  <ns0:Override PartName="/ppt/slides/slide17.xml" ContentType="application/vnd.openxmlformats-officedocument.presentationml.slide+xml"/>
  <ns0:Override PartName="/ppt/slides/slide18.xml" ContentType="application/vnd.openxmlformats-officedocument.presentationml.slide+xml"/>
  <ns0:Override PartName="/ppt/slides/slide19.xml" ContentType="application/vnd.openxmlformats-officedocument.presentationml.slide+xml"/>
  <ns0:Override PartName="/ppt/slides/slide20.xml" ContentType="application/vnd.openxmlformats-officedocument.presentationml.slide+xml"/>
  <ns0:Override PartName="/ppt/slides/slide21.xml" ContentType="application/vnd.openxmlformats-officedocument.presentationml.slide+xml"/>
  <ns0:Override PartName="/ppt/slides/slide22.xml" ContentType="application/vnd.openxmlformats-officedocument.presentationml.slide+xml"/>
  <ns0:Override PartName="/ppt/slides/slide23.xml" ContentType="application/vnd.openxmlformats-officedocument.presentationml.slide+xml"/>
  <ns0:Override PartName="/ppt/slides/slide24.xml" ContentType="application/vnd.openxmlformats-officedocument.presentationml.slide+xml"/>
  <ns0:Override PartName="/ppt/slides/slide25.xml" ContentType="application/vnd.openxmlformats-officedocument.presentationml.slide+xml"/>
  <ns0:Override PartName="/ppt/slides/slide26.xml" ContentType="application/vnd.openxmlformats-officedocument.presentationml.slide+xml"/>
  <ns0:Override PartName="/ppt/slides/slide27.xml" ContentType="application/vnd.openxmlformats-officedocument.presentationml.slide+xml"/>
  <ns0:Override PartName="/ppt/slides/slide28.xml" ContentType="application/vnd.openxmlformats-officedocument.presentationml.slide+xml"/>
  <ns0:Override PartName="/ppt/slides/slide29.xml" ContentType="application/vnd.openxmlformats-officedocument.presentationml.slide+xml"/>
  <ns0:Override PartName="/ppt/slides/slide30.xml" ContentType="application/vnd.openxmlformats-officedocument.presentationml.slide+xml"/>
  <ns0:Override PartName="/ppt/slides/slide31.xml" ContentType="application/vnd.openxmlformats-officedocument.presentationml.slide+xml"/>
  <ns0:Override PartName="/ppt/slides/slide32.xml" ContentType="application/vnd.openxmlformats-officedocument.presentationml.slide+xml"/>
  <ns0:Override PartName="/ppt/slides/slide33.xml" ContentType="application/vnd.openxmlformats-officedocument.presentationml.slide+xml"/>
  <ns0:Override PartName="/ppt/slides/slide34.xml" ContentType="application/vnd.openxmlformats-officedocument.presentationml.slide+xml"/>
  <ns0:Override PartName="/ppt/slides/slide35.xml" ContentType="application/vnd.openxmlformats-officedocument.presentationml.slide+xml"/>
  <ns0:Override PartName="/ppt/slides/slide36.xml" ContentType="application/vnd.openxmlformats-officedocument.presentationml.slide+xml"/>
  <ns0:Override PartName="/ppt/slides/slide37.xml" ContentType="application/vnd.openxmlformats-officedocument.presentationml.slide+xml"/>
  <ns0:Override PartName="/ppt/slides/slide38.xml" ContentType="application/vnd.openxmlformats-officedocument.presentationml.slide+xml"/>
  <ns0:Override PartName="/ppt/slides/slide39.xml" ContentType="application/vnd.openxmlformats-officedocument.presentationml.slide+xml"/>
  <ns0:Override PartName="/ppt/slides/slide40.xml" ContentType="application/vnd.openxmlformats-officedocument.presentationml.slide+xml"/>
  <ns0:Override PartName="/ppt/slides/slide41.xml" ContentType="application/vnd.openxmlformats-officedocument.presentationml.slide+xml"/>
  <ns0:Override PartName="/ppt/slides/slide42.xml" ContentType="application/vnd.openxmlformats-officedocument.presentationml.slide+xml"/>
  <ns0:Override PartName="/ppt/slides/slide43.xml" ContentType="application/vnd.openxmlformats-officedocument.presentationml.slide+xml"/>
  <ns0:Override PartName="/ppt/slides/slide44.xml" ContentType="application/vnd.openxmlformats-officedocument.presentationml.slide+xml"/>
  <ns0:Override PartName="/ppt/slides/slide45.xml" ContentType="application/vnd.openxmlformats-officedocument.presentationml.slide+xml"/>
  <ns0:Override PartName="/ppt/slides/slide46.xml" ContentType="application/vnd.openxmlformats-officedocument.presentationml.slide+xml"/>
  <ns0:Override PartName="/ppt/slides/slide47.xml" ContentType="application/vnd.openxmlformats-officedocument.presentationml.slide+xml"/>
  <ns0:Override PartName="/ppt/slides/slide48.xml" ContentType="application/vnd.openxmlformats-officedocument.presentationml.slide+xml"/>
  <ns0:Override PartName="/ppt/slides/slide49.xml" ContentType="application/vnd.openxmlformats-officedocument.presentationml.slide+xml"/>
  <ns0:Override PartName="/ppt/slides/slide50.xml" ContentType="application/vnd.openxmlformats-officedocument.presentationml.slide+xml"/>
  <ns0:Override PartName="/ppt/slides/slide51.xml" ContentType="application/vnd.openxmlformats-officedocument.presentationml.slide+xml"/>
  <ns0:Override PartName="/ppt/slides/slide52.xml" ContentType="application/vnd.openxmlformats-officedocument.presentationml.slide+xml"/>
  <ns0:Override PartName="/ppt/slides/slide53.xml" ContentType="application/vnd.openxmlformats-officedocument.presentationml.slide+xml"/>
  <ns0:Override PartName="/ppt/slides/slide54.xml" ContentType="application/vnd.openxmlformats-officedocument.presentationml.slide+xml"/>
  <ns0:Override PartName="/ppt/slides/slide55.xml" ContentType="application/vnd.openxmlformats-officedocument.presentationml.slide+xml"/>
  <ns0:Override PartName="/ppt/slides/slide56.xml" ContentType="application/vnd.openxmlformats-officedocument.presentationml.slide+xml"/>
  <ns0:Override PartName="/ppt/slides/slide57.xml" ContentType="application/vnd.openxmlformats-officedocument.presentationml.slide+xml"/>
  <ns0:Override PartName="/ppt/slides/slide58.xml" ContentType="application/vnd.openxmlformats-officedocument.presentationml.slide+xml"/>
  <ns0:Override PartName="/ppt/slides/slide59.xml" ContentType="application/vnd.openxmlformats-officedocument.presentationml.slide+xml"/>
  <ns0:Override PartName="/ppt/slides/slide60.xml" ContentType="application/vnd.openxmlformats-officedocument.presentationml.slide+xml"/>
  <ns0:Override PartName="/ppt/slides/slide61.xml" ContentType="application/vnd.openxmlformats-officedocument.presentationml.slide+xml"/>
  <ns0:Override PartName="/ppt/slides/slide62.xml" ContentType="application/vnd.openxmlformats-officedocument.presentationml.slide+xml"/>
  <ns0:Override PartName="/ppt/slides/slide63.xml" ContentType="application/vnd.openxmlformats-officedocument.presentationml.slide+xml"/>
  <ns0:Override PartName="/ppt/slides/slide64.xml" ContentType="application/vnd.openxmlformats-officedocument.presentationml.slide+xml"/>
  <ns0:Override PartName="/ppt/slides/slide65.xml" ContentType="application/vnd.openxmlformats-officedocument.presentationml.slide+xml"/>
  <ns0:Override PartName="/ppt/slides/slide66.xml" ContentType="application/vnd.openxmlformats-officedocument.presentationml.slide+xml"/>
  <ns0:Override PartName="/ppt/slides/slide67.xml" ContentType="application/vnd.openxmlformats-officedocument.presentationml.slide+xml"/>
  <ns0:Override PartName="/ppt/slides/slide68.xml" ContentType="application/vnd.openxmlformats-officedocument.presentationml.slide+xml"/>
  <ns0:Override PartName="/ppt/slides/slide69.xml" ContentType="application/vnd.openxmlformats-officedocument.presentationml.slide+xml"/>
  <ns0:Override PartName="/ppt/slides/slide70.xml" ContentType="application/vnd.openxmlformats-officedocument.presentationml.slide+xml"/>
  <ns0:Override PartName="/ppt/slides/slide71.xml" ContentType="application/vnd.openxmlformats-officedocument.presentationml.slide+xml"/>
  <ns0:Override PartName="/ppt/slides/slide72.xml" ContentType="application/vnd.openxmlformats-officedocument.presentationml.slide+xml"/>
  <ns0:Override PartName="/ppt/slides/slide73.xml" ContentType="application/vnd.openxmlformats-officedocument.presentationml.slide+xml"/>
  <ns0:Override PartName="/ppt/slides/slide74.xml" ContentType="application/vnd.openxmlformats-officedocument.presentationml.slide+xml"/>
  <ns0:Override PartName="/ppt/slides/slide75.xml" ContentType="application/vnd.openxmlformats-officedocument.presentationml.slide+xml"/>
  <ns0:Override PartName="/ppt/slides/slide76.xml" ContentType="application/vnd.openxmlformats-officedocument.presentationml.slide+xml"/>
  <ns0:Override PartName="/ppt/slides/slide77.xml" ContentType="application/vnd.openxmlformats-officedocument.presentationml.slide+xml"/>
  <ns0:Override PartName="/ppt/slides/slide78.xml" ContentType="application/vnd.openxmlformats-officedocument.presentationml.slide+xml"/>
  <ns0:Override PartName="/ppt/slides/slide79.xml" ContentType="application/vnd.openxmlformats-officedocument.presentationml.slide+xml"/>
  <ns0:Override PartName="/ppt/slides/slide80.xml" ContentType="application/vnd.openxmlformats-officedocument.presentationml.slide+xml"/>
  <ns0:Override PartName="/ppt/slides/slide81.xml" ContentType="application/vnd.openxmlformats-officedocument.presentationml.slide+xml"/>
  <ns0:Override PartName="/ppt/slides/slide82.xml" ContentType="application/vnd.openxmlformats-officedocument.presentationml.slide+xml"/>
  <ns0:Override PartName="/ppt/slides/slide83.xml" ContentType="application/vnd.openxmlformats-officedocument.presentationml.slide+xml"/>
  <ns0:Override PartName="/ppt/slides/slide84.xml" ContentType="application/vnd.openxmlformats-officedocument.presentationml.slide+xml"/>
  <ns0:Override PartName="/ppt/slides/slide85.xml" ContentType="application/vnd.openxmlformats-officedocument.presentationml.slide+xml"/>
  <ns0:Override PartName="/ppt/slides/slide86.xml" ContentType="application/vnd.openxmlformats-officedocument.presentationml.slide+xml"/>
  <ns0:Override PartName="/ppt/slides/slide87.xml" ContentType="application/vnd.openxmlformats-officedocument.presentationml.slide+xml"/>
  <ns0:Override PartName="/ppt/slides/slide88.xml" ContentType="application/vnd.openxmlformats-officedocument.presentationml.slide+xml"/>
  <ns0:Override PartName="/ppt/slides/slide89.xml" ContentType="application/vnd.openxmlformats-officedocument.presentationml.slide+xml"/>
  <ns0:Override PartName="/ppt/slides/slide90.xml" ContentType="application/vnd.openxmlformats-officedocument.presentationml.slide+xml"/>
  <ns0:Override PartName="/ppt/slides/slide91.xml" ContentType="application/vnd.openxmlformats-officedocument.presentationml.slide+xml"/>
  <ns0:Override PartName="/ppt/slides/slide92.xml" ContentType="application/vnd.openxmlformats-officedocument.presentationml.slide+xml"/>
  <ns0:Override PartName="/ppt/slides/slide93.xml" ContentType="application/vnd.openxmlformats-officedocument.presentationml.slide+xml"/>
  <ns0:Override PartName="/ppt/slides/slide94.xml" ContentType="application/vnd.openxmlformats-officedocument.presentationml.slide+xml"/>
  <ns0:Override PartName="/ppt/slides/slide95.xml" ContentType="application/vnd.openxmlformats-officedocument.presentationml.slide+xml"/>
  <ns0:Override PartName="/ppt/slides/slide96.xml" ContentType="application/vnd.openxmlformats-officedocument.presentationml.slide+xml"/>
  <ns0:Override PartName="/ppt/slides/slide97.xml" ContentType="application/vnd.openxmlformats-officedocument.presentationml.slide+xml"/>
  <ns0:Override PartName="/ppt/slides/slide98.xml" ContentType="application/vnd.openxmlformats-officedocument.presentationml.slide+xml"/>
  <ns0:Override PartName="/ppt/slides/slide99.xml" ContentType="application/vnd.openxmlformats-officedocument.presentationml.slide+xml"/>
  <ns0:Override PartName="/ppt/slides/slide100.xml" ContentType="application/vnd.openxmlformats-officedocument.presentationml.slide+xml"/>
  <ns0:Override PartName="/ppt/slides/slide101.xml" ContentType="application/vnd.openxmlformats-officedocument.presentationml.slide+xml"/>
  <ns0:Override PartName="/ppt/slides/slide102.xml" ContentType="application/vnd.openxmlformats-officedocument.presentationml.slide+xml"/>
  <ns0:Override PartName="/ppt/notesMasters/notesMaster1.xml" ContentType="application/vnd.openxmlformats-officedocument.presentationml.notesMaster+xml"/>
  <ns0:Override PartName="/ppt/handoutMasters/handoutMaster1.xml" ContentType="application/vnd.openxmlformats-officedocument.presentationml.handoutMaster+xml"/>
  <ns0:Override PartName="/ppt/presProps.xml" ContentType="application/vnd.openxmlformats-officedocument.presentationml.presProps+xml"/>
  <ns0:Override PartName="/ppt/viewProps.xml" ContentType="application/vnd.openxmlformats-officedocument.presentationml.viewProps+xml"/>
  <ns0:Override PartName="/ppt/theme/theme1.xml" ContentType="application/vnd.openxmlformats-officedocument.theme+xml"/>
  <ns0:Override PartName="/ppt/tableStyles.xml" ContentType="application/vnd.openxmlformats-officedocument.presentationml.tableStyles+xml"/>
  <ns0:Override PartName="/ppt/slideLayouts/slideLayout1.xml" ContentType="application/vnd.openxmlformats-officedocument.presentationml.slideLayout+xml"/>
  <ns0:Override PartName="/ppt/slideLayouts/slideLayout2.xml" ContentType="application/vnd.openxmlformats-officedocument.presentationml.slideLayout+xml"/>
  <ns0:Override PartName="/ppt/slideLayouts/slideLayout3.xml" ContentType="application/vnd.openxmlformats-officedocument.presentationml.slideLayout+xml"/>
  <ns0:Override PartName="/ppt/slideLayouts/slideLayout4.xml" ContentType="application/vnd.openxmlformats-officedocument.presentationml.slideLayout+xml"/>
  <ns0:Override PartName="/ppt/slideLayouts/slideLayout5.xml" ContentType="application/vnd.openxmlformats-officedocument.presentationml.slideLayout+xml"/>
  <ns0:Override PartName="/ppt/slideLayouts/slideLayout6.xml" ContentType="application/vnd.openxmlformats-officedocument.presentationml.slideLayout+xml"/>
  <ns0:Override PartName="/ppt/slideLayouts/slideLayout7.xml" ContentType="application/vnd.openxmlformats-officedocument.presentationml.slideLayout+xml"/>
  <ns0:Override PartName="/ppt/slideLayouts/slideLayout8.xml" ContentType="application/vnd.openxmlformats-officedocument.presentationml.slideLayout+xml"/>
  <ns0:Override PartName="/ppt/slideLayouts/slideLayout9.xml" ContentType="application/vnd.openxmlformats-officedocument.presentationml.slideLayout+xml"/>
  <ns0:Override PartName="/ppt/slideLayouts/slideLayout10.xml" ContentType="application/vnd.openxmlformats-officedocument.presentationml.slideLayout+xml"/>
  <ns0:Override PartName="/ppt/slideLayouts/slideLayout11.xml" ContentType="application/vnd.openxmlformats-officedocument.presentationml.slideLayout+xml"/>
  <ns0:Override PartName="/ppt/theme/theme2.xml" ContentType="application/vnd.openxmlformats-officedocument.theme+xml"/>
  <ns0:Override PartName="/ppt/theme/theme3.xml" ContentType="application/vnd.openxmlformats-officedocument.theme+xml"/>
  <ns0:Override PartName="/ppt/notesSlides/notesSlide1.xml" ContentType="application/vnd.openxmlformats-officedocument.presentationml.notesSlide+xml"/>
  <ns0:Override PartName="/ppt/notesSlides/notesSlide2.xml" ContentType="application/vnd.openxmlformats-officedocument.presentationml.notesSlide+xml"/>
  <ns0:Override PartName="/ppt/notesSlides/notesSlide3.xml" ContentType="application/vnd.openxmlformats-officedocument.presentationml.notesSlide+xml"/>
  <ns0:Override PartName="/ppt/notesSlides/notesSlide4.xml" ContentType="application/vnd.openxmlformats-officedocument.presentationml.notesSlide+xml"/>
  <ns0:Override PartName="/ppt/notesSlides/notesSlide5.xml" ContentType="application/vnd.openxmlformats-officedocument.presentationml.notesSlide+xml"/>
  <ns0:Override PartName="/ppt/notesSlides/notesSlide6.xml" ContentType="application/vnd.openxmlformats-officedocument.presentationml.notesSlide+xml"/>
  <ns0:Override PartName="/ppt/notesSlides/notesSlide7.xml" ContentType="application/vnd.openxmlformats-officedocument.presentationml.notesSlide+xml"/>
  <ns0:Override PartName="/ppt/notesSlides/notesSlide8.xml" ContentType="application/vnd.openxmlformats-officedocument.presentationml.notesSlide+xml"/>
  <ns0:Override PartName="/ppt/notesSlides/notesSlide9.xml" ContentType="application/vnd.openxmlformats-officedocument.presentationml.notesSlide+xml"/>
  <ns0:Override PartName="/ppt/notesSlides/notesSlide10.xml" ContentType="application/vnd.openxmlformats-officedocument.presentationml.notesSlide+xml"/>
  <ns0:Override PartName="/ppt/notesSlides/notesSlide11.xml" ContentType="application/vnd.openxmlformats-officedocument.presentationml.notesSlide+xml"/>
  <ns0:Override PartName="/ppt/notesSlides/notesSlide12.xml" ContentType="application/vnd.openxmlformats-officedocument.presentationml.notesSlide+xml"/>
  <ns0:Override PartName="/ppt/notesSlides/notesSlide13.xml" ContentType="application/vnd.openxmlformats-officedocument.presentationml.notesSlide+xml"/>
  <ns0:Override PartName="/ppt/notesSlides/notesSlide14.xml" ContentType="application/vnd.openxmlformats-officedocument.presentationml.notesSlide+xml"/>
  <ns0:Override PartName="/ppt/notesSlides/notesSlide15.xml" ContentType="application/vnd.openxmlformats-officedocument.presentationml.notesSlide+xml"/>
  <ns0:Override PartName="/ppt/notesSlides/notesSlide16.xml" ContentType="application/vnd.openxmlformats-officedocument.presentationml.notesSlide+xml"/>
  <ns0:Override PartName="/ppt/notesSlides/notesSlide17.xml" ContentType="application/vnd.openxmlformats-officedocument.presentationml.notesSlide+xml"/>
  <ns0:Override PartName="/ppt/notesSlides/notesSlide18.xml" ContentType="application/vnd.openxmlformats-officedocument.presentationml.notesSlide+xml"/>
  <ns0:Override PartName="/ppt/notesSlides/notesSlide19.xml" ContentType="application/vnd.openxmlformats-officedocument.presentationml.notesSlide+xml"/>
  <ns0:Override PartName="/ppt/notesSlides/notesSlide20.xml" ContentType="application/vnd.openxmlformats-officedocument.presentationml.notesSlide+xml"/>
  <ns0:Override PartName="/ppt/notesSlides/notesSlide21.xml" ContentType="application/vnd.openxmlformats-officedocument.presentationml.notesSlide+xml"/>
  <ns0:Override PartName="/ppt/notesSlides/notesSlide22.xml" ContentType="application/vnd.openxmlformats-officedocument.presentationml.notesSlide+xml"/>
  <ns0:Override PartName="/ppt/notesSlides/notesSlide23.xml" ContentType="application/vnd.openxmlformats-officedocument.presentationml.notesSlide+xml"/>
  <ns0:Override PartName="/ppt/notesSlides/notesSlide24.xml" ContentType="application/vnd.openxmlformats-officedocument.presentationml.notesSlide+xml"/>
  <ns0:Override PartName="/ppt/notesSlides/notesSlide25.xml" ContentType="application/vnd.openxmlformats-officedocument.presentationml.notesSlide+xml"/>
  <ns0:Override PartName="/ppt/notesSlides/notesSlide26.xml" ContentType="application/vnd.openxmlformats-officedocument.presentationml.notesSlide+xml"/>
  <ns0:Override PartName="/ppt/notesSlides/notesSlide27.xml" ContentType="application/vnd.openxmlformats-officedocument.presentationml.notesSlide+xml"/>
  <ns0:Override PartName="/ppt/notesSlides/notesSlide28.xml" ContentType="application/vnd.openxmlformats-officedocument.presentationml.notesSlide+xml"/>
  <ns0:Override PartName="/ppt/notesSlides/notesSlide29.xml" ContentType="application/vnd.openxmlformats-officedocument.presentationml.notesSlide+xml"/>
  <ns0:Override PartName="/ppt/notesSlides/notesSlide30.xml" ContentType="application/vnd.openxmlformats-officedocument.presentationml.notesSlide+xml"/>
  <ns0:Override PartName="/ppt/notesSlides/notesSlide31.xml" ContentType="application/vnd.openxmlformats-officedocument.presentationml.notesSlide+xml"/>
  <ns0:Override PartName="/ppt/notesSlides/notesSlide32.xml" ContentType="application/vnd.openxmlformats-officedocument.presentationml.notesSlide+xml"/>
  <ns0:Override PartName="/ppt/notesSlides/notesSlide33.xml" ContentType="application/vnd.openxmlformats-officedocument.presentationml.notesSlide+xml"/>
  <ns0:Override PartName="/ppt/notesSlides/notesSlide34.xml" ContentType="application/vnd.openxmlformats-officedocument.presentationml.notesSlide+xml"/>
  <ns0:Override PartName="/ppt/notesSlides/notesSlide35.xml" ContentType="application/vnd.openxmlformats-officedocument.presentationml.notesSlide+xml"/>
  <ns0:Override PartName="/ppt/notesSlides/notesSlide36.xml" ContentType="application/vnd.openxmlformats-officedocument.presentationml.notesSlide+xml"/>
  <ns0:Override PartName="/ppt/notesSlides/notesSlide37.xml" ContentType="application/vnd.openxmlformats-officedocument.presentationml.notesSlide+xml"/>
  <ns0:Override PartName="/ppt/notesSlides/notesSlide38.xml" ContentType="application/vnd.openxmlformats-officedocument.presentationml.notesSlide+xml"/>
  <ns0:Override PartName="/ppt/notesSlides/notesSlide39.xml" ContentType="application/vnd.openxmlformats-officedocument.presentationml.notesSlide+xml"/>
  <ns0:Override PartName="/ppt/notesSlides/notesSlide40.xml" ContentType="application/vnd.openxmlformats-officedocument.presentationml.notesSlide+xml"/>
  <ns0:Override PartName="/ppt/notesSlides/notesSlide41.xml" ContentType="application/vnd.openxmlformats-officedocument.presentationml.notesSlide+xml"/>
  <ns0:Override PartName="/ppt/notesSlides/notesSlide42.xml" ContentType="application/vnd.openxmlformats-officedocument.presentationml.notesSlide+xml"/>
  <ns0:Override PartName="/ppt/notesSlides/notesSlide43.xml" ContentType="application/vnd.openxmlformats-officedocument.presentationml.notesSlide+xml"/>
  <ns0:Override PartName="/ppt/notesSlides/notesSlide44.xml" ContentType="application/vnd.openxmlformats-officedocument.presentationml.notesSlide+xml"/>
  <ns0:Override PartName="/ppt/notesSlides/notesSlide45.xml" ContentType="application/vnd.openxmlformats-officedocument.presentationml.notesSlide+xml"/>
  <ns0:Override PartName="/ppt/notesSlides/notesSlide46.xml" ContentType="application/vnd.openxmlformats-officedocument.presentationml.notesSlide+xml"/>
  <ns0:Override PartName="/ppt/notesSlides/notesSlide47.xml" ContentType="application/vnd.openxmlformats-officedocument.presentationml.notesSlide+xml"/>
  <ns0:Override PartName="/ppt/notesSlides/notesSlide48.xml" ContentType="application/vnd.openxmlformats-officedocument.presentationml.notesSlide+xml"/>
  <ns0:Override PartName="/ppt/notesSlides/notesSlide49.xml" ContentType="application/vnd.openxmlformats-officedocument.presentationml.notesSlide+xml"/>
  <ns0:Override PartName="/ppt/notesSlides/notesSlide50.xml" ContentType="application/vnd.openxmlformats-officedocument.presentationml.notesSlide+xml"/>
  <ns0:Override PartName="/ppt/notesSlides/notesSlide51.xml" ContentType="application/vnd.openxmlformats-officedocument.presentationml.notesSlide+xml"/>
  <ns0:Override PartName="/ppt/notesSlides/notesSlide52.xml" ContentType="application/vnd.openxmlformats-officedocument.presentationml.notesSlide+xml"/>
  <ns0:Override PartName="/ppt/notesSlides/notesSlide53.xml" ContentType="application/vnd.openxmlformats-officedocument.presentationml.notesSlide+xml"/>
  <ns0:Override PartName="/ppt/notesSlides/notesSlide54.xml" ContentType="application/vnd.openxmlformats-officedocument.presentationml.notesSlide+xml"/>
  <ns0:Override PartName="/ppt/notesSlides/notesSlide55.xml" ContentType="application/vnd.openxmlformats-officedocument.presentationml.notesSlide+xml"/>
  <ns0:Override PartName="/ppt/notesSlides/notesSlide56.xml" ContentType="application/vnd.openxmlformats-officedocument.presentationml.notesSlide+xml"/>
  <ns0:Override PartName="/ppt/notesSlides/notesSlide57.xml" ContentType="application/vnd.openxmlformats-officedocument.presentationml.notesSlide+xml"/>
  <ns0:Override PartName="/ppt/notesSlides/notesSlide58.xml" ContentType="application/vnd.openxmlformats-officedocument.presentationml.notesSlide+xml"/>
  <ns0:Override PartName="/ppt/notesSlides/notesSlide59.xml" ContentType="application/vnd.openxmlformats-officedocument.presentationml.notesSlide+xml"/>
  <ns0:Override PartName="/ppt/notesSlides/notesSlide60.xml" ContentType="application/vnd.openxmlformats-officedocument.presentationml.notesSlide+xml"/>
  <ns0:Override PartName="/ppt/notesSlides/notesSlide61.xml" ContentType="application/vnd.openxmlformats-officedocument.presentationml.notesSlide+xml"/>
  <ns0:Override PartName="/ppt/notesSlides/notesSlide62.xml" ContentType="application/vnd.openxmlformats-officedocument.presentationml.notesSlide+xml"/>
  <ns0:Override PartName="/ppt/notesSlides/notesSlide63.xml" ContentType="application/vnd.openxmlformats-officedocument.presentationml.notesSlide+xml"/>
  <ns0:Override PartName="/ppt/notesSlides/notesSlide64.xml" ContentType="application/vnd.openxmlformats-officedocument.presentationml.notesSlide+xml"/>
  <ns0:Override PartName="/ppt/notesSlides/notesSlide65.xml" ContentType="application/vnd.openxmlformats-officedocument.presentationml.notesSlide+xml"/>
  <ns0:Override PartName="/ppt/notesSlides/notesSlide66.xml" ContentType="application/vnd.openxmlformats-officedocument.presentationml.notesSlide+xml"/>
  <ns0:Override PartName="/ppt/notesSlides/notesSlide67.xml" ContentType="application/vnd.openxmlformats-officedocument.presentationml.notesSlide+xml"/>
  <ns0:Override PartName="/ppt/notesSlides/notesSlide68.xml" ContentType="application/vnd.openxmlformats-officedocument.presentationml.notesSlide+xml"/>
  <ns0:Override PartName="/ppt/notesSlides/notesSlide69.xml" ContentType="application/vnd.openxmlformats-officedocument.presentationml.notesSlide+xml"/>
  <ns0:Override PartName="/ppt/notesSlides/notesSlide70.xml" ContentType="application/vnd.openxmlformats-officedocument.presentationml.notesSlide+xml"/>
  <ns0:Override PartName="/ppt/notesSlides/notesSlide71.xml" ContentType="application/vnd.openxmlformats-officedocument.presentationml.notesSlide+xml"/>
  <ns0:Override PartName="/ppt/notesSlides/notesSlide72.xml" ContentType="application/vnd.openxmlformats-officedocument.presentationml.notesSlide+xml"/>
  <ns0:Override PartName="/ppt/notesSlides/notesSlide73.xml" ContentType="application/vnd.openxmlformats-officedocument.presentationml.notesSlide+xml"/>
  <ns0:Override PartName="/ppt/notesSlides/notesSlide74.xml" ContentType="application/vnd.openxmlformats-officedocument.presentationml.notesSlide+xml"/>
  <ns0:Override PartName="/ppt/notesSlides/notesSlide75.xml" ContentType="application/vnd.openxmlformats-officedocument.presentationml.notesSlide+xml"/>
  <ns0:Override PartName="/ppt/notesSlides/notesSlide76.xml" ContentType="application/vnd.openxmlformats-officedocument.presentationml.notesSlide+xml"/>
  <ns0:Override PartName="/ppt/notesSlides/notesSlide77.xml" ContentType="application/vnd.openxmlformats-officedocument.presentationml.notesSlide+xml"/>
  <ns0:Override PartName="/ppt/notesSlides/notesSlide78.xml" ContentType="application/vnd.openxmlformats-officedocument.presentationml.notesSlide+xml"/>
  <ns0:Override PartName="/ppt/notesSlides/notesSlide79.xml" ContentType="application/vnd.openxmlformats-officedocument.presentationml.notesSlide+xml"/>
  <ns0:Override PartName="/ppt/notesSlides/notesSlide80.xml" ContentType="application/vnd.openxmlformats-officedocument.presentationml.notesSlide+xml"/>
  <ns0:Override PartName="/ppt/notesSlides/notesSlide81.xml" ContentType="application/vnd.openxmlformats-officedocument.presentationml.notesSlide+xml"/>
  <ns0:Override PartName="/ppt/notesSlides/notesSlide82.xml" ContentType="application/vnd.openxmlformats-officedocument.presentationml.notesSlide+xml"/>
  <ns0:Override PartName="/ppt/notesSlides/notesSlide83.xml" ContentType="application/vnd.openxmlformats-officedocument.presentationml.notesSlide+xml"/>
  <ns0:Override PartName="/ppt/notesSlides/notesSlide84.xml" ContentType="application/vnd.openxmlformats-officedocument.presentationml.notesSlide+xml"/>
  <ns0:Override PartName="/ppt/notesSlides/notesSlide85.xml" ContentType="application/vnd.openxmlformats-officedocument.presentationml.notesSlide+xml"/>
  <ns0:Override PartName="/ppt/notesSlides/notesSlide86.xml" ContentType="application/vnd.openxmlformats-officedocument.presentationml.notesSlide+xml"/>
  <ns0:Override PartName="/ppt/notesSlides/notesSlide87.xml" ContentType="application/vnd.openxmlformats-officedocument.presentationml.notesSlide+xml"/>
  <ns0:Override PartName="/ppt/notesSlides/notesSlide88.xml" ContentType="application/vnd.openxmlformats-officedocument.presentationml.notesSlide+xml"/>
  <ns0:Override PartName="/ppt/notesSlides/notesSlide89.xml" ContentType="application/vnd.openxmlformats-officedocument.presentationml.notesSlide+xml"/>
  <ns0:Override PartName="/ppt/notesSlides/notesSlide90.xml" ContentType="application/vnd.openxmlformats-officedocument.presentationml.notesSlide+xml"/>
  <ns0:Override PartName="/ppt/notesSlides/notesSlide91.xml" ContentType="application/vnd.openxmlformats-officedocument.presentationml.notesSlide+xml"/>
  <ns0:Override PartName="/ppt/notesSlides/notesSlide92.xml" ContentType="application/vnd.openxmlformats-officedocument.presentationml.notesSlide+xml"/>
  <ns0:Override PartName="/ppt/notesSlides/notesSlide93.xml" ContentType="application/vnd.openxmlformats-officedocument.presentationml.notesSlide+xml"/>
  <ns0:Override PartName="/ppt/notesSlides/notesSlide94.xml" ContentType="application/vnd.openxmlformats-officedocument.presentationml.notesSlide+xml"/>
  <ns0:Override PartName="/ppt/notesSlides/notesSlide95.xml" ContentType="application/vnd.openxmlformats-officedocument.presentationml.notesSlide+xml"/>
  <ns0:Override PartName="/ppt/notesSlides/notesSlide96.xml" ContentType="application/vnd.openxmlformats-officedocument.presentationml.notesSlide+xml"/>
  <ns0:Override PartName="/ppt/notesSlides/notesSlide97.xml" ContentType="application/vnd.openxmlformats-officedocument.presentationml.notesSlide+xml"/>
  <ns0:Override PartName="/ppt/notesSlides/notesSlide98.xml" ContentType="application/vnd.openxmlformats-officedocument.presentationml.notesSlide+xml"/>
  <ns0:Override PartName="/ppt/notesSlides/notesSlide99.xml" ContentType="application/vnd.openxmlformats-officedocument.presentationml.notesSlide+xml"/>
  <ns0:Override PartName="/ppt/notesSlides/notesSlide100.xml" ContentType="application/vnd.openxmlformats-officedocument.presentationml.notesSlide+xml"/>
  <ns0:Override PartName="/ppt/notesSlides/notesSlide101.xml" ContentType="application/vnd.openxmlformats-officedocument.presentationml.notesSlide+xml"/>
  <ns0:Override PartName="/docProps/core.xml" ContentType="application/vnd.openxmlformats-package.core-properties+xml"/>
  <ns0:Override PartName="/docProps/app.xml" ContentType="application/vnd.openxmlformats-officedocument.extended-properties+xml"/>
</ns0:Types>
</file>

<file path=_rels/.rels><?xml version='1.0' encoding='utf-8'?>
<ns0:Relationships xmlns:ns0="http://schemas.openxmlformats.org/package/2006/relationships"><ns0:Relationship Id="rId3" Type="http://schemas.openxmlformats.org/package/2006/relationships/metadata/core-properties" Target="docProps/core.xml" /><ns0:Relationship Id="rId1" Type="http://schemas.openxmlformats.org/officeDocument/2006/relationships/officeDocument" Target="ppt/presentation.xml" /><ns0:Relationship Id="rId4" Type="http://schemas.openxmlformats.org/officeDocument/2006/relationships/extended-properties" Target="docProps/app.xml" /></ns0: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4"/>
  </p:notesMasterIdLst>
  <p:handoutMasterIdLst>
    <p:handoutMasterId r:id="rId105"/>
  </p:handoutMasterIdLst>
  <p:sldIdLst>
    <p:sldId id="256" r:id="rId2"/>
    <p:sldId id="257" r:id="rId3"/>
    <p:sldId id="291" r:id="rId4"/>
    <p:sldId id="387" r:id="rId5"/>
    <p:sldId id="389" r:id="rId6"/>
    <p:sldId id="432" r:id="rId7"/>
    <p:sldId id="391" r:id="rId8"/>
    <p:sldId id="393" r:id="rId9"/>
    <p:sldId id="394" r:id="rId10"/>
    <p:sldId id="398" r:id="rId11"/>
    <p:sldId id="399" r:id="rId12"/>
    <p:sldId id="431" r:id="rId13"/>
    <p:sldId id="400" r:id="rId14"/>
    <p:sldId id="411" r:id="rId15"/>
    <p:sldId id="412" r:id="rId16"/>
    <p:sldId id="479" r:id="rId17"/>
    <p:sldId id="488" r:id="rId18"/>
    <p:sldId id="416" r:id="rId19"/>
    <p:sldId id="433" r:id="rId20"/>
    <p:sldId id="434" r:id="rId21"/>
    <p:sldId id="435" r:id="rId22"/>
    <p:sldId id="436" r:id="rId23"/>
    <p:sldId id="437" r:id="rId24"/>
    <p:sldId id="438" r:id="rId25"/>
    <p:sldId id="439" r:id="rId26"/>
    <p:sldId id="440" r:id="rId27"/>
    <p:sldId id="441" r:id="rId28"/>
    <p:sldId id="417" r:id="rId29"/>
    <p:sldId id="418" r:id="rId30"/>
    <p:sldId id="419" r:id="rId31"/>
    <p:sldId id="420" r:id="rId32"/>
    <p:sldId id="421" r:id="rId33"/>
    <p:sldId id="422" r:id="rId34"/>
    <p:sldId id="423" r:id="rId35"/>
    <p:sldId id="424" r:id="rId36"/>
    <p:sldId id="425" r:id="rId37"/>
    <p:sldId id="426" r:id="rId38"/>
    <p:sldId id="427" r:id="rId39"/>
    <p:sldId id="428" r:id="rId40"/>
    <p:sldId id="429" r:id="rId41"/>
    <p:sldId id="430" r:id="rId42"/>
    <p:sldId id="401" r:id="rId43"/>
    <p:sldId id="402" r:id="rId44"/>
    <p:sldId id="403" r:id="rId45"/>
    <p:sldId id="481" r:id="rId46"/>
    <p:sldId id="404" r:id="rId47"/>
    <p:sldId id="405" r:id="rId48"/>
    <p:sldId id="406" r:id="rId49"/>
    <p:sldId id="407" r:id="rId50"/>
    <p:sldId id="408" r:id="rId51"/>
    <p:sldId id="409" r:id="rId52"/>
    <p:sldId id="410" r:id="rId53"/>
    <p:sldId id="388" r:id="rId54"/>
    <p:sldId id="260" r:id="rId55"/>
    <p:sldId id="482" r:id="rId56"/>
    <p:sldId id="292" r:id="rId57"/>
    <p:sldId id="293" r:id="rId58"/>
    <p:sldId id="363" r:id="rId59"/>
    <p:sldId id="294" r:id="rId60"/>
    <p:sldId id="442" r:id="rId61"/>
    <p:sldId id="443" r:id="rId62"/>
    <p:sldId id="444" r:id="rId63"/>
    <p:sldId id="445" r:id="rId64"/>
    <p:sldId id="446" r:id="rId65"/>
    <p:sldId id="483" r:id="rId66"/>
    <p:sldId id="447" r:id="rId67"/>
    <p:sldId id="448" r:id="rId68"/>
    <p:sldId id="449" r:id="rId69"/>
    <p:sldId id="484" r:id="rId70"/>
    <p:sldId id="450" r:id="rId71"/>
    <p:sldId id="451" r:id="rId72"/>
    <p:sldId id="452" r:id="rId73"/>
    <p:sldId id="453" r:id="rId74"/>
    <p:sldId id="454" r:id="rId75"/>
    <p:sldId id="455" r:id="rId76"/>
    <p:sldId id="456" r:id="rId77"/>
    <p:sldId id="457" r:id="rId78"/>
    <p:sldId id="458" r:id="rId79"/>
    <p:sldId id="485" r:id="rId80"/>
    <p:sldId id="459" r:id="rId81"/>
    <p:sldId id="460" r:id="rId82"/>
    <p:sldId id="461" r:id="rId83"/>
    <p:sldId id="486" r:id="rId84"/>
    <p:sldId id="463" r:id="rId85"/>
    <p:sldId id="464" r:id="rId86"/>
    <p:sldId id="465" r:id="rId87"/>
    <p:sldId id="466" r:id="rId88"/>
    <p:sldId id="467" r:id="rId89"/>
    <p:sldId id="468" r:id="rId90"/>
    <p:sldId id="469" r:id="rId91"/>
    <p:sldId id="470" r:id="rId92"/>
    <p:sldId id="471" r:id="rId93"/>
    <p:sldId id="472" r:id="rId94"/>
    <p:sldId id="473" r:id="rId95"/>
    <p:sldId id="474" r:id="rId96"/>
    <p:sldId id="475" r:id="rId97"/>
    <p:sldId id="487" r:id="rId98"/>
    <p:sldId id="476" r:id="rId99"/>
    <p:sldId id="477" r:id="rId100"/>
    <p:sldId id="478" r:id="rId101"/>
    <p:sldId id="489" r:id="rId102"/>
    <p:sldId id="490" r:id="rId103"/>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7F7F7"/>
    <a:srgbClr val="E5EBF7"/>
    <a:srgbClr val="F5F9FD"/>
    <a:srgbClr val="E8EEF8"/>
    <a:srgbClr val="F3EBF9"/>
    <a:srgbClr val="B9B9B9"/>
    <a:srgbClr val="FBFBF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中度样式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014" autoAdjust="0"/>
    <p:restoredTop sz="94060" autoAdjust="0"/>
  </p:normalViewPr>
  <p:slideViewPr>
    <p:cSldViewPr snapToGrid="0">
      <p:cViewPr varScale="1">
        <p:scale>
          <a:sx n="107" d="100"/>
          <a:sy n="107" d="100"/>
        </p:scale>
        <p:origin x="101" y="293"/>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94" d="100"/>
          <a:sy n="94" d="100"/>
        </p:scale>
        <p:origin x="2155" y="86"/>
      </p:cViewPr>
      <p:guideLst/>
    </p:cSldViewPr>
  </p:notesViewPr>
  <p:gridSpacing cx="72008" cy="72008"/>
</p:viewPr>
</file>

<file path=ppt/_rels/presentation.xml.rels><?xml version='1.0' encoding='utf-8'?>
<ns0:Relationships xmlns:ns0="http://schemas.openxmlformats.org/package/2006/relationships"><ns0:Relationship Id="rId26" Type="http://schemas.openxmlformats.org/officeDocument/2006/relationships/slide" Target="slides/slide25.xml" /><ns0:Relationship Id="rId21" Type="http://schemas.openxmlformats.org/officeDocument/2006/relationships/slide" Target="slides/slide20.xml" /><ns0:Relationship Id="rId42" Type="http://schemas.openxmlformats.org/officeDocument/2006/relationships/slide" Target="slides/slide41.xml" /><ns0:Relationship Id="rId47" Type="http://schemas.openxmlformats.org/officeDocument/2006/relationships/slide" Target="slides/slide46.xml" /><ns0:Relationship Id="rId63" Type="http://schemas.openxmlformats.org/officeDocument/2006/relationships/slide" Target="slides/slide62.xml" /><ns0:Relationship Id="rId68" Type="http://schemas.openxmlformats.org/officeDocument/2006/relationships/slide" Target="slides/slide67.xml" /><ns0:Relationship Id="rId84" Type="http://schemas.openxmlformats.org/officeDocument/2006/relationships/slide" Target="slides/slide83.xml" /><ns0:Relationship Id="rId89" Type="http://schemas.openxmlformats.org/officeDocument/2006/relationships/slide" Target="slides/slide88.xml" /><ns0:Relationship Id="rId16" Type="http://schemas.openxmlformats.org/officeDocument/2006/relationships/slide" Target="slides/slide15.xml" /><ns0:Relationship Id="rId107" Type="http://schemas.openxmlformats.org/officeDocument/2006/relationships/viewProps" Target="viewProps.xml" /><ns0:Relationship Id="rId11" Type="http://schemas.openxmlformats.org/officeDocument/2006/relationships/slide" Target="slides/slide10.xml" /><ns0:Relationship Id="rId32" Type="http://schemas.openxmlformats.org/officeDocument/2006/relationships/slide" Target="slides/slide31.xml" /><ns0:Relationship Id="rId37" Type="http://schemas.openxmlformats.org/officeDocument/2006/relationships/slide" Target="slides/slide36.xml" /><ns0:Relationship Id="rId53" Type="http://schemas.openxmlformats.org/officeDocument/2006/relationships/slide" Target="slides/slide52.xml" /><ns0:Relationship Id="rId58" Type="http://schemas.openxmlformats.org/officeDocument/2006/relationships/slide" Target="slides/slide57.xml" /><ns0:Relationship Id="rId74" Type="http://schemas.openxmlformats.org/officeDocument/2006/relationships/slide" Target="slides/slide73.xml" /><ns0:Relationship Id="rId79" Type="http://schemas.openxmlformats.org/officeDocument/2006/relationships/slide" Target="slides/slide78.xml" /><ns0:Relationship Id="rId102" Type="http://schemas.openxmlformats.org/officeDocument/2006/relationships/slide" Target="slides/slide101.xml" /><ns0:Relationship Id="rId5" Type="http://schemas.openxmlformats.org/officeDocument/2006/relationships/slide" Target="slides/slide4.xml" /><ns0:Relationship Id="rId90" Type="http://schemas.openxmlformats.org/officeDocument/2006/relationships/slide" Target="slides/slide89.xml" /><ns0:Relationship Id="rId95" Type="http://schemas.openxmlformats.org/officeDocument/2006/relationships/slide" Target="slides/slide94.xml" /><ns0:Relationship Id="rId22" Type="http://schemas.openxmlformats.org/officeDocument/2006/relationships/slide" Target="slides/slide21.xml" /><ns0:Relationship Id="rId27" Type="http://schemas.openxmlformats.org/officeDocument/2006/relationships/slide" Target="slides/slide26.xml" /><ns0:Relationship Id="rId43" Type="http://schemas.openxmlformats.org/officeDocument/2006/relationships/slide" Target="slides/slide42.xml" /><ns0:Relationship Id="rId48" Type="http://schemas.openxmlformats.org/officeDocument/2006/relationships/slide" Target="slides/slide47.xml" /><ns0:Relationship Id="rId64" Type="http://schemas.openxmlformats.org/officeDocument/2006/relationships/slide" Target="slides/slide63.xml" /><ns0:Relationship Id="rId69" Type="http://schemas.openxmlformats.org/officeDocument/2006/relationships/slide" Target="slides/slide68.xml" /><ns0:Relationship Id="rId80" Type="http://schemas.openxmlformats.org/officeDocument/2006/relationships/slide" Target="slides/slide79.xml" /><ns0:Relationship Id="rId85" Type="http://schemas.openxmlformats.org/officeDocument/2006/relationships/slide" Target="slides/slide84.xml" /><ns0:Relationship Id="rId12" Type="http://schemas.openxmlformats.org/officeDocument/2006/relationships/slide" Target="slides/slide11.xml" /><ns0:Relationship Id="rId17" Type="http://schemas.openxmlformats.org/officeDocument/2006/relationships/slide" Target="slides/slide16.xml" /><ns0:Relationship Id="rId33" Type="http://schemas.openxmlformats.org/officeDocument/2006/relationships/slide" Target="slides/slide32.xml" /><ns0:Relationship Id="rId38" Type="http://schemas.openxmlformats.org/officeDocument/2006/relationships/slide" Target="slides/slide37.xml" /><ns0:Relationship Id="rId59" Type="http://schemas.openxmlformats.org/officeDocument/2006/relationships/slide" Target="slides/slide58.xml" /><ns0:Relationship Id="rId103" Type="http://schemas.openxmlformats.org/officeDocument/2006/relationships/slide" Target="slides/slide102.xml" /><ns0:Relationship Id="rId108" Type="http://schemas.openxmlformats.org/officeDocument/2006/relationships/theme" Target="theme/theme1.xml" /><ns0:Relationship Id="rId54" Type="http://schemas.openxmlformats.org/officeDocument/2006/relationships/slide" Target="slides/slide53.xml" /><ns0:Relationship Id="rId70" Type="http://schemas.openxmlformats.org/officeDocument/2006/relationships/slide" Target="slides/slide69.xml" /><ns0:Relationship Id="rId75" Type="http://schemas.openxmlformats.org/officeDocument/2006/relationships/slide" Target="slides/slide74.xml" /><ns0:Relationship Id="rId91" Type="http://schemas.openxmlformats.org/officeDocument/2006/relationships/slide" Target="slides/slide90.xml" /><ns0:Relationship Id="rId96" Type="http://schemas.openxmlformats.org/officeDocument/2006/relationships/slide" Target="slides/slide95.xml" /><ns0:Relationship Id="rId1" Type="http://schemas.openxmlformats.org/officeDocument/2006/relationships/slideMaster" Target="slideMasters/slideMaster1.xml" /><ns0:Relationship Id="rId6" Type="http://schemas.openxmlformats.org/officeDocument/2006/relationships/slide" Target="slides/slide5.xml" /><ns0:Relationship Id="rId15" Type="http://schemas.openxmlformats.org/officeDocument/2006/relationships/slide" Target="slides/slide14.xml" /><ns0:Relationship Id="rId23" Type="http://schemas.openxmlformats.org/officeDocument/2006/relationships/slide" Target="slides/slide22.xml" /><ns0:Relationship Id="rId28" Type="http://schemas.openxmlformats.org/officeDocument/2006/relationships/slide" Target="slides/slide27.xml" /><ns0:Relationship Id="rId36" Type="http://schemas.openxmlformats.org/officeDocument/2006/relationships/slide" Target="slides/slide35.xml" /><ns0:Relationship Id="rId49" Type="http://schemas.openxmlformats.org/officeDocument/2006/relationships/slide" Target="slides/slide48.xml" /><ns0:Relationship Id="rId57" Type="http://schemas.openxmlformats.org/officeDocument/2006/relationships/slide" Target="slides/slide56.xml" /><ns0:Relationship Id="rId106" Type="http://schemas.openxmlformats.org/officeDocument/2006/relationships/presProps" Target="presProps.xml" /><ns0:Relationship Id="rId10" Type="http://schemas.openxmlformats.org/officeDocument/2006/relationships/slide" Target="slides/slide9.xml" /><ns0:Relationship Id="rId31" Type="http://schemas.openxmlformats.org/officeDocument/2006/relationships/slide" Target="slides/slide30.xml" /><ns0:Relationship Id="rId44" Type="http://schemas.openxmlformats.org/officeDocument/2006/relationships/slide" Target="slides/slide43.xml" /><ns0:Relationship Id="rId52" Type="http://schemas.openxmlformats.org/officeDocument/2006/relationships/slide" Target="slides/slide51.xml" /><ns0:Relationship Id="rId60" Type="http://schemas.openxmlformats.org/officeDocument/2006/relationships/slide" Target="slides/slide59.xml" /><ns0:Relationship Id="rId65" Type="http://schemas.openxmlformats.org/officeDocument/2006/relationships/slide" Target="slides/slide64.xml" /><ns0:Relationship Id="rId73" Type="http://schemas.openxmlformats.org/officeDocument/2006/relationships/slide" Target="slides/slide72.xml" /><ns0:Relationship Id="rId78" Type="http://schemas.openxmlformats.org/officeDocument/2006/relationships/slide" Target="slides/slide77.xml" /><ns0:Relationship Id="rId81" Type="http://schemas.openxmlformats.org/officeDocument/2006/relationships/slide" Target="slides/slide80.xml" /><ns0:Relationship Id="rId86" Type="http://schemas.openxmlformats.org/officeDocument/2006/relationships/slide" Target="slides/slide85.xml" /><ns0:Relationship Id="rId94" Type="http://schemas.openxmlformats.org/officeDocument/2006/relationships/slide" Target="slides/slide93.xml" /><ns0:Relationship Id="rId99" Type="http://schemas.openxmlformats.org/officeDocument/2006/relationships/slide" Target="slides/slide98.xml" /><ns0:Relationship Id="rId101" Type="http://schemas.openxmlformats.org/officeDocument/2006/relationships/slide" Target="slides/slide100.xml" /><ns0:Relationship Id="rId4" Type="http://schemas.openxmlformats.org/officeDocument/2006/relationships/slide" Target="slides/slide3.xml" /><ns0:Relationship Id="rId9" Type="http://schemas.openxmlformats.org/officeDocument/2006/relationships/slide" Target="slides/slide8.xml" /><ns0:Relationship Id="rId13" Type="http://schemas.openxmlformats.org/officeDocument/2006/relationships/slide" Target="slides/slide12.xml" /><ns0:Relationship Id="rId18" Type="http://schemas.openxmlformats.org/officeDocument/2006/relationships/slide" Target="slides/slide17.xml" /><ns0:Relationship Id="rId39" Type="http://schemas.openxmlformats.org/officeDocument/2006/relationships/slide" Target="slides/slide38.xml" /><ns0:Relationship Id="rId109" Type="http://schemas.openxmlformats.org/officeDocument/2006/relationships/tableStyles" Target="tableStyles.xml" /><ns0:Relationship Id="rId34" Type="http://schemas.openxmlformats.org/officeDocument/2006/relationships/slide" Target="slides/slide33.xml" /><ns0:Relationship Id="rId50" Type="http://schemas.openxmlformats.org/officeDocument/2006/relationships/slide" Target="slides/slide49.xml" /><ns0:Relationship Id="rId55" Type="http://schemas.openxmlformats.org/officeDocument/2006/relationships/slide" Target="slides/slide54.xml" /><ns0:Relationship Id="rId76" Type="http://schemas.openxmlformats.org/officeDocument/2006/relationships/slide" Target="slides/slide75.xml" /><ns0:Relationship Id="rId97" Type="http://schemas.openxmlformats.org/officeDocument/2006/relationships/slide" Target="slides/slide96.xml" /><ns0:Relationship Id="rId104" Type="http://schemas.openxmlformats.org/officeDocument/2006/relationships/notesMaster" Target="notesMasters/notesMaster1.xml" /><ns0:Relationship Id="rId7" Type="http://schemas.openxmlformats.org/officeDocument/2006/relationships/slide" Target="slides/slide6.xml" /><ns0:Relationship Id="rId71" Type="http://schemas.openxmlformats.org/officeDocument/2006/relationships/slide" Target="slides/slide70.xml" /><ns0:Relationship Id="rId92" Type="http://schemas.openxmlformats.org/officeDocument/2006/relationships/slide" Target="slides/slide91.xml" /><ns0:Relationship Id="rId2" Type="http://schemas.openxmlformats.org/officeDocument/2006/relationships/slide" Target="slides/slide1.xml" /><ns0:Relationship Id="rId29" Type="http://schemas.openxmlformats.org/officeDocument/2006/relationships/slide" Target="slides/slide28.xml" /><ns0:Relationship Id="rId24" Type="http://schemas.openxmlformats.org/officeDocument/2006/relationships/slide" Target="slides/slide23.xml" /><ns0:Relationship Id="rId40" Type="http://schemas.openxmlformats.org/officeDocument/2006/relationships/slide" Target="slides/slide39.xml" /><ns0:Relationship Id="rId45" Type="http://schemas.openxmlformats.org/officeDocument/2006/relationships/slide" Target="slides/slide44.xml" /><ns0:Relationship Id="rId66" Type="http://schemas.openxmlformats.org/officeDocument/2006/relationships/slide" Target="slides/slide65.xml" /><ns0:Relationship Id="rId87" Type="http://schemas.openxmlformats.org/officeDocument/2006/relationships/slide" Target="slides/slide86.xml" /><ns0:Relationship Id="rId61" Type="http://schemas.openxmlformats.org/officeDocument/2006/relationships/slide" Target="slides/slide60.xml" /><ns0:Relationship Id="rId82" Type="http://schemas.openxmlformats.org/officeDocument/2006/relationships/slide" Target="slides/slide81.xml" /><ns0:Relationship Id="rId19" Type="http://schemas.openxmlformats.org/officeDocument/2006/relationships/slide" Target="slides/slide18.xml" /><ns0:Relationship Id="rId14" Type="http://schemas.openxmlformats.org/officeDocument/2006/relationships/slide" Target="slides/slide13.xml" /><ns0:Relationship Id="rId30" Type="http://schemas.openxmlformats.org/officeDocument/2006/relationships/slide" Target="slides/slide29.xml" /><ns0:Relationship Id="rId35" Type="http://schemas.openxmlformats.org/officeDocument/2006/relationships/slide" Target="slides/slide34.xml" /><ns0:Relationship Id="rId56" Type="http://schemas.openxmlformats.org/officeDocument/2006/relationships/slide" Target="slides/slide55.xml" /><ns0:Relationship Id="rId77" Type="http://schemas.openxmlformats.org/officeDocument/2006/relationships/slide" Target="slides/slide76.xml" /><ns0:Relationship Id="rId100" Type="http://schemas.openxmlformats.org/officeDocument/2006/relationships/slide" Target="slides/slide99.xml" /><ns0:Relationship Id="rId105" Type="http://schemas.openxmlformats.org/officeDocument/2006/relationships/handoutMaster" Target="handoutMasters/handoutMaster1.xml" /><ns0:Relationship Id="rId8" Type="http://schemas.openxmlformats.org/officeDocument/2006/relationships/slide" Target="slides/slide7.xml" /><ns0:Relationship Id="rId51" Type="http://schemas.openxmlformats.org/officeDocument/2006/relationships/slide" Target="slides/slide50.xml" /><ns0:Relationship Id="rId72" Type="http://schemas.openxmlformats.org/officeDocument/2006/relationships/slide" Target="slides/slide71.xml" /><ns0:Relationship Id="rId93" Type="http://schemas.openxmlformats.org/officeDocument/2006/relationships/slide" Target="slides/slide92.xml" /><ns0:Relationship Id="rId98" Type="http://schemas.openxmlformats.org/officeDocument/2006/relationships/slide" Target="slides/slide97.xml" /><ns0:Relationship Id="rId3" Type="http://schemas.openxmlformats.org/officeDocument/2006/relationships/slide" Target="slides/slide2.xml" /><ns0:Relationship Id="rId25" Type="http://schemas.openxmlformats.org/officeDocument/2006/relationships/slide" Target="slides/slide24.xml" /><ns0:Relationship Id="rId46" Type="http://schemas.openxmlformats.org/officeDocument/2006/relationships/slide" Target="slides/slide45.xml" /><ns0:Relationship Id="rId67" Type="http://schemas.openxmlformats.org/officeDocument/2006/relationships/slide" Target="slides/slide66.xml" /><ns0:Relationship Id="rId20" Type="http://schemas.openxmlformats.org/officeDocument/2006/relationships/slide" Target="slides/slide19.xml" /><ns0:Relationship Id="rId41" Type="http://schemas.openxmlformats.org/officeDocument/2006/relationships/slide" Target="slides/slide40.xml" /><ns0:Relationship Id="rId62" Type="http://schemas.openxmlformats.org/officeDocument/2006/relationships/slide" Target="slides/slide61.xml" /><ns0:Relationship Id="rId83" Type="http://schemas.openxmlformats.org/officeDocument/2006/relationships/slide" Target="slides/slide82.xml" /><ns0:Relationship Id="rId88" Type="http://schemas.openxmlformats.org/officeDocument/2006/relationships/slide" Target="slides/slide87.xml" /></ns0:Relationships>
</file>

<file path=ppt/handoutMasters/_rels/handoutMaster1.xml.rels><?xml version='1.0' encoding='utf-8'?>
<ns0:Relationships xmlns:ns0="http://schemas.openxmlformats.org/package/2006/relationships"><ns0:Relationship Id="rId1" Type="http://schemas.openxmlformats.org/officeDocument/2006/relationships/theme" Target="../theme/theme3.xml" /></ns0: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a:extLst>
              <a:ext uri="{FF2B5EF4-FFF2-40B4-BE49-F238E27FC236}">
                <a16:creationId xmlns:a16="http://schemas.microsoft.com/office/drawing/2014/main" id="{54343DA8-B6B0-7ED6-B5F0-55807E366E8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a:extLst>
              <a:ext uri="{FF2B5EF4-FFF2-40B4-BE49-F238E27FC236}">
                <a16:creationId xmlns:a16="http://schemas.microsoft.com/office/drawing/2014/main" id="{D181ABF5-938B-9B22-8429-C630136FFA3C}"/>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659F05C-2466-4665-B7DF-6BE1CBCD5537}" type="datetimeFigureOut">
              <a:rPr lang="zh-CN" altLang="en-US" smtClean="0"/>
              <a:t>2026/10/6</a:t>
            </a:fld>
            <a:endParaRPr lang="zh-CN" altLang="en-US"/>
          </a:p>
        </p:txBody>
      </p:sp>
      <p:sp>
        <p:nvSpPr>
          <p:cNvPr id="4" name="页脚占位符 3">
            <a:extLst>
              <a:ext uri="{FF2B5EF4-FFF2-40B4-BE49-F238E27FC236}">
                <a16:creationId xmlns:a16="http://schemas.microsoft.com/office/drawing/2014/main" id="{59179D89-8BB6-7E94-B514-BFF311BF69D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a:extLst>
              <a:ext uri="{FF2B5EF4-FFF2-40B4-BE49-F238E27FC236}">
                <a16:creationId xmlns:a16="http://schemas.microsoft.com/office/drawing/2014/main" id="{B6B19EF8-67BF-94B5-68F6-AF115BC023D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C3BFF06-2D4E-43AA-9A3A-1DBD5D35D725}" type="slidenum">
              <a:rPr lang="zh-CN" altLang="en-US" smtClean="0"/>
              <a:t>‹#›</a:t>
            </a:fld>
            <a:endParaRPr lang="zh-CN" altLang="en-US"/>
          </a:p>
        </p:txBody>
      </p:sp>
    </p:spTree>
    <p:extLst>
      <p:ext uri="{BB962C8B-B14F-4D97-AF65-F5344CB8AC3E}">
        <p14:creationId xmlns:p14="http://schemas.microsoft.com/office/powerpoint/2010/main" val="2523761663"/>
      </p:ext>
    </p:extLst>
  </p:cSld>
  <p:clrMap bg1="lt1" tx1="dk1" bg2="lt2" tx2="dk2" accent1="accent1" accent2="accent2" accent3="accent3" accent4="accent4" accent5="accent5" accent6="accent6" hlink="hlink" folHlink="folHlink"/>
</p:handoutMaster>
</file>

<file path=ppt/notesMasters/_rels/notesMaster1.xml.rels><?xml version='1.0' encoding='utf-8'?>
<ns0:Relationships xmlns:ns0="http://schemas.openxmlformats.org/package/2006/relationships"><ns0:Relationship Id="rId1" Type="http://schemas.openxmlformats.org/officeDocument/2006/relationships/theme" Target="../theme/theme2.xml" /></ns0: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98C2BE2-E8BA-4D7D-A988-072DFDF5459D}" type="datetimeFigureOut">
              <a:rPr lang="zh-CN" altLang="en-US" smtClean="0"/>
              <a:t>2026/10/6</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D26BBBF-AD56-4454-A8A9-5E2E68335195}" type="slidenum">
              <a:rPr lang="zh-CN" altLang="en-US" smtClean="0"/>
              <a:t>‹#›</a:t>
            </a:fld>
            <a:endParaRPr lang="zh-CN" altLang="en-US"/>
          </a:p>
        </p:txBody>
      </p:sp>
    </p:spTree>
    <p:extLst>
      <p:ext uri="{BB962C8B-B14F-4D97-AF65-F5344CB8AC3E}">
        <p14:creationId xmlns:p14="http://schemas.microsoft.com/office/powerpoint/2010/main" val="20863681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ns0:Relationships xmlns:ns0="http://schemas.openxmlformats.org/package/2006/relationships"><ns0:Relationship Id="rId2" Type="http://schemas.openxmlformats.org/officeDocument/2006/relationships/slide" Target="../slides/slide2.xml" /><ns0:Relationship Id="rId1" Type="http://schemas.openxmlformats.org/officeDocument/2006/relationships/notesMaster" Target="../notesMasters/notesMaster1.xml" /></ns0:Relationships>
</file>

<file path=ppt/notesSlides/_rels/notesSlide2.xml.rels><?xml version='1.0' encoding='utf-8'?>
<ns0:Relationships xmlns:ns0="http://schemas.openxmlformats.org/package/2006/relationships"><ns0:Relationship Id="rId2" Type="http://schemas.openxmlformats.org/officeDocument/2006/relationships/slide" Target="../slides/slide3.xml" /><ns0:Relationship Id="rId1" Type="http://schemas.openxmlformats.org/officeDocument/2006/relationships/notesMaster" Target="../notesMasters/notesMaster1.xml" /></ns0:Relationships>
</file>

<file path=ppt/notesSlides/_rels/notesSlide3.xml.rels><?xml version='1.0' encoding='utf-8'?>
<ns0:Relationships xmlns:ns0="http://schemas.openxmlformats.org/package/2006/relationships"><ns0:Relationship Id="rId2" Type="http://schemas.openxmlformats.org/officeDocument/2006/relationships/slide" Target="../slides/slide4.xml" /><ns0:Relationship Id="rId1" Type="http://schemas.openxmlformats.org/officeDocument/2006/relationships/notesMaster" Target="../notesMasters/notesMaster1.xml" /></ns0:Relationships>
</file>

<file path=ppt/notesSlides/_rels/notesSlide4.xml.rels><?xml version='1.0' encoding='utf-8'?>
<ns0:Relationships xmlns:ns0="http://schemas.openxmlformats.org/package/2006/relationships"><ns0:Relationship Id="rId2" Type="http://schemas.openxmlformats.org/officeDocument/2006/relationships/slide" Target="../slides/slide5.xml" /><ns0:Relationship Id="rId1" Type="http://schemas.openxmlformats.org/officeDocument/2006/relationships/notesMaster" Target="../notesMasters/notesMaster1.xml" /></ns0:Relationships>
</file>

<file path=ppt/notesSlides/_rels/notesSlide5.xml.rels><?xml version='1.0' encoding='utf-8'?>
<ns0:Relationships xmlns:ns0="http://schemas.openxmlformats.org/package/2006/relationships"><ns0:Relationship Id="rId2" Type="http://schemas.openxmlformats.org/officeDocument/2006/relationships/slide" Target="../slides/slide6.xml" /><ns0:Relationship Id="rId1" Type="http://schemas.openxmlformats.org/officeDocument/2006/relationships/notesMaster" Target="../notesMasters/notesMaster1.xml" /></ns0:Relationships>
</file>

<file path=ppt/notesSlides/_rels/notesSlide6.xml.rels><?xml version='1.0' encoding='utf-8'?>
<ns0:Relationships xmlns:ns0="http://schemas.openxmlformats.org/package/2006/relationships"><ns0:Relationship Id="rId2" Type="http://schemas.openxmlformats.org/officeDocument/2006/relationships/slide" Target="../slides/slide7.xml" /><ns0:Relationship Id="rId1" Type="http://schemas.openxmlformats.org/officeDocument/2006/relationships/notesMaster" Target="../notesMasters/notesMaster1.xml" /></ns0:Relationships>
</file>

<file path=ppt/notesSlides/_rels/notesSlide7.xml.rels><?xml version='1.0' encoding='utf-8'?>
<ns0:Relationships xmlns:ns0="http://schemas.openxmlformats.org/package/2006/relationships"><ns0:Relationship Id="rId2" Type="http://schemas.openxmlformats.org/officeDocument/2006/relationships/slide" Target="../slides/slide8.xml" /><ns0:Relationship Id="rId1" Type="http://schemas.openxmlformats.org/officeDocument/2006/relationships/notesMaster" Target="../notesMasters/notesMaster1.xml" /></ns0:Relationships>
</file>

<file path=ppt/notesSlides/_rels/notesSlide8.xml.rels><?xml version='1.0' encoding='utf-8'?>
<ns0:Relationships xmlns:ns0="http://schemas.openxmlformats.org/package/2006/relationships"><ns0:Relationship Id="rId2" Type="http://schemas.openxmlformats.org/officeDocument/2006/relationships/slide" Target="../slides/slide9.xml" /><ns0:Relationship Id="rId1" Type="http://schemas.openxmlformats.org/officeDocument/2006/relationships/notesMaster" Target="../notesMasters/notesMaster1.xml" /></ns0:Relationships>
</file>

<file path=ppt/notesSlides/_rels/notesSlide9.xml.rels><?xml version='1.0' encoding='utf-8'?>
<ns0:Relationships xmlns:ns0="http://schemas.openxmlformats.org/package/2006/relationships"><ns0:Relationship Id="rId2" Type="http://schemas.openxmlformats.org/officeDocument/2006/relationships/slide" Target="../slides/slide10.xml" /><ns0:Relationship Id="rId1" Type="http://schemas.openxmlformats.org/officeDocument/2006/relationships/notesMaster" Target="../notesMasters/notesMaster1.xml" /></ns0:Relationships>
</file>

<file path=ppt/notesSlides/_rels/notesSlide10.xml.rels><?xml version='1.0' encoding='utf-8'?>
<ns0:Relationships xmlns:ns0="http://schemas.openxmlformats.org/package/2006/relationships"><ns0:Relationship Id="rId2" Type="http://schemas.openxmlformats.org/officeDocument/2006/relationships/slide" Target="../slides/slide11.xml" /><ns0:Relationship Id="rId1" Type="http://schemas.openxmlformats.org/officeDocument/2006/relationships/notesMaster" Target="../notesMasters/notesMaster1.xml" /></ns0:Relationships>
</file>

<file path=ppt/notesSlides/_rels/notesSlide11.xml.rels><?xml version='1.0' encoding='utf-8'?>
<ns0:Relationships xmlns:ns0="http://schemas.openxmlformats.org/package/2006/relationships"><ns0:Relationship Id="rId2" Type="http://schemas.openxmlformats.org/officeDocument/2006/relationships/slide" Target="../slides/slide12.xml" /><ns0:Relationship Id="rId1" Type="http://schemas.openxmlformats.org/officeDocument/2006/relationships/notesMaster" Target="../notesMasters/notesMaster1.xml" /></ns0:Relationships>
</file>

<file path=ppt/notesSlides/_rels/notesSlide12.xml.rels><?xml version='1.0' encoding='utf-8'?>
<ns0:Relationships xmlns:ns0="http://schemas.openxmlformats.org/package/2006/relationships"><ns0:Relationship Id="rId2" Type="http://schemas.openxmlformats.org/officeDocument/2006/relationships/slide" Target="../slides/slide13.xml" /><ns0:Relationship Id="rId1" Type="http://schemas.openxmlformats.org/officeDocument/2006/relationships/notesMaster" Target="../notesMasters/notesMaster1.xml" /></ns0:Relationships>
</file>

<file path=ppt/notesSlides/_rels/notesSlide13.xml.rels><?xml version='1.0' encoding='utf-8'?>
<ns0:Relationships xmlns:ns0="http://schemas.openxmlformats.org/package/2006/relationships"><ns0:Relationship Id="rId2" Type="http://schemas.openxmlformats.org/officeDocument/2006/relationships/slide" Target="../slides/slide14.xml" /><ns0:Relationship Id="rId1" Type="http://schemas.openxmlformats.org/officeDocument/2006/relationships/notesMaster" Target="../notesMasters/notesMaster1.xml" /></ns0:Relationships>
</file>

<file path=ppt/notesSlides/_rels/notesSlide14.xml.rels><?xml version='1.0' encoding='utf-8'?>
<ns0:Relationships xmlns:ns0="http://schemas.openxmlformats.org/package/2006/relationships"><ns0:Relationship Id="rId2" Type="http://schemas.openxmlformats.org/officeDocument/2006/relationships/slide" Target="../slides/slide15.xml" /><ns0:Relationship Id="rId1" Type="http://schemas.openxmlformats.org/officeDocument/2006/relationships/notesMaster" Target="../notesMasters/notesMaster1.xml" /></ns0:Relationships>
</file>

<file path=ppt/notesSlides/_rels/notesSlide15.xml.rels><?xml version='1.0' encoding='utf-8'?>
<ns0:Relationships xmlns:ns0="http://schemas.openxmlformats.org/package/2006/relationships"><ns0:Relationship Id="rId2" Type="http://schemas.openxmlformats.org/officeDocument/2006/relationships/slide" Target="../slides/slide16.xml" /><ns0:Relationship Id="rId1" Type="http://schemas.openxmlformats.org/officeDocument/2006/relationships/notesMaster" Target="../notesMasters/notesMaster1.xml" /></ns0:Relationships>
</file>

<file path=ppt/notesSlides/_rels/notesSlide16.xml.rels><?xml version='1.0' encoding='utf-8'?>
<ns0:Relationships xmlns:ns0="http://schemas.openxmlformats.org/package/2006/relationships"><ns0:Relationship Id="rId2" Type="http://schemas.openxmlformats.org/officeDocument/2006/relationships/slide" Target="../slides/slide17.xml" /><ns0:Relationship Id="rId1" Type="http://schemas.openxmlformats.org/officeDocument/2006/relationships/notesMaster" Target="../notesMasters/notesMaster1.xml" /></ns0:Relationships>
</file>

<file path=ppt/notesSlides/_rels/notesSlide17.xml.rels><?xml version='1.0' encoding='utf-8'?>
<ns0:Relationships xmlns:ns0="http://schemas.openxmlformats.org/package/2006/relationships"><ns0:Relationship Id="rId2" Type="http://schemas.openxmlformats.org/officeDocument/2006/relationships/slide" Target="../slides/slide18.xml" /><ns0:Relationship Id="rId1" Type="http://schemas.openxmlformats.org/officeDocument/2006/relationships/notesMaster" Target="../notesMasters/notesMaster1.xml" /></ns0:Relationships>
</file>

<file path=ppt/notesSlides/_rels/notesSlide18.xml.rels><?xml version='1.0' encoding='utf-8'?>
<ns0:Relationships xmlns:ns0="http://schemas.openxmlformats.org/package/2006/relationships"><ns0:Relationship Id="rId2" Type="http://schemas.openxmlformats.org/officeDocument/2006/relationships/slide" Target="../slides/slide19.xml" /><ns0:Relationship Id="rId1" Type="http://schemas.openxmlformats.org/officeDocument/2006/relationships/notesMaster" Target="../notesMasters/notesMaster1.xml" /></ns0:Relationships>
</file>

<file path=ppt/notesSlides/_rels/notesSlide19.xml.rels><?xml version='1.0' encoding='utf-8'?>
<ns0:Relationships xmlns:ns0="http://schemas.openxmlformats.org/package/2006/relationships"><ns0:Relationship Id="rId2" Type="http://schemas.openxmlformats.org/officeDocument/2006/relationships/slide" Target="../slides/slide20.xml" /><ns0:Relationship Id="rId1" Type="http://schemas.openxmlformats.org/officeDocument/2006/relationships/notesMaster" Target="../notesMasters/notesMaster1.xml" /></ns0:Relationships>
</file>

<file path=ppt/notesSlides/_rels/notesSlide20.xml.rels><?xml version='1.0' encoding='utf-8'?>
<ns0:Relationships xmlns:ns0="http://schemas.openxmlformats.org/package/2006/relationships"><ns0:Relationship Id="rId2" Type="http://schemas.openxmlformats.org/officeDocument/2006/relationships/slide" Target="../slides/slide21.xml" /><ns0:Relationship Id="rId1" Type="http://schemas.openxmlformats.org/officeDocument/2006/relationships/notesMaster" Target="../notesMasters/notesMaster1.xml" /></ns0:Relationships>
</file>

<file path=ppt/notesSlides/_rels/notesSlide21.xml.rels><?xml version='1.0' encoding='utf-8'?>
<ns0:Relationships xmlns:ns0="http://schemas.openxmlformats.org/package/2006/relationships"><ns0:Relationship Id="rId2" Type="http://schemas.openxmlformats.org/officeDocument/2006/relationships/slide" Target="../slides/slide22.xml" /><ns0:Relationship Id="rId1" Type="http://schemas.openxmlformats.org/officeDocument/2006/relationships/notesMaster" Target="../notesMasters/notesMaster1.xml" /></ns0:Relationships>
</file>

<file path=ppt/notesSlides/_rels/notesSlide22.xml.rels><?xml version='1.0' encoding='utf-8'?>
<ns0:Relationships xmlns:ns0="http://schemas.openxmlformats.org/package/2006/relationships"><ns0:Relationship Id="rId2" Type="http://schemas.openxmlformats.org/officeDocument/2006/relationships/slide" Target="../slides/slide23.xml" /><ns0:Relationship Id="rId1" Type="http://schemas.openxmlformats.org/officeDocument/2006/relationships/notesMaster" Target="../notesMasters/notesMaster1.xml" /></ns0:Relationships>
</file>

<file path=ppt/notesSlides/_rels/notesSlide23.xml.rels><?xml version='1.0' encoding='utf-8'?>
<ns0:Relationships xmlns:ns0="http://schemas.openxmlformats.org/package/2006/relationships"><ns0:Relationship Id="rId2" Type="http://schemas.openxmlformats.org/officeDocument/2006/relationships/slide" Target="../slides/slide24.xml" /><ns0:Relationship Id="rId1" Type="http://schemas.openxmlformats.org/officeDocument/2006/relationships/notesMaster" Target="../notesMasters/notesMaster1.xml" /></ns0:Relationships>
</file>

<file path=ppt/notesSlides/_rels/notesSlide24.xml.rels><?xml version='1.0' encoding='utf-8'?>
<ns0:Relationships xmlns:ns0="http://schemas.openxmlformats.org/package/2006/relationships"><ns0:Relationship Id="rId2" Type="http://schemas.openxmlformats.org/officeDocument/2006/relationships/slide" Target="../slides/slide25.xml" /><ns0:Relationship Id="rId1" Type="http://schemas.openxmlformats.org/officeDocument/2006/relationships/notesMaster" Target="../notesMasters/notesMaster1.xml" /></ns0:Relationships>
</file>

<file path=ppt/notesSlides/_rels/notesSlide25.xml.rels><?xml version='1.0' encoding='utf-8'?>
<ns0:Relationships xmlns:ns0="http://schemas.openxmlformats.org/package/2006/relationships"><ns0:Relationship Id="rId2" Type="http://schemas.openxmlformats.org/officeDocument/2006/relationships/slide" Target="../slides/slide26.xml" /><ns0:Relationship Id="rId1" Type="http://schemas.openxmlformats.org/officeDocument/2006/relationships/notesMaster" Target="../notesMasters/notesMaster1.xml" /></ns0:Relationships>
</file>

<file path=ppt/notesSlides/_rels/notesSlide26.xml.rels><?xml version='1.0' encoding='utf-8'?>
<ns0:Relationships xmlns:ns0="http://schemas.openxmlformats.org/package/2006/relationships"><ns0:Relationship Id="rId2" Type="http://schemas.openxmlformats.org/officeDocument/2006/relationships/slide" Target="../slides/slide27.xml" /><ns0:Relationship Id="rId1" Type="http://schemas.openxmlformats.org/officeDocument/2006/relationships/notesMaster" Target="../notesMasters/notesMaster1.xml" /></ns0:Relationships>
</file>

<file path=ppt/notesSlides/_rels/notesSlide27.xml.rels><?xml version='1.0' encoding='utf-8'?>
<ns0:Relationships xmlns:ns0="http://schemas.openxmlformats.org/package/2006/relationships"><ns0:Relationship Id="rId2" Type="http://schemas.openxmlformats.org/officeDocument/2006/relationships/slide" Target="../slides/slide28.xml" /><ns0:Relationship Id="rId1" Type="http://schemas.openxmlformats.org/officeDocument/2006/relationships/notesMaster" Target="../notesMasters/notesMaster1.xml" /></ns0:Relationships>
</file>

<file path=ppt/notesSlides/_rels/notesSlide28.xml.rels><?xml version='1.0' encoding='utf-8'?>
<ns0:Relationships xmlns:ns0="http://schemas.openxmlformats.org/package/2006/relationships"><ns0:Relationship Id="rId2" Type="http://schemas.openxmlformats.org/officeDocument/2006/relationships/slide" Target="../slides/slide29.xml" /><ns0:Relationship Id="rId1" Type="http://schemas.openxmlformats.org/officeDocument/2006/relationships/notesMaster" Target="../notesMasters/notesMaster1.xml" /></ns0:Relationships>
</file>

<file path=ppt/notesSlides/_rels/notesSlide29.xml.rels><?xml version='1.0' encoding='utf-8'?>
<ns0:Relationships xmlns:ns0="http://schemas.openxmlformats.org/package/2006/relationships"><ns0:Relationship Id="rId2" Type="http://schemas.openxmlformats.org/officeDocument/2006/relationships/slide" Target="../slides/slide30.xml" /><ns0:Relationship Id="rId1" Type="http://schemas.openxmlformats.org/officeDocument/2006/relationships/notesMaster" Target="../notesMasters/notesMaster1.xml" /></ns0:Relationships>
</file>

<file path=ppt/notesSlides/_rels/notesSlide30.xml.rels><?xml version='1.0' encoding='utf-8'?>
<ns0:Relationships xmlns:ns0="http://schemas.openxmlformats.org/package/2006/relationships"><ns0:Relationship Id="rId2" Type="http://schemas.openxmlformats.org/officeDocument/2006/relationships/slide" Target="../slides/slide31.xml" /><ns0:Relationship Id="rId1" Type="http://schemas.openxmlformats.org/officeDocument/2006/relationships/notesMaster" Target="../notesMasters/notesMaster1.xml" /></ns0:Relationships>
</file>

<file path=ppt/notesSlides/_rels/notesSlide31.xml.rels><?xml version='1.0' encoding='utf-8'?>
<ns0:Relationships xmlns:ns0="http://schemas.openxmlformats.org/package/2006/relationships"><ns0:Relationship Id="rId2" Type="http://schemas.openxmlformats.org/officeDocument/2006/relationships/slide" Target="../slides/slide32.xml" /><ns0:Relationship Id="rId1" Type="http://schemas.openxmlformats.org/officeDocument/2006/relationships/notesMaster" Target="../notesMasters/notesMaster1.xml" /></ns0:Relationships>
</file>

<file path=ppt/notesSlides/_rels/notesSlide32.xml.rels><?xml version='1.0' encoding='utf-8'?>
<ns0:Relationships xmlns:ns0="http://schemas.openxmlformats.org/package/2006/relationships"><ns0:Relationship Id="rId2" Type="http://schemas.openxmlformats.org/officeDocument/2006/relationships/slide" Target="../slides/slide33.xml" /><ns0:Relationship Id="rId1" Type="http://schemas.openxmlformats.org/officeDocument/2006/relationships/notesMaster" Target="../notesMasters/notesMaster1.xml" /></ns0:Relationships>
</file>

<file path=ppt/notesSlides/_rels/notesSlide33.xml.rels><?xml version='1.0' encoding='utf-8'?>
<ns0:Relationships xmlns:ns0="http://schemas.openxmlformats.org/package/2006/relationships"><ns0:Relationship Id="rId2" Type="http://schemas.openxmlformats.org/officeDocument/2006/relationships/slide" Target="../slides/slide34.xml" /><ns0:Relationship Id="rId1" Type="http://schemas.openxmlformats.org/officeDocument/2006/relationships/notesMaster" Target="../notesMasters/notesMaster1.xml" /></ns0:Relationships>
</file>

<file path=ppt/notesSlides/_rels/notesSlide34.xml.rels><?xml version='1.0' encoding='utf-8'?>
<ns0:Relationships xmlns:ns0="http://schemas.openxmlformats.org/package/2006/relationships"><ns0:Relationship Id="rId2" Type="http://schemas.openxmlformats.org/officeDocument/2006/relationships/slide" Target="../slides/slide35.xml" /><ns0:Relationship Id="rId1" Type="http://schemas.openxmlformats.org/officeDocument/2006/relationships/notesMaster" Target="../notesMasters/notesMaster1.xml" /></ns0:Relationships>
</file>

<file path=ppt/notesSlides/_rels/notesSlide35.xml.rels><?xml version='1.0' encoding='utf-8'?>
<ns0:Relationships xmlns:ns0="http://schemas.openxmlformats.org/package/2006/relationships"><ns0:Relationship Id="rId2" Type="http://schemas.openxmlformats.org/officeDocument/2006/relationships/slide" Target="../slides/slide36.xml" /><ns0:Relationship Id="rId1" Type="http://schemas.openxmlformats.org/officeDocument/2006/relationships/notesMaster" Target="../notesMasters/notesMaster1.xml" /></ns0:Relationships>
</file>

<file path=ppt/notesSlides/_rels/notesSlide36.xml.rels><?xml version='1.0' encoding='utf-8'?>
<ns0:Relationships xmlns:ns0="http://schemas.openxmlformats.org/package/2006/relationships"><ns0:Relationship Id="rId2" Type="http://schemas.openxmlformats.org/officeDocument/2006/relationships/slide" Target="../slides/slide37.xml" /><ns0:Relationship Id="rId1" Type="http://schemas.openxmlformats.org/officeDocument/2006/relationships/notesMaster" Target="../notesMasters/notesMaster1.xml" /></ns0:Relationships>
</file>

<file path=ppt/notesSlides/_rels/notesSlide37.xml.rels><?xml version='1.0' encoding='utf-8'?>
<ns0:Relationships xmlns:ns0="http://schemas.openxmlformats.org/package/2006/relationships"><ns0:Relationship Id="rId2" Type="http://schemas.openxmlformats.org/officeDocument/2006/relationships/slide" Target="../slides/slide38.xml" /><ns0:Relationship Id="rId1" Type="http://schemas.openxmlformats.org/officeDocument/2006/relationships/notesMaster" Target="../notesMasters/notesMaster1.xml" /></ns0:Relationships>
</file>

<file path=ppt/notesSlides/_rels/notesSlide38.xml.rels><?xml version='1.0' encoding='utf-8'?>
<ns0:Relationships xmlns:ns0="http://schemas.openxmlformats.org/package/2006/relationships"><ns0:Relationship Id="rId2" Type="http://schemas.openxmlformats.org/officeDocument/2006/relationships/slide" Target="../slides/slide39.xml" /><ns0:Relationship Id="rId1" Type="http://schemas.openxmlformats.org/officeDocument/2006/relationships/notesMaster" Target="../notesMasters/notesMaster1.xml" /></ns0:Relationships>
</file>

<file path=ppt/notesSlides/_rels/notesSlide39.xml.rels><?xml version='1.0' encoding='utf-8'?>
<ns0:Relationships xmlns:ns0="http://schemas.openxmlformats.org/package/2006/relationships"><ns0:Relationship Id="rId2" Type="http://schemas.openxmlformats.org/officeDocument/2006/relationships/slide" Target="../slides/slide40.xml" /><ns0:Relationship Id="rId1" Type="http://schemas.openxmlformats.org/officeDocument/2006/relationships/notesMaster" Target="../notesMasters/notesMaster1.xml" /></ns0:Relationships>
</file>

<file path=ppt/notesSlides/_rels/notesSlide40.xml.rels><?xml version='1.0' encoding='utf-8'?>
<ns0:Relationships xmlns:ns0="http://schemas.openxmlformats.org/package/2006/relationships"><ns0:Relationship Id="rId2" Type="http://schemas.openxmlformats.org/officeDocument/2006/relationships/slide" Target="../slides/slide41.xml" /><ns0:Relationship Id="rId1" Type="http://schemas.openxmlformats.org/officeDocument/2006/relationships/notesMaster" Target="../notesMasters/notesMaster1.xml" /></ns0:Relationships>
</file>

<file path=ppt/notesSlides/_rels/notesSlide41.xml.rels><?xml version='1.0' encoding='utf-8'?>
<ns0:Relationships xmlns:ns0="http://schemas.openxmlformats.org/package/2006/relationships"><ns0:Relationship Id="rId2" Type="http://schemas.openxmlformats.org/officeDocument/2006/relationships/slide" Target="../slides/slide42.xml" /><ns0:Relationship Id="rId1" Type="http://schemas.openxmlformats.org/officeDocument/2006/relationships/notesMaster" Target="../notesMasters/notesMaster1.xml" /></ns0:Relationships>
</file>

<file path=ppt/notesSlides/_rels/notesSlide42.xml.rels><?xml version='1.0' encoding='utf-8'?>
<ns0:Relationships xmlns:ns0="http://schemas.openxmlformats.org/package/2006/relationships"><ns0:Relationship Id="rId2" Type="http://schemas.openxmlformats.org/officeDocument/2006/relationships/slide" Target="../slides/slide43.xml" /><ns0:Relationship Id="rId1" Type="http://schemas.openxmlformats.org/officeDocument/2006/relationships/notesMaster" Target="../notesMasters/notesMaster1.xml" /></ns0:Relationships>
</file>

<file path=ppt/notesSlides/_rels/notesSlide43.xml.rels><?xml version='1.0' encoding='utf-8'?>
<ns0:Relationships xmlns:ns0="http://schemas.openxmlformats.org/package/2006/relationships"><ns0:Relationship Id="rId2" Type="http://schemas.openxmlformats.org/officeDocument/2006/relationships/slide" Target="../slides/slide44.xml" /><ns0:Relationship Id="rId1" Type="http://schemas.openxmlformats.org/officeDocument/2006/relationships/notesMaster" Target="../notesMasters/notesMaster1.xml" /></ns0:Relationships>
</file>

<file path=ppt/notesSlides/_rels/notesSlide44.xml.rels><?xml version='1.0' encoding='utf-8'?>
<ns0:Relationships xmlns:ns0="http://schemas.openxmlformats.org/package/2006/relationships"><ns0:Relationship Id="rId2" Type="http://schemas.openxmlformats.org/officeDocument/2006/relationships/slide" Target="../slides/slide45.xml" /><ns0:Relationship Id="rId1" Type="http://schemas.openxmlformats.org/officeDocument/2006/relationships/notesMaster" Target="../notesMasters/notesMaster1.xml" /></ns0:Relationships>
</file>

<file path=ppt/notesSlides/_rels/notesSlide45.xml.rels><?xml version='1.0' encoding='utf-8'?>
<ns0:Relationships xmlns:ns0="http://schemas.openxmlformats.org/package/2006/relationships"><ns0:Relationship Id="rId2" Type="http://schemas.openxmlformats.org/officeDocument/2006/relationships/slide" Target="../slides/slide46.xml" /><ns0:Relationship Id="rId1" Type="http://schemas.openxmlformats.org/officeDocument/2006/relationships/notesMaster" Target="../notesMasters/notesMaster1.xml" /></ns0:Relationships>
</file>

<file path=ppt/notesSlides/_rels/notesSlide46.xml.rels><?xml version='1.0' encoding='utf-8'?>
<ns0:Relationships xmlns:ns0="http://schemas.openxmlformats.org/package/2006/relationships"><ns0:Relationship Id="rId2" Type="http://schemas.openxmlformats.org/officeDocument/2006/relationships/slide" Target="../slides/slide47.xml" /><ns0:Relationship Id="rId1" Type="http://schemas.openxmlformats.org/officeDocument/2006/relationships/notesMaster" Target="../notesMasters/notesMaster1.xml" /></ns0:Relationships>
</file>

<file path=ppt/notesSlides/_rels/notesSlide47.xml.rels><?xml version='1.0' encoding='utf-8'?>
<ns0:Relationships xmlns:ns0="http://schemas.openxmlformats.org/package/2006/relationships"><ns0:Relationship Id="rId2" Type="http://schemas.openxmlformats.org/officeDocument/2006/relationships/slide" Target="../slides/slide48.xml" /><ns0:Relationship Id="rId1" Type="http://schemas.openxmlformats.org/officeDocument/2006/relationships/notesMaster" Target="../notesMasters/notesMaster1.xml" /></ns0:Relationships>
</file>

<file path=ppt/notesSlides/_rels/notesSlide48.xml.rels><?xml version='1.0' encoding='utf-8'?>
<ns0:Relationships xmlns:ns0="http://schemas.openxmlformats.org/package/2006/relationships"><ns0:Relationship Id="rId2" Type="http://schemas.openxmlformats.org/officeDocument/2006/relationships/slide" Target="../slides/slide49.xml" /><ns0:Relationship Id="rId1" Type="http://schemas.openxmlformats.org/officeDocument/2006/relationships/notesMaster" Target="../notesMasters/notesMaster1.xml" /></ns0:Relationships>
</file>

<file path=ppt/notesSlides/_rels/notesSlide49.xml.rels><?xml version='1.0' encoding='utf-8'?>
<ns0:Relationships xmlns:ns0="http://schemas.openxmlformats.org/package/2006/relationships"><ns0:Relationship Id="rId2" Type="http://schemas.openxmlformats.org/officeDocument/2006/relationships/slide" Target="../slides/slide50.xml" /><ns0:Relationship Id="rId1" Type="http://schemas.openxmlformats.org/officeDocument/2006/relationships/notesMaster" Target="../notesMasters/notesMaster1.xml" /></ns0:Relationships>
</file>

<file path=ppt/notesSlides/_rels/notesSlide50.xml.rels><?xml version='1.0' encoding='utf-8'?>
<ns0:Relationships xmlns:ns0="http://schemas.openxmlformats.org/package/2006/relationships"><ns0:Relationship Id="rId2" Type="http://schemas.openxmlformats.org/officeDocument/2006/relationships/slide" Target="../slides/slide51.xml" /><ns0:Relationship Id="rId1" Type="http://schemas.openxmlformats.org/officeDocument/2006/relationships/notesMaster" Target="../notesMasters/notesMaster1.xml" /></ns0:Relationships>
</file>

<file path=ppt/notesSlides/_rels/notesSlide51.xml.rels><?xml version='1.0' encoding='utf-8'?>
<ns0:Relationships xmlns:ns0="http://schemas.openxmlformats.org/package/2006/relationships"><ns0:Relationship Id="rId2" Type="http://schemas.openxmlformats.org/officeDocument/2006/relationships/slide" Target="../slides/slide52.xml" /><ns0:Relationship Id="rId1" Type="http://schemas.openxmlformats.org/officeDocument/2006/relationships/notesMaster" Target="../notesMasters/notesMaster1.xml" /></ns0:Relationships>
</file>

<file path=ppt/notesSlides/_rels/notesSlide52.xml.rels><?xml version='1.0' encoding='utf-8'?>
<ns0:Relationships xmlns:ns0="http://schemas.openxmlformats.org/package/2006/relationships"><ns0:Relationship Id="rId2" Type="http://schemas.openxmlformats.org/officeDocument/2006/relationships/slide" Target="../slides/slide53.xml" /><ns0:Relationship Id="rId1" Type="http://schemas.openxmlformats.org/officeDocument/2006/relationships/notesMaster" Target="../notesMasters/notesMaster1.xml" /></ns0:Relationships>
</file>

<file path=ppt/notesSlides/_rels/notesSlide53.xml.rels><?xml version='1.0' encoding='utf-8'?>
<ns0:Relationships xmlns:ns0="http://schemas.openxmlformats.org/package/2006/relationships"><ns0:Relationship Id="rId2" Type="http://schemas.openxmlformats.org/officeDocument/2006/relationships/slide" Target="../slides/slide54.xml" /><ns0:Relationship Id="rId1" Type="http://schemas.openxmlformats.org/officeDocument/2006/relationships/notesMaster" Target="../notesMasters/notesMaster1.xml" /></ns0:Relationships>
</file>

<file path=ppt/notesSlides/_rels/notesSlide54.xml.rels><?xml version='1.0' encoding='utf-8'?>
<ns0:Relationships xmlns:ns0="http://schemas.openxmlformats.org/package/2006/relationships"><ns0:Relationship Id="rId2" Type="http://schemas.openxmlformats.org/officeDocument/2006/relationships/slide" Target="../slides/slide55.xml" /><ns0:Relationship Id="rId1" Type="http://schemas.openxmlformats.org/officeDocument/2006/relationships/notesMaster" Target="../notesMasters/notesMaster1.xml" /></ns0:Relationships>
</file>

<file path=ppt/notesSlides/_rels/notesSlide55.xml.rels><?xml version='1.0' encoding='utf-8'?>
<ns0:Relationships xmlns:ns0="http://schemas.openxmlformats.org/package/2006/relationships"><ns0:Relationship Id="rId2" Type="http://schemas.openxmlformats.org/officeDocument/2006/relationships/slide" Target="../slides/slide56.xml" /><ns0:Relationship Id="rId1" Type="http://schemas.openxmlformats.org/officeDocument/2006/relationships/notesMaster" Target="../notesMasters/notesMaster1.xml" /></ns0:Relationships>
</file>

<file path=ppt/notesSlides/_rels/notesSlide56.xml.rels><?xml version='1.0' encoding='utf-8'?>
<ns0:Relationships xmlns:ns0="http://schemas.openxmlformats.org/package/2006/relationships"><ns0:Relationship Id="rId2" Type="http://schemas.openxmlformats.org/officeDocument/2006/relationships/slide" Target="../slides/slide57.xml" /><ns0:Relationship Id="rId1" Type="http://schemas.openxmlformats.org/officeDocument/2006/relationships/notesMaster" Target="../notesMasters/notesMaster1.xml" /></ns0:Relationships>
</file>

<file path=ppt/notesSlides/_rels/notesSlide57.xml.rels><?xml version='1.0' encoding='utf-8'?>
<ns0:Relationships xmlns:ns0="http://schemas.openxmlformats.org/package/2006/relationships"><ns0:Relationship Id="rId2" Type="http://schemas.openxmlformats.org/officeDocument/2006/relationships/slide" Target="../slides/slide58.xml" /><ns0:Relationship Id="rId1" Type="http://schemas.openxmlformats.org/officeDocument/2006/relationships/notesMaster" Target="../notesMasters/notesMaster1.xml" /></ns0:Relationships>
</file>

<file path=ppt/notesSlides/_rels/notesSlide58.xml.rels><?xml version='1.0' encoding='utf-8'?>
<ns0:Relationships xmlns:ns0="http://schemas.openxmlformats.org/package/2006/relationships"><ns0:Relationship Id="rId2" Type="http://schemas.openxmlformats.org/officeDocument/2006/relationships/slide" Target="../slides/slide59.xml" /><ns0:Relationship Id="rId1" Type="http://schemas.openxmlformats.org/officeDocument/2006/relationships/notesMaster" Target="../notesMasters/notesMaster1.xml" /></ns0:Relationships>
</file>

<file path=ppt/notesSlides/_rels/notesSlide59.xml.rels><?xml version='1.0' encoding='utf-8'?>
<ns0:Relationships xmlns:ns0="http://schemas.openxmlformats.org/package/2006/relationships"><ns0:Relationship Id="rId2" Type="http://schemas.openxmlformats.org/officeDocument/2006/relationships/slide" Target="../slides/slide60.xml" /><ns0:Relationship Id="rId1" Type="http://schemas.openxmlformats.org/officeDocument/2006/relationships/notesMaster" Target="../notesMasters/notesMaster1.xml" /></ns0:Relationships>
</file>

<file path=ppt/notesSlides/_rels/notesSlide60.xml.rels><?xml version='1.0' encoding='utf-8'?>
<ns0:Relationships xmlns:ns0="http://schemas.openxmlformats.org/package/2006/relationships"><ns0:Relationship Id="rId2" Type="http://schemas.openxmlformats.org/officeDocument/2006/relationships/slide" Target="../slides/slide61.xml" /><ns0:Relationship Id="rId1" Type="http://schemas.openxmlformats.org/officeDocument/2006/relationships/notesMaster" Target="../notesMasters/notesMaster1.xml" /></ns0:Relationships>
</file>

<file path=ppt/notesSlides/_rels/notesSlide61.xml.rels><?xml version='1.0' encoding='utf-8'?>
<ns0:Relationships xmlns:ns0="http://schemas.openxmlformats.org/package/2006/relationships"><ns0:Relationship Id="rId2" Type="http://schemas.openxmlformats.org/officeDocument/2006/relationships/slide" Target="../slides/slide62.xml" /><ns0:Relationship Id="rId1" Type="http://schemas.openxmlformats.org/officeDocument/2006/relationships/notesMaster" Target="../notesMasters/notesMaster1.xml" /></ns0:Relationships>
</file>

<file path=ppt/notesSlides/_rels/notesSlide62.xml.rels><?xml version='1.0' encoding='utf-8'?>
<ns0:Relationships xmlns:ns0="http://schemas.openxmlformats.org/package/2006/relationships"><ns0:Relationship Id="rId2" Type="http://schemas.openxmlformats.org/officeDocument/2006/relationships/slide" Target="../slides/slide63.xml" /><ns0:Relationship Id="rId1" Type="http://schemas.openxmlformats.org/officeDocument/2006/relationships/notesMaster" Target="../notesMasters/notesMaster1.xml" /></ns0:Relationships>
</file>

<file path=ppt/notesSlides/_rels/notesSlide63.xml.rels><?xml version='1.0' encoding='utf-8'?>
<ns0:Relationships xmlns:ns0="http://schemas.openxmlformats.org/package/2006/relationships"><ns0:Relationship Id="rId2" Type="http://schemas.openxmlformats.org/officeDocument/2006/relationships/slide" Target="../slides/slide64.xml" /><ns0:Relationship Id="rId1" Type="http://schemas.openxmlformats.org/officeDocument/2006/relationships/notesMaster" Target="../notesMasters/notesMaster1.xml" /></ns0:Relationships>
</file>

<file path=ppt/notesSlides/_rels/notesSlide64.xml.rels><?xml version='1.0' encoding='utf-8'?>
<ns0:Relationships xmlns:ns0="http://schemas.openxmlformats.org/package/2006/relationships"><ns0:Relationship Id="rId2" Type="http://schemas.openxmlformats.org/officeDocument/2006/relationships/slide" Target="../slides/slide65.xml" /><ns0:Relationship Id="rId1" Type="http://schemas.openxmlformats.org/officeDocument/2006/relationships/notesMaster" Target="../notesMasters/notesMaster1.xml" /></ns0:Relationships>
</file>

<file path=ppt/notesSlides/_rels/notesSlide65.xml.rels><?xml version='1.0' encoding='utf-8'?>
<ns0:Relationships xmlns:ns0="http://schemas.openxmlformats.org/package/2006/relationships"><ns0:Relationship Id="rId2" Type="http://schemas.openxmlformats.org/officeDocument/2006/relationships/slide" Target="../slides/slide66.xml" /><ns0:Relationship Id="rId1" Type="http://schemas.openxmlformats.org/officeDocument/2006/relationships/notesMaster" Target="../notesMasters/notesMaster1.xml" /></ns0:Relationships>
</file>

<file path=ppt/notesSlides/_rels/notesSlide66.xml.rels><?xml version='1.0' encoding='utf-8'?>
<ns0:Relationships xmlns:ns0="http://schemas.openxmlformats.org/package/2006/relationships"><ns0:Relationship Id="rId2" Type="http://schemas.openxmlformats.org/officeDocument/2006/relationships/slide" Target="../slides/slide67.xml" /><ns0:Relationship Id="rId1" Type="http://schemas.openxmlformats.org/officeDocument/2006/relationships/notesMaster" Target="../notesMasters/notesMaster1.xml" /></ns0:Relationships>
</file>

<file path=ppt/notesSlides/_rels/notesSlide67.xml.rels><?xml version='1.0' encoding='utf-8'?>
<ns0:Relationships xmlns:ns0="http://schemas.openxmlformats.org/package/2006/relationships"><ns0:Relationship Id="rId2" Type="http://schemas.openxmlformats.org/officeDocument/2006/relationships/slide" Target="../slides/slide68.xml" /><ns0:Relationship Id="rId1" Type="http://schemas.openxmlformats.org/officeDocument/2006/relationships/notesMaster" Target="../notesMasters/notesMaster1.xml" /></ns0:Relationships>
</file>

<file path=ppt/notesSlides/_rels/notesSlide68.xml.rels><?xml version='1.0' encoding='utf-8'?>
<ns0:Relationships xmlns:ns0="http://schemas.openxmlformats.org/package/2006/relationships"><ns0:Relationship Id="rId2" Type="http://schemas.openxmlformats.org/officeDocument/2006/relationships/slide" Target="../slides/slide69.xml" /><ns0:Relationship Id="rId1" Type="http://schemas.openxmlformats.org/officeDocument/2006/relationships/notesMaster" Target="../notesMasters/notesMaster1.xml" /></ns0:Relationships>
</file>

<file path=ppt/notesSlides/_rels/notesSlide69.xml.rels><?xml version='1.0' encoding='utf-8'?>
<ns0:Relationships xmlns:ns0="http://schemas.openxmlformats.org/package/2006/relationships"><ns0:Relationship Id="rId2" Type="http://schemas.openxmlformats.org/officeDocument/2006/relationships/slide" Target="../slides/slide70.xml" /><ns0:Relationship Id="rId1" Type="http://schemas.openxmlformats.org/officeDocument/2006/relationships/notesMaster" Target="../notesMasters/notesMaster1.xml" /></ns0:Relationships>
</file>

<file path=ppt/notesSlides/_rels/notesSlide70.xml.rels><?xml version='1.0' encoding='utf-8'?>
<ns0:Relationships xmlns:ns0="http://schemas.openxmlformats.org/package/2006/relationships"><ns0:Relationship Id="rId2" Type="http://schemas.openxmlformats.org/officeDocument/2006/relationships/slide" Target="../slides/slide71.xml" /><ns0:Relationship Id="rId1" Type="http://schemas.openxmlformats.org/officeDocument/2006/relationships/notesMaster" Target="../notesMasters/notesMaster1.xml" /></ns0:Relationships>
</file>

<file path=ppt/notesSlides/_rels/notesSlide71.xml.rels><?xml version='1.0' encoding='utf-8'?>
<ns0:Relationships xmlns:ns0="http://schemas.openxmlformats.org/package/2006/relationships"><ns0:Relationship Id="rId2" Type="http://schemas.openxmlformats.org/officeDocument/2006/relationships/slide" Target="../slides/slide72.xml" /><ns0:Relationship Id="rId1" Type="http://schemas.openxmlformats.org/officeDocument/2006/relationships/notesMaster" Target="../notesMasters/notesMaster1.xml" /></ns0:Relationships>
</file>

<file path=ppt/notesSlides/_rels/notesSlide72.xml.rels><?xml version='1.0' encoding='utf-8'?>
<ns0:Relationships xmlns:ns0="http://schemas.openxmlformats.org/package/2006/relationships"><ns0:Relationship Id="rId2" Type="http://schemas.openxmlformats.org/officeDocument/2006/relationships/slide" Target="../slides/slide73.xml" /><ns0:Relationship Id="rId1" Type="http://schemas.openxmlformats.org/officeDocument/2006/relationships/notesMaster" Target="../notesMasters/notesMaster1.xml" /></ns0:Relationships>
</file>

<file path=ppt/notesSlides/_rels/notesSlide73.xml.rels><?xml version='1.0' encoding='utf-8'?>
<ns0:Relationships xmlns:ns0="http://schemas.openxmlformats.org/package/2006/relationships"><ns0:Relationship Id="rId2" Type="http://schemas.openxmlformats.org/officeDocument/2006/relationships/slide" Target="../slides/slide74.xml" /><ns0:Relationship Id="rId1" Type="http://schemas.openxmlformats.org/officeDocument/2006/relationships/notesMaster" Target="../notesMasters/notesMaster1.xml" /></ns0:Relationships>
</file>

<file path=ppt/notesSlides/_rels/notesSlide74.xml.rels><?xml version='1.0' encoding='utf-8'?>
<ns0:Relationships xmlns:ns0="http://schemas.openxmlformats.org/package/2006/relationships"><ns0:Relationship Id="rId2" Type="http://schemas.openxmlformats.org/officeDocument/2006/relationships/slide" Target="../slides/slide75.xml" /><ns0:Relationship Id="rId1" Type="http://schemas.openxmlformats.org/officeDocument/2006/relationships/notesMaster" Target="../notesMasters/notesMaster1.xml" /></ns0:Relationships>
</file>

<file path=ppt/notesSlides/_rels/notesSlide75.xml.rels><?xml version='1.0' encoding='utf-8'?>
<ns0:Relationships xmlns:ns0="http://schemas.openxmlformats.org/package/2006/relationships"><ns0:Relationship Id="rId2" Type="http://schemas.openxmlformats.org/officeDocument/2006/relationships/slide" Target="../slides/slide76.xml" /><ns0:Relationship Id="rId1" Type="http://schemas.openxmlformats.org/officeDocument/2006/relationships/notesMaster" Target="../notesMasters/notesMaster1.xml" /></ns0:Relationships>
</file>

<file path=ppt/notesSlides/_rels/notesSlide76.xml.rels><?xml version='1.0' encoding='utf-8'?>
<ns0:Relationships xmlns:ns0="http://schemas.openxmlformats.org/package/2006/relationships"><ns0:Relationship Id="rId2" Type="http://schemas.openxmlformats.org/officeDocument/2006/relationships/slide" Target="../slides/slide77.xml" /><ns0:Relationship Id="rId1" Type="http://schemas.openxmlformats.org/officeDocument/2006/relationships/notesMaster" Target="../notesMasters/notesMaster1.xml" /></ns0:Relationships>
</file>

<file path=ppt/notesSlides/_rels/notesSlide77.xml.rels><?xml version='1.0' encoding='utf-8'?>
<ns0:Relationships xmlns:ns0="http://schemas.openxmlformats.org/package/2006/relationships"><ns0:Relationship Id="rId2" Type="http://schemas.openxmlformats.org/officeDocument/2006/relationships/slide" Target="../slides/slide78.xml" /><ns0:Relationship Id="rId1" Type="http://schemas.openxmlformats.org/officeDocument/2006/relationships/notesMaster" Target="../notesMasters/notesMaster1.xml" /></ns0:Relationships>
</file>

<file path=ppt/notesSlides/_rels/notesSlide78.xml.rels><?xml version='1.0' encoding='utf-8'?>
<ns0:Relationships xmlns:ns0="http://schemas.openxmlformats.org/package/2006/relationships"><ns0:Relationship Id="rId2" Type="http://schemas.openxmlformats.org/officeDocument/2006/relationships/slide" Target="../slides/slide79.xml" /><ns0:Relationship Id="rId1" Type="http://schemas.openxmlformats.org/officeDocument/2006/relationships/notesMaster" Target="../notesMasters/notesMaster1.xml" /></ns0:Relationships>
</file>

<file path=ppt/notesSlides/_rels/notesSlide79.xml.rels><?xml version='1.0' encoding='utf-8'?>
<ns0:Relationships xmlns:ns0="http://schemas.openxmlformats.org/package/2006/relationships"><ns0:Relationship Id="rId2" Type="http://schemas.openxmlformats.org/officeDocument/2006/relationships/slide" Target="../slides/slide80.xml" /><ns0:Relationship Id="rId1" Type="http://schemas.openxmlformats.org/officeDocument/2006/relationships/notesMaster" Target="../notesMasters/notesMaster1.xml" /></ns0:Relationships>
</file>

<file path=ppt/notesSlides/_rels/notesSlide80.xml.rels><?xml version='1.0' encoding='utf-8'?>
<ns0:Relationships xmlns:ns0="http://schemas.openxmlformats.org/package/2006/relationships"><ns0:Relationship Id="rId2" Type="http://schemas.openxmlformats.org/officeDocument/2006/relationships/slide" Target="../slides/slide81.xml" /><ns0:Relationship Id="rId1" Type="http://schemas.openxmlformats.org/officeDocument/2006/relationships/notesMaster" Target="../notesMasters/notesMaster1.xml" /></ns0:Relationships>
</file>

<file path=ppt/notesSlides/_rels/notesSlide81.xml.rels><?xml version='1.0' encoding='utf-8'?>
<ns0:Relationships xmlns:ns0="http://schemas.openxmlformats.org/package/2006/relationships"><ns0:Relationship Id="rId2" Type="http://schemas.openxmlformats.org/officeDocument/2006/relationships/slide" Target="../slides/slide82.xml" /><ns0:Relationship Id="rId1" Type="http://schemas.openxmlformats.org/officeDocument/2006/relationships/notesMaster" Target="../notesMasters/notesMaster1.xml" /></ns0:Relationships>
</file>

<file path=ppt/notesSlides/_rels/notesSlide82.xml.rels><?xml version='1.0' encoding='utf-8'?>
<ns0:Relationships xmlns:ns0="http://schemas.openxmlformats.org/package/2006/relationships"><ns0:Relationship Id="rId2" Type="http://schemas.openxmlformats.org/officeDocument/2006/relationships/slide" Target="../slides/slide83.xml" /><ns0:Relationship Id="rId1" Type="http://schemas.openxmlformats.org/officeDocument/2006/relationships/notesMaster" Target="../notesMasters/notesMaster1.xml" /></ns0:Relationships>
</file>

<file path=ppt/notesSlides/_rels/notesSlide83.xml.rels><?xml version='1.0' encoding='utf-8'?>
<ns0:Relationships xmlns:ns0="http://schemas.openxmlformats.org/package/2006/relationships"><ns0:Relationship Id="rId2" Type="http://schemas.openxmlformats.org/officeDocument/2006/relationships/slide" Target="../slides/slide84.xml" /><ns0:Relationship Id="rId1" Type="http://schemas.openxmlformats.org/officeDocument/2006/relationships/notesMaster" Target="../notesMasters/notesMaster1.xml" /></ns0:Relationships>
</file>

<file path=ppt/notesSlides/_rels/notesSlide84.xml.rels><?xml version='1.0' encoding='utf-8'?>
<ns0:Relationships xmlns:ns0="http://schemas.openxmlformats.org/package/2006/relationships"><ns0:Relationship Id="rId2" Type="http://schemas.openxmlformats.org/officeDocument/2006/relationships/slide" Target="../slides/slide85.xml" /><ns0:Relationship Id="rId1" Type="http://schemas.openxmlformats.org/officeDocument/2006/relationships/notesMaster" Target="../notesMasters/notesMaster1.xml" /></ns0:Relationships>
</file>

<file path=ppt/notesSlides/_rels/notesSlide85.xml.rels><?xml version='1.0' encoding='utf-8'?>
<ns0:Relationships xmlns:ns0="http://schemas.openxmlformats.org/package/2006/relationships"><ns0:Relationship Id="rId2" Type="http://schemas.openxmlformats.org/officeDocument/2006/relationships/slide" Target="../slides/slide86.xml" /><ns0:Relationship Id="rId1" Type="http://schemas.openxmlformats.org/officeDocument/2006/relationships/notesMaster" Target="../notesMasters/notesMaster1.xml" /></ns0:Relationships>
</file>

<file path=ppt/notesSlides/_rels/notesSlide86.xml.rels><?xml version='1.0' encoding='utf-8'?>
<ns0:Relationships xmlns:ns0="http://schemas.openxmlformats.org/package/2006/relationships"><ns0:Relationship Id="rId2" Type="http://schemas.openxmlformats.org/officeDocument/2006/relationships/slide" Target="../slides/slide87.xml" /><ns0:Relationship Id="rId1" Type="http://schemas.openxmlformats.org/officeDocument/2006/relationships/notesMaster" Target="../notesMasters/notesMaster1.xml" /></ns0:Relationships>
</file>

<file path=ppt/notesSlides/_rels/notesSlide87.xml.rels><?xml version='1.0' encoding='utf-8'?>
<ns0:Relationships xmlns:ns0="http://schemas.openxmlformats.org/package/2006/relationships"><ns0:Relationship Id="rId2" Type="http://schemas.openxmlformats.org/officeDocument/2006/relationships/slide" Target="../slides/slide88.xml" /><ns0:Relationship Id="rId1" Type="http://schemas.openxmlformats.org/officeDocument/2006/relationships/notesMaster" Target="../notesMasters/notesMaster1.xml" /></ns0:Relationships>
</file>

<file path=ppt/notesSlides/_rels/notesSlide88.xml.rels><?xml version='1.0' encoding='utf-8'?>
<ns0:Relationships xmlns:ns0="http://schemas.openxmlformats.org/package/2006/relationships"><ns0:Relationship Id="rId2" Type="http://schemas.openxmlformats.org/officeDocument/2006/relationships/slide" Target="../slides/slide89.xml" /><ns0:Relationship Id="rId1" Type="http://schemas.openxmlformats.org/officeDocument/2006/relationships/notesMaster" Target="../notesMasters/notesMaster1.xml" /></ns0:Relationships>
</file>

<file path=ppt/notesSlides/_rels/notesSlide89.xml.rels><?xml version='1.0' encoding='utf-8'?>
<ns0:Relationships xmlns:ns0="http://schemas.openxmlformats.org/package/2006/relationships"><ns0:Relationship Id="rId2" Type="http://schemas.openxmlformats.org/officeDocument/2006/relationships/slide" Target="../slides/slide90.xml" /><ns0:Relationship Id="rId1" Type="http://schemas.openxmlformats.org/officeDocument/2006/relationships/notesMaster" Target="../notesMasters/notesMaster1.xml" /></ns0:Relationships>
</file>

<file path=ppt/notesSlides/_rels/notesSlide90.xml.rels><?xml version='1.0' encoding='utf-8'?>
<ns0:Relationships xmlns:ns0="http://schemas.openxmlformats.org/package/2006/relationships"><ns0:Relationship Id="rId2" Type="http://schemas.openxmlformats.org/officeDocument/2006/relationships/slide" Target="../slides/slide91.xml" /><ns0:Relationship Id="rId1" Type="http://schemas.openxmlformats.org/officeDocument/2006/relationships/notesMaster" Target="../notesMasters/notesMaster1.xml" /></ns0:Relationships>
</file>

<file path=ppt/notesSlides/_rels/notesSlide91.xml.rels><?xml version='1.0' encoding='utf-8'?>
<ns0:Relationships xmlns:ns0="http://schemas.openxmlformats.org/package/2006/relationships"><ns0:Relationship Id="rId2" Type="http://schemas.openxmlformats.org/officeDocument/2006/relationships/slide" Target="../slides/slide92.xml" /><ns0:Relationship Id="rId1" Type="http://schemas.openxmlformats.org/officeDocument/2006/relationships/notesMaster" Target="../notesMasters/notesMaster1.xml" /></ns0:Relationships>
</file>

<file path=ppt/notesSlides/_rels/notesSlide92.xml.rels><?xml version='1.0' encoding='utf-8'?>
<ns0:Relationships xmlns:ns0="http://schemas.openxmlformats.org/package/2006/relationships"><ns0:Relationship Id="rId2" Type="http://schemas.openxmlformats.org/officeDocument/2006/relationships/slide" Target="../slides/slide93.xml" /><ns0:Relationship Id="rId1" Type="http://schemas.openxmlformats.org/officeDocument/2006/relationships/notesMaster" Target="../notesMasters/notesMaster1.xml" /></ns0:Relationships>
</file>

<file path=ppt/notesSlides/_rels/notesSlide93.xml.rels><?xml version='1.0' encoding='utf-8'?>
<ns0:Relationships xmlns:ns0="http://schemas.openxmlformats.org/package/2006/relationships"><ns0:Relationship Id="rId2" Type="http://schemas.openxmlformats.org/officeDocument/2006/relationships/slide" Target="../slides/slide94.xml" /><ns0:Relationship Id="rId1" Type="http://schemas.openxmlformats.org/officeDocument/2006/relationships/notesMaster" Target="../notesMasters/notesMaster1.xml" /></ns0:Relationships>
</file>

<file path=ppt/notesSlides/_rels/notesSlide94.xml.rels><?xml version='1.0' encoding='utf-8'?>
<ns0:Relationships xmlns:ns0="http://schemas.openxmlformats.org/package/2006/relationships"><ns0:Relationship Id="rId2" Type="http://schemas.openxmlformats.org/officeDocument/2006/relationships/slide" Target="../slides/slide95.xml" /><ns0:Relationship Id="rId1" Type="http://schemas.openxmlformats.org/officeDocument/2006/relationships/notesMaster" Target="../notesMasters/notesMaster1.xml" /></ns0:Relationships>
</file>

<file path=ppt/notesSlides/_rels/notesSlide95.xml.rels><?xml version='1.0' encoding='utf-8'?>
<ns0:Relationships xmlns:ns0="http://schemas.openxmlformats.org/package/2006/relationships"><ns0:Relationship Id="rId2" Type="http://schemas.openxmlformats.org/officeDocument/2006/relationships/slide" Target="../slides/slide96.xml" /><ns0:Relationship Id="rId1" Type="http://schemas.openxmlformats.org/officeDocument/2006/relationships/notesMaster" Target="../notesMasters/notesMaster1.xml" /></ns0:Relationships>
</file>

<file path=ppt/notesSlides/_rels/notesSlide96.xml.rels><?xml version='1.0' encoding='utf-8'?>
<ns0:Relationships xmlns:ns0="http://schemas.openxmlformats.org/package/2006/relationships"><ns0:Relationship Id="rId2" Type="http://schemas.openxmlformats.org/officeDocument/2006/relationships/slide" Target="../slides/slide97.xml" /><ns0:Relationship Id="rId1" Type="http://schemas.openxmlformats.org/officeDocument/2006/relationships/notesMaster" Target="../notesMasters/notesMaster1.xml" /></ns0:Relationships>
</file>

<file path=ppt/notesSlides/_rels/notesSlide97.xml.rels><?xml version='1.0' encoding='utf-8'?>
<ns0:Relationships xmlns:ns0="http://schemas.openxmlformats.org/package/2006/relationships"><ns0:Relationship Id="rId2" Type="http://schemas.openxmlformats.org/officeDocument/2006/relationships/slide" Target="../slides/slide98.xml" /><ns0:Relationship Id="rId1" Type="http://schemas.openxmlformats.org/officeDocument/2006/relationships/notesMaster" Target="../notesMasters/notesMaster1.xml" /></ns0:Relationships>
</file>

<file path=ppt/notesSlides/_rels/notesSlide98.xml.rels><?xml version='1.0' encoding='utf-8'?>
<ns0:Relationships xmlns:ns0="http://schemas.openxmlformats.org/package/2006/relationships"><ns0:Relationship Id="rId2" Type="http://schemas.openxmlformats.org/officeDocument/2006/relationships/slide" Target="../slides/slide99.xml" /><ns0:Relationship Id="rId1" Type="http://schemas.openxmlformats.org/officeDocument/2006/relationships/notesMaster" Target="../notesMasters/notesMaster1.xml" /></ns0:Relationships>
</file>

<file path=ppt/notesSlides/_rels/notesSlide99.xml.rels><?xml version='1.0' encoding='utf-8'?>
<ns0:Relationships xmlns:ns0="http://schemas.openxmlformats.org/package/2006/relationships"><ns0:Relationship Id="rId2" Type="http://schemas.openxmlformats.org/officeDocument/2006/relationships/slide" Target="../slides/slide100.xml" /><ns0:Relationship Id="rId1" Type="http://schemas.openxmlformats.org/officeDocument/2006/relationships/notesMaster" Target="../notesMasters/notesMaster1.xml" /></ns0:Relationships>
</file>

<file path=ppt/notesSlides/_rels/notesSlide100.xml.rels><?xml version='1.0' encoding='utf-8'?>
<ns0:Relationships xmlns:ns0="http://schemas.openxmlformats.org/package/2006/relationships"><ns0:Relationship Id="rId2" Type="http://schemas.openxmlformats.org/officeDocument/2006/relationships/slide" Target="../slides/slide101.xml" /><ns0:Relationship Id="rId1" Type="http://schemas.openxmlformats.org/officeDocument/2006/relationships/notesMaster" Target="../notesMasters/notesMaster1.xml" /></ns0:Relationships>
</file>

<file path=ppt/notesSlides/_rels/notesSlide101.xml.rels><?xml version='1.0' encoding='utf-8'?>
<ns0:Relationships xmlns:ns0="http://schemas.openxmlformats.org/package/2006/relationships"><ns0:Relationship Id="rId2" Type="http://schemas.openxmlformats.org/officeDocument/2006/relationships/slide" Target="../slides/slide102.xml" /><ns0:Relationship Id="rId1" Type="http://schemas.openxmlformats.org/officeDocument/2006/relationships/notesMaster" Target="../notesMasters/notesMaster1.xml" /></ns0: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9D26BBBF-AD56-4454-A8A9-5E2E68335195}" type="slidenum">
              <a:rPr lang="zh-CN" altLang="en-US" smtClean="0"/>
              <a:t>2</a:t>
            </a:fld>
            <a:endParaRPr lang="zh-CN" altLang="en-US"/>
          </a:p>
        </p:txBody>
      </p:sp>
    </p:spTree>
    <p:extLst>
      <p:ext uri="{BB962C8B-B14F-4D97-AF65-F5344CB8AC3E}">
        <p14:creationId xmlns:p14="http://schemas.microsoft.com/office/powerpoint/2010/main" val="42856289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DD52B4-CD84-D842-8FB3-561FA881BD14}"/>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5DC083D6-C13D-4C8E-2697-CA4DD2DCC0C1}"/>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291E44D3-71D6-E557-9120-DD8ECDA89C91}"/>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2CC16D39-4E1B-EE51-0ED7-7C1637F33803}"/>
              </a:ext>
            </a:extLst>
          </p:cNvPr>
          <p:cNvSpPr>
            <a:spLocks noGrp="1"/>
          </p:cNvSpPr>
          <p:nvPr>
            <p:ph type="sldNum" sz="quarter" idx="5"/>
          </p:nvPr>
        </p:nvSpPr>
        <p:spPr/>
        <p:txBody>
          <a:bodyPr/>
          <a:lstStyle/>
          <a:p>
            <a:fld id="{9D26BBBF-AD56-4454-A8A9-5E2E68335195}" type="slidenum">
              <a:rPr lang="zh-CN" altLang="en-US" smtClean="0"/>
              <a:t>3</a:t>
            </a:fld>
            <a:endParaRPr lang="zh-CN" altLang="en-US"/>
          </a:p>
        </p:txBody>
      </p:sp>
    </p:spTree>
    <p:extLst>
      <p:ext uri="{BB962C8B-B14F-4D97-AF65-F5344CB8AC3E}">
        <p14:creationId xmlns:p14="http://schemas.microsoft.com/office/powerpoint/2010/main" val="6821323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8A48B5-B67B-A49D-9F76-A091F914ADBE}"/>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7F164F29-D0A8-9747-79A2-CD0F4F62E45A}"/>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6762FA8F-0AB2-1B88-8209-D5EEE707B510}"/>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BBA5A68B-6C8A-51FD-FE0C-BBCDF60C7BE4}"/>
              </a:ext>
            </a:extLst>
          </p:cNvPr>
          <p:cNvSpPr>
            <a:spLocks noGrp="1"/>
          </p:cNvSpPr>
          <p:nvPr>
            <p:ph type="sldNum" sz="quarter" idx="5"/>
          </p:nvPr>
        </p:nvSpPr>
        <p:spPr/>
        <p:txBody>
          <a:bodyPr/>
          <a:lstStyle/>
          <a:p>
            <a:fld id="{9D26BBBF-AD56-4454-A8A9-5E2E68335195}" type="slidenum">
              <a:rPr lang="zh-CN" altLang="en-US" smtClean="0"/>
              <a:t>4</a:t>
            </a:fld>
            <a:endParaRPr lang="zh-CN" altLang="en-US"/>
          </a:p>
        </p:txBody>
      </p:sp>
    </p:spTree>
    <p:extLst>
      <p:ext uri="{BB962C8B-B14F-4D97-AF65-F5344CB8AC3E}">
        <p14:creationId xmlns:p14="http://schemas.microsoft.com/office/powerpoint/2010/main" val="9424051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8DA7A4-6CC4-F387-FA3E-ACD37ED0DDCE}"/>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266C41A2-4B3E-0098-F422-FEC457ACF532}"/>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CF0F5BCF-890C-A511-D83D-5CBE58E337A1}"/>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8C4D8EEC-8240-C891-00F0-7AC87BF1EFC3}"/>
              </a:ext>
            </a:extLst>
          </p:cNvPr>
          <p:cNvSpPr>
            <a:spLocks noGrp="1"/>
          </p:cNvSpPr>
          <p:nvPr>
            <p:ph type="sldNum" sz="quarter" idx="5"/>
          </p:nvPr>
        </p:nvSpPr>
        <p:spPr/>
        <p:txBody>
          <a:bodyPr/>
          <a:lstStyle/>
          <a:p>
            <a:fld id="{9D26BBBF-AD56-4454-A8A9-5E2E68335195}" type="slidenum">
              <a:rPr lang="zh-CN" altLang="en-US" smtClean="0"/>
              <a:t>5</a:t>
            </a:fld>
            <a:endParaRPr lang="zh-CN" altLang="en-US"/>
          </a:p>
        </p:txBody>
      </p:sp>
    </p:spTree>
    <p:extLst>
      <p:ext uri="{BB962C8B-B14F-4D97-AF65-F5344CB8AC3E}">
        <p14:creationId xmlns:p14="http://schemas.microsoft.com/office/powerpoint/2010/main" val="19490979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9289C8-337D-3EBC-0F9F-A7E8EC724F4B}"/>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54305F52-3D1F-F735-C04D-D9E83EC75EED}"/>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3047288F-D380-FB61-1EB6-D307233BF99E}"/>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C43373D9-A7F8-8D15-2E9B-C7005F75A8FD}"/>
              </a:ext>
            </a:extLst>
          </p:cNvPr>
          <p:cNvSpPr>
            <a:spLocks noGrp="1"/>
          </p:cNvSpPr>
          <p:nvPr>
            <p:ph type="sldNum" sz="quarter" idx="5"/>
          </p:nvPr>
        </p:nvSpPr>
        <p:spPr/>
        <p:txBody>
          <a:bodyPr/>
          <a:lstStyle/>
          <a:p>
            <a:fld id="{9D26BBBF-AD56-4454-A8A9-5E2E68335195}" type="slidenum">
              <a:rPr lang="zh-CN" altLang="en-US" smtClean="0"/>
              <a:t>6</a:t>
            </a:fld>
            <a:endParaRPr lang="zh-CN" altLang="en-US"/>
          </a:p>
        </p:txBody>
      </p:sp>
    </p:spTree>
    <p:extLst>
      <p:ext uri="{BB962C8B-B14F-4D97-AF65-F5344CB8AC3E}">
        <p14:creationId xmlns:p14="http://schemas.microsoft.com/office/powerpoint/2010/main" val="35335190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59B088-6AEC-AB24-8DD5-D54A90DD3937}"/>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8E32C917-9E5C-20C3-361F-26153CB6D711}"/>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E141B747-DBAB-D788-F59F-E3BD3E7378E7}"/>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37A80E5D-DAAC-3487-1513-5576597BCCF1}"/>
              </a:ext>
            </a:extLst>
          </p:cNvPr>
          <p:cNvSpPr>
            <a:spLocks noGrp="1"/>
          </p:cNvSpPr>
          <p:nvPr>
            <p:ph type="sldNum" sz="quarter" idx="5"/>
          </p:nvPr>
        </p:nvSpPr>
        <p:spPr/>
        <p:txBody>
          <a:bodyPr/>
          <a:lstStyle/>
          <a:p>
            <a:fld id="{9D26BBBF-AD56-4454-A8A9-5E2E68335195}" type="slidenum">
              <a:rPr lang="zh-CN" altLang="en-US" smtClean="0"/>
              <a:t>7</a:t>
            </a:fld>
            <a:endParaRPr lang="zh-CN" altLang="en-US"/>
          </a:p>
        </p:txBody>
      </p:sp>
    </p:spTree>
    <p:extLst>
      <p:ext uri="{BB962C8B-B14F-4D97-AF65-F5344CB8AC3E}">
        <p14:creationId xmlns:p14="http://schemas.microsoft.com/office/powerpoint/2010/main" val="22904375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157026-20F4-7307-0290-C7DA5AE05227}"/>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1C54074E-BCF9-2CB0-BCE8-5F6524354C76}"/>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4B53D269-367C-4937-3463-2305C183319E}"/>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F26FD690-6669-B52D-8F01-CD1AE1121CE5}"/>
              </a:ext>
            </a:extLst>
          </p:cNvPr>
          <p:cNvSpPr>
            <a:spLocks noGrp="1"/>
          </p:cNvSpPr>
          <p:nvPr>
            <p:ph type="sldNum" sz="quarter" idx="5"/>
          </p:nvPr>
        </p:nvSpPr>
        <p:spPr/>
        <p:txBody>
          <a:bodyPr/>
          <a:lstStyle/>
          <a:p>
            <a:fld id="{9D26BBBF-AD56-4454-A8A9-5E2E68335195}" type="slidenum">
              <a:rPr lang="zh-CN" altLang="en-US" smtClean="0"/>
              <a:t>8</a:t>
            </a:fld>
            <a:endParaRPr lang="zh-CN" altLang="en-US"/>
          </a:p>
        </p:txBody>
      </p:sp>
    </p:spTree>
    <p:extLst>
      <p:ext uri="{BB962C8B-B14F-4D97-AF65-F5344CB8AC3E}">
        <p14:creationId xmlns:p14="http://schemas.microsoft.com/office/powerpoint/2010/main" val="915837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E365F0-A6FA-3213-95BE-849F10C60C72}"/>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21D6603E-7DAE-7282-ECF2-C3A49A63BDD5}"/>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D9C14C25-BC11-E9D1-39E1-5A0098AB78F4}"/>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2379C359-F431-CCB0-F8DA-F6E02C77BD87}"/>
              </a:ext>
            </a:extLst>
          </p:cNvPr>
          <p:cNvSpPr>
            <a:spLocks noGrp="1"/>
          </p:cNvSpPr>
          <p:nvPr>
            <p:ph type="sldNum" sz="quarter" idx="5"/>
          </p:nvPr>
        </p:nvSpPr>
        <p:spPr/>
        <p:txBody>
          <a:bodyPr/>
          <a:lstStyle/>
          <a:p>
            <a:fld id="{9D26BBBF-AD56-4454-A8A9-5E2E68335195}" type="slidenum">
              <a:rPr lang="zh-CN" altLang="en-US" smtClean="0"/>
              <a:t>9</a:t>
            </a:fld>
            <a:endParaRPr lang="zh-CN" altLang="en-US"/>
          </a:p>
        </p:txBody>
      </p:sp>
    </p:spTree>
    <p:extLst>
      <p:ext uri="{BB962C8B-B14F-4D97-AF65-F5344CB8AC3E}">
        <p14:creationId xmlns:p14="http://schemas.microsoft.com/office/powerpoint/2010/main" val="28648829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EF3926-863A-2BCC-DF5D-089527F8D9B2}"/>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4BE5F6FF-F0B3-E278-2736-153E31850565}"/>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B6AE4352-A12E-79EC-EB09-D3EFD2EDDAF4}"/>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C740376D-810C-F281-051F-80320451DCA5}"/>
              </a:ext>
            </a:extLst>
          </p:cNvPr>
          <p:cNvSpPr>
            <a:spLocks noGrp="1"/>
          </p:cNvSpPr>
          <p:nvPr>
            <p:ph type="sldNum" sz="quarter" idx="5"/>
          </p:nvPr>
        </p:nvSpPr>
        <p:spPr/>
        <p:txBody>
          <a:bodyPr/>
          <a:lstStyle/>
          <a:p>
            <a:fld id="{9D26BBBF-AD56-4454-A8A9-5E2E68335195}" type="slidenum">
              <a:rPr lang="zh-CN" altLang="en-US" smtClean="0"/>
              <a:t>10</a:t>
            </a:fld>
            <a:endParaRPr lang="zh-CN" altLang="en-US"/>
          </a:p>
        </p:txBody>
      </p:sp>
    </p:spTree>
    <p:extLst>
      <p:ext uri="{BB962C8B-B14F-4D97-AF65-F5344CB8AC3E}">
        <p14:creationId xmlns:p14="http://schemas.microsoft.com/office/powerpoint/2010/main" val="10658963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2F9CCD-24AE-164D-FE00-F664AD389A76}"/>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A4968F1D-7F78-0DD7-0382-E48ADB4BDBDB}"/>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AE889B92-61B4-5366-4C68-6DE0B54E3D0A}"/>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55D68E77-84F0-9229-D470-A96319C2B223}"/>
              </a:ext>
            </a:extLst>
          </p:cNvPr>
          <p:cNvSpPr>
            <a:spLocks noGrp="1"/>
          </p:cNvSpPr>
          <p:nvPr>
            <p:ph type="sldNum" sz="quarter" idx="5"/>
          </p:nvPr>
        </p:nvSpPr>
        <p:spPr/>
        <p:txBody>
          <a:bodyPr/>
          <a:lstStyle/>
          <a:p>
            <a:fld id="{9D26BBBF-AD56-4454-A8A9-5E2E68335195}" type="slidenum">
              <a:rPr lang="zh-CN" altLang="en-US" smtClean="0"/>
              <a:t>11</a:t>
            </a:fld>
            <a:endParaRPr lang="zh-CN" altLang="en-US"/>
          </a:p>
        </p:txBody>
      </p:sp>
    </p:spTree>
    <p:extLst>
      <p:ext uri="{BB962C8B-B14F-4D97-AF65-F5344CB8AC3E}">
        <p14:creationId xmlns:p14="http://schemas.microsoft.com/office/powerpoint/2010/main" val="14853592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D5DDC0-257B-7322-FE5F-B6C73ABA94BF}"/>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06AC547F-7116-EBFC-3D83-C0C8F5A7F219}"/>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FF9302FE-F7A5-B85E-7EAB-EDC9E8570D06}"/>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859A2C97-3900-FFAA-CEA1-FE976A97CC57}"/>
              </a:ext>
            </a:extLst>
          </p:cNvPr>
          <p:cNvSpPr>
            <a:spLocks noGrp="1"/>
          </p:cNvSpPr>
          <p:nvPr>
            <p:ph type="sldNum" sz="quarter" idx="5"/>
          </p:nvPr>
        </p:nvSpPr>
        <p:spPr/>
        <p:txBody>
          <a:bodyPr/>
          <a:lstStyle/>
          <a:p>
            <a:fld id="{9D26BBBF-AD56-4454-A8A9-5E2E68335195}" type="slidenum">
              <a:rPr lang="zh-CN" altLang="en-US" smtClean="0"/>
              <a:t>12</a:t>
            </a:fld>
            <a:endParaRPr lang="zh-CN" altLang="en-US"/>
          </a:p>
        </p:txBody>
      </p:sp>
    </p:spTree>
    <p:extLst>
      <p:ext uri="{BB962C8B-B14F-4D97-AF65-F5344CB8AC3E}">
        <p14:creationId xmlns:p14="http://schemas.microsoft.com/office/powerpoint/2010/main" val="20157194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2AB35E-751F-B683-F033-692D0102ACB4}"/>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F7A400B0-FF88-25C3-91A0-00B7E31D9F3C}"/>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3354EEFF-A876-0346-CF3B-0BE265083A63}"/>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92DB5EDD-A7C1-2E72-B0FD-42613C9AD498}"/>
              </a:ext>
            </a:extLst>
          </p:cNvPr>
          <p:cNvSpPr>
            <a:spLocks noGrp="1"/>
          </p:cNvSpPr>
          <p:nvPr>
            <p:ph type="sldNum" sz="quarter" idx="5"/>
          </p:nvPr>
        </p:nvSpPr>
        <p:spPr/>
        <p:txBody>
          <a:bodyPr/>
          <a:lstStyle/>
          <a:p>
            <a:fld id="{9D26BBBF-AD56-4454-A8A9-5E2E68335195}" type="slidenum">
              <a:rPr lang="zh-CN" altLang="en-US" smtClean="0"/>
              <a:t>13</a:t>
            </a:fld>
            <a:endParaRPr lang="zh-CN" altLang="en-US"/>
          </a:p>
        </p:txBody>
      </p:sp>
    </p:spTree>
    <p:extLst>
      <p:ext uri="{BB962C8B-B14F-4D97-AF65-F5344CB8AC3E}">
        <p14:creationId xmlns:p14="http://schemas.microsoft.com/office/powerpoint/2010/main" val="24964492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1C76B9-ABFC-86CE-5FAE-A2C6B1A200E2}"/>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7E160970-968A-35A4-4855-7C0E5397FF60}"/>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B4E40C67-BBAA-578C-F291-2C1DE887112F}"/>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A27E4961-16FD-7AEC-462D-D29425442C38}"/>
              </a:ext>
            </a:extLst>
          </p:cNvPr>
          <p:cNvSpPr>
            <a:spLocks noGrp="1"/>
          </p:cNvSpPr>
          <p:nvPr>
            <p:ph type="sldNum" sz="quarter" idx="5"/>
          </p:nvPr>
        </p:nvSpPr>
        <p:spPr/>
        <p:txBody>
          <a:bodyPr/>
          <a:lstStyle/>
          <a:p>
            <a:fld id="{9D26BBBF-AD56-4454-A8A9-5E2E68335195}" type="slidenum">
              <a:rPr lang="zh-CN" altLang="en-US" smtClean="0"/>
              <a:t>14</a:t>
            </a:fld>
            <a:endParaRPr lang="zh-CN" altLang="en-US"/>
          </a:p>
        </p:txBody>
      </p:sp>
    </p:spTree>
    <p:extLst>
      <p:ext uri="{BB962C8B-B14F-4D97-AF65-F5344CB8AC3E}">
        <p14:creationId xmlns:p14="http://schemas.microsoft.com/office/powerpoint/2010/main" val="2179452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FC4214-61B9-F8C7-F817-269E42CC48B8}"/>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CA81BAF8-AA9C-E29F-3092-F7C5C3CC1804}"/>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0C2B17DC-25B4-2657-01DC-EDEA7A4EB09B}"/>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F394FDB1-4A23-6A93-17B6-5B4B687B7DE6}"/>
              </a:ext>
            </a:extLst>
          </p:cNvPr>
          <p:cNvSpPr>
            <a:spLocks noGrp="1"/>
          </p:cNvSpPr>
          <p:nvPr>
            <p:ph type="sldNum" sz="quarter" idx="5"/>
          </p:nvPr>
        </p:nvSpPr>
        <p:spPr/>
        <p:txBody>
          <a:bodyPr/>
          <a:lstStyle/>
          <a:p>
            <a:fld id="{9D26BBBF-AD56-4454-A8A9-5E2E68335195}" type="slidenum">
              <a:rPr lang="zh-CN" altLang="en-US" smtClean="0"/>
              <a:t>15</a:t>
            </a:fld>
            <a:endParaRPr lang="zh-CN" altLang="en-US"/>
          </a:p>
        </p:txBody>
      </p:sp>
    </p:spTree>
    <p:extLst>
      <p:ext uri="{BB962C8B-B14F-4D97-AF65-F5344CB8AC3E}">
        <p14:creationId xmlns:p14="http://schemas.microsoft.com/office/powerpoint/2010/main" val="24370478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CE40A1-B8ED-FD0C-1718-D9FB57EFD24F}"/>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9C9308DF-9686-679F-21DC-90E7893E7F1E}"/>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2B63C0AB-FDB4-059C-2C98-DD0750F9C960}"/>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159D9F10-719B-1416-5CC2-A19D76C844D4}"/>
              </a:ext>
            </a:extLst>
          </p:cNvPr>
          <p:cNvSpPr>
            <a:spLocks noGrp="1"/>
          </p:cNvSpPr>
          <p:nvPr>
            <p:ph type="sldNum" sz="quarter" idx="5"/>
          </p:nvPr>
        </p:nvSpPr>
        <p:spPr/>
        <p:txBody>
          <a:bodyPr/>
          <a:lstStyle/>
          <a:p>
            <a:fld id="{9D26BBBF-AD56-4454-A8A9-5E2E68335195}" type="slidenum">
              <a:rPr lang="zh-CN" altLang="en-US" smtClean="0"/>
              <a:t>16</a:t>
            </a:fld>
            <a:endParaRPr lang="zh-CN" altLang="en-US"/>
          </a:p>
        </p:txBody>
      </p:sp>
    </p:spTree>
    <p:extLst>
      <p:ext uri="{BB962C8B-B14F-4D97-AF65-F5344CB8AC3E}">
        <p14:creationId xmlns:p14="http://schemas.microsoft.com/office/powerpoint/2010/main" val="222217857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484E27-CAEC-B3BF-FD64-3E0F2E27FDB4}"/>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7C2C0286-CF71-7F8A-6F91-F358D1008F9F}"/>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76071AA0-608B-88EC-22F9-3443D8AA5D2A}"/>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297D4EB2-605E-A137-260B-17E00D1A0101}"/>
              </a:ext>
            </a:extLst>
          </p:cNvPr>
          <p:cNvSpPr>
            <a:spLocks noGrp="1"/>
          </p:cNvSpPr>
          <p:nvPr>
            <p:ph type="sldNum" sz="quarter" idx="5"/>
          </p:nvPr>
        </p:nvSpPr>
        <p:spPr/>
        <p:txBody>
          <a:bodyPr/>
          <a:lstStyle/>
          <a:p>
            <a:fld id="{9D26BBBF-AD56-4454-A8A9-5E2E68335195}" type="slidenum">
              <a:rPr lang="zh-CN" altLang="en-US" smtClean="0"/>
              <a:t>17</a:t>
            </a:fld>
            <a:endParaRPr lang="zh-CN" altLang="en-US"/>
          </a:p>
        </p:txBody>
      </p:sp>
    </p:spTree>
    <p:extLst>
      <p:ext uri="{BB962C8B-B14F-4D97-AF65-F5344CB8AC3E}">
        <p14:creationId xmlns:p14="http://schemas.microsoft.com/office/powerpoint/2010/main" val="84059685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F8D3EF-D488-43AD-C8A6-01F02B728910}"/>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C82DE78F-6BF6-6D19-7661-86FC9F69ED2B}"/>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8DE8FDA0-F366-7333-B7E6-15C48E0F1AF5}"/>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29F6A89A-86C5-F115-068C-60D594F1F668}"/>
              </a:ext>
            </a:extLst>
          </p:cNvPr>
          <p:cNvSpPr>
            <a:spLocks noGrp="1"/>
          </p:cNvSpPr>
          <p:nvPr>
            <p:ph type="sldNum" sz="quarter" idx="5"/>
          </p:nvPr>
        </p:nvSpPr>
        <p:spPr/>
        <p:txBody>
          <a:bodyPr/>
          <a:lstStyle/>
          <a:p>
            <a:fld id="{9D26BBBF-AD56-4454-A8A9-5E2E68335195}" type="slidenum">
              <a:rPr lang="zh-CN" altLang="en-US" smtClean="0"/>
              <a:t>18</a:t>
            </a:fld>
            <a:endParaRPr lang="zh-CN" altLang="en-US"/>
          </a:p>
        </p:txBody>
      </p:sp>
    </p:spTree>
    <p:extLst>
      <p:ext uri="{BB962C8B-B14F-4D97-AF65-F5344CB8AC3E}">
        <p14:creationId xmlns:p14="http://schemas.microsoft.com/office/powerpoint/2010/main" val="364674816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8D0181-06E2-65F7-5966-F89E873CDD7E}"/>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237FD547-785D-DDB2-E2D2-C0D7BD1DD1EC}"/>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7DECD902-411B-FE25-59CB-12502E51E2B3}"/>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D024B9FF-EE91-2CFA-615C-85F6A43BF82F}"/>
              </a:ext>
            </a:extLst>
          </p:cNvPr>
          <p:cNvSpPr>
            <a:spLocks noGrp="1"/>
          </p:cNvSpPr>
          <p:nvPr>
            <p:ph type="sldNum" sz="quarter" idx="5"/>
          </p:nvPr>
        </p:nvSpPr>
        <p:spPr/>
        <p:txBody>
          <a:bodyPr/>
          <a:lstStyle/>
          <a:p>
            <a:fld id="{9D26BBBF-AD56-4454-A8A9-5E2E68335195}" type="slidenum">
              <a:rPr lang="zh-CN" altLang="en-US" smtClean="0"/>
              <a:t>19</a:t>
            </a:fld>
            <a:endParaRPr lang="zh-CN" altLang="en-US"/>
          </a:p>
        </p:txBody>
      </p:sp>
    </p:spTree>
    <p:extLst>
      <p:ext uri="{BB962C8B-B14F-4D97-AF65-F5344CB8AC3E}">
        <p14:creationId xmlns:p14="http://schemas.microsoft.com/office/powerpoint/2010/main" val="52992834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378982-42FB-CC30-3497-590D3B530A45}"/>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98A4D492-002E-7E01-4B33-EFAAD8A6239C}"/>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49B8F12D-F55D-C4D1-03D3-8C00815B89FF}"/>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0E637E84-46F1-0F03-BC1A-94F7AF216520}"/>
              </a:ext>
            </a:extLst>
          </p:cNvPr>
          <p:cNvSpPr>
            <a:spLocks noGrp="1"/>
          </p:cNvSpPr>
          <p:nvPr>
            <p:ph type="sldNum" sz="quarter" idx="5"/>
          </p:nvPr>
        </p:nvSpPr>
        <p:spPr/>
        <p:txBody>
          <a:bodyPr/>
          <a:lstStyle/>
          <a:p>
            <a:fld id="{9D26BBBF-AD56-4454-A8A9-5E2E68335195}" type="slidenum">
              <a:rPr lang="zh-CN" altLang="en-US" smtClean="0"/>
              <a:t>20</a:t>
            </a:fld>
            <a:endParaRPr lang="zh-CN" altLang="en-US"/>
          </a:p>
        </p:txBody>
      </p:sp>
    </p:spTree>
    <p:extLst>
      <p:ext uri="{BB962C8B-B14F-4D97-AF65-F5344CB8AC3E}">
        <p14:creationId xmlns:p14="http://schemas.microsoft.com/office/powerpoint/2010/main" val="232376019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75D5B6-4B48-04AF-852C-31D2297D5833}"/>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6A2D24DF-C3D3-991C-35C7-5D82429A1006}"/>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159F2CBF-D78E-F024-FA03-ECBF6A55D6B0}"/>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D6FAAF4D-D7F0-6AA5-8F4F-C4A561E4E78C}"/>
              </a:ext>
            </a:extLst>
          </p:cNvPr>
          <p:cNvSpPr>
            <a:spLocks noGrp="1"/>
          </p:cNvSpPr>
          <p:nvPr>
            <p:ph type="sldNum" sz="quarter" idx="5"/>
          </p:nvPr>
        </p:nvSpPr>
        <p:spPr/>
        <p:txBody>
          <a:bodyPr/>
          <a:lstStyle/>
          <a:p>
            <a:fld id="{9D26BBBF-AD56-4454-A8A9-5E2E68335195}" type="slidenum">
              <a:rPr lang="zh-CN" altLang="en-US" smtClean="0"/>
              <a:t>21</a:t>
            </a:fld>
            <a:endParaRPr lang="zh-CN" altLang="en-US"/>
          </a:p>
        </p:txBody>
      </p:sp>
    </p:spTree>
    <p:extLst>
      <p:ext uri="{BB962C8B-B14F-4D97-AF65-F5344CB8AC3E}">
        <p14:creationId xmlns:p14="http://schemas.microsoft.com/office/powerpoint/2010/main" val="239355195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E21C4C-4489-323A-4E2B-058285AF5475}"/>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BD0A4AAF-070A-114B-32F7-DF3B87FD007C}"/>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179D7475-1A2E-DB38-D5D4-AE6326BB5950}"/>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73EA5471-792C-CFBC-779D-AB7F7255BFB5}"/>
              </a:ext>
            </a:extLst>
          </p:cNvPr>
          <p:cNvSpPr>
            <a:spLocks noGrp="1"/>
          </p:cNvSpPr>
          <p:nvPr>
            <p:ph type="sldNum" sz="quarter" idx="5"/>
          </p:nvPr>
        </p:nvSpPr>
        <p:spPr/>
        <p:txBody>
          <a:bodyPr/>
          <a:lstStyle/>
          <a:p>
            <a:fld id="{9D26BBBF-AD56-4454-A8A9-5E2E68335195}" type="slidenum">
              <a:rPr lang="zh-CN" altLang="en-US" smtClean="0"/>
              <a:t>22</a:t>
            </a:fld>
            <a:endParaRPr lang="zh-CN" altLang="en-US"/>
          </a:p>
        </p:txBody>
      </p:sp>
    </p:spTree>
    <p:extLst>
      <p:ext uri="{BB962C8B-B14F-4D97-AF65-F5344CB8AC3E}">
        <p14:creationId xmlns:p14="http://schemas.microsoft.com/office/powerpoint/2010/main" val="123282229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AA6D10-FAB2-E514-3B11-8EF6699EE80B}"/>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B964A428-4143-2FE0-47D7-8C89D1CB8C51}"/>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43019126-E722-318F-A39E-B26E07C62385}"/>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86F0067E-3BD4-2844-8454-A0781CCEA009}"/>
              </a:ext>
            </a:extLst>
          </p:cNvPr>
          <p:cNvSpPr>
            <a:spLocks noGrp="1"/>
          </p:cNvSpPr>
          <p:nvPr>
            <p:ph type="sldNum" sz="quarter" idx="5"/>
          </p:nvPr>
        </p:nvSpPr>
        <p:spPr/>
        <p:txBody>
          <a:bodyPr/>
          <a:lstStyle/>
          <a:p>
            <a:fld id="{9D26BBBF-AD56-4454-A8A9-5E2E68335195}" type="slidenum">
              <a:rPr lang="zh-CN" altLang="en-US" smtClean="0"/>
              <a:t>23</a:t>
            </a:fld>
            <a:endParaRPr lang="zh-CN" altLang="en-US"/>
          </a:p>
        </p:txBody>
      </p:sp>
    </p:spTree>
    <p:extLst>
      <p:ext uri="{BB962C8B-B14F-4D97-AF65-F5344CB8AC3E}">
        <p14:creationId xmlns:p14="http://schemas.microsoft.com/office/powerpoint/2010/main" val="214224988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CF3E1E-1822-72A2-4DB4-33408650F581}"/>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4DDE811F-F7C0-919C-220D-72FC43BF542E}"/>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19656425-BD7E-966D-1130-04A5845980EA}"/>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6B6D383B-EC2D-A2FD-7DAE-ADEE4606D5D7}"/>
              </a:ext>
            </a:extLst>
          </p:cNvPr>
          <p:cNvSpPr>
            <a:spLocks noGrp="1"/>
          </p:cNvSpPr>
          <p:nvPr>
            <p:ph type="sldNum" sz="quarter" idx="5"/>
          </p:nvPr>
        </p:nvSpPr>
        <p:spPr/>
        <p:txBody>
          <a:bodyPr/>
          <a:lstStyle/>
          <a:p>
            <a:fld id="{9D26BBBF-AD56-4454-A8A9-5E2E68335195}" type="slidenum">
              <a:rPr lang="zh-CN" altLang="en-US" smtClean="0"/>
              <a:t>24</a:t>
            </a:fld>
            <a:endParaRPr lang="zh-CN" altLang="en-US"/>
          </a:p>
        </p:txBody>
      </p:sp>
    </p:spTree>
    <p:extLst>
      <p:ext uri="{BB962C8B-B14F-4D97-AF65-F5344CB8AC3E}">
        <p14:creationId xmlns:p14="http://schemas.microsoft.com/office/powerpoint/2010/main" val="51612943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13A69F-E3DE-3A1B-A0A3-99FE054936E0}"/>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2C606E2C-645D-24D4-1E3A-9D35650F8850}"/>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64F5117A-A426-DC1D-72E9-C3E7B2DD8DFC}"/>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D6789621-5244-CA7B-8482-8F6B7F368DAB}"/>
              </a:ext>
            </a:extLst>
          </p:cNvPr>
          <p:cNvSpPr>
            <a:spLocks noGrp="1"/>
          </p:cNvSpPr>
          <p:nvPr>
            <p:ph type="sldNum" sz="quarter" idx="5"/>
          </p:nvPr>
        </p:nvSpPr>
        <p:spPr/>
        <p:txBody>
          <a:bodyPr/>
          <a:lstStyle/>
          <a:p>
            <a:fld id="{9D26BBBF-AD56-4454-A8A9-5E2E68335195}" type="slidenum">
              <a:rPr lang="zh-CN" altLang="en-US" smtClean="0"/>
              <a:t>25</a:t>
            </a:fld>
            <a:endParaRPr lang="zh-CN" altLang="en-US"/>
          </a:p>
        </p:txBody>
      </p:sp>
    </p:spTree>
    <p:extLst>
      <p:ext uri="{BB962C8B-B14F-4D97-AF65-F5344CB8AC3E}">
        <p14:creationId xmlns:p14="http://schemas.microsoft.com/office/powerpoint/2010/main" val="214538689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3D45C3-9310-1B4F-923E-16B781377E6E}"/>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CD199E99-05C3-60B7-FB3F-56095402C09E}"/>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7E102012-6020-7BED-7FD2-A4CD5234034F}"/>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ED9ACB3E-2F9A-64BB-1847-89598A4B2FDE}"/>
              </a:ext>
            </a:extLst>
          </p:cNvPr>
          <p:cNvSpPr>
            <a:spLocks noGrp="1"/>
          </p:cNvSpPr>
          <p:nvPr>
            <p:ph type="sldNum" sz="quarter" idx="5"/>
          </p:nvPr>
        </p:nvSpPr>
        <p:spPr/>
        <p:txBody>
          <a:bodyPr/>
          <a:lstStyle/>
          <a:p>
            <a:fld id="{9D26BBBF-AD56-4454-A8A9-5E2E68335195}" type="slidenum">
              <a:rPr lang="zh-CN" altLang="en-US" smtClean="0"/>
              <a:t>26</a:t>
            </a:fld>
            <a:endParaRPr lang="zh-CN" altLang="en-US"/>
          </a:p>
        </p:txBody>
      </p:sp>
    </p:spTree>
    <p:extLst>
      <p:ext uri="{BB962C8B-B14F-4D97-AF65-F5344CB8AC3E}">
        <p14:creationId xmlns:p14="http://schemas.microsoft.com/office/powerpoint/2010/main" val="144755708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4F41C4-310D-F9C2-775A-4F77F6AB6F60}"/>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A7597925-4701-AAF7-7119-DC30E9317CBD}"/>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D7768ED9-5CD7-D86D-7E76-E520E31A3CB8}"/>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685AC56E-961E-C4B3-D272-BFF1F75FF442}"/>
              </a:ext>
            </a:extLst>
          </p:cNvPr>
          <p:cNvSpPr>
            <a:spLocks noGrp="1"/>
          </p:cNvSpPr>
          <p:nvPr>
            <p:ph type="sldNum" sz="quarter" idx="5"/>
          </p:nvPr>
        </p:nvSpPr>
        <p:spPr/>
        <p:txBody>
          <a:bodyPr/>
          <a:lstStyle/>
          <a:p>
            <a:fld id="{9D26BBBF-AD56-4454-A8A9-5E2E68335195}" type="slidenum">
              <a:rPr lang="zh-CN" altLang="en-US" smtClean="0"/>
              <a:t>27</a:t>
            </a:fld>
            <a:endParaRPr lang="zh-CN" altLang="en-US"/>
          </a:p>
        </p:txBody>
      </p:sp>
    </p:spTree>
    <p:extLst>
      <p:ext uri="{BB962C8B-B14F-4D97-AF65-F5344CB8AC3E}">
        <p14:creationId xmlns:p14="http://schemas.microsoft.com/office/powerpoint/2010/main" val="51773074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7B1D54-C610-0E6E-AE58-F20D1F8A5D48}"/>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47EB6D3A-8C43-9286-877D-BB36D20E8D76}"/>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8408FA0E-BF3F-3E45-D02F-6BC85313F53C}"/>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7E08E58D-4BA5-2984-4F2A-A7E0700ADBB3}"/>
              </a:ext>
            </a:extLst>
          </p:cNvPr>
          <p:cNvSpPr>
            <a:spLocks noGrp="1"/>
          </p:cNvSpPr>
          <p:nvPr>
            <p:ph type="sldNum" sz="quarter" idx="5"/>
          </p:nvPr>
        </p:nvSpPr>
        <p:spPr/>
        <p:txBody>
          <a:bodyPr/>
          <a:lstStyle/>
          <a:p>
            <a:fld id="{9D26BBBF-AD56-4454-A8A9-5E2E68335195}" type="slidenum">
              <a:rPr lang="zh-CN" altLang="en-US" smtClean="0"/>
              <a:t>28</a:t>
            </a:fld>
            <a:endParaRPr lang="zh-CN" altLang="en-US"/>
          </a:p>
        </p:txBody>
      </p:sp>
    </p:spTree>
    <p:extLst>
      <p:ext uri="{BB962C8B-B14F-4D97-AF65-F5344CB8AC3E}">
        <p14:creationId xmlns:p14="http://schemas.microsoft.com/office/powerpoint/2010/main" val="88253528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FEECAA-D809-942D-E3CF-FCA334E7D8CC}"/>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21A62CC0-4ADC-173E-C80B-74C03BEEC2C7}"/>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E8C2350A-D10B-435A-CEA5-099CAD552334}"/>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EB128110-2C0C-A457-0344-580E8AB4CB32}"/>
              </a:ext>
            </a:extLst>
          </p:cNvPr>
          <p:cNvSpPr>
            <a:spLocks noGrp="1"/>
          </p:cNvSpPr>
          <p:nvPr>
            <p:ph type="sldNum" sz="quarter" idx="5"/>
          </p:nvPr>
        </p:nvSpPr>
        <p:spPr/>
        <p:txBody>
          <a:bodyPr/>
          <a:lstStyle/>
          <a:p>
            <a:fld id="{9D26BBBF-AD56-4454-A8A9-5E2E68335195}" type="slidenum">
              <a:rPr lang="zh-CN" altLang="en-US" smtClean="0"/>
              <a:t>29</a:t>
            </a:fld>
            <a:endParaRPr lang="zh-CN" altLang="en-US"/>
          </a:p>
        </p:txBody>
      </p:sp>
    </p:spTree>
    <p:extLst>
      <p:ext uri="{BB962C8B-B14F-4D97-AF65-F5344CB8AC3E}">
        <p14:creationId xmlns:p14="http://schemas.microsoft.com/office/powerpoint/2010/main" val="112149962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C10337-8D87-B328-26EA-A0973FA99275}"/>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8CBDF493-3973-5503-32DD-1090246C756E}"/>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17D0BD6E-8C94-440F-6265-2320B4A334C7}"/>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2752C013-1306-D27D-AE87-8638391C123D}"/>
              </a:ext>
            </a:extLst>
          </p:cNvPr>
          <p:cNvSpPr>
            <a:spLocks noGrp="1"/>
          </p:cNvSpPr>
          <p:nvPr>
            <p:ph type="sldNum" sz="quarter" idx="5"/>
          </p:nvPr>
        </p:nvSpPr>
        <p:spPr/>
        <p:txBody>
          <a:bodyPr/>
          <a:lstStyle/>
          <a:p>
            <a:fld id="{9D26BBBF-AD56-4454-A8A9-5E2E68335195}" type="slidenum">
              <a:rPr lang="zh-CN" altLang="en-US" smtClean="0"/>
              <a:t>30</a:t>
            </a:fld>
            <a:endParaRPr lang="zh-CN" altLang="en-US"/>
          </a:p>
        </p:txBody>
      </p:sp>
    </p:spTree>
    <p:extLst>
      <p:ext uri="{BB962C8B-B14F-4D97-AF65-F5344CB8AC3E}">
        <p14:creationId xmlns:p14="http://schemas.microsoft.com/office/powerpoint/2010/main" val="218889159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216BD6-BF0C-E0D0-5D19-0360DC2539E1}"/>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6AE5403D-2FFC-FE4F-DFAF-264D9793BD99}"/>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DBDE05D4-99CD-3177-47E6-6D72231CD663}"/>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43F67ED0-31C5-6F14-8328-6C3B36AC1FF8}"/>
              </a:ext>
            </a:extLst>
          </p:cNvPr>
          <p:cNvSpPr>
            <a:spLocks noGrp="1"/>
          </p:cNvSpPr>
          <p:nvPr>
            <p:ph type="sldNum" sz="quarter" idx="5"/>
          </p:nvPr>
        </p:nvSpPr>
        <p:spPr/>
        <p:txBody>
          <a:bodyPr/>
          <a:lstStyle/>
          <a:p>
            <a:fld id="{9D26BBBF-AD56-4454-A8A9-5E2E68335195}" type="slidenum">
              <a:rPr lang="zh-CN" altLang="en-US" smtClean="0"/>
              <a:t>31</a:t>
            </a:fld>
            <a:endParaRPr lang="zh-CN" altLang="en-US"/>
          </a:p>
        </p:txBody>
      </p:sp>
    </p:spTree>
    <p:extLst>
      <p:ext uri="{BB962C8B-B14F-4D97-AF65-F5344CB8AC3E}">
        <p14:creationId xmlns:p14="http://schemas.microsoft.com/office/powerpoint/2010/main" val="63700982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6557AC-0362-F6E5-17A9-1D6C6A98BF55}"/>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4577BE96-DF9A-BCE8-DF71-22D94CC38920}"/>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B9886A88-7455-ECFC-8780-E89C27410436}"/>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5B868539-6A78-D47B-ADE1-8894027CD6CB}"/>
              </a:ext>
            </a:extLst>
          </p:cNvPr>
          <p:cNvSpPr>
            <a:spLocks noGrp="1"/>
          </p:cNvSpPr>
          <p:nvPr>
            <p:ph type="sldNum" sz="quarter" idx="5"/>
          </p:nvPr>
        </p:nvSpPr>
        <p:spPr/>
        <p:txBody>
          <a:bodyPr/>
          <a:lstStyle/>
          <a:p>
            <a:fld id="{9D26BBBF-AD56-4454-A8A9-5E2E68335195}" type="slidenum">
              <a:rPr lang="zh-CN" altLang="en-US" smtClean="0"/>
              <a:t>32</a:t>
            </a:fld>
            <a:endParaRPr lang="zh-CN" altLang="en-US"/>
          </a:p>
        </p:txBody>
      </p:sp>
    </p:spTree>
    <p:extLst>
      <p:ext uri="{BB962C8B-B14F-4D97-AF65-F5344CB8AC3E}">
        <p14:creationId xmlns:p14="http://schemas.microsoft.com/office/powerpoint/2010/main" val="6175159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DFABA7-B115-1DDD-B451-51F646170BAE}"/>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20821B4D-55D7-5810-524D-C1578F1451B2}"/>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DE934A07-2CF7-B01A-9AAD-CB5AEF93868D}"/>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4597DBE4-B727-8358-8A49-58ADBBEBF2A9}"/>
              </a:ext>
            </a:extLst>
          </p:cNvPr>
          <p:cNvSpPr>
            <a:spLocks noGrp="1"/>
          </p:cNvSpPr>
          <p:nvPr>
            <p:ph type="sldNum" sz="quarter" idx="5"/>
          </p:nvPr>
        </p:nvSpPr>
        <p:spPr/>
        <p:txBody>
          <a:bodyPr/>
          <a:lstStyle/>
          <a:p>
            <a:fld id="{9D26BBBF-AD56-4454-A8A9-5E2E68335195}" type="slidenum">
              <a:rPr lang="zh-CN" altLang="en-US" smtClean="0"/>
              <a:t>33</a:t>
            </a:fld>
            <a:endParaRPr lang="zh-CN" altLang="en-US"/>
          </a:p>
        </p:txBody>
      </p:sp>
    </p:spTree>
    <p:extLst>
      <p:ext uri="{BB962C8B-B14F-4D97-AF65-F5344CB8AC3E}">
        <p14:creationId xmlns:p14="http://schemas.microsoft.com/office/powerpoint/2010/main" val="201993832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EB7E60-FD18-FA86-46D0-E231951959EE}"/>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0FDA101E-5A66-F943-B2AC-246BF1187234}"/>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D89D7FE3-4B7F-A588-9942-7F95656946BF}"/>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AFC71FE2-F0E8-D09C-6E3D-59025344A1CC}"/>
              </a:ext>
            </a:extLst>
          </p:cNvPr>
          <p:cNvSpPr>
            <a:spLocks noGrp="1"/>
          </p:cNvSpPr>
          <p:nvPr>
            <p:ph type="sldNum" sz="quarter" idx="5"/>
          </p:nvPr>
        </p:nvSpPr>
        <p:spPr/>
        <p:txBody>
          <a:bodyPr/>
          <a:lstStyle/>
          <a:p>
            <a:fld id="{9D26BBBF-AD56-4454-A8A9-5E2E68335195}" type="slidenum">
              <a:rPr lang="zh-CN" altLang="en-US" smtClean="0"/>
              <a:t>34</a:t>
            </a:fld>
            <a:endParaRPr lang="zh-CN" altLang="en-US"/>
          </a:p>
        </p:txBody>
      </p:sp>
    </p:spTree>
    <p:extLst>
      <p:ext uri="{BB962C8B-B14F-4D97-AF65-F5344CB8AC3E}">
        <p14:creationId xmlns:p14="http://schemas.microsoft.com/office/powerpoint/2010/main" val="121121097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59526F-1F4B-EEFB-923A-1223DBDB36C6}"/>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4027239F-BC44-1412-0663-5CBD3690E547}"/>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91A415DB-E1F7-471B-3BDA-88446367A796}"/>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0804C0B6-8C16-D303-FB2A-E4844B75ABCF}"/>
              </a:ext>
            </a:extLst>
          </p:cNvPr>
          <p:cNvSpPr>
            <a:spLocks noGrp="1"/>
          </p:cNvSpPr>
          <p:nvPr>
            <p:ph type="sldNum" sz="quarter" idx="5"/>
          </p:nvPr>
        </p:nvSpPr>
        <p:spPr/>
        <p:txBody>
          <a:bodyPr/>
          <a:lstStyle/>
          <a:p>
            <a:fld id="{9D26BBBF-AD56-4454-A8A9-5E2E68335195}" type="slidenum">
              <a:rPr lang="zh-CN" altLang="en-US" smtClean="0"/>
              <a:t>35</a:t>
            </a:fld>
            <a:endParaRPr lang="zh-CN" altLang="en-US"/>
          </a:p>
        </p:txBody>
      </p:sp>
    </p:spTree>
    <p:extLst>
      <p:ext uri="{BB962C8B-B14F-4D97-AF65-F5344CB8AC3E}">
        <p14:creationId xmlns:p14="http://schemas.microsoft.com/office/powerpoint/2010/main" val="90090710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AF85E2-1EE0-3C76-834A-05BE4F94F157}"/>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7A5690BC-22AA-A53D-85C6-10C734EEDF1E}"/>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B2959AA4-B84D-3E46-4FB7-58F8D189FD87}"/>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861930C4-7F69-9839-0E72-45C174315DA2}"/>
              </a:ext>
            </a:extLst>
          </p:cNvPr>
          <p:cNvSpPr>
            <a:spLocks noGrp="1"/>
          </p:cNvSpPr>
          <p:nvPr>
            <p:ph type="sldNum" sz="quarter" idx="5"/>
          </p:nvPr>
        </p:nvSpPr>
        <p:spPr/>
        <p:txBody>
          <a:bodyPr/>
          <a:lstStyle/>
          <a:p>
            <a:fld id="{9D26BBBF-AD56-4454-A8A9-5E2E68335195}" type="slidenum">
              <a:rPr lang="zh-CN" altLang="en-US" smtClean="0"/>
              <a:t>36</a:t>
            </a:fld>
            <a:endParaRPr lang="zh-CN" altLang="en-US"/>
          </a:p>
        </p:txBody>
      </p:sp>
    </p:spTree>
    <p:extLst>
      <p:ext uri="{BB962C8B-B14F-4D97-AF65-F5344CB8AC3E}">
        <p14:creationId xmlns:p14="http://schemas.microsoft.com/office/powerpoint/2010/main" val="341464118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6B1B4B-841D-453A-B02B-B8675258989D}"/>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3B9524E4-FF17-1B9E-112A-73FB96A0C704}"/>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07739848-D0A0-05C3-2E01-7867A9960696}"/>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E3D28F63-C990-0E57-803A-001EFCB258D6}"/>
              </a:ext>
            </a:extLst>
          </p:cNvPr>
          <p:cNvSpPr>
            <a:spLocks noGrp="1"/>
          </p:cNvSpPr>
          <p:nvPr>
            <p:ph type="sldNum" sz="quarter" idx="5"/>
          </p:nvPr>
        </p:nvSpPr>
        <p:spPr/>
        <p:txBody>
          <a:bodyPr/>
          <a:lstStyle/>
          <a:p>
            <a:fld id="{9D26BBBF-AD56-4454-A8A9-5E2E68335195}" type="slidenum">
              <a:rPr lang="zh-CN" altLang="en-US" smtClean="0"/>
              <a:t>37</a:t>
            </a:fld>
            <a:endParaRPr lang="zh-CN" altLang="en-US"/>
          </a:p>
        </p:txBody>
      </p:sp>
    </p:spTree>
    <p:extLst>
      <p:ext uri="{BB962C8B-B14F-4D97-AF65-F5344CB8AC3E}">
        <p14:creationId xmlns:p14="http://schemas.microsoft.com/office/powerpoint/2010/main" val="426658716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A2131F-8C3C-D806-6A1B-7E4D3FFB2C69}"/>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46DCE3E2-A70F-0FB0-80A9-B73E5A8DB293}"/>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3E12CF9D-93F3-21BE-03FC-E8EDB899DF46}"/>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8A78F92D-FBD0-E0B7-8A6D-5F50B03D810C}"/>
              </a:ext>
            </a:extLst>
          </p:cNvPr>
          <p:cNvSpPr>
            <a:spLocks noGrp="1"/>
          </p:cNvSpPr>
          <p:nvPr>
            <p:ph type="sldNum" sz="quarter" idx="5"/>
          </p:nvPr>
        </p:nvSpPr>
        <p:spPr/>
        <p:txBody>
          <a:bodyPr/>
          <a:lstStyle/>
          <a:p>
            <a:fld id="{9D26BBBF-AD56-4454-A8A9-5E2E68335195}" type="slidenum">
              <a:rPr lang="zh-CN" altLang="en-US" smtClean="0"/>
              <a:t>38</a:t>
            </a:fld>
            <a:endParaRPr lang="zh-CN" altLang="en-US"/>
          </a:p>
        </p:txBody>
      </p:sp>
    </p:spTree>
    <p:extLst>
      <p:ext uri="{BB962C8B-B14F-4D97-AF65-F5344CB8AC3E}">
        <p14:creationId xmlns:p14="http://schemas.microsoft.com/office/powerpoint/2010/main" val="182431663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781B4E-EC72-46EF-EBCD-6724E63F088E}"/>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33671C24-85DE-FFCC-0D01-EE7A5192BD07}"/>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E6C3CC20-7BB6-C767-EA87-4C6585CA24BA}"/>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DFBB0349-682F-B5A3-A39C-C7E83F99FBE3}"/>
              </a:ext>
            </a:extLst>
          </p:cNvPr>
          <p:cNvSpPr>
            <a:spLocks noGrp="1"/>
          </p:cNvSpPr>
          <p:nvPr>
            <p:ph type="sldNum" sz="quarter" idx="5"/>
          </p:nvPr>
        </p:nvSpPr>
        <p:spPr/>
        <p:txBody>
          <a:bodyPr/>
          <a:lstStyle/>
          <a:p>
            <a:fld id="{9D26BBBF-AD56-4454-A8A9-5E2E68335195}" type="slidenum">
              <a:rPr lang="zh-CN" altLang="en-US" smtClean="0"/>
              <a:t>39</a:t>
            </a:fld>
            <a:endParaRPr lang="zh-CN" altLang="en-US"/>
          </a:p>
        </p:txBody>
      </p:sp>
    </p:spTree>
    <p:extLst>
      <p:ext uri="{BB962C8B-B14F-4D97-AF65-F5344CB8AC3E}">
        <p14:creationId xmlns:p14="http://schemas.microsoft.com/office/powerpoint/2010/main" val="144228803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5025A6-E04D-98BB-471C-3EB42303E243}"/>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0BB4D558-1756-009B-BFC5-6540F19387B8}"/>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DE544D0E-27D8-F5B9-8B47-EAFFFDC2D154}"/>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82FF69A2-C459-FFB4-31C1-E51015701F40}"/>
              </a:ext>
            </a:extLst>
          </p:cNvPr>
          <p:cNvSpPr>
            <a:spLocks noGrp="1"/>
          </p:cNvSpPr>
          <p:nvPr>
            <p:ph type="sldNum" sz="quarter" idx="5"/>
          </p:nvPr>
        </p:nvSpPr>
        <p:spPr/>
        <p:txBody>
          <a:bodyPr/>
          <a:lstStyle/>
          <a:p>
            <a:fld id="{9D26BBBF-AD56-4454-A8A9-5E2E68335195}" type="slidenum">
              <a:rPr lang="zh-CN" altLang="en-US" smtClean="0"/>
              <a:t>40</a:t>
            </a:fld>
            <a:endParaRPr lang="zh-CN" altLang="en-US"/>
          </a:p>
        </p:txBody>
      </p:sp>
    </p:spTree>
    <p:extLst>
      <p:ext uri="{BB962C8B-B14F-4D97-AF65-F5344CB8AC3E}">
        <p14:creationId xmlns:p14="http://schemas.microsoft.com/office/powerpoint/2010/main" val="390578509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033101-DCC7-194B-58EA-D059308E4AA3}"/>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46A181E9-EF71-D87A-6B6E-BDAFE25A3BD6}"/>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11F8CA81-44F2-2161-06EA-CD0C5876DB34}"/>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C0A6B316-C64E-558E-B9CA-BC6E5C60A296}"/>
              </a:ext>
            </a:extLst>
          </p:cNvPr>
          <p:cNvSpPr>
            <a:spLocks noGrp="1"/>
          </p:cNvSpPr>
          <p:nvPr>
            <p:ph type="sldNum" sz="quarter" idx="5"/>
          </p:nvPr>
        </p:nvSpPr>
        <p:spPr/>
        <p:txBody>
          <a:bodyPr/>
          <a:lstStyle/>
          <a:p>
            <a:fld id="{9D26BBBF-AD56-4454-A8A9-5E2E68335195}" type="slidenum">
              <a:rPr lang="zh-CN" altLang="en-US" smtClean="0"/>
              <a:t>41</a:t>
            </a:fld>
            <a:endParaRPr lang="zh-CN" altLang="en-US"/>
          </a:p>
        </p:txBody>
      </p:sp>
    </p:spTree>
    <p:extLst>
      <p:ext uri="{BB962C8B-B14F-4D97-AF65-F5344CB8AC3E}">
        <p14:creationId xmlns:p14="http://schemas.microsoft.com/office/powerpoint/2010/main" val="292245049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B644A1-2AB7-3E5A-50A5-7E2353C2EE72}"/>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BFA212AD-7E24-C7EE-B95B-68F9F086B459}"/>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34A6CB2B-9428-04E6-B2DF-95FA2F0D46FF}"/>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FF680601-5C93-6639-CEB1-D45271C73A34}"/>
              </a:ext>
            </a:extLst>
          </p:cNvPr>
          <p:cNvSpPr>
            <a:spLocks noGrp="1"/>
          </p:cNvSpPr>
          <p:nvPr>
            <p:ph type="sldNum" sz="quarter" idx="5"/>
          </p:nvPr>
        </p:nvSpPr>
        <p:spPr/>
        <p:txBody>
          <a:bodyPr/>
          <a:lstStyle/>
          <a:p>
            <a:fld id="{9D26BBBF-AD56-4454-A8A9-5E2E68335195}" type="slidenum">
              <a:rPr lang="zh-CN" altLang="en-US" smtClean="0"/>
              <a:t>42</a:t>
            </a:fld>
            <a:endParaRPr lang="zh-CN" altLang="en-US"/>
          </a:p>
        </p:txBody>
      </p:sp>
    </p:spTree>
    <p:extLst>
      <p:ext uri="{BB962C8B-B14F-4D97-AF65-F5344CB8AC3E}">
        <p14:creationId xmlns:p14="http://schemas.microsoft.com/office/powerpoint/2010/main" val="315302763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119679-9C62-3837-2550-2303D526B5A2}"/>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B4C5D3CD-D7F2-4A28-428A-85D9C8E1262C}"/>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FD24DA49-A94E-EFD9-6E3D-B46829C5C237}"/>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BE398128-1EC5-BFDA-F990-3AD562035A90}"/>
              </a:ext>
            </a:extLst>
          </p:cNvPr>
          <p:cNvSpPr>
            <a:spLocks noGrp="1"/>
          </p:cNvSpPr>
          <p:nvPr>
            <p:ph type="sldNum" sz="quarter" idx="5"/>
          </p:nvPr>
        </p:nvSpPr>
        <p:spPr/>
        <p:txBody>
          <a:bodyPr/>
          <a:lstStyle/>
          <a:p>
            <a:fld id="{9D26BBBF-AD56-4454-A8A9-5E2E68335195}" type="slidenum">
              <a:rPr lang="zh-CN" altLang="en-US" smtClean="0"/>
              <a:t>43</a:t>
            </a:fld>
            <a:endParaRPr lang="zh-CN" altLang="en-US"/>
          </a:p>
        </p:txBody>
      </p:sp>
    </p:spTree>
    <p:extLst>
      <p:ext uri="{BB962C8B-B14F-4D97-AF65-F5344CB8AC3E}">
        <p14:creationId xmlns:p14="http://schemas.microsoft.com/office/powerpoint/2010/main" val="12615692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EF6A7C-3B80-EE69-D9A6-5A034ED74DED}"/>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87CEF388-A46C-1C91-3F87-72B4D92D1B45}"/>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157D60A5-AD77-4F21-FC7E-2D147153AA04}"/>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564C6D82-4396-EE52-6301-C1BED4103094}"/>
              </a:ext>
            </a:extLst>
          </p:cNvPr>
          <p:cNvSpPr>
            <a:spLocks noGrp="1"/>
          </p:cNvSpPr>
          <p:nvPr>
            <p:ph type="sldNum" sz="quarter" idx="5"/>
          </p:nvPr>
        </p:nvSpPr>
        <p:spPr/>
        <p:txBody>
          <a:bodyPr/>
          <a:lstStyle/>
          <a:p>
            <a:fld id="{9D26BBBF-AD56-4454-A8A9-5E2E68335195}" type="slidenum">
              <a:rPr lang="zh-CN" altLang="en-US" smtClean="0"/>
              <a:t>44</a:t>
            </a:fld>
            <a:endParaRPr lang="zh-CN" altLang="en-US"/>
          </a:p>
        </p:txBody>
      </p:sp>
    </p:spTree>
    <p:extLst>
      <p:ext uri="{BB962C8B-B14F-4D97-AF65-F5344CB8AC3E}">
        <p14:creationId xmlns:p14="http://schemas.microsoft.com/office/powerpoint/2010/main" val="401092955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B72D75-8D67-D064-DE64-021B199A1DCB}"/>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598BD3E3-1900-AA0D-B60A-3478F4A993EA}"/>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5B9C2D23-295C-1869-AF66-3451950114E5}"/>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A9F18AEF-C8F8-BBDD-EF5D-4D62DD3BBC90}"/>
              </a:ext>
            </a:extLst>
          </p:cNvPr>
          <p:cNvSpPr>
            <a:spLocks noGrp="1"/>
          </p:cNvSpPr>
          <p:nvPr>
            <p:ph type="sldNum" sz="quarter" idx="5"/>
          </p:nvPr>
        </p:nvSpPr>
        <p:spPr/>
        <p:txBody>
          <a:bodyPr/>
          <a:lstStyle/>
          <a:p>
            <a:fld id="{9D26BBBF-AD56-4454-A8A9-5E2E68335195}" type="slidenum">
              <a:rPr lang="zh-CN" altLang="en-US" smtClean="0"/>
              <a:t>45</a:t>
            </a:fld>
            <a:endParaRPr lang="zh-CN" altLang="en-US"/>
          </a:p>
        </p:txBody>
      </p:sp>
    </p:spTree>
    <p:extLst>
      <p:ext uri="{BB962C8B-B14F-4D97-AF65-F5344CB8AC3E}">
        <p14:creationId xmlns:p14="http://schemas.microsoft.com/office/powerpoint/2010/main" val="133092913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C57DF1-992B-9517-0326-A467E6FBB73F}"/>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FFEE5E84-0031-8158-0CAE-C5956DED8E8A}"/>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A18D85EE-A9AB-5531-D795-14871BDD5A17}"/>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1231E389-4FC8-AB17-AA09-5EC51360CA64}"/>
              </a:ext>
            </a:extLst>
          </p:cNvPr>
          <p:cNvSpPr>
            <a:spLocks noGrp="1"/>
          </p:cNvSpPr>
          <p:nvPr>
            <p:ph type="sldNum" sz="quarter" idx="5"/>
          </p:nvPr>
        </p:nvSpPr>
        <p:spPr/>
        <p:txBody>
          <a:bodyPr/>
          <a:lstStyle/>
          <a:p>
            <a:fld id="{9D26BBBF-AD56-4454-A8A9-5E2E68335195}" type="slidenum">
              <a:rPr lang="zh-CN" altLang="en-US" smtClean="0"/>
              <a:t>46</a:t>
            </a:fld>
            <a:endParaRPr lang="zh-CN" altLang="en-US"/>
          </a:p>
        </p:txBody>
      </p:sp>
    </p:spTree>
    <p:extLst>
      <p:ext uri="{BB962C8B-B14F-4D97-AF65-F5344CB8AC3E}">
        <p14:creationId xmlns:p14="http://schemas.microsoft.com/office/powerpoint/2010/main" val="320596436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1F3269-2519-6AE8-58CC-22977E4181A1}"/>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2515A3FA-E3F5-B5AD-7539-C09D8243E1EE}"/>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0DA96F1C-CAC6-8696-FA3A-24B08AA4444F}"/>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C08F2AE1-3396-1D7A-738E-BACBE559C4AC}"/>
              </a:ext>
            </a:extLst>
          </p:cNvPr>
          <p:cNvSpPr>
            <a:spLocks noGrp="1"/>
          </p:cNvSpPr>
          <p:nvPr>
            <p:ph type="sldNum" sz="quarter" idx="5"/>
          </p:nvPr>
        </p:nvSpPr>
        <p:spPr/>
        <p:txBody>
          <a:bodyPr/>
          <a:lstStyle/>
          <a:p>
            <a:fld id="{9D26BBBF-AD56-4454-A8A9-5E2E68335195}" type="slidenum">
              <a:rPr lang="zh-CN" altLang="en-US" smtClean="0"/>
              <a:t>47</a:t>
            </a:fld>
            <a:endParaRPr lang="zh-CN" altLang="en-US"/>
          </a:p>
        </p:txBody>
      </p:sp>
    </p:spTree>
    <p:extLst>
      <p:ext uri="{BB962C8B-B14F-4D97-AF65-F5344CB8AC3E}">
        <p14:creationId xmlns:p14="http://schemas.microsoft.com/office/powerpoint/2010/main" val="312661750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573530-17C1-B858-5F14-7D9050EC1325}"/>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5EB63368-0A19-2303-8610-4195F98E93FA}"/>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CAB66CD6-B07C-D974-1E2F-D32BCE2220D1}"/>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F5358A11-20C8-F9D6-6B5B-F6A9D6590922}"/>
              </a:ext>
            </a:extLst>
          </p:cNvPr>
          <p:cNvSpPr>
            <a:spLocks noGrp="1"/>
          </p:cNvSpPr>
          <p:nvPr>
            <p:ph type="sldNum" sz="quarter" idx="5"/>
          </p:nvPr>
        </p:nvSpPr>
        <p:spPr/>
        <p:txBody>
          <a:bodyPr/>
          <a:lstStyle/>
          <a:p>
            <a:fld id="{9D26BBBF-AD56-4454-A8A9-5E2E68335195}" type="slidenum">
              <a:rPr lang="zh-CN" altLang="en-US" smtClean="0"/>
              <a:t>48</a:t>
            </a:fld>
            <a:endParaRPr lang="zh-CN" altLang="en-US"/>
          </a:p>
        </p:txBody>
      </p:sp>
    </p:spTree>
    <p:extLst>
      <p:ext uri="{BB962C8B-B14F-4D97-AF65-F5344CB8AC3E}">
        <p14:creationId xmlns:p14="http://schemas.microsoft.com/office/powerpoint/2010/main" val="367164833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DEC0B9-1E22-DA7D-6F68-0BDCD67C3E74}"/>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B6A1D690-2CA9-C6D1-B110-14C5A929979C}"/>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6DBC0F95-D5C8-9070-4AF8-CB30DCAF1B4E}"/>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820338E2-EA06-FCD5-C73F-A05DE39F35E9}"/>
              </a:ext>
            </a:extLst>
          </p:cNvPr>
          <p:cNvSpPr>
            <a:spLocks noGrp="1"/>
          </p:cNvSpPr>
          <p:nvPr>
            <p:ph type="sldNum" sz="quarter" idx="5"/>
          </p:nvPr>
        </p:nvSpPr>
        <p:spPr/>
        <p:txBody>
          <a:bodyPr/>
          <a:lstStyle/>
          <a:p>
            <a:fld id="{9D26BBBF-AD56-4454-A8A9-5E2E68335195}" type="slidenum">
              <a:rPr lang="zh-CN" altLang="en-US" smtClean="0"/>
              <a:t>49</a:t>
            </a:fld>
            <a:endParaRPr lang="zh-CN" altLang="en-US"/>
          </a:p>
        </p:txBody>
      </p:sp>
    </p:spTree>
    <p:extLst>
      <p:ext uri="{BB962C8B-B14F-4D97-AF65-F5344CB8AC3E}">
        <p14:creationId xmlns:p14="http://schemas.microsoft.com/office/powerpoint/2010/main" val="181295659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6A0752-D746-3A19-744A-A57E1A1FF486}"/>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83317FF4-44B1-F96C-F50A-B344E808DB1D}"/>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B304E0A9-3C84-877A-04E8-5CB9FDDEC4DD}"/>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59EE3F5D-C906-7133-6F9D-6131B9A56C08}"/>
              </a:ext>
            </a:extLst>
          </p:cNvPr>
          <p:cNvSpPr>
            <a:spLocks noGrp="1"/>
          </p:cNvSpPr>
          <p:nvPr>
            <p:ph type="sldNum" sz="quarter" idx="5"/>
          </p:nvPr>
        </p:nvSpPr>
        <p:spPr/>
        <p:txBody>
          <a:bodyPr/>
          <a:lstStyle/>
          <a:p>
            <a:fld id="{9D26BBBF-AD56-4454-A8A9-5E2E68335195}" type="slidenum">
              <a:rPr lang="zh-CN" altLang="en-US" smtClean="0"/>
              <a:t>50</a:t>
            </a:fld>
            <a:endParaRPr lang="zh-CN" altLang="en-US"/>
          </a:p>
        </p:txBody>
      </p:sp>
    </p:spTree>
    <p:extLst>
      <p:ext uri="{BB962C8B-B14F-4D97-AF65-F5344CB8AC3E}">
        <p14:creationId xmlns:p14="http://schemas.microsoft.com/office/powerpoint/2010/main" val="1084523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7BA49D-D0C5-0AA3-303C-E3CDA5EE8E81}"/>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59663968-23E5-6E8D-0492-21B425BAEDD1}"/>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B445C0A1-4CD4-BA0A-86F3-F517F65F3207}"/>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AFCFF371-2B77-7AA5-0A38-99D7969B9052}"/>
              </a:ext>
            </a:extLst>
          </p:cNvPr>
          <p:cNvSpPr>
            <a:spLocks noGrp="1"/>
          </p:cNvSpPr>
          <p:nvPr>
            <p:ph type="sldNum" sz="quarter" idx="5"/>
          </p:nvPr>
        </p:nvSpPr>
        <p:spPr/>
        <p:txBody>
          <a:bodyPr/>
          <a:lstStyle/>
          <a:p>
            <a:fld id="{9D26BBBF-AD56-4454-A8A9-5E2E68335195}" type="slidenum">
              <a:rPr lang="zh-CN" altLang="en-US" smtClean="0"/>
              <a:t>51</a:t>
            </a:fld>
            <a:endParaRPr lang="zh-CN" altLang="en-US"/>
          </a:p>
        </p:txBody>
      </p:sp>
    </p:spTree>
    <p:extLst>
      <p:ext uri="{BB962C8B-B14F-4D97-AF65-F5344CB8AC3E}">
        <p14:creationId xmlns:p14="http://schemas.microsoft.com/office/powerpoint/2010/main" val="375353445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BAB6DA-91FA-8593-9B2F-9AB27C11348C}"/>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986AA97E-3C15-88FC-AA88-BAD53573BDD6}"/>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7924D8F5-47C0-E649-0392-814117837651}"/>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62ADB724-9F30-F718-295F-AB49A7A7355B}"/>
              </a:ext>
            </a:extLst>
          </p:cNvPr>
          <p:cNvSpPr>
            <a:spLocks noGrp="1"/>
          </p:cNvSpPr>
          <p:nvPr>
            <p:ph type="sldNum" sz="quarter" idx="5"/>
          </p:nvPr>
        </p:nvSpPr>
        <p:spPr/>
        <p:txBody>
          <a:bodyPr/>
          <a:lstStyle/>
          <a:p>
            <a:fld id="{9D26BBBF-AD56-4454-A8A9-5E2E68335195}" type="slidenum">
              <a:rPr lang="zh-CN" altLang="en-US" smtClean="0"/>
              <a:t>52</a:t>
            </a:fld>
            <a:endParaRPr lang="zh-CN" altLang="en-US"/>
          </a:p>
        </p:txBody>
      </p:sp>
    </p:spTree>
    <p:extLst>
      <p:ext uri="{BB962C8B-B14F-4D97-AF65-F5344CB8AC3E}">
        <p14:creationId xmlns:p14="http://schemas.microsoft.com/office/powerpoint/2010/main" val="190040405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CCAC69-C131-78B5-4AEE-F07AEB82A14D}"/>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B20354CF-CA3C-F2C2-582C-CB313CA8CE6C}"/>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180043EB-BC50-8CAB-7583-E0EED827892C}"/>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7336BCAF-DCC5-E0DE-1011-E011A90E6F28}"/>
              </a:ext>
            </a:extLst>
          </p:cNvPr>
          <p:cNvSpPr>
            <a:spLocks noGrp="1"/>
          </p:cNvSpPr>
          <p:nvPr>
            <p:ph type="sldNum" sz="quarter" idx="5"/>
          </p:nvPr>
        </p:nvSpPr>
        <p:spPr/>
        <p:txBody>
          <a:bodyPr/>
          <a:lstStyle/>
          <a:p>
            <a:fld id="{9D26BBBF-AD56-4454-A8A9-5E2E68335195}" type="slidenum">
              <a:rPr lang="zh-CN" altLang="en-US" smtClean="0"/>
              <a:t>53</a:t>
            </a:fld>
            <a:endParaRPr lang="zh-CN" altLang="en-US"/>
          </a:p>
        </p:txBody>
      </p:sp>
    </p:spTree>
    <p:extLst>
      <p:ext uri="{BB962C8B-B14F-4D97-AF65-F5344CB8AC3E}">
        <p14:creationId xmlns:p14="http://schemas.microsoft.com/office/powerpoint/2010/main" val="234813825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DE0D1C-1B8A-F0F6-3D1E-CAC509C65CDE}"/>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5223E8A4-CA52-1A88-9018-A3EE672180C9}"/>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FC004375-5D4C-B8C9-4CF5-266F8968B7B2}"/>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9126FD1F-F520-5AAC-0D7A-736953D95F7E}"/>
              </a:ext>
            </a:extLst>
          </p:cNvPr>
          <p:cNvSpPr>
            <a:spLocks noGrp="1"/>
          </p:cNvSpPr>
          <p:nvPr>
            <p:ph type="sldNum" sz="quarter" idx="5"/>
          </p:nvPr>
        </p:nvSpPr>
        <p:spPr/>
        <p:txBody>
          <a:bodyPr/>
          <a:lstStyle/>
          <a:p>
            <a:fld id="{9D26BBBF-AD56-4454-A8A9-5E2E68335195}" type="slidenum">
              <a:rPr lang="zh-CN" altLang="en-US" smtClean="0"/>
              <a:t>54</a:t>
            </a:fld>
            <a:endParaRPr lang="zh-CN" altLang="en-US"/>
          </a:p>
        </p:txBody>
      </p:sp>
    </p:spTree>
    <p:extLst>
      <p:ext uri="{BB962C8B-B14F-4D97-AF65-F5344CB8AC3E}">
        <p14:creationId xmlns:p14="http://schemas.microsoft.com/office/powerpoint/2010/main" val="100915080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D28229-8131-D109-AD56-AD66798BA968}"/>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A276C0E8-D4F5-549F-4B1C-BC3D81FF329D}"/>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D160CE60-FFA2-4C3B-FEC3-05C19915B1F8}"/>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7B754EBE-9502-3E1B-927B-8060CA7B9552}"/>
              </a:ext>
            </a:extLst>
          </p:cNvPr>
          <p:cNvSpPr>
            <a:spLocks noGrp="1"/>
          </p:cNvSpPr>
          <p:nvPr>
            <p:ph type="sldNum" sz="quarter" idx="5"/>
          </p:nvPr>
        </p:nvSpPr>
        <p:spPr/>
        <p:txBody>
          <a:bodyPr/>
          <a:lstStyle/>
          <a:p>
            <a:fld id="{9D26BBBF-AD56-4454-A8A9-5E2E68335195}" type="slidenum">
              <a:rPr lang="zh-CN" altLang="en-US" smtClean="0"/>
              <a:t>55</a:t>
            </a:fld>
            <a:endParaRPr lang="zh-CN" altLang="en-US"/>
          </a:p>
        </p:txBody>
      </p:sp>
    </p:spTree>
    <p:extLst>
      <p:ext uri="{BB962C8B-B14F-4D97-AF65-F5344CB8AC3E}">
        <p14:creationId xmlns:p14="http://schemas.microsoft.com/office/powerpoint/2010/main" val="156936765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B133A3-CAED-C670-DF6E-BA8886FFC39F}"/>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87807413-BC1B-D444-616E-7B51F0E8BDA3}"/>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5671B50A-DB34-A833-286D-28DF35C5127F}"/>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23D944E8-2024-2063-6DE1-3374CA3F1620}"/>
              </a:ext>
            </a:extLst>
          </p:cNvPr>
          <p:cNvSpPr>
            <a:spLocks noGrp="1"/>
          </p:cNvSpPr>
          <p:nvPr>
            <p:ph type="sldNum" sz="quarter" idx="5"/>
          </p:nvPr>
        </p:nvSpPr>
        <p:spPr/>
        <p:txBody>
          <a:bodyPr/>
          <a:lstStyle/>
          <a:p>
            <a:fld id="{9D26BBBF-AD56-4454-A8A9-5E2E68335195}" type="slidenum">
              <a:rPr lang="zh-CN" altLang="en-US" smtClean="0"/>
              <a:t>56</a:t>
            </a:fld>
            <a:endParaRPr lang="zh-CN" altLang="en-US"/>
          </a:p>
        </p:txBody>
      </p:sp>
    </p:spTree>
    <p:extLst>
      <p:ext uri="{BB962C8B-B14F-4D97-AF65-F5344CB8AC3E}">
        <p14:creationId xmlns:p14="http://schemas.microsoft.com/office/powerpoint/2010/main" val="26651939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19D839-D4A6-1387-BE12-EF7223E1219D}"/>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DA925040-DBF2-E9D6-029A-4E25165C4925}"/>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7FC0E9A0-2DF1-A99F-70B1-2AD1611E383E}"/>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F7A5FDE7-A485-5906-BFE1-873EE867F47D}"/>
              </a:ext>
            </a:extLst>
          </p:cNvPr>
          <p:cNvSpPr>
            <a:spLocks noGrp="1"/>
          </p:cNvSpPr>
          <p:nvPr>
            <p:ph type="sldNum" sz="quarter" idx="5"/>
          </p:nvPr>
        </p:nvSpPr>
        <p:spPr/>
        <p:txBody>
          <a:bodyPr/>
          <a:lstStyle/>
          <a:p>
            <a:fld id="{9D26BBBF-AD56-4454-A8A9-5E2E68335195}" type="slidenum">
              <a:rPr lang="zh-CN" altLang="en-US" smtClean="0"/>
              <a:t>57</a:t>
            </a:fld>
            <a:endParaRPr lang="zh-CN" altLang="en-US"/>
          </a:p>
        </p:txBody>
      </p:sp>
    </p:spTree>
    <p:extLst>
      <p:ext uri="{BB962C8B-B14F-4D97-AF65-F5344CB8AC3E}">
        <p14:creationId xmlns:p14="http://schemas.microsoft.com/office/powerpoint/2010/main" val="268905983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E08BB9-89BB-363F-4BCE-B25C85A08765}"/>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D8F60B8B-BA3F-EC9A-8FBC-F76F243F6510}"/>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2652A48F-212A-C5BA-143B-E8DCDDAAD76C}"/>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8CA9FC36-E77D-018F-F2FF-2F9CB33CF779}"/>
              </a:ext>
            </a:extLst>
          </p:cNvPr>
          <p:cNvSpPr>
            <a:spLocks noGrp="1"/>
          </p:cNvSpPr>
          <p:nvPr>
            <p:ph type="sldNum" sz="quarter" idx="5"/>
          </p:nvPr>
        </p:nvSpPr>
        <p:spPr/>
        <p:txBody>
          <a:bodyPr/>
          <a:lstStyle/>
          <a:p>
            <a:fld id="{9D26BBBF-AD56-4454-A8A9-5E2E68335195}" type="slidenum">
              <a:rPr lang="zh-CN" altLang="en-US" smtClean="0"/>
              <a:t>58</a:t>
            </a:fld>
            <a:endParaRPr lang="zh-CN" altLang="en-US"/>
          </a:p>
        </p:txBody>
      </p:sp>
    </p:spTree>
    <p:extLst>
      <p:ext uri="{BB962C8B-B14F-4D97-AF65-F5344CB8AC3E}">
        <p14:creationId xmlns:p14="http://schemas.microsoft.com/office/powerpoint/2010/main" val="351766300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8EEF8C-F384-EA72-2898-3A4343693693}"/>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AA5EB72B-2795-AF3D-052E-B8CC3CED2E5F}"/>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69108AB9-4674-2F0E-A3FE-3C4F24C32B33}"/>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D6764F05-DBA5-926D-1A78-DEDEB733B347}"/>
              </a:ext>
            </a:extLst>
          </p:cNvPr>
          <p:cNvSpPr>
            <a:spLocks noGrp="1"/>
          </p:cNvSpPr>
          <p:nvPr>
            <p:ph type="sldNum" sz="quarter" idx="5"/>
          </p:nvPr>
        </p:nvSpPr>
        <p:spPr/>
        <p:txBody>
          <a:bodyPr/>
          <a:lstStyle/>
          <a:p>
            <a:fld id="{9D26BBBF-AD56-4454-A8A9-5E2E68335195}" type="slidenum">
              <a:rPr lang="zh-CN" altLang="en-US" smtClean="0"/>
              <a:t>59</a:t>
            </a:fld>
            <a:endParaRPr lang="zh-CN" altLang="en-US"/>
          </a:p>
        </p:txBody>
      </p:sp>
    </p:spTree>
    <p:extLst>
      <p:ext uri="{BB962C8B-B14F-4D97-AF65-F5344CB8AC3E}">
        <p14:creationId xmlns:p14="http://schemas.microsoft.com/office/powerpoint/2010/main" val="199134697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D6F2B6-54A3-450E-679D-19A49AA078D6}"/>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F50303FD-C7F3-BA25-BEE2-C63712BE5A67}"/>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849B79E3-1B7C-2F41-24AD-E385B535A7D5}"/>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DC102B30-C46D-DCD7-734F-B13526479C7B}"/>
              </a:ext>
            </a:extLst>
          </p:cNvPr>
          <p:cNvSpPr>
            <a:spLocks noGrp="1"/>
          </p:cNvSpPr>
          <p:nvPr>
            <p:ph type="sldNum" sz="quarter" idx="5"/>
          </p:nvPr>
        </p:nvSpPr>
        <p:spPr/>
        <p:txBody>
          <a:bodyPr/>
          <a:lstStyle/>
          <a:p>
            <a:fld id="{9D26BBBF-AD56-4454-A8A9-5E2E68335195}" type="slidenum">
              <a:rPr lang="zh-CN" altLang="en-US" smtClean="0"/>
              <a:t>60</a:t>
            </a:fld>
            <a:endParaRPr lang="zh-CN" altLang="en-US"/>
          </a:p>
        </p:txBody>
      </p:sp>
    </p:spTree>
    <p:extLst>
      <p:ext uri="{BB962C8B-B14F-4D97-AF65-F5344CB8AC3E}">
        <p14:creationId xmlns:p14="http://schemas.microsoft.com/office/powerpoint/2010/main" val="338233172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320E50-EF53-958E-3291-40B8631995A6}"/>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753C4996-94E6-3287-B452-D77E182BD02D}"/>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02437C88-5A88-B1AE-0888-ED03A26FC59A}"/>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8F756CC9-FCFA-1571-1E6B-8B1C57BD90D3}"/>
              </a:ext>
            </a:extLst>
          </p:cNvPr>
          <p:cNvSpPr>
            <a:spLocks noGrp="1"/>
          </p:cNvSpPr>
          <p:nvPr>
            <p:ph type="sldNum" sz="quarter" idx="5"/>
          </p:nvPr>
        </p:nvSpPr>
        <p:spPr/>
        <p:txBody>
          <a:bodyPr/>
          <a:lstStyle/>
          <a:p>
            <a:fld id="{9D26BBBF-AD56-4454-A8A9-5E2E68335195}" type="slidenum">
              <a:rPr lang="zh-CN" altLang="en-US" smtClean="0"/>
              <a:t>61</a:t>
            </a:fld>
            <a:endParaRPr lang="zh-CN" altLang="en-US"/>
          </a:p>
        </p:txBody>
      </p:sp>
    </p:spTree>
    <p:extLst>
      <p:ext uri="{BB962C8B-B14F-4D97-AF65-F5344CB8AC3E}">
        <p14:creationId xmlns:p14="http://schemas.microsoft.com/office/powerpoint/2010/main" val="380435193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221B9E-27CE-99CB-A0C4-3D4F448BE7D3}"/>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DFFFD684-35B1-2BF5-154B-960659121B95}"/>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0C8FB000-D754-877C-9352-BF41980F9819}"/>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AEE747A1-BCB5-1472-115E-29455B4A13C4}"/>
              </a:ext>
            </a:extLst>
          </p:cNvPr>
          <p:cNvSpPr>
            <a:spLocks noGrp="1"/>
          </p:cNvSpPr>
          <p:nvPr>
            <p:ph type="sldNum" sz="quarter" idx="5"/>
          </p:nvPr>
        </p:nvSpPr>
        <p:spPr/>
        <p:txBody>
          <a:bodyPr/>
          <a:lstStyle/>
          <a:p>
            <a:fld id="{9D26BBBF-AD56-4454-A8A9-5E2E68335195}" type="slidenum">
              <a:rPr lang="zh-CN" altLang="en-US" smtClean="0"/>
              <a:t>62</a:t>
            </a:fld>
            <a:endParaRPr lang="zh-CN" altLang="en-US"/>
          </a:p>
        </p:txBody>
      </p:sp>
    </p:spTree>
    <p:extLst>
      <p:ext uri="{BB962C8B-B14F-4D97-AF65-F5344CB8AC3E}">
        <p14:creationId xmlns:p14="http://schemas.microsoft.com/office/powerpoint/2010/main" val="132589064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6DDB86-648B-58C4-8707-4D738D696FEA}"/>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67C125C5-9182-C051-3F2B-5A57A76B36C0}"/>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6BA6A85D-506E-8460-1D05-FE38CA8F4125}"/>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B23080F7-37C0-D7E5-7A93-2048BCA57AE0}"/>
              </a:ext>
            </a:extLst>
          </p:cNvPr>
          <p:cNvSpPr>
            <a:spLocks noGrp="1"/>
          </p:cNvSpPr>
          <p:nvPr>
            <p:ph type="sldNum" sz="quarter" idx="5"/>
          </p:nvPr>
        </p:nvSpPr>
        <p:spPr/>
        <p:txBody>
          <a:bodyPr/>
          <a:lstStyle/>
          <a:p>
            <a:fld id="{9D26BBBF-AD56-4454-A8A9-5E2E68335195}" type="slidenum">
              <a:rPr lang="zh-CN" altLang="en-US" smtClean="0"/>
              <a:t>63</a:t>
            </a:fld>
            <a:endParaRPr lang="zh-CN" altLang="en-US"/>
          </a:p>
        </p:txBody>
      </p:sp>
    </p:spTree>
    <p:extLst>
      <p:ext uri="{BB962C8B-B14F-4D97-AF65-F5344CB8AC3E}">
        <p14:creationId xmlns:p14="http://schemas.microsoft.com/office/powerpoint/2010/main" val="40539544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2A4E19-ED92-E5D0-0C8D-66AB6DFA29A0}"/>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1855DFE9-6FD6-548A-D1B0-24AE8746BA61}"/>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D2D1C592-5AA8-97BE-1E9A-B7E0E763F915}"/>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2ACE7B60-3511-E8BB-8281-19FC79CB38AD}"/>
              </a:ext>
            </a:extLst>
          </p:cNvPr>
          <p:cNvSpPr>
            <a:spLocks noGrp="1"/>
          </p:cNvSpPr>
          <p:nvPr>
            <p:ph type="sldNum" sz="quarter" idx="5"/>
          </p:nvPr>
        </p:nvSpPr>
        <p:spPr/>
        <p:txBody>
          <a:bodyPr/>
          <a:lstStyle/>
          <a:p>
            <a:fld id="{9D26BBBF-AD56-4454-A8A9-5E2E68335195}" type="slidenum">
              <a:rPr lang="zh-CN" altLang="en-US" smtClean="0"/>
              <a:t>64</a:t>
            </a:fld>
            <a:endParaRPr lang="zh-CN" altLang="en-US"/>
          </a:p>
        </p:txBody>
      </p:sp>
    </p:spTree>
    <p:extLst>
      <p:ext uri="{BB962C8B-B14F-4D97-AF65-F5344CB8AC3E}">
        <p14:creationId xmlns:p14="http://schemas.microsoft.com/office/powerpoint/2010/main" val="398812671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A27E08-6E6E-065B-2087-97C4BA79C46E}"/>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98330F45-585A-302E-346B-2F9CCC9229EA}"/>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99A62883-A88F-0AED-600A-A9A680301948}"/>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143CB80A-F957-D02C-4788-34FC46363ACA}"/>
              </a:ext>
            </a:extLst>
          </p:cNvPr>
          <p:cNvSpPr>
            <a:spLocks noGrp="1"/>
          </p:cNvSpPr>
          <p:nvPr>
            <p:ph type="sldNum" sz="quarter" idx="5"/>
          </p:nvPr>
        </p:nvSpPr>
        <p:spPr/>
        <p:txBody>
          <a:bodyPr/>
          <a:lstStyle/>
          <a:p>
            <a:fld id="{9D26BBBF-AD56-4454-A8A9-5E2E68335195}" type="slidenum">
              <a:rPr lang="zh-CN" altLang="en-US" smtClean="0"/>
              <a:t>65</a:t>
            </a:fld>
            <a:endParaRPr lang="zh-CN" altLang="en-US"/>
          </a:p>
        </p:txBody>
      </p:sp>
    </p:spTree>
    <p:extLst>
      <p:ext uri="{BB962C8B-B14F-4D97-AF65-F5344CB8AC3E}">
        <p14:creationId xmlns:p14="http://schemas.microsoft.com/office/powerpoint/2010/main" val="317205702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9B78CB-48D8-DCF4-EA8B-4A17710D1223}"/>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10EED91C-74B5-8EE0-D441-0994EBEB99C6}"/>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9E2DC431-448D-BA82-73CB-F47A7FF970B1}"/>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9ACEBB70-0CEE-A725-6EDF-F8C0EBD643D2}"/>
              </a:ext>
            </a:extLst>
          </p:cNvPr>
          <p:cNvSpPr>
            <a:spLocks noGrp="1"/>
          </p:cNvSpPr>
          <p:nvPr>
            <p:ph type="sldNum" sz="quarter" idx="5"/>
          </p:nvPr>
        </p:nvSpPr>
        <p:spPr/>
        <p:txBody>
          <a:bodyPr/>
          <a:lstStyle/>
          <a:p>
            <a:fld id="{9D26BBBF-AD56-4454-A8A9-5E2E68335195}" type="slidenum">
              <a:rPr lang="zh-CN" altLang="en-US" smtClean="0"/>
              <a:t>66</a:t>
            </a:fld>
            <a:endParaRPr lang="zh-CN" altLang="en-US"/>
          </a:p>
        </p:txBody>
      </p:sp>
    </p:spTree>
    <p:extLst>
      <p:ext uri="{BB962C8B-B14F-4D97-AF65-F5344CB8AC3E}">
        <p14:creationId xmlns:p14="http://schemas.microsoft.com/office/powerpoint/2010/main" val="26897851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F24AFC-6B68-B99F-102B-827FC66FDB60}"/>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2466CC6A-A7C6-D9B0-6963-0F7F5FAD9769}"/>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EFB17F6B-11A6-DC02-1862-833D4E3A9B5E}"/>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875C7319-099F-793B-6FE7-A7D81EF54C3F}"/>
              </a:ext>
            </a:extLst>
          </p:cNvPr>
          <p:cNvSpPr>
            <a:spLocks noGrp="1"/>
          </p:cNvSpPr>
          <p:nvPr>
            <p:ph type="sldNum" sz="quarter" idx="5"/>
          </p:nvPr>
        </p:nvSpPr>
        <p:spPr/>
        <p:txBody>
          <a:bodyPr/>
          <a:lstStyle/>
          <a:p>
            <a:fld id="{9D26BBBF-AD56-4454-A8A9-5E2E68335195}" type="slidenum">
              <a:rPr lang="zh-CN" altLang="en-US" smtClean="0"/>
              <a:t>67</a:t>
            </a:fld>
            <a:endParaRPr lang="zh-CN" altLang="en-US"/>
          </a:p>
        </p:txBody>
      </p:sp>
    </p:spTree>
    <p:extLst>
      <p:ext uri="{BB962C8B-B14F-4D97-AF65-F5344CB8AC3E}">
        <p14:creationId xmlns:p14="http://schemas.microsoft.com/office/powerpoint/2010/main" val="75816824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869952-2305-2F7B-FEE4-8DD13E12D97E}"/>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4D81E793-8487-BBE2-4C37-EE6D48F12A7C}"/>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7D56DE60-AB01-B7B8-7A8A-61C15427DD5C}"/>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9F31F45E-3517-05FF-6D1F-70697E2D5FAB}"/>
              </a:ext>
            </a:extLst>
          </p:cNvPr>
          <p:cNvSpPr>
            <a:spLocks noGrp="1"/>
          </p:cNvSpPr>
          <p:nvPr>
            <p:ph type="sldNum" sz="quarter" idx="5"/>
          </p:nvPr>
        </p:nvSpPr>
        <p:spPr/>
        <p:txBody>
          <a:bodyPr/>
          <a:lstStyle/>
          <a:p>
            <a:fld id="{9D26BBBF-AD56-4454-A8A9-5E2E68335195}" type="slidenum">
              <a:rPr lang="zh-CN" altLang="en-US" smtClean="0"/>
              <a:t>68</a:t>
            </a:fld>
            <a:endParaRPr lang="zh-CN" altLang="en-US"/>
          </a:p>
        </p:txBody>
      </p:sp>
    </p:spTree>
    <p:extLst>
      <p:ext uri="{BB962C8B-B14F-4D97-AF65-F5344CB8AC3E}">
        <p14:creationId xmlns:p14="http://schemas.microsoft.com/office/powerpoint/2010/main" val="244482119"/>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00A58D-CA39-2924-7D46-F526F15E0399}"/>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E4222910-B554-7B64-E82A-B865808F4D86}"/>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A86063D4-742F-16A2-CA67-320A06875495}"/>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917DFB83-2B77-32FF-63EF-C28A5AC4559A}"/>
              </a:ext>
            </a:extLst>
          </p:cNvPr>
          <p:cNvSpPr>
            <a:spLocks noGrp="1"/>
          </p:cNvSpPr>
          <p:nvPr>
            <p:ph type="sldNum" sz="quarter" idx="5"/>
          </p:nvPr>
        </p:nvSpPr>
        <p:spPr/>
        <p:txBody>
          <a:bodyPr/>
          <a:lstStyle/>
          <a:p>
            <a:fld id="{9D26BBBF-AD56-4454-A8A9-5E2E68335195}" type="slidenum">
              <a:rPr lang="zh-CN" altLang="en-US" smtClean="0"/>
              <a:t>69</a:t>
            </a:fld>
            <a:endParaRPr lang="zh-CN" altLang="en-US"/>
          </a:p>
        </p:txBody>
      </p:sp>
    </p:spTree>
    <p:extLst>
      <p:ext uri="{BB962C8B-B14F-4D97-AF65-F5344CB8AC3E}">
        <p14:creationId xmlns:p14="http://schemas.microsoft.com/office/powerpoint/2010/main" val="24831252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B399C7-75A8-9484-4CE5-45EBD58D6910}"/>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8DBBB05E-0CB2-3A70-D319-797569F9983A}"/>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F91C9D76-D00F-286F-743E-034B685AC001}"/>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E8883BDA-229B-D7CD-17C7-416FAB1B05B4}"/>
              </a:ext>
            </a:extLst>
          </p:cNvPr>
          <p:cNvSpPr>
            <a:spLocks noGrp="1"/>
          </p:cNvSpPr>
          <p:nvPr>
            <p:ph type="sldNum" sz="quarter" idx="5"/>
          </p:nvPr>
        </p:nvSpPr>
        <p:spPr/>
        <p:txBody>
          <a:bodyPr/>
          <a:lstStyle/>
          <a:p>
            <a:fld id="{9D26BBBF-AD56-4454-A8A9-5E2E68335195}" type="slidenum">
              <a:rPr lang="zh-CN" altLang="en-US" smtClean="0"/>
              <a:t>70</a:t>
            </a:fld>
            <a:endParaRPr lang="zh-CN" altLang="en-US"/>
          </a:p>
        </p:txBody>
      </p:sp>
    </p:spTree>
    <p:extLst>
      <p:ext uri="{BB962C8B-B14F-4D97-AF65-F5344CB8AC3E}">
        <p14:creationId xmlns:p14="http://schemas.microsoft.com/office/powerpoint/2010/main" val="3814888630"/>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53CBCD-08C9-48A3-347F-54779F6C9430}"/>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F56B3D68-8CEC-43FB-28A1-AE30F4BB851A}"/>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32BD5AC6-F438-8DC1-9734-BAEE0E5BD909}"/>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4FDBBB81-51AF-287B-69F1-4B16033CD6C8}"/>
              </a:ext>
            </a:extLst>
          </p:cNvPr>
          <p:cNvSpPr>
            <a:spLocks noGrp="1"/>
          </p:cNvSpPr>
          <p:nvPr>
            <p:ph type="sldNum" sz="quarter" idx="5"/>
          </p:nvPr>
        </p:nvSpPr>
        <p:spPr/>
        <p:txBody>
          <a:bodyPr/>
          <a:lstStyle/>
          <a:p>
            <a:fld id="{9D26BBBF-AD56-4454-A8A9-5E2E68335195}" type="slidenum">
              <a:rPr lang="zh-CN" altLang="en-US" smtClean="0"/>
              <a:t>71</a:t>
            </a:fld>
            <a:endParaRPr lang="zh-CN" altLang="en-US"/>
          </a:p>
        </p:txBody>
      </p:sp>
    </p:spTree>
    <p:extLst>
      <p:ext uri="{BB962C8B-B14F-4D97-AF65-F5344CB8AC3E}">
        <p14:creationId xmlns:p14="http://schemas.microsoft.com/office/powerpoint/2010/main" val="944705849"/>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7523CA-8FBD-AFC8-B4D0-121FBBF911F8}"/>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AB0E0726-6C2B-CD62-E5FA-C115E28E1185}"/>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E0ED8713-B239-E662-819B-CC3A6D7B9441}"/>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6C7E5538-849F-D3D9-9D9E-E9DA52B13B62}"/>
              </a:ext>
            </a:extLst>
          </p:cNvPr>
          <p:cNvSpPr>
            <a:spLocks noGrp="1"/>
          </p:cNvSpPr>
          <p:nvPr>
            <p:ph type="sldNum" sz="quarter" idx="5"/>
          </p:nvPr>
        </p:nvSpPr>
        <p:spPr/>
        <p:txBody>
          <a:bodyPr/>
          <a:lstStyle/>
          <a:p>
            <a:fld id="{9D26BBBF-AD56-4454-A8A9-5E2E68335195}" type="slidenum">
              <a:rPr lang="zh-CN" altLang="en-US" smtClean="0"/>
              <a:t>72</a:t>
            </a:fld>
            <a:endParaRPr lang="zh-CN" altLang="en-US"/>
          </a:p>
        </p:txBody>
      </p:sp>
    </p:spTree>
    <p:extLst>
      <p:ext uri="{BB962C8B-B14F-4D97-AF65-F5344CB8AC3E}">
        <p14:creationId xmlns:p14="http://schemas.microsoft.com/office/powerpoint/2010/main" val="3591049683"/>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5538B4-B451-B297-1274-100BD78EEB7A}"/>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A0A9910E-8E42-E04D-DC4B-A0B4F4076612}"/>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042F5264-2B5E-05DE-9C7D-A7371A1F0B2E}"/>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B21E46E8-A25D-FC6F-E359-AEFD151E8B96}"/>
              </a:ext>
            </a:extLst>
          </p:cNvPr>
          <p:cNvSpPr>
            <a:spLocks noGrp="1"/>
          </p:cNvSpPr>
          <p:nvPr>
            <p:ph type="sldNum" sz="quarter" idx="5"/>
          </p:nvPr>
        </p:nvSpPr>
        <p:spPr/>
        <p:txBody>
          <a:bodyPr/>
          <a:lstStyle/>
          <a:p>
            <a:fld id="{9D26BBBF-AD56-4454-A8A9-5E2E68335195}" type="slidenum">
              <a:rPr lang="zh-CN" altLang="en-US" smtClean="0"/>
              <a:t>73</a:t>
            </a:fld>
            <a:endParaRPr lang="zh-CN" altLang="en-US"/>
          </a:p>
        </p:txBody>
      </p:sp>
    </p:spTree>
    <p:extLst>
      <p:ext uri="{BB962C8B-B14F-4D97-AF65-F5344CB8AC3E}">
        <p14:creationId xmlns:p14="http://schemas.microsoft.com/office/powerpoint/2010/main" val="3410119609"/>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A229B8-B77B-E775-6388-D0C1AF19B8CE}"/>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BEC5982C-CB48-7522-987C-D7AAA8DFDC25}"/>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7894916F-BD92-CD26-C764-33D8EAD14437}"/>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5FD42CA0-EC94-482C-A243-7642334E18E1}"/>
              </a:ext>
            </a:extLst>
          </p:cNvPr>
          <p:cNvSpPr>
            <a:spLocks noGrp="1"/>
          </p:cNvSpPr>
          <p:nvPr>
            <p:ph type="sldNum" sz="quarter" idx="5"/>
          </p:nvPr>
        </p:nvSpPr>
        <p:spPr/>
        <p:txBody>
          <a:bodyPr/>
          <a:lstStyle/>
          <a:p>
            <a:fld id="{9D26BBBF-AD56-4454-A8A9-5E2E68335195}" type="slidenum">
              <a:rPr lang="zh-CN" altLang="en-US" smtClean="0"/>
              <a:t>74</a:t>
            </a:fld>
            <a:endParaRPr lang="zh-CN" altLang="en-US"/>
          </a:p>
        </p:txBody>
      </p:sp>
    </p:spTree>
    <p:extLst>
      <p:ext uri="{BB962C8B-B14F-4D97-AF65-F5344CB8AC3E}">
        <p14:creationId xmlns:p14="http://schemas.microsoft.com/office/powerpoint/2010/main" val="2458585548"/>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4A1962-1AE4-E21C-1DFC-0BB41A9324A0}"/>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53B6AC1D-5023-CBB2-005B-2B3E96F33526}"/>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BEFD96BE-9D8F-EB39-EC7F-116AA5585B37}"/>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9997870C-7740-231F-BA9E-BB75A0A36135}"/>
              </a:ext>
            </a:extLst>
          </p:cNvPr>
          <p:cNvSpPr>
            <a:spLocks noGrp="1"/>
          </p:cNvSpPr>
          <p:nvPr>
            <p:ph type="sldNum" sz="quarter" idx="5"/>
          </p:nvPr>
        </p:nvSpPr>
        <p:spPr/>
        <p:txBody>
          <a:bodyPr/>
          <a:lstStyle/>
          <a:p>
            <a:fld id="{9D26BBBF-AD56-4454-A8A9-5E2E68335195}" type="slidenum">
              <a:rPr lang="zh-CN" altLang="en-US" smtClean="0"/>
              <a:t>75</a:t>
            </a:fld>
            <a:endParaRPr lang="zh-CN" altLang="en-US"/>
          </a:p>
        </p:txBody>
      </p:sp>
    </p:spTree>
    <p:extLst>
      <p:ext uri="{BB962C8B-B14F-4D97-AF65-F5344CB8AC3E}">
        <p14:creationId xmlns:p14="http://schemas.microsoft.com/office/powerpoint/2010/main" val="4002666713"/>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EBD145-8B0E-E135-1481-56B03E30B5CB}"/>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4DD93026-F5C3-C856-6C81-645B01FF3514}"/>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ED720DAE-D836-92DD-C16E-DD2780BE4A29}"/>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0ADADBE1-9EBD-ABFD-FA62-884B64BBDB03}"/>
              </a:ext>
            </a:extLst>
          </p:cNvPr>
          <p:cNvSpPr>
            <a:spLocks noGrp="1"/>
          </p:cNvSpPr>
          <p:nvPr>
            <p:ph type="sldNum" sz="quarter" idx="5"/>
          </p:nvPr>
        </p:nvSpPr>
        <p:spPr/>
        <p:txBody>
          <a:bodyPr/>
          <a:lstStyle/>
          <a:p>
            <a:fld id="{9D26BBBF-AD56-4454-A8A9-5E2E68335195}" type="slidenum">
              <a:rPr lang="zh-CN" altLang="en-US" smtClean="0"/>
              <a:t>76</a:t>
            </a:fld>
            <a:endParaRPr lang="zh-CN" altLang="en-US"/>
          </a:p>
        </p:txBody>
      </p:sp>
    </p:spTree>
    <p:extLst>
      <p:ext uri="{BB962C8B-B14F-4D97-AF65-F5344CB8AC3E}">
        <p14:creationId xmlns:p14="http://schemas.microsoft.com/office/powerpoint/2010/main" val="278514459"/>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96612C-3919-FFB5-2292-49876D6BF036}"/>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2B4FDBF6-DB77-170F-0206-93B7A83DC0EB}"/>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D866C0EF-215D-079E-ABF5-214349EA969E}"/>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1C00214B-128A-BE5A-175E-5838C063DEF8}"/>
              </a:ext>
            </a:extLst>
          </p:cNvPr>
          <p:cNvSpPr>
            <a:spLocks noGrp="1"/>
          </p:cNvSpPr>
          <p:nvPr>
            <p:ph type="sldNum" sz="quarter" idx="5"/>
          </p:nvPr>
        </p:nvSpPr>
        <p:spPr/>
        <p:txBody>
          <a:bodyPr/>
          <a:lstStyle/>
          <a:p>
            <a:fld id="{9D26BBBF-AD56-4454-A8A9-5E2E68335195}" type="slidenum">
              <a:rPr lang="zh-CN" altLang="en-US" smtClean="0"/>
              <a:t>77</a:t>
            </a:fld>
            <a:endParaRPr lang="zh-CN" altLang="en-US"/>
          </a:p>
        </p:txBody>
      </p:sp>
    </p:spTree>
    <p:extLst>
      <p:ext uri="{BB962C8B-B14F-4D97-AF65-F5344CB8AC3E}">
        <p14:creationId xmlns:p14="http://schemas.microsoft.com/office/powerpoint/2010/main" val="1353508432"/>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876550-6640-99D1-5DC8-9F723EA0F8CA}"/>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629E7D6B-8FAF-EB17-6624-AF21530D1B8E}"/>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62570961-3A04-E9CF-D4DE-317247526A2E}"/>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AE91D5EF-50C3-314C-5600-79ADA92A1253}"/>
              </a:ext>
            </a:extLst>
          </p:cNvPr>
          <p:cNvSpPr>
            <a:spLocks noGrp="1"/>
          </p:cNvSpPr>
          <p:nvPr>
            <p:ph type="sldNum" sz="quarter" idx="5"/>
          </p:nvPr>
        </p:nvSpPr>
        <p:spPr/>
        <p:txBody>
          <a:bodyPr/>
          <a:lstStyle/>
          <a:p>
            <a:fld id="{9D26BBBF-AD56-4454-A8A9-5E2E68335195}" type="slidenum">
              <a:rPr lang="zh-CN" altLang="en-US" smtClean="0"/>
              <a:t>78</a:t>
            </a:fld>
            <a:endParaRPr lang="zh-CN" altLang="en-US"/>
          </a:p>
        </p:txBody>
      </p:sp>
    </p:spTree>
    <p:extLst>
      <p:ext uri="{BB962C8B-B14F-4D97-AF65-F5344CB8AC3E}">
        <p14:creationId xmlns:p14="http://schemas.microsoft.com/office/powerpoint/2010/main" val="2952689970"/>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0154F2-6F22-AEAF-6361-97DD05B55F3F}"/>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C0CC3B19-272B-DD88-8E82-AAE73FF499F7}"/>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B9E2B96C-A3B7-B25B-8067-C95B72B7D62C}"/>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ED69158C-A6C8-8CE0-6EA5-77D5E5258CFD}"/>
              </a:ext>
            </a:extLst>
          </p:cNvPr>
          <p:cNvSpPr>
            <a:spLocks noGrp="1"/>
          </p:cNvSpPr>
          <p:nvPr>
            <p:ph type="sldNum" sz="quarter" idx="5"/>
          </p:nvPr>
        </p:nvSpPr>
        <p:spPr/>
        <p:txBody>
          <a:bodyPr/>
          <a:lstStyle/>
          <a:p>
            <a:fld id="{9D26BBBF-AD56-4454-A8A9-5E2E68335195}" type="slidenum">
              <a:rPr lang="zh-CN" altLang="en-US" smtClean="0"/>
              <a:t>79</a:t>
            </a:fld>
            <a:endParaRPr lang="zh-CN" altLang="en-US"/>
          </a:p>
        </p:txBody>
      </p:sp>
    </p:spTree>
    <p:extLst>
      <p:ext uri="{BB962C8B-B14F-4D97-AF65-F5344CB8AC3E}">
        <p14:creationId xmlns:p14="http://schemas.microsoft.com/office/powerpoint/2010/main" val="376434709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692944-B704-FB6F-BB99-F4077AA633B6}"/>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D8F92CBE-BEE6-1647-0ED4-7BBADD0D4A42}"/>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F2E13864-DEEB-44D8-8744-F61EB4CA2F37}"/>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CE2ED761-0697-A2AC-6510-FB2A42416B38}"/>
              </a:ext>
            </a:extLst>
          </p:cNvPr>
          <p:cNvSpPr>
            <a:spLocks noGrp="1"/>
          </p:cNvSpPr>
          <p:nvPr>
            <p:ph type="sldNum" sz="quarter" idx="5"/>
          </p:nvPr>
        </p:nvSpPr>
        <p:spPr/>
        <p:txBody>
          <a:bodyPr/>
          <a:lstStyle/>
          <a:p>
            <a:fld id="{9D26BBBF-AD56-4454-A8A9-5E2E68335195}" type="slidenum">
              <a:rPr lang="zh-CN" altLang="en-US" smtClean="0"/>
              <a:t>80</a:t>
            </a:fld>
            <a:endParaRPr lang="zh-CN" altLang="en-US"/>
          </a:p>
        </p:txBody>
      </p:sp>
    </p:spTree>
    <p:extLst>
      <p:ext uri="{BB962C8B-B14F-4D97-AF65-F5344CB8AC3E}">
        <p14:creationId xmlns:p14="http://schemas.microsoft.com/office/powerpoint/2010/main" val="218571744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926CF1-0426-938F-3DC6-9B598B324B84}"/>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EECF1681-5F32-B06E-C98D-FF59F4BC692A}"/>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4A213E6A-5CA6-05DB-660F-40D66245365A}"/>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0CA8B660-5475-2418-D0A3-083448762811}"/>
              </a:ext>
            </a:extLst>
          </p:cNvPr>
          <p:cNvSpPr>
            <a:spLocks noGrp="1"/>
          </p:cNvSpPr>
          <p:nvPr>
            <p:ph type="sldNum" sz="quarter" idx="5"/>
          </p:nvPr>
        </p:nvSpPr>
        <p:spPr/>
        <p:txBody>
          <a:bodyPr/>
          <a:lstStyle/>
          <a:p>
            <a:fld id="{9D26BBBF-AD56-4454-A8A9-5E2E68335195}" type="slidenum">
              <a:rPr lang="zh-CN" altLang="en-US" smtClean="0"/>
              <a:t>81</a:t>
            </a:fld>
            <a:endParaRPr lang="zh-CN" altLang="en-US"/>
          </a:p>
        </p:txBody>
      </p:sp>
    </p:spTree>
    <p:extLst>
      <p:ext uri="{BB962C8B-B14F-4D97-AF65-F5344CB8AC3E}">
        <p14:creationId xmlns:p14="http://schemas.microsoft.com/office/powerpoint/2010/main" val="244770976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9C02EF-16D8-0E21-6DF8-C4D32234C99E}"/>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5F524239-DB92-9D2C-6291-815AAF7AF0EA}"/>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EE642D7F-7359-6F2F-3E5F-4768B5A9D424}"/>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4FA7FC76-9F19-9ACD-08C0-48A3F767E983}"/>
              </a:ext>
            </a:extLst>
          </p:cNvPr>
          <p:cNvSpPr>
            <a:spLocks noGrp="1"/>
          </p:cNvSpPr>
          <p:nvPr>
            <p:ph type="sldNum" sz="quarter" idx="5"/>
          </p:nvPr>
        </p:nvSpPr>
        <p:spPr/>
        <p:txBody>
          <a:bodyPr/>
          <a:lstStyle/>
          <a:p>
            <a:fld id="{9D26BBBF-AD56-4454-A8A9-5E2E68335195}" type="slidenum">
              <a:rPr lang="zh-CN" altLang="en-US" smtClean="0"/>
              <a:t>82</a:t>
            </a:fld>
            <a:endParaRPr lang="zh-CN" altLang="en-US"/>
          </a:p>
        </p:txBody>
      </p:sp>
    </p:spTree>
    <p:extLst>
      <p:ext uri="{BB962C8B-B14F-4D97-AF65-F5344CB8AC3E}">
        <p14:creationId xmlns:p14="http://schemas.microsoft.com/office/powerpoint/2010/main" val="1111215732"/>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D40213-CBFC-9814-B697-2DC6C520A4F3}"/>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18332B38-83A4-27BC-5411-5B8ABF24DDC6}"/>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C5EDB81E-F5F2-4146-0A45-22713FD47EC4}"/>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C9F6DCA3-FBA7-9D53-BA80-601D095DB7F9}"/>
              </a:ext>
            </a:extLst>
          </p:cNvPr>
          <p:cNvSpPr>
            <a:spLocks noGrp="1"/>
          </p:cNvSpPr>
          <p:nvPr>
            <p:ph type="sldNum" sz="quarter" idx="5"/>
          </p:nvPr>
        </p:nvSpPr>
        <p:spPr/>
        <p:txBody>
          <a:bodyPr/>
          <a:lstStyle/>
          <a:p>
            <a:fld id="{9D26BBBF-AD56-4454-A8A9-5E2E68335195}" type="slidenum">
              <a:rPr lang="zh-CN" altLang="en-US" smtClean="0"/>
              <a:t>83</a:t>
            </a:fld>
            <a:endParaRPr lang="zh-CN" altLang="en-US"/>
          </a:p>
        </p:txBody>
      </p:sp>
    </p:spTree>
    <p:extLst>
      <p:ext uri="{BB962C8B-B14F-4D97-AF65-F5344CB8AC3E}">
        <p14:creationId xmlns:p14="http://schemas.microsoft.com/office/powerpoint/2010/main" val="192745813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6797B0-691A-A96B-FE37-2CA3CB870D36}"/>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D60BCA73-E314-0EC3-7CC4-793B795CAB1E}"/>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7B1266EB-D329-639D-431F-190C184714E8}"/>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34A2F7A2-6D8F-19BC-66B6-42B4ABD66CB6}"/>
              </a:ext>
            </a:extLst>
          </p:cNvPr>
          <p:cNvSpPr>
            <a:spLocks noGrp="1"/>
          </p:cNvSpPr>
          <p:nvPr>
            <p:ph type="sldNum" sz="quarter" idx="5"/>
          </p:nvPr>
        </p:nvSpPr>
        <p:spPr/>
        <p:txBody>
          <a:bodyPr/>
          <a:lstStyle/>
          <a:p>
            <a:fld id="{9D26BBBF-AD56-4454-A8A9-5E2E68335195}" type="slidenum">
              <a:rPr lang="zh-CN" altLang="en-US" smtClean="0"/>
              <a:t>84</a:t>
            </a:fld>
            <a:endParaRPr lang="zh-CN" altLang="en-US"/>
          </a:p>
        </p:txBody>
      </p:sp>
    </p:spTree>
    <p:extLst>
      <p:ext uri="{BB962C8B-B14F-4D97-AF65-F5344CB8AC3E}">
        <p14:creationId xmlns:p14="http://schemas.microsoft.com/office/powerpoint/2010/main" val="3523704988"/>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E42700-E595-54F4-D945-C22F1E2E41BC}"/>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2E709965-7AD6-3943-A36F-A92E3BEB7D14}"/>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040186BC-1014-48B7-56C7-2CFA2248A33A}"/>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6DEB29F1-AF82-1E7B-0C91-9C371E33C5AD}"/>
              </a:ext>
            </a:extLst>
          </p:cNvPr>
          <p:cNvSpPr>
            <a:spLocks noGrp="1"/>
          </p:cNvSpPr>
          <p:nvPr>
            <p:ph type="sldNum" sz="quarter" idx="5"/>
          </p:nvPr>
        </p:nvSpPr>
        <p:spPr/>
        <p:txBody>
          <a:bodyPr/>
          <a:lstStyle/>
          <a:p>
            <a:fld id="{9D26BBBF-AD56-4454-A8A9-5E2E68335195}" type="slidenum">
              <a:rPr lang="zh-CN" altLang="en-US" smtClean="0"/>
              <a:t>85</a:t>
            </a:fld>
            <a:endParaRPr lang="zh-CN" altLang="en-US"/>
          </a:p>
        </p:txBody>
      </p:sp>
    </p:spTree>
    <p:extLst>
      <p:ext uri="{BB962C8B-B14F-4D97-AF65-F5344CB8AC3E}">
        <p14:creationId xmlns:p14="http://schemas.microsoft.com/office/powerpoint/2010/main" val="2123472597"/>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540BEA-059B-0338-3D12-6DFA5F8274AF}"/>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5A253967-B950-B3BE-6CDD-86CE050314BC}"/>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7B905432-E44D-CDCF-326F-E7BF77D8424B}"/>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E501A17C-B807-B7D7-AFBD-EF2D7BABD677}"/>
              </a:ext>
            </a:extLst>
          </p:cNvPr>
          <p:cNvSpPr>
            <a:spLocks noGrp="1"/>
          </p:cNvSpPr>
          <p:nvPr>
            <p:ph type="sldNum" sz="quarter" idx="5"/>
          </p:nvPr>
        </p:nvSpPr>
        <p:spPr/>
        <p:txBody>
          <a:bodyPr/>
          <a:lstStyle/>
          <a:p>
            <a:fld id="{9D26BBBF-AD56-4454-A8A9-5E2E68335195}" type="slidenum">
              <a:rPr lang="zh-CN" altLang="en-US" smtClean="0"/>
              <a:t>86</a:t>
            </a:fld>
            <a:endParaRPr lang="zh-CN" altLang="en-US"/>
          </a:p>
        </p:txBody>
      </p:sp>
    </p:spTree>
    <p:extLst>
      <p:ext uri="{BB962C8B-B14F-4D97-AF65-F5344CB8AC3E}">
        <p14:creationId xmlns:p14="http://schemas.microsoft.com/office/powerpoint/2010/main" val="2712967398"/>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8CD87D-5E46-6D89-0260-5AB46DD5B89B}"/>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7869A26E-A427-24BE-DA68-7B4110C5ECF1}"/>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BEFAF137-30FB-357E-A7CC-6915BF6720A9}"/>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7D04C2D3-9AB5-685C-23B2-7CEA3349D2F1}"/>
              </a:ext>
            </a:extLst>
          </p:cNvPr>
          <p:cNvSpPr>
            <a:spLocks noGrp="1"/>
          </p:cNvSpPr>
          <p:nvPr>
            <p:ph type="sldNum" sz="quarter" idx="5"/>
          </p:nvPr>
        </p:nvSpPr>
        <p:spPr/>
        <p:txBody>
          <a:bodyPr/>
          <a:lstStyle/>
          <a:p>
            <a:fld id="{9D26BBBF-AD56-4454-A8A9-5E2E68335195}" type="slidenum">
              <a:rPr lang="zh-CN" altLang="en-US" smtClean="0"/>
              <a:t>87</a:t>
            </a:fld>
            <a:endParaRPr lang="zh-CN" altLang="en-US"/>
          </a:p>
        </p:txBody>
      </p:sp>
    </p:spTree>
    <p:extLst>
      <p:ext uri="{BB962C8B-B14F-4D97-AF65-F5344CB8AC3E}">
        <p14:creationId xmlns:p14="http://schemas.microsoft.com/office/powerpoint/2010/main" val="318302319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11DC24-C103-58A5-86E2-53FC60686BA8}"/>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E571581F-DDB7-2AD5-9AAB-945F19954B2A}"/>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EA1B8F35-2E82-70CD-20D0-83DE46CC7F37}"/>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10FEDE3A-7D36-E753-746A-CA952FFBA495}"/>
              </a:ext>
            </a:extLst>
          </p:cNvPr>
          <p:cNvSpPr>
            <a:spLocks noGrp="1"/>
          </p:cNvSpPr>
          <p:nvPr>
            <p:ph type="sldNum" sz="quarter" idx="5"/>
          </p:nvPr>
        </p:nvSpPr>
        <p:spPr/>
        <p:txBody>
          <a:bodyPr/>
          <a:lstStyle/>
          <a:p>
            <a:fld id="{9D26BBBF-AD56-4454-A8A9-5E2E68335195}" type="slidenum">
              <a:rPr lang="zh-CN" altLang="en-US" smtClean="0"/>
              <a:t>88</a:t>
            </a:fld>
            <a:endParaRPr lang="zh-CN" altLang="en-US"/>
          </a:p>
        </p:txBody>
      </p:sp>
    </p:spTree>
    <p:extLst>
      <p:ext uri="{BB962C8B-B14F-4D97-AF65-F5344CB8AC3E}">
        <p14:creationId xmlns:p14="http://schemas.microsoft.com/office/powerpoint/2010/main" val="190320695"/>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174CD9-5E31-815C-F0BB-D6A680906A69}"/>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F53E9B19-8DCF-BA04-6D19-B055EEFDE5C6}"/>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03AE2CB4-FFB0-BD32-C2B4-DD0D86842157}"/>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714BEFB1-7E6C-4078-4842-5033135B037B}"/>
              </a:ext>
            </a:extLst>
          </p:cNvPr>
          <p:cNvSpPr>
            <a:spLocks noGrp="1"/>
          </p:cNvSpPr>
          <p:nvPr>
            <p:ph type="sldNum" sz="quarter" idx="5"/>
          </p:nvPr>
        </p:nvSpPr>
        <p:spPr/>
        <p:txBody>
          <a:bodyPr/>
          <a:lstStyle/>
          <a:p>
            <a:fld id="{9D26BBBF-AD56-4454-A8A9-5E2E68335195}" type="slidenum">
              <a:rPr lang="zh-CN" altLang="en-US" smtClean="0"/>
              <a:t>89</a:t>
            </a:fld>
            <a:endParaRPr lang="zh-CN" altLang="en-US"/>
          </a:p>
        </p:txBody>
      </p:sp>
    </p:spTree>
    <p:extLst>
      <p:ext uri="{BB962C8B-B14F-4D97-AF65-F5344CB8AC3E}">
        <p14:creationId xmlns:p14="http://schemas.microsoft.com/office/powerpoint/2010/main" val="3756730843"/>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88B515-C333-B35E-59AD-1D5DE69B16BE}"/>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493B6B88-110A-A091-B95A-D9F905B1E44B}"/>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ED789271-999A-2C47-A995-E8DFFBE68E37}"/>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2E2CA9DD-63B0-67CF-2C17-536CDADE1724}"/>
              </a:ext>
            </a:extLst>
          </p:cNvPr>
          <p:cNvSpPr>
            <a:spLocks noGrp="1"/>
          </p:cNvSpPr>
          <p:nvPr>
            <p:ph type="sldNum" sz="quarter" idx="5"/>
          </p:nvPr>
        </p:nvSpPr>
        <p:spPr/>
        <p:txBody>
          <a:bodyPr/>
          <a:lstStyle/>
          <a:p>
            <a:fld id="{9D26BBBF-AD56-4454-A8A9-5E2E68335195}" type="slidenum">
              <a:rPr lang="zh-CN" altLang="en-US" smtClean="0"/>
              <a:t>90</a:t>
            </a:fld>
            <a:endParaRPr lang="zh-CN" altLang="en-US"/>
          </a:p>
        </p:txBody>
      </p:sp>
    </p:spTree>
    <p:extLst>
      <p:ext uri="{BB962C8B-B14F-4D97-AF65-F5344CB8AC3E}">
        <p14:creationId xmlns:p14="http://schemas.microsoft.com/office/powerpoint/2010/main" val="110043529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52266C-9FD4-4FBE-84B0-A724AFA05A18}"/>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4A71F983-1C51-B578-2E13-332DB1F4DDE5}"/>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D049E8A2-9B66-74B0-08CB-7518C1D670D8}"/>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0BA32566-BD4B-6B48-CF4A-352849576086}"/>
              </a:ext>
            </a:extLst>
          </p:cNvPr>
          <p:cNvSpPr>
            <a:spLocks noGrp="1"/>
          </p:cNvSpPr>
          <p:nvPr>
            <p:ph type="sldNum" sz="quarter" idx="5"/>
          </p:nvPr>
        </p:nvSpPr>
        <p:spPr/>
        <p:txBody>
          <a:bodyPr/>
          <a:lstStyle/>
          <a:p>
            <a:fld id="{9D26BBBF-AD56-4454-A8A9-5E2E68335195}" type="slidenum">
              <a:rPr lang="zh-CN" altLang="en-US" smtClean="0"/>
              <a:t>91</a:t>
            </a:fld>
            <a:endParaRPr lang="zh-CN" altLang="en-US"/>
          </a:p>
        </p:txBody>
      </p:sp>
    </p:spTree>
    <p:extLst>
      <p:ext uri="{BB962C8B-B14F-4D97-AF65-F5344CB8AC3E}">
        <p14:creationId xmlns:p14="http://schemas.microsoft.com/office/powerpoint/2010/main" val="526733811"/>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1243CD-6282-5666-DE94-C2F35CFD4834}"/>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CDB5FFBF-5E11-EBCA-EB92-8A14DBDB0191}"/>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F42AD686-C1BF-E772-D355-61FF644EFA55}"/>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6A079D79-B8A2-1418-C24D-58F125002D73}"/>
              </a:ext>
            </a:extLst>
          </p:cNvPr>
          <p:cNvSpPr>
            <a:spLocks noGrp="1"/>
          </p:cNvSpPr>
          <p:nvPr>
            <p:ph type="sldNum" sz="quarter" idx="5"/>
          </p:nvPr>
        </p:nvSpPr>
        <p:spPr/>
        <p:txBody>
          <a:bodyPr/>
          <a:lstStyle/>
          <a:p>
            <a:fld id="{9D26BBBF-AD56-4454-A8A9-5E2E68335195}" type="slidenum">
              <a:rPr lang="zh-CN" altLang="en-US" smtClean="0"/>
              <a:t>92</a:t>
            </a:fld>
            <a:endParaRPr lang="zh-CN" altLang="en-US"/>
          </a:p>
        </p:txBody>
      </p:sp>
    </p:spTree>
    <p:extLst>
      <p:ext uri="{BB962C8B-B14F-4D97-AF65-F5344CB8AC3E}">
        <p14:creationId xmlns:p14="http://schemas.microsoft.com/office/powerpoint/2010/main" val="3132643723"/>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944108-8CFC-BE5D-5EFB-9C6C5F315ADC}"/>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7DFA375F-2043-A3DF-9FF1-D70869FC792E}"/>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E4D42ACE-406F-A860-6FED-734F626D1AA4}"/>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14A8CEBB-FDC9-E627-B029-11A50CBBEE4A}"/>
              </a:ext>
            </a:extLst>
          </p:cNvPr>
          <p:cNvSpPr>
            <a:spLocks noGrp="1"/>
          </p:cNvSpPr>
          <p:nvPr>
            <p:ph type="sldNum" sz="quarter" idx="5"/>
          </p:nvPr>
        </p:nvSpPr>
        <p:spPr/>
        <p:txBody>
          <a:bodyPr/>
          <a:lstStyle/>
          <a:p>
            <a:fld id="{9D26BBBF-AD56-4454-A8A9-5E2E68335195}" type="slidenum">
              <a:rPr lang="zh-CN" altLang="en-US" smtClean="0"/>
              <a:t>93</a:t>
            </a:fld>
            <a:endParaRPr lang="zh-CN" altLang="en-US"/>
          </a:p>
        </p:txBody>
      </p:sp>
    </p:spTree>
    <p:extLst>
      <p:ext uri="{BB962C8B-B14F-4D97-AF65-F5344CB8AC3E}">
        <p14:creationId xmlns:p14="http://schemas.microsoft.com/office/powerpoint/2010/main" val="1638376461"/>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8D4D1F-3E68-338A-4910-DB818BD33FCF}"/>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C6A33EC2-68D4-92A7-89D1-13654818C2FB}"/>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230283C6-7257-B057-2C5A-5504B888E18A}"/>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4B7F3759-602F-0373-2A18-E5C4F765BC67}"/>
              </a:ext>
            </a:extLst>
          </p:cNvPr>
          <p:cNvSpPr>
            <a:spLocks noGrp="1"/>
          </p:cNvSpPr>
          <p:nvPr>
            <p:ph type="sldNum" sz="quarter" idx="5"/>
          </p:nvPr>
        </p:nvSpPr>
        <p:spPr/>
        <p:txBody>
          <a:bodyPr/>
          <a:lstStyle/>
          <a:p>
            <a:fld id="{9D26BBBF-AD56-4454-A8A9-5E2E68335195}" type="slidenum">
              <a:rPr lang="zh-CN" altLang="en-US" smtClean="0"/>
              <a:t>94</a:t>
            </a:fld>
            <a:endParaRPr lang="zh-CN" altLang="en-US"/>
          </a:p>
        </p:txBody>
      </p:sp>
    </p:spTree>
    <p:extLst>
      <p:ext uri="{BB962C8B-B14F-4D97-AF65-F5344CB8AC3E}">
        <p14:creationId xmlns:p14="http://schemas.microsoft.com/office/powerpoint/2010/main" val="1103605354"/>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CAEE59-D8C7-6433-1129-E2BDE050E9C1}"/>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C938C3AF-B477-CD7D-C956-8C08FA758F23}"/>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860BA96B-6575-D76D-106C-80DA3DAA062A}"/>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A25E3DED-0296-890D-C825-115485222483}"/>
              </a:ext>
            </a:extLst>
          </p:cNvPr>
          <p:cNvSpPr>
            <a:spLocks noGrp="1"/>
          </p:cNvSpPr>
          <p:nvPr>
            <p:ph type="sldNum" sz="quarter" idx="5"/>
          </p:nvPr>
        </p:nvSpPr>
        <p:spPr/>
        <p:txBody>
          <a:bodyPr/>
          <a:lstStyle/>
          <a:p>
            <a:fld id="{9D26BBBF-AD56-4454-A8A9-5E2E68335195}" type="slidenum">
              <a:rPr lang="zh-CN" altLang="en-US" smtClean="0"/>
              <a:t>95</a:t>
            </a:fld>
            <a:endParaRPr lang="zh-CN" altLang="en-US"/>
          </a:p>
        </p:txBody>
      </p:sp>
    </p:spTree>
    <p:extLst>
      <p:ext uri="{BB962C8B-B14F-4D97-AF65-F5344CB8AC3E}">
        <p14:creationId xmlns:p14="http://schemas.microsoft.com/office/powerpoint/2010/main" val="3788023396"/>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AA592E-2B5B-F2F0-D8D1-BBBDFA87C950}"/>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05D64642-B2DF-810F-F2D3-5A9B8F9C5833}"/>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84C14490-8390-D62E-EB30-AB6164DB9825}"/>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DD33DDEA-C5A0-8422-F656-CA4D96F957F5}"/>
              </a:ext>
            </a:extLst>
          </p:cNvPr>
          <p:cNvSpPr>
            <a:spLocks noGrp="1"/>
          </p:cNvSpPr>
          <p:nvPr>
            <p:ph type="sldNum" sz="quarter" idx="5"/>
          </p:nvPr>
        </p:nvSpPr>
        <p:spPr/>
        <p:txBody>
          <a:bodyPr/>
          <a:lstStyle/>
          <a:p>
            <a:fld id="{9D26BBBF-AD56-4454-A8A9-5E2E68335195}" type="slidenum">
              <a:rPr lang="zh-CN" altLang="en-US" smtClean="0"/>
              <a:t>96</a:t>
            </a:fld>
            <a:endParaRPr lang="zh-CN" altLang="en-US"/>
          </a:p>
        </p:txBody>
      </p:sp>
    </p:spTree>
    <p:extLst>
      <p:ext uri="{BB962C8B-B14F-4D97-AF65-F5344CB8AC3E}">
        <p14:creationId xmlns:p14="http://schemas.microsoft.com/office/powerpoint/2010/main" val="3268649327"/>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ED70AB-F3C5-86E6-C840-048EA4DE831F}"/>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8FE208BD-A1EA-FF43-B02D-723E5CC8480E}"/>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9425B07E-B276-E449-A735-6F3000A0F81B}"/>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9C0DBC81-707C-1A57-11DC-E7A34335018F}"/>
              </a:ext>
            </a:extLst>
          </p:cNvPr>
          <p:cNvSpPr>
            <a:spLocks noGrp="1"/>
          </p:cNvSpPr>
          <p:nvPr>
            <p:ph type="sldNum" sz="quarter" idx="5"/>
          </p:nvPr>
        </p:nvSpPr>
        <p:spPr/>
        <p:txBody>
          <a:bodyPr/>
          <a:lstStyle/>
          <a:p>
            <a:fld id="{9D26BBBF-AD56-4454-A8A9-5E2E68335195}" type="slidenum">
              <a:rPr lang="zh-CN" altLang="en-US" smtClean="0"/>
              <a:t>97</a:t>
            </a:fld>
            <a:endParaRPr lang="zh-CN" altLang="en-US"/>
          </a:p>
        </p:txBody>
      </p:sp>
    </p:spTree>
    <p:extLst>
      <p:ext uri="{BB962C8B-B14F-4D97-AF65-F5344CB8AC3E}">
        <p14:creationId xmlns:p14="http://schemas.microsoft.com/office/powerpoint/2010/main" val="1142101347"/>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8C2460-3CCB-024E-2237-FE3DF608A5B7}"/>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65245ADB-38C1-D841-434E-EF951A459CE6}"/>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63B9E01F-081D-4F33-B5A4-62BB2944F862}"/>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6559ADCE-0E00-A172-00F1-3283A907B06E}"/>
              </a:ext>
            </a:extLst>
          </p:cNvPr>
          <p:cNvSpPr>
            <a:spLocks noGrp="1"/>
          </p:cNvSpPr>
          <p:nvPr>
            <p:ph type="sldNum" sz="quarter" idx="5"/>
          </p:nvPr>
        </p:nvSpPr>
        <p:spPr/>
        <p:txBody>
          <a:bodyPr/>
          <a:lstStyle/>
          <a:p>
            <a:fld id="{9D26BBBF-AD56-4454-A8A9-5E2E68335195}" type="slidenum">
              <a:rPr lang="zh-CN" altLang="en-US" smtClean="0"/>
              <a:t>98</a:t>
            </a:fld>
            <a:endParaRPr lang="zh-CN" altLang="en-US"/>
          </a:p>
        </p:txBody>
      </p:sp>
    </p:spTree>
    <p:extLst>
      <p:ext uri="{BB962C8B-B14F-4D97-AF65-F5344CB8AC3E}">
        <p14:creationId xmlns:p14="http://schemas.microsoft.com/office/powerpoint/2010/main" val="2776227959"/>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C2883B-0CFC-27EE-EC21-F1CE8172203E}"/>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A8050A66-64AD-D335-BB9F-51CBF73CDA11}"/>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DF09D6BD-03C0-F6FD-53EE-D7D987C31B7C}"/>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0CD412C9-8ECC-B83D-33CD-34EE8D048C3C}"/>
              </a:ext>
            </a:extLst>
          </p:cNvPr>
          <p:cNvSpPr>
            <a:spLocks noGrp="1"/>
          </p:cNvSpPr>
          <p:nvPr>
            <p:ph type="sldNum" sz="quarter" idx="5"/>
          </p:nvPr>
        </p:nvSpPr>
        <p:spPr/>
        <p:txBody>
          <a:bodyPr/>
          <a:lstStyle/>
          <a:p>
            <a:fld id="{9D26BBBF-AD56-4454-A8A9-5E2E68335195}" type="slidenum">
              <a:rPr lang="zh-CN" altLang="en-US" smtClean="0"/>
              <a:t>99</a:t>
            </a:fld>
            <a:endParaRPr lang="zh-CN" altLang="en-US"/>
          </a:p>
        </p:txBody>
      </p:sp>
    </p:spTree>
    <p:extLst>
      <p:ext uri="{BB962C8B-B14F-4D97-AF65-F5344CB8AC3E}">
        <p14:creationId xmlns:p14="http://schemas.microsoft.com/office/powerpoint/2010/main" val="4129073884"/>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0B3A0F-6288-9C9B-7BEB-A15E0C0CDB69}"/>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EB1CE66E-798E-A7DA-BF09-441BDFD12204}"/>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7A637150-DB03-D1DD-EC5E-714DA417E269}"/>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6211E4B4-F8DF-C430-2586-1EE57BC3D2D2}"/>
              </a:ext>
            </a:extLst>
          </p:cNvPr>
          <p:cNvSpPr>
            <a:spLocks noGrp="1"/>
          </p:cNvSpPr>
          <p:nvPr>
            <p:ph type="sldNum" sz="quarter" idx="5"/>
          </p:nvPr>
        </p:nvSpPr>
        <p:spPr/>
        <p:txBody>
          <a:bodyPr/>
          <a:lstStyle/>
          <a:p>
            <a:fld id="{9D26BBBF-AD56-4454-A8A9-5E2E68335195}" type="slidenum">
              <a:rPr lang="zh-CN" altLang="en-US" smtClean="0"/>
              <a:t>100</a:t>
            </a:fld>
            <a:endParaRPr lang="zh-CN" altLang="en-US"/>
          </a:p>
        </p:txBody>
      </p:sp>
    </p:spTree>
    <p:extLst>
      <p:ext uri="{BB962C8B-B14F-4D97-AF65-F5344CB8AC3E}">
        <p14:creationId xmlns:p14="http://schemas.microsoft.com/office/powerpoint/2010/main" val="1639445131"/>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DA20EA-29ED-0D1A-6BC1-F4C67DA98A71}"/>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2A059425-7608-2E39-4397-F5E6349F83A9}"/>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A709C0C7-41F1-9D6E-63EF-3311E09FAFD5}"/>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650FEC95-F5C5-104F-E491-FEAC00435673}"/>
              </a:ext>
            </a:extLst>
          </p:cNvPr>
          <p:cNvSpPr>
            <a:spLocks noGrp="1"/>
          </p:cNvSpPr>
          <p:nvPr>
            <p:ph type="sldNum" sz="quarter" idx="5"/>
          </p:nvPr>
        </p:nvSpPr>
        <p:spPr/>
        <p:txBody>
          <a:bodyPr/>
          <a:lstStyle/>
          <a:p>
            <a:fld id="{9D26BBBF-AD56-4454-A8A9-5E2E68335195}" type="slidenum">
              <a:rPr lang="zh-CN" altLang="en-US" smtClean="0"/>
              <a:t>101</a:t>
            </a:fld>
            <a:endParaRPr lang="zh-CN" altLang="en-US"/>
          </a:p>
        </p:txBody>
      </p:sp>
    </p:spTree>
    <p:extLst>
      <p:ext uri="{BB962C8B-B14F-4D97-AF65-F5344CB8AC3E}">
        <p14:creationId xmlns:p14="http://schemas.microsoft.com/office/powerpoint/2010/main" val="2579627586"/>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EA8CB5-FA5A-95C4-916C-7F4714A54DE0}"/>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AB217912-BE77-3290-E5A1-875415215DFF}"/>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651D6A6E-4143-768D-96CD-221AFAC1B6F9}"/>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7C62B584-322C-384F-D4A5-6CADF6895C2B}"/>
              </a:ext>
            </a:extLst>
          </p:cNvPr>
          <p:cNvSpPr>
            <a:spLocks noGrp="1"/>
          </p:cNvSpPr>
          <p:nvPr>
            <p:ph type="sldNum" sz="quarter" idx="5"/>
          </p:nvPr>
        </p:nvSpPr>
        <p:spPr/>
        <p:txBody>
          <a:bodyPr/>
          <a:lstStyle/>
          <a:p>
            <a:fld id="{9D26BBBF-AD56-4454-A8A9-5E2E68335195}" type="slidenum">
              <a:rPr lang="zh-CN" altLang="en-US" smtClean="0"/>
              <a:t>102</a:t>
            </a:fld>
            <a:endParaRPr lang="zh-CN" altLang="en-US"/>
          </a:p>
        </p:txBody>
      </p:sp>
    </p:spTree>
    <p:extLst>
      <p:ext uri="{BB962C8B-B14F-4D97-AF65-F5344CB8AC3E}">
        <p14:creationId xmlns:p14="http://schemas.microsoft.com/office/powerpoint/2010/main" val="3993595312"/>
      </p:ext>
    </p:extLst>
  </p:cSld>
  <p:clrMapOvr>
    <a:masterClrMapping/>
  </p:clrMapOvr>
</p:notes>
</file>

<file path=ppt/slideLayouts/_rels/slideLayout1.xml.rels><?xml version='1.0' encoding='utf-8'?>
<ns0:Relationships xmlns:ns0="http://schemas.openxmlformats.org/package/2006/relationships"><ns0:Relationship Id="rId2" Type="http://schemas.openxmlformats.org/officeDocument/2006/relationships/image" Target="../media/image2.png" /><ns0:Relationship Id="rId1" Type="http://schemas.openxmlformats.org/officeDocument/2006/relationships/slideMaster" Target="../slideMasters/slideMaster1.xml" /></ns0:Relationships>
</file>

<file path=ppt/slideLayouts/_rels/slideLayout2.xml.rels><?xml version='1.0' encoding='utf-8'?>
<ns0:Relationships xmlns:ns0="http://schemas.openxmlformats.org/package/2006/relationships"><ns0:Relationship Id="rId2" Type="http://schemas.openxmlformats.org/officeDocument/2006/relationships/image" Target="../media/image2.png" /><ns0:Relationship Id="rId1" Type="http://schemas.openxmlformats.org/officeDocument/2006/relationships/slideMaster" Target="../slideMasters/slideMaster1.xml" /></ns0:Relationships>
</file>

<file path=ppt/slideLayouts/_rels/slideLayout3.xml.rels><?xml version='1.0' encoding='utf-8'?>
<ns0:Relationships xmlns:ns0="http://schemas.openxmlformats.org/package/2006/relationships"><ns0:Relationship Id="rId2" Type="http://schemas.openxmlformats.org/officeDocument/2006/relationships/image" Target="../media/image2.png" /><ns0:Relationship Id="rId1" Type="http://schemas.openxmlformats.org/officeDocument/2006/relationships/slideMaster" Target="../slideMasters/slideMaster1.xml" /></ns0:Relationships>
</file>

<file path=ppt/slideLayouts/_rels/slideLayout4.xml.rels><?xml version='1.0' encoding='utf-8'?>
<ns0:Relationships xmlns:ns0="http://schemas.openxmlformats.org/package/2006/relationships"><ns0:Relationship Id="rId1" Type="http://schemas.openxmlformats.org/officeDocument/2006/relationships/slideMaster" Target="../slideMasters/slideMaster1.xml" /></ns0:Relationships>
</file>

<file path=ppt/slideLayouts/_rels/slideLayout5.xml.rels><?xml version='1.0' encoding='utf-8'?>
<ns0:Relationships xmlns:ns0="http://schemas.openxmlformats.org/package/2006/relationships"><ns0:Relationship Id="rId1" Type="http://schemas.openxmlformats.org/officeDocument/2006/relationships/slideMaster" Target="../slideMasters/slideMaster1.xml" /></ns0:Relationships>
</file>

<file path=ppt/slideLayouts/_rels/slideLayout6.xml.rels><?xml version='1.0' encoding='utf-8'?>
<ns0:Relationships xmlns:ns0="http://schemas.openxmlformats.org/package/2006/relationships"><ns0:Relationship Id="rId1" Type="http://schemas.openxmlformats.org/officeDocument/2006/relationships/slideMaster" Target="../slideMasters/slideMaster1.xml" /></ns0:Relationships>
</file>

<file path=ppt/slideLayouts/_rels/slideLayout7.xml.rels><?xml version='1.0' encoding='utf-8'?>
<ns0:Relationships xmlns:ns0="http://schemas.openxmlformats.org/package/2006/relationships"><ns0:Relationship Id="rId1" Type="http://schemas.openxmlformats.org/officeDocument/2006/relationships/slideMaster" Target="../slideMasters/slideMaster1.xml" /></ns0:Relationships>
</file>

<file path=ppt/slideLayouts/_rels/slideLayout8.xml.rels><?xml version='1.0' encoding='utf-8'?>
<ns0:Relationships xmlns:ns0="http://schemas.openxmlformats.org/package/2006/relationships"><ns0:Relationship Id="rId1" Type="http://schemas.openxmlformats.org/officeDocument/2006/relationships/slideMaster" Target="../slideMasters/slideMaster1.xml" /></ns0:Relationships>
</file>

<file path=ppt/slideLayouts/_rels/slideLayout9.xml.rels><?xml version='1.0' encoding='utf-8'?>
<ns0:Relationships xmlns:ns0="http://schemas.openxmlformats.org/package/2006/relationships"><ns0:Relationship Id="rId1" Type="http://schemas.openxmlformats.org/officeDocument/2006/relationships/slideMaster" Target="../slideMasters/slideMaster1.xml" /></ns0:Relationships>
</file>

<file path=ppt/slideLayouts/_rels/slideLayout10.xml.rels><?xml version='1.0' encoding='utf-8'?>
<ns0:Relationships xmlns:ns0="http://schemas.openxmlformats.org/package/2006/relationships"><ns0:Relationship Id="rId1" Type="http://schemas.openxmlformats.org/officeDocument/2006/relationships/slideMaster" Target="../slideMasters/slideMaster1.xml" /></ns0:Relationships>
</file>

<file path=ppt/slideLayouts/_rels/slideLayout11.xml.rels><?xml version='1.0' encoding='utf-8'?>
<ns0:Relationships xmlns:ns0="http://schemas.openxmlformats.org/package/2006/relationships"><ns0:Relationship Id="rId1" Type="http://schemas.openxmlformats.org/officeDocument/2006/relationships/slideMaster" Target="../slideMasters/slideMaster1.xml" /></ns0: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255FE56-D168-578E-F921-DB2643E2671A}"/>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64235422-F5B6-65F0-6DAE-EEC1370AFA0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id="{D4973E7B-5F71-6871-0DB1-1449E01ACFE1}"/>
              </a:ext>
            </a:extLst>
          </p:cNvPr>
          <p:cNvSpPr>
            <a:spLocks noGrp="1"/>
          </p:cNvSpPr>
          <p:nvPr>
            <p:ph type="dt" sz="half" idx="10"/>
          </p:nvPr>
        </p:nvSpPr>
        <p:spPr/>
        <p:txBody>
          <a:bodyPr/>
          <a:lstStyle/>
          <a:p>
            <a:fld id="{15F35311-61BA-43F8-88AC-5E7A2AEE4E12}" type="datetimeFigureOut">
              <a:rPr lang="zh-CN" altLang="en-US" smtClean="0"/>
              <a:t>2026/10/6</a:t>
            </a:fld>
            <a:endParaRPr lang="zh-CN" altLang="en-US"/>
          </a:p>
        </p:txBody>
      </p:sp>
      <p:sp>
        <p:nvSpPr>
          <p:cNvPr id="5" name="页脚占位符 4">
            <a:extLst>
              <a:ext uri="{FF2B5EF4-FFF2-40B4-BE49-F238E27FC236}">
                <a16:creationId xmlns:a16="http://schemas.microsoft.com/office/drawing/2014/main" id="{75F68B6D-0CF3-E750-4DE4-D7480E81AC53}"/>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ACFE3695-BFB3-7E5F-01AB-5D6774DA3AD3}"/>
              </a:ext>
            </a:extLst>
          </p:cNvPr>
          <p:cNvSpPr>
            <a:spLocks noGrp="1"/>
          </p:cNvSpPr>
          <p:nvPr>
            <p:ph type="sldNum" sz="quarter" idx="12"/>
          </p:nvPr>
        </p:nvSpPr>
        <p:spPr/>
        <p:txBody>
          <a:bodyPr/>
          <a:lstStyle/>
          <a:p>
            <a:fld id="{738BE5F8-AFDE-4E7F-9E28-A0D44D06CA90}" type="slidenum">
              <a:rPr lang="zh-CN" altLang="en-US" smtClean="0"/>
              <a:t>‹#›</a:t>
            </a:fld>
            <a:endParaRPr lang="zh-CN" altLang="en-US"/>
          </a:p>
        </p:txBody>
      </p:sp>
      <p:pic>
        <p:nvPicPr>
          <p:cNvPr id="10" name="图片 9">
            <a:extLst>
              <a:ext uri="{FF2B5EF4-FFF2-40B4-BE49-F238E27FC236}">
                <a16:creationId xmlns:a16="http://schemas.microsoft.com/office/drawing/2014/main" id="{D780DDFC-4243-EA7C-12B6-D1F97A18433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724913" y="176378"/>
            <a:ext cx="1897854" cy="555905"/>
          </a:xfrm>
          <a:prstGeom prst="rect">
            <a:avLst/>
          </a:prstGeom>
        </p:spPr>
      </p:pic>
      <p:grpSp>
        <p:nvGrpSpPr>
          <p:cNvPr id="11" name="组合 10">
            <a:extLst>
              <a:ext uri="{FF2B5EF4-FFF2-40B4-BE49-F238E27FC236}">
                <a16:creationId xmlns:a16="http://schemas.microsoft.com/office/drawing/2014/main" id="{7A6E1E48-4073-4638-EDB4-D459C357E062}"/>
              </a:ext>
            </a:extLst>
          </p:cNvPr>
          <p:cNvGrpSpPr/>
          <p:nvPr userDrawn="1"/>
        </p:nvGrpSpPr>
        <p:grpSpPr>
          <a:xfrm>
            <a:off x="203760" y="159728"/>
            <a:ext cx="647578" cy="619478"/>
            <a:chOff x="178632" y="159728"/>
            <a:chExt cx="647578" cy="619478"/>
          </a:xfrm>
        </p:grpSpPr>
        <p:sp>
          <p:nvSpPr>
            <p:cNvPr id="12" name="椭圆 11">
              <a:extLst>
                <a:ext uri="{FF2B5EF4-FFF2-40B4-BE49-F238E27FC236}">
                  <a16:creationId xmlns:a16="http://schemas.microsoft.com/office/drawing/2014/main" id="{6849131B-2805-EBFF-B57F-DC6AAF93079A}"/>
                </a:ext>
              </a:extLst>
            </p:cNvPr>
            <p:cNvSpPr/>
            <p:nvPr/>
          </p:nvSpPr>
          <p:spPr>
            <a:xfrm>
              <a:off x="358210" y="159728"/>
              <a:ext cx="468000" cy="468000"/>
            </a:xfrm>
            <a:prstGeom prst="ellipse">
              <a:avLst/>
            </a:prstGeom>
            <a:gradFill>
              <a:gsLst>
                <a:gs pos="0">
                  <a:srgbClr val="1C6299"/>
                </a:gs>
                <a:gs pos="100000">
                  <a:srgbClr val="5C307D">
                    <a:alpha val="9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1"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3" name="椭圆 12">
              <a:extLst>
                <a:ext uri="{FF2B5EF4-FFF2-40B4-BE49-F238E27FC236}">
                  <a16:creationId xmlns:a16="http://schemas.microsoft.com/office/drawing/2014/main" id="{ED6970B2-C9F2-6678-6316-1D0BBF9C3E43}"/>
                </a:ext>
              </a:extLst>
            </p:cNvPr>
            <p:cNvSpPr/>
            <p:nvPr/>
          </p:nvSpPr>
          <p:spPr>
            <a:xfrm>
              <a:off x="178632" y="602993"/>
              <a:ext cx="176213" cy="176213"/>
            </a:xfrm>
            <a:prstGeom prst="ellipse">
              <a:avLst/>
            </a:prstGeom>
            <a:gradFill>
              <a:gsLst>
                <a:gs pos="0">
                  <a:srgbClr val="1C6299"/>
                </a:gs>
                <a:gs pos="100000">
                  <a:srgbClr val="5C307D">
                    <a:alpha val="90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1"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cxnSp>
        <p:nvCxnSpPr>
          <p:cNvPr id="16" name="直接连接符 15">
            <a:extLst>
              <a:ext uri="{FF2B5EF4-FFF2-40B4-BE49-F238E27FC236}">
                <a16:creationId xmlns:a16="http://schemas.microsoft.com/office/drawing/2014/main" id="{B6C1A979-1087-256F-AEB5-95B21CC655CD}"/>
              </a:ext>
            </a:extLst>
          </p:cNvPr>
          <p:cNvCxnSpPr>
            <a:cxnSpLocks/>
          </p:cNvCxnSpPr>
          <p:nvPr userDrawn="1"/>
        </p:nvCxnSpPr>
        <p:spPr>
          <a:xfrm>
            <a:off x="660400" y="760413"/>
            <a:ext cx="10858500" cy="0"/>
          </a:xfrm>
          <a:prstGeom prst="line">
            <a:avLst/>
          </a:prstGeom>
          <a:noFill/>
          <a:ln w="22225" cap="flat" cmpd="sng" algn="ctr">
            <a:solidFill>
              <a:srgbClr val="1C6299"/>
            </a:solidFill>
            <a:prstDash val="solid"/>
            <a:miter lim="800000"/>
          </a:ln>
          <a:effectLst/>
        </p:spPr>
      </p:cxnSp>
      <p:sp>
        <p:nvSpPr>
          <p:cNvPr id="17" name="AutoShape 14">
            <a:extLst>
              <a:ext uri="{FF2B5EF4-FFF2-40B4-BE49-F238E27FC236}">
                <a16:creationId xmlns:a16="http://schemas.microsoft.com/office/drawing/2014/main" id="{9DD30921-2BB6-EC20-5154-196900F509A7}"/>
              </a:ext>
            </a:extLst>
          </p:cNvPr>
          <p:cNvSpPr/>
          <p:nvPr userDrawn="1"/>
        </p:nvSpPr>
        <p:spPr>
          <a:xfrm>
            <a:off x="0" y="6565900"/>
            <a:ext cx="12192000" cy="292100"/>
          </a:xfrm>
          <a:prstGeom prst="roundRect">
            <a:avLst>
              <a:gd name="adj" fmla="val 0"/>
            </a:avLst>
          </a:prstGeom>
          <a:solidFill>
            <a:srgbClr val="1C6299">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18" name="AutoShape 15">
            <a:extLst>
              <a:ext uri="{FF2B5EF4-FFF2-40B4-BE49-F238E27FC236}">
                <a16:creationId xmlns:a16="http://schemas.microsoft.com/office/drawing/2014/main" id="{5D990E09-DD32-A247-99EC-2DD17B97C474}"/>
              </a:ext>
            </a:extLst>
          </p:cNvPr>
          <p:cNvSpPr/>
          <p:nvPr userDrawn="1"/>
        </p:nvSpPr>
        <p:spPr>
          <a:xfrm>
            <a:off x="9144000" y="6578600"/>
            <a:ext cx="2489200" cy="241300"/>
          </a:xfrm>
          <a:prstGeom prst="rect">
            <a:avLst/>
          </a:prstGeom>
          <a:noFill/>
          <a:ln w="12700" cap="flat" cmpd="sng">
            <a:noFill/>
            <a:prstDash val="solid"/>
            <a:round/>
          </a:ln>
        </p:spPr>
        <p:txBody>
          <a:bodyPr vert="horz" wrap="none" lIns="88900" tIns="50800" rIns="88900" bIns="50800" rtlCol="0" anchor="t" anchorCtr="0"/>
          <a:lstStyle/>
          <a:p>
            <a:pPr indent="0" algn="r">
              <a:lnSpc>
                <a:spcPct val="100000"/>
              </a:lnSpc>
              <a:defRPr/>
            </a:pPr>
            <a:r>
              <a:rPr lang="en-US" sz="1000" b="0" i="0" u="none" strike="noStrike" spc="300">
                <a:solidFill>
                  <a:srgbClr val="FFFFFF"/>
                </a:solidFill>
                <a:latin typeface="Arial"/>
                <a:ea typeface="Arial"/>
                <a:cs typeface="Arial"/>
                <a:sym typeface="Arial"/>
              </a:rPr>
              <a:t>Central South University</a:t>
            </a:r>
            <a:endParaRPr lang="en-US" sz="1100"/>
          </a:p>
        </p:txBody>
      </p:sp>
      <p:sp>
        <p:nvSpPr>
          <p:cNvPr id="19" name="AutoShape 16">
            <a:extLst>
              <a:ext uri="{FF2B5EF4-FFF2-40B4-BE49-F238E27FC236}">
                <a16:creationId xmlns:a16="http://schemas.microsoft.com/office/drawing/2014/main" id="{05064913-9CBF-7296-4028-5902AD2077DC}"/>
              </a:ext>
            </a:extLst>
          </p:cNvPr>
          <p:cNvSpPr/>
          <p:nvPr userDrawn="1"/>
        </p:nvSpPr>
        <p:spPr>
          <a:xfrm>
            <a:off x="596900" y="6527800"/>
            <a:ext cx="2679700" cy="368300"/>
          </a:xfrm>
          <a:prstGeom prst="rect">
            <a:avLst/>
          </a:prstGeom>
          <a:noFill/>
          <a:ln w="12700" cap="flat" cmpd="sng">
            <a:noFill/>
            <a:prstDash val="solid"/>
            <a:round/>
          </a:ln>
        </p:spPr>
        <p:txBody>
          <a:bodyPr vert="horz" wrap="square" lIns="88900" tIns="50800" rIns="88900" bIns="50800" rtlCol="0" anchor="ctr" anchorCtr="0"/>
          <a:lstStyle/>
          <a:p>
            <a:pPr indent="0" algn="dist">
              <a:lnSpc>
                <a:spcPct val="100000"/>
              </a:lnSpc>
              <a:defRPr/>
            </a:pPr>
            <a:r>
              <a:rPr lang="en-US" sz="1000" b="0" i="0" u="none" strike="noStrike">
                <a:solidFill>
                  <a:srgbClr val="FFFFFF"/>
                </a:solidFill>
                <a:latin typeface="微软雅黑"/>
                <a:ea typeface="微软雅黑"/>
                <a:cs typeface="微软雅黑"/>
                <a:sym typeface="微软雅黑"/>
              </a:rPr>
              <a:t>知行合一，经世致用</a:t>
            </a:r>
            <a:endParaRPr lang="en-US" sz="1100"/>
          </a:p>
        </p:txBody>
      </p:sp>
    </p:spTree>
    <p:extLst>
      <p:ext uri="{BB962C8B-B14F-4D97-AF65-F5344CB8AC3E}">
        <p14:creationId xmlns:p14="http://schemas.microsoft.com/office/powerpoint/2010/main" val="4388216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F0D2DC6-6299-CF32-8F05-E6AB93E689BA}"/>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6B2CAFA8-7E6B-EB24-38D8-2F5857A11C82}"/>
              </a:ext>
            </a:extLst>
          </p:cNvPr>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B4B529C9-DF79-4C6D-5254-D4167C79B646}"/>
              </a:ext>
            </a:extLst>
          </p:cNvPr>
          <p:cNvSpPr>
            <a:spLocks noGrp="1"/>
          </p:cNvSpPr>
          <p:nvPr>
            <p:ph type="dt" sz="half" idx="10"/>
          </p:nvPr>
        </p:nvSpPr>
        <p:spPr/>
        <p:txBody>
          <a:bodyPr/>
          <a:lstStyle/>
          <a:p>
            <a:fld id="{15F35311-61BA-43F8-88AC-5E7A2AEE4E12}" type="datetimeFigureOut">
              <a:rPr lang="zh-CN" altLang="en-US" smtClean="0"/>
              <a:t>2026/10/6</a:t>
            </a:fld>
            <a:endParaRPr lang="zh-CN" altLang="en-US"/>
          </a:p>
        </p:txBody>
      </p:sp>
      <p:sp>
        <p:nvSpPr>
          <p:cNvPr id="5" name="页脚占位符 4">
            <a:extLst>
              <a:ext uri="{FF2B5EF4-FFF2-40B4-BE49-F238E27FC236}">
                <a16:creationId xmlns:a16="http://schemas.microsoft.com/office/drawing/2014/main" id="{A9C16686-0DB9-D8AB-5703-10082077E169}"/>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5A31EE6E-8B29-5F1D-59EF-4D9A62C8CC02}"/>
              </a:ext>
            </a:extLst>
          </p:cNvPr>
          <p:cNvSpPr>
            <a:spLocks noGrp="1"/>
          </p:cNvSpPr>
          <p:nvPr>
            <p:ph type="sldNum" sz="quarter" idx="12"/>
          </p:nvPr>
        </p:nvSpPr>
        <p:spPr/>
        <p:txBody>
          <a:bodyPr/>
          <a:lstStyle/>
          <a:p>
            <a:fld id="{738BE5F8-AFDE-4E7F-9E28-A0D44D06CA90}" type="slidenum">
              <a:rPr lang="zh-CN" altLang="en-US" smtClean="0"/>
              <a:t>‹#›</a:t>
            </a:fld>
            <a:endParaRPr lang="zh-CN" altLang="en-US"/>
          </a:p>
        </p:txBody>
      </p:sp>
      <p:pic>
        <p:nvPicPr>
          <p:cNvPr id="7" name="图片 6">
            <a:extLst>
              <a:ext uri="{FF2B5EF4-FFF2-40B4-BE49-F238E27FC236}">
                <a16:creationId xmlns:a16="http://schemas.microsoft.com/office/drawing/2014/main" id="{644FAF8D-2183-9CF7-DA2E-5A7849DD8CC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724913" y="176378"/>
            <a:ext cx="1897854" cy="555905"/>
          </a:xfrm>
          <a:prstGeom prst="rect">
            <a:avLst/>
          </a:prstGeom>
        </p:spPr>
      </p:pic>
      <p:grpSp>
        <p:nvGrpSpPr>
          <p:cNvPr id="8" name="组合 7">
            <a:extLst>
              <a:ext uri="{FF2B5EF4-FFF2-40B4-BE49-F238E27FC236}">
                <a16:creationId xmlns:a16="http://schemas.microsoft.com/office/drawing/2014/main" id="{DD16C4A9-B4D4-7BAD-0FBF-1318C557F456}"/>
              </a:ext>
            </a:extLst>
          </p:cNvPr>
          <p:cNvGrpSpPr/>
          <p:nvPr userDrawn="1"/>
        </p:nvGrpSpPr>
        <p:grpSpPr>
          <a:xfrm>
            <a:off x="203760" y="159728"/>
            <a:ext cx="647578" cy="619478"/>
            <a:chOff x="178632" y="159728"/>
            <a:chExt cx="647578" cy="619478"/>
          </a:xfrm>
        </p:grpSpPr>
        <p:sp>
          <p:nvSpPr>
            <p:cNvPr id="9" name="椭圆 8">
              <a:extLst>
                <a:ext uri="{FF2B5EF4-FFF2-40B4-BE49-F238E27FC236}">
                  <a16:creationId xmlns:a16="http://schemas.microsoft.com/office/drawing/2014/main" id="{C9B8AFC2-70BD-A799-B2E5-8044B318C877}"/>
                </a:ext>
              </a:extLst>
            </p:cNvPr>
            <p:cNvSpPr/>
            <p:nvPr/>
          </p:nvSpPr>
          <p:spPr>
            <a:xfrm>
              <a:off x="358210" y="159728"/>
              <a:ext cx="468000" cy="468000"/>
            </a:xfrm>
            <a:prstGeom prst="ellipse">
              <a:avLst/>
            </a:prstGeom>
            <a:gradFill>
              <a:gsLst>
                <a:gs pos="0">
                  <a:srgbClr val="1C6299"/>
                </a:gs>
                <a:gs pos="100000">
                  <a:srgbClr val="5C307D">
                    <a:alpha val="9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1"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0" name="椭圆 9">
              <a:extLst>
                <a:ext uri="{FF2B5EF4-FFF2-40B4-BE49-F238E27FC236}">
                  <a16:creationId xmlns:a16="http://schemas.microsoft.com/office/drawing/2014/main" id="{0B217D01-331B-A8EA-9BC0-A3441C154A09}"/>
                </a:ext>
              </a:extLst>
            </p:cNvPr>
            <p:cNvSpPr/>
            <p:nvPr/>
          </p:nvSpPr>
          <p:spPr>
            <a:xfrm>
              <a:off x="178632" y="602993"/>
              <a:ext cx="176213" cy="176213"/>
            </a:xfrm>
            <a:prstGeom prst="ellipse">
              <a:avLst/>
            </a:prstGeom>
            <a:gradFill>
              <a:gsLst>
                <a:gs pos="0">
                  <a:srgbClr val="1C6299"/>
                </a:gs>
                <a:gs pos="100000">
                  <a:srgbClr val="5C307D">
                    <a:alpha val="90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1"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cxnSp>
        <p:nvCxnSpPr>
          <p:cNvPr id="11" name="直接连接符 10">
            <a:extLst>
              <a:ext uri="{FF2B5EF4-FFF2-40B4-BE49-F238E27FC236}">
                <a16:creationId xmlns:a16="http://schemas.microsoft.com/office/drawing/2014/main" id="{D65C559C-92FB-FC5C-9611-58D401EFE8C6}"/>
              </a:ext>
            </a:extLst>
          </p:cNvPr>
          <p:cNvCxnSpPr>
            <a:cxnSpLocks/>
          </p:cNvCxnSpPr>
          <p:nvPr userDrawn="1"/>
        </p:nvCxnSpPr>
        <p:spPr>
          <a:xfrm>
            <a:off x="660400" y="760413"/>
            <a:ext cx="10858500" cy="0"/>
          </a:xfrm>
          <a:prstGeom prst="line">
            <a:avLst/>
          </a:prstGeom>
          <a:noFill/>
          <a:ln w="22225" cap="flat" cmpd="sng" algn="ctr">
            <a:solidFill>
              <a:srgbClr val="1C6299"/>
            </a:solidFill>
            <a:prstDash val="solid"/>
            <a:miter lim="800000"/>
          </a:ln>
          <a:effectLst/>
        </p:spPr>
      </p:cxnSp>
      <p:sp>
        <p:nvSpPr>
          <p:cNvPr id="12" name="AutoShape 14">
            <a:extLst>
              <a:ext uri="{FF2B5EF4-FFF2-40B4-BE49-F238E27FC236}">
                <a16:creationId xmlns:a16="http://schemas.microsoft.com/office/drawing/2014/main" id="{0F18E464-62D6-2AB1-DCCD-BADEE51350C3}"/>
              </a:ext>
            </a:extLst>
          </p:cNvPr>
          <p:cNvSpPr/>
          <p:nvPr userDrawn="1"/>
        </p:nvSpPr>
        <p:spPr>
          <a:xfrm>
            <a:off x="0" y="6565900"/>
            <a:ext cx="12192000" cy="292100"/>
          </a:xfrm>
          <a:prstGeom prst="roundRect">
            <a:avLst>
              <a:gd name="adj" fmla="val 0"/>
            </a:avLst>
          </a:prstGeom>
          <a:solidFill>
            <a:srgbClr val="1C6299">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13" name="AutoShape 15">
            <a:extLst>
              <a:ext uri="{FF2B5EF4-FFF2-40B4-BE49-F238E27FC236}">
                <a16:creationId xmlns:a16="http://schemas.microsoft.com/office/drawing/2014/main" id="{8CFB2F00-D7BD-D38C-D2CE-5356CFE5505F}"/>
              </a:ext>
            </a:extLst>
          </p:cNvPr>
          <p:cNvSpPr/>
          <p:nvPr userDrawn="1"/>
        </p:nvSpPr>
        <p:spPr>
          <a:xfrm>
            <a:off x="9144000" y="6578600"/>
            <a:ext cx="2489200" cy="241300"/>
          </a:xfrm>
          <a:prstGeom prst="rect">
            <a:avLst/>
          </a:prstGeom>
          <a:noFill/>
          <a:ln w="12700" cap="flat" cmpd="sng">
            <a:noFill/>
            <a:prstDash val="solid"/>
            <a:round/>
          </a:ln>
        </p:spPr>
        <p:txBody>
          <a:bodyPr vert="horz" wrap="none" lIns="88900" tIns="50800" rIns="88900" bIns="50800" rtlCol="0" anchor="t" anchorCtr="0"/>
          <a:lstStyle/>
          <a:p>
            <a:pPr indent="0" algn="r">
              <a:lnSpc>
                <a:spcPct val="100000"/>
              </a:lnSpc>
              <a:defRPr/>
            </a:pPr>
            <a:r>
              <a:rPr lang="en-US" sz="1000" b="0" i="0" u="none" strike="noStrike" spc="300">
                <a:solidFill>
                  <a:srgbClr val="FFFFFF"/>
                </a:solidFill>
                <a:latin typeface="Arial"/>
                <a:ea typeface="Arial"/>
                <a:cs typeface="Arial"/>
                <a:sym typeface="Arial"/>
              </a:rPr>
              <a:t>Central South University</a:t>
            </a:r>
            <a:endParaRPr lang="en-US" sz="1100"/>
          </a:p>
        </p:txBody>
      </p:sp>
      <p:sp>
        <p:nvSpPr>
          <p:cNvPr id="14" name="AutoShape 16">
            <a:extLst>
              <a:ext uri="{FF2B5EF4-FFF2-40B4-BE49-F238E27FC236}">
                <a16:creationId xmlns:a16="http://schemas.microsoft.com/office/drawing/2014/main" id="{A6740CA5-9E3C-5207-22F5-2A8C70462577}"/>
              </a:ext>
            </a:extLst>
          </p:cNvPr>
          <p:cNvSpPr/>
          <p:nvPr userDrawn="1"/>
        </p:nvSpPr>
        <p:spPr>
          <a:xfrm>
            <a:off x="596900" y="6527800"/>
            <a:ext cx="2679700" cy="368300"/>
          </a:xfrm>
          <a:prstGeom prst="rect">
            <a:avLst/>
          </a:prstGeom>
          <a:noFill/>
          <a:ln w="12700" cap="flat" cmpd="sng">
            <a:noFill/>
            <a:prstDash val="solid"/>
            <a:round/>
          </a:ln>
        </p:spPr>
        <p:txBody>
          <a:bodyPr vert="horz" wrap="square" lIns="88900" tIns="50800" rIns="88900" bIns="50800" rtlCol="0" anchor="ctr" anchorCtr="0"/>
          <a:lstStyle/>
          <a:p>
            <a:pPr indent="0" algn="dist">
              <a:lnSpc>
                <a:spcPct val="100000"/>
              </a:lnSpc>
              <a:defRPr/>
            </a:pPr>
            <a:r>
              <a:rPr lang="en-US" sz="1000" b="0" i="0" u="none" strike="noStrike">
                <a:solidFill>
                  <a:srgbClr val="FFFFFF"/>
                </a:solidFill>
                <a:latin typeface="微软雅黑"/>
                <a:ea typeface="微软雅黑"/>
                <a:cs typeface="微软雅黑"/>
                <a:sym typeface="微软雅黑"/>
              </a:rPr>
              <a:t>知行合一，经世致用</a:t>
            </a:r>
            <a:endParaRPr lang="en-US" sz="1100"/>
          </a:p>
        </p:txBody>
      </p:sp>
    </p:spTree>
    <p:extLst>
      <p:ext uri="{BB962C8B-B14F-4D97-AF65-F5344CB8AC3E}">
        <p14:creationId xmlns:p14="http://schemas.microsoft.com/office/powerpoint/2010/main" val="33284705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1622AC2-2ACB-7582-7BA5-FD0EEBE52CF1}"/>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id="{699D7DF2-2C92-D6A5-66A0-BB60BBE2956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a:extLst>
              <a:ext uri="{FF2B5EF4-FFF2-40B4-BE49-F238E27FC236}">
                <a16:creationId xmlns:a16="http://schemas.microsoft.com/office/drawing/2014/main" id="{21DF9151-D2FE-5F3F-BEBF-D309914A7782}"/>
              </a:ext>
            </a:extLst>
          </p:cNvPr>
          <p:cNvSpPr>
            <a:spLocks noGrp="1"/>
          </p:cNvSpPr>
          <p:nvPr>
            <p:ph type="dt" sz="half" idx="10"/>
          </p:nvPr>
        </p:nvSpPr>
        <p:spPr/>
        <p:txBody>
          <a:bodyPr/>
          <a:lstStyle/>
          <a:p>
            <a:fld id="{15F35311-61BA-43F8-88AC-5E7A2AEE4E12}" type="datetimeFigureOut">
              <a:rPr lang="zh-CN" altLang="en-US" smtClean="0"/>
              <a:t>2026/10/6</a:t>
            </a:fld>
            <a:endParaRPr lang="zh-CN" altLang="en-US"/>
          </a:p>
        </p:txBody>
      </p:sp>
      <p:sp>
        <p:nvSpPr>
          <p:cNvPr id="5" name="页脚占位符 4">
            <a:extLst>
              <a:ext uri="{FF2B5EF4-FFF2-40B4-BE49-F238E27FC236}">
                <a16:creationId xmlns:a16="http://schemas.microsoft.com/office/drawing/2014/main" id="{20831DE4-3298-3D8D-76AE-DCBB05E45504}"/>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DD70EB25-57B6-3E0C-5147-FF4A547BD6CF}"/>
              </a:ext>
            </a:extLst>
          </p:cNvPr>
          <p:cNvSpPr>
            <a:spLocks noGrp="1"/>
          </p:cNvSpPr>
          <p:nvPr>
            <p:ph type="sldNum" sz="quarter" idx="12"/>
          </p:nvPr>
        </p:nvSpPr>
        <p:spPr/>
        <p:txBody>
          <a:bodyPr/>
          <a:lstStyle/>
          <a:p>
            <a:fld id="{738BE5F8-AFDE-4E7F-9E28-A0D44D06CA90}" type="slidenum">
              <a:rPr lang="zh-CN" altLang="en-US" smtClean="0"/>
              <a:t>‹#›</a:t>
            </a:fld>
            <a:endParaRPr lang="zh-CN" altLang="en-US"/>
          </a:p>
        </p:txBody>
      </p:sp>
      <p:sp>
        <p:nvSpPr>
          <p:cNvPr id="8" name="AutoShape 15">
            <a:extLst>
              <a:ext uri="{FF2B5EF4-FFF2-40B4-BE49-F238E27FC236}">
                <a16:creationId xmlns:a16="http://schemas.microsoft.com/office/drawing/2014/main" id="{CAD91903-A3D3-0963-C6E4-6FAC3288B8E6}"/>
              </a:ext>
            </a:extLst>
          </p:cNvPr>
          <p:cNvSpPr/>
          <p:nvPr userDrawn="1"/>
        </p:nvSpPr>
        <p:spPr>
          <a:xfrm>
            <a:off x="9144000" y="6578600"/>
            <a:ext cx="2489200" cy="241300"/>
          </a:xfrm>
          <a:prstGeom prst="rect">
            <a:avLst/>
          </a:prstGeom>
          <a:noFill/>
          <a:ln w="12700" cap="flat" cmpd="sng">
            <a:noFill/>
            <a:prstDash val="solid"/>
            <a:round/>
          </a:ln>
        </p:spPr>
        <p:txBody>
          <a:bodyPr vert="horz" wrap="none" lIns="88900" tIns="50800" rIns="88900" bIns="50800" rtlCol="0" anchor="t" anchorCtr="0"/>
          <a:lstStyle/>
          <a:p>
            <a:pPr indent="0" algn="r">
              <a:lnSpc>
                <a:spcPct val="100000"/>
              </a:lnSpc>
              <a:defRPr/>
            </a:pPr>
            <a:r>
              <a:rPr lang="en-US" sz="1000" b="0" i="0" u="none" strike="noStrike" spc="300">
                <a:solidFill>
                  <a:srgbClr val="FFFFFF"/>
                </a:solidFill>
                <a:latin typeface="Arial"/>
                <a:ea typeface="Arial"/>
                <a:cs typeface="Arial"/>
                <a:sym typeface="Arial"/>
              </a:rPr>
              <a:t>Central South University</a:t>
            </a:r>
            <a:endParaRPr lang="en-US" sz="1100"/>
          </a:p>
        </p:txBody>
      </p:sp>
      <p:sp>
        <p:nvSpPr>
          <p:cNvPr id="9" name="AutoShape 16">
            <a:extLst>
              <a:ext uri="{FF2B5EF4-FFF2-40B4-BE49-F238E27FC236}">
                <a16:creationId xmlns:a16="http://schemas.microsoft.com/office/drawing/2014/main" id="{0B993C87-36C7-E85C-EE70-2698579E73FE}"/>
              </a:ext>
            </a:extLst>
          </p:cNvPr>
          <p:cNvSpPr/>
          <p:nvPr userDrawn="1"/>
        </p:nvSpPr>
        <p:spPr>
          <a:xfrm>
            <a:off x="596900" y="6527800"/>
            <a:ext cx="2679700" cy="368300"/>
          </a:xfrm>
          <a:prstGeom prst="rect">
            <a:avLst/>
          </a:prstGeom>
          <a:noFill/>
          <a:ln w="12700" cap="flat" cmpd="sng">
            <a:noFill/>
            <a:prstDash val="solid"/>
            <a:round/>
          </a:ln>
        </p:spPr>
        <p:txBody>
          <a:bodyPr vert="horz" wrap="square" lIns="88900" tIns="50800" rIns="88900" bIns="50800" rtlCol="0" anchor="ctr" anchorCtr="0"/>
          <a:lstStyle/>
          <a:p>
            <a:pPr indent="0" algn="dist">
              <a:lnSpc>
                <a:spcPct val="100000"/>
              </a:lnSpc>
              <a:defRPr/>
            </a:pPr>
            <a:r>
              <a:rPr lang="en-US" sz="1000" b="0" i="0" u="none" strike="noStrike" dirty="0" err="1">
                <a:solidFill>
                  <a:srgbClr val="FFFFFF"/>
                </a:solidFill>
                <a:latin typeface="微软雅黑"/>
                <a:ea typeface="微软雅黑"/>
                <a:cs typeface="微软雅黑"/>
                <a:sym typeface="微软雅黑"/>
              </a:rPr>
              <a:t>知行合一，经世致用</a:t>
            </a:r>
            <a:endParaRPr lang="en-US" sz="1100" dirty="0"/>
          </a:p>
        </p:txBody>
      </p:sp>
      <p:pic>
        <p:nvPicPr>
          <p:cNvPr id="10" name="图片 9">
            <a:extLst>
              <a:ext uri="{FF2B5EF4-FFF2-40B4-BE49-F238E27FC236}">
                <a16:creationId xmlns:a16="http://schemas.microsoft.com/office/drawing/2014/main" id="{91BC2614-A98C-9BEC-AF39-7693B87EB59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877313" y="328778"/>
            <a:ext cx="1897854" cy="555905"/>
          </a:xfrm>
          <a:prstGeom prst="rect">
            <a:avLst/>
          </a:prstGeom>
        </p:spPr>
      </p:pic>
      <p:grpSp>
        <p:nvGrpSpPr>
          <p:cNvPr id="11" name="组合 10">
            <a:extLst>
              <a:ext uri="{FF2B5EF4-FFF2-40B4-BE49-F238E27FC236}">
                <a16:creationId xmlns:a16="http://schemas.microsoft.com/office/drawing/2014/main" id="{FB613A20-5E60-AE37-9C44-61F77C12034C}"/>
              </a:ext>
            </a:extLst>
          </p:cNvPr>
          <p:cNvGrpSpPr/>
          <p:nvPr userDrawn="1"/>
        </p:nvGrpSpPr>
        <p:grpSpPr>
          <a:xfrm>
            <a:off x="356160" y="312128"/>
            <a:ext cx="647578" cy="619478"/>
            <a:chOff x="178632" y="159728"/>
            <a:chExt cx="647578" cy="619478"/>
          </a:xfrm>
        </p:grpSpPr>
        <p:sp>
          <p:nvSpPr>
            <p:cNvPr id="12" name="椭圆 11">
              <a:extLst>
                <a:ext uri="{FF2B5EF4-FFF2-40B4-BE49-F238E27FC236}">
                  <a16:creationId xmlns:a16="http://schemas.microsoft.com/office/drawing/2014/main" id="{5885C12A-EEA8-8D73-BD5E-AD5D5983C6B2}"/>
                </a:ext>
              </a:extLst>
            </p:cNvPr>
            <p:cNvSpPr/>
            <p:nvPr/>
          </p:nvSpPr>
          <p:spPr>
            <a:xfrm>
              <a:off x="358210" y="159728"/>
              <a:ext cx="468000" cy="468000"/>
            </a:xfrm>
            <a:prstGeom prst="ellipse">
              <a:avLst/>
            </a:prstGeom>
            <a:gradFill>
              <a:gsLst>
                <a:gs pos="0">
                  <a:srgbClr val="1C6299"/>
                </a:gs>
                <a:gs pos="100000">
                  <a:srgbClr val="5C307D">
                    <a:alpha val="9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1"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3" name="椭圆 12">
              <a:extLst>
                <a:ext uri="{FF2B5EF4-FFF2-40B4-BE49-F238E27FC236}">
                  <a16:creationId xmlns:a16="http://schemas.microsoft.com/office/drawing/2014/main" id="{F6157CA9-EB80-18BE-B57B-EF08708E3313}"/>
                </a:ext>
              </a:extLst>
            </p:cNvPr>
            <p:cNvSpPr/>
            <p:nvPr/>
          </p:nvSpPr>
          <p:spPr>
            <a:xfrm>
              <a:off x="178632" y="602993"/>
              <a:ext cx="176213" cy="176213"/>
            </a:xfrm>
            <a:prstGeom prst="ellipse">
              <a:avLst/>
            </a:prstGeom>
            <a:gradFill>
              <a:gsLst>
                <a:gs pos="0">
                  <a:srgbClr val="1C6299"/>
                </a:gs>
                <a:gs pos="100000">
                  <a:srgbClr val="5C307D">
                    <a:alpha val="90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1"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cxnSp>
        <p:nvCxnSpPr>
          <p:cNvPr id="14" name="直接连接符 13">
            <a:extLst>
              <a:ext uri="{FF2B5EF4-FFF2-40B4-BE49-F238E27FC236}">
                <a16:creationId xmlns:a16="http://schemas.microsoft.com/office/drawing/2014/main" id="{0AB41D32-A183-5ABA-F97B-78FB9E38E568}"/>
              </a:ext>
            </a:extLst>
          </p:cNvPr>
          <p:cNvCxnSpPr>
            <a:cxnSpLocks/>
          </p:cNvCxnSpPr>
          <p:nvPr userDrawn="1"/>
        </p:nvCxnSpPr>
        <p:spPr>
          <a:xfrm>
            <a:off x="812800" y="912813"/>
            <a:ext cx="10858500" cy="0"/>
          </a:xfrm>
          <a:prstGeom prst="line">
            <a:avLst/>
          </a:prstGeom>
          <a:noFill/>
          <a:ln w="22225" cap="flat" cmpd="sng" algn="ctr">
            <a:solidFill>
              <a:srgbClr val="1C6299"/>
            </a:solidFill>
            <a:prstDash val="solid"/>
            <a:miter lim="800000"/>
          </a:ln>
          <a:effectLst/>
        </p:spPr>
      </p:cxnSp>
      <p:sp>
        <p:nvSpPr>
          <p:cNvPr id="15" name="AutoShape 14">
            <a:extLst>
              <a:ext uri="{FF2B5EF4-FFF2-40B4-BE49-F238E27FC236}">
                <a16:creationId xmlns:a16="http://schemas.microsoft.com/office/drawing/2014/main" id="{EE089444-9BB6-EE64-FE8F-75FD94B8747D}"/>
              </a:ext>
            </a:extLst>
          </p:cNvPr>
          <p:cNvSpPr/>
          <p:nvPr userDrawn="1"/>
        </p:nvSpPr>
        <p:spPr>
          <a:xfrm>
            <a:off x="152400" y="6718300"/>
            <a:ext cx="12192000" cy="292100"/>
          </a:xfrm>
          <a:prstGeom prst="roundRect">
            <a:avLst>
              <a:gd name="adj" fmla="val 0"/>
            </a:avLst>
          </a:prstGeom>
          <a:solidFill>
            <a:srgbClr val="1C6299">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16" name="AutoShape 15">
            <a:extLst>
              <a:ext uri="{FF2B5EF4-FFF2-40B4-BE49-F238E27FC236}">
                <a16:creationId xmlns:a16="http://schemas.microsoft.com/office/drawing/2014/main" id="{81BEB6EB-6F6E-A219-7121-483F96416F55}"/>
              </a:ext>
            </a:extLst>
          </p:cNvPr>
          <p:cNvSpPr/>
          <p:nvPr userDrawn="1"/>
        </p:nvSpPr>
        <p:spPr>
          <a:xfrm>
            <a:off x="9296400" y="6731000"/>
            <a:ext cx="2489200" cy="241300"/>
          </a:xfrm>
          <a:prstGeom prst="rect">
            <a:avLst/>
          </a:prstGeom>
          <a:noFill/>
          <a:ln w="12700" cap="flat" cmpd="sng">
            <a:noFill/>
            <a:prstDash val="solid"/>
            <a:round/>
          </a:ln>
        </p:spPr>
        <p:txBody>
          <a:bodyPr vert="horz" wrap="none" lIns="88900" tIns="50800" rIns="88900" bIns="50800" rtlCol="0" anchor="t" anchorCtr="0"/>
          <a:lstStyle/>
          <a:p>
            <a:pPr indent="0" algn="r">
              <a:lnSpc>
                <a:spcPct val="100000"/>
              </a:lnSpc>
              <a:defRPr/>
            </a:pPr>
            <a:r>
              <a:rPr lang="en-US" sz="1000" b="0" i="0" u="none" strike="noStrike" spc="300">
                <a:solidFill>
                  <a:srgbClr val="FFFFFF"/>
                </a:solidFill>
                <a:latin typeface="Arial"/>
                <a:ea typeface="Arial"/>
                <a:cs typeface="Arial"/>
                <a:sym typeface="Arial"/>
              </a:rPr>
              <a:t>Central South University</a:t>
            </a:r>
            <a:endParaRPr lang="en-US" sz="1100"/>
          </a:p>
        </p:txBody>
      </p:sp>
      <p:sp>
        <p:nvSpPr>
          <p:cNvPr id="17" name="AutoShape 16">
            <a:extLst>
              <a:ext uri="{FF2B5EF4-FFF2-40B4-BE49-F238E27FC236}">
                <a16:creationId xmlns:a16="http://schemas.microsoft.com/office/drawing/2014/main" id="{F82645ED-1AAE-06B4-601C-6AA6695657CC}"/>
              </a:ext>
            </a:extLst>
          </p:cNvPr>
          <p:cNvSpPr/>
          <p:nvPr userDrawn="1"/>
        </p:nvSpPr>
        <p:spPr>
          <a:xfrm>
            <a:off x="749300" y="6680200"/>
            <a:ext cx="2679700" cy="368300"/>
          </a:xfrm>
          <a:prstGeom prst="rect">
            <a:avLst/>
          </a:prstGeom>
          <a:noFill/>
          <a:ln w="12700" cap="flat" cmpd="sng">
            <a:noFill/>
            <a:prstDash val="solid"/>
            <a:round/>
          </a:ln>
        </p:spPr>
        <p:txBody>
          <a:bodyPr vert="horz" wrap="square" lIns="88900" tIns="50800" rIns="88900" bIns="50800" rtlCol="0" anchor="ctr" anchorCtr="0"/>
          <a:lstStyle/>
          <a:p>
            <a:pPr indent="0" algn="dist">
              <a:lnSpc>
                <a:spcPct val="100000"/>
              </a:lnSpc>
              <a:defRPr/>
            </a:pPr>
            <a:r>
              <a:rPr lang="en-US" sz="1000" b="0" i="0" u="none" strike="noStrike">
                <a:solidFill>
                  <a:srgbClr val="FFFFFF"/>
                </a:solidFill>
                <a:latin typeface="微软雅黑"/>
                <a:ea typeface="微软雅黑"/>
                <a:cs typeface="微软雅黑"/>
                <a:sym typeface="微软雅黑"/>
              </a:rPr>
              <a:t>知行合一，经世致用</a:t>
            </a:r>
            <a:endParaRPr lang="en-US" sz="1100"/>
          </a:p>
        </p:txBody>
      </p:sp>
    </p:spTree>
    <p:extLst>
      <p:ext uri="{BB962C8B-B14F-4D97-AF65-F5344CB8AC3E}">
        <p14:creationId xmlns:p14="http://schemas.microsoft.com/office/powerpoint/2010/main" val="20723736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C2E7796-42D3-A5CF-3CFE-5A822DB9F063}"/>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B504E5D8-155C-FC7C-6ABB-C3D822DF11B4}"/>
              </a:ext>
            </a:extLst>
          </p:cNvPr>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a:extLst>
              <a:ext uri="{FF2B5EF4-FFF2-40B4-BE49-F238E27FC236}">
                <a16:creationId xmlns:a16="http://schemas.microsoft.com/office/drawing/2014/main" id="{D224A5F6-BF5C-DE8E-C83D-60FB3FC6B6EC}"/>
              </a:ext>
            </a:extLst>
          </p:cNvPr>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a:extLst>
              <a:ext uri="{FF2B5EF4-FFF2-40B4-BE49-F238E27FC236}">
                <a16:creationId xmlns:a16="http://schemas.microsoft.com/office/drawing/2014/main" id="{DB99140B-DF37-0186-2A33-C43CA98B1ECB}"/>
              </a:ext>
            </a:extLst>
          </p:cNvPr>
          <p:cNvSpPr>
            <a:spLocks noGrp="1"/>
          </p:cNvSpPr>
          <p:nvPr>
            <p:ph type="dt" sz="half" idx="10"/>
          </p:nvPr>
        </p:nvSpPr>
        <p:spPr/>
        <p:txBody>
          <a:bodyPr/>
          <a:lstStyle/>
          <a:p>
            <a:fld id="{15F35311-61BA-43F8-88AC-5E7A2AEE4E12}" type="datetimeFigureOut">
              <a:rPr lang="zh-CN" altLang="en-US" smtClean="0"/>
              <a:t>2026/10/6</a:t>
            </a:fld>
            <a:endParaRPr lang="zh-CN" altLang="en-US"/>
          </a:p>
        </p:txBody>
      </p:sp>
      <p:sp>
        <p:nvSpPr>
          <p:cNvPr id="6" name="页脚占位符 5">
            <a:extLst>
              <a:ext uri="{FF2B5EF4-FFF2-40B4-BE49-F238E27FC236}">
                <a16:creationId xmlns:a16="http://schemas.microsoft.com/office/drawing/2014/main" id="{63B35646-7989-DA28-75B1-091776EF9D13}"/>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FF90617B-34A1-A713-EABF-2453EBFB8B73}"/>
              </a:ext>
            </a:extLst>
          </p:cNvPr>
          <p:cNvSpPr>
            <a:spLocks noGrp="1"/>
          </p:cNvSpPr>
          <p:nvPr>
            <p:ph type="sldNum" sz="quarter" idx="12"/>
          </p:nvPr>
        </p:nvSpPr>
        <p:spPr/>
        <p:txBody>
          <a:bodyPr/>
          <a:lstStyle/>
          <a:p>
            <a:fld id="{738BE5F8-AFDE-4E7F-9E28-A0D44D06CA90}" type="slidenum">
              <a:rPr lang="zh-CN" altLang="en-US" smtClean="0"/>
              <a:t>‹#›</a:t>
            </a:fld>
            <a:endParaRPr lang="zh-CN" altLang="en-US"/>
          </a:p>
        </p:txBody>
      </p:sp>
    </p:spTree>
    <p:extLst>
      <p:ext uri="{BB962C8B-B14F-4D97-AF65-F5344CB8AC3E}">
        <p14:creationId xmlns:p14="http://schemas.microsoft.com/office/powerpoint/2010/main" val="27218594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7924DD6-7413-AC4C-AFB0-8D564D1AE89C}"/>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2CA5E95D-7B71-43A3-8FA7-9BDC6FBA89F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a:extLst>
              <a:ext uri="{FF2B5EF4-FFF2-40B4-BE49-F238E27FC236}">
                <a16:creationId xmlns:a16="http://schemas.microsoft.com/office/drawing/2014/main" id="{8C81DBC4-52D6-8560-FBCF-7C92B7EF1550}"/>
              </a:ext>
            </a:extLst>
          </p:cNvPr>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a16="http://schemas.microsoft.com/office/drawing/2014/main" id="{355AEB27-BEDF-94A8-A808-77B154B7B2C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a:extLst>
              <a:ext uri="{FF2B5EF4-FFF2-40B4-BE49-F238E27FC236}">
                <a16:creationId xmlns:a16="http://schemas.microsoft.com/office/drawing/2014/main" id="{31B51B75-792E-8531-0D39-5B0DBA491843}"/>
              </a:ext>
            </a:extLst>
          </p:cNvPr>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a:extLst>
              <a:ext uri="{FF2B5EF4-FFF2-40B4-BE49-F238E27FC236}">
                <a16:creationId xmlns:a16="http://schemas.microsoft.com/office/drawing/2014/main" id="{CE3152B8-146B-7E8D-8EDD-229A280F72AB}"/>
              </a:ext>
            </a:extLst>
          </p:cNvPr>
          <p:cNvSpPr>
            <a:spLocks noGrp="1"/>
          </p:cNvSpPr>
          <p:nvPr>
            <p:ph type="dt" sz="half" idx="10"/>
          </p:nvPr>
        </p:nvSpPr>
        <p:spPr/>
        <p:txBody>
          <a:bodyPr/>
          <a:lstStyle/>
          <a:p>
            <a:fld id="{15F35311-61BA-43F8-88AC-5E7A2AEE4E12}" type="datetimeFigureOut">
              <a:rPr lang="zh-CN" altLang="en-US" smtClean="0"/>
              <a:t>2026/10/6</a:t>
            </a:fld>
            <a:endParaRPr lang="zh-CN" altLang="en-US"/>
          </a:p>
        </p:txBody>
      </p:sp>
      <p:sp>
        <p:nvSpPr>
          <p:cNvPr id="8" name="页脚占位符 7">
            <a:extLst>
              <a:ext uri="{FF2B5EF4-FFF2-40B4-BE49-F238E27FC236}">
                <a16:creationId xmlns:a16="http://schemas.microsoft.com/office/drawing/2014/main" id="{25B1D4A1-099E-E1B2-1B3C-A82B5CB880AE}"/>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id="{BBAA3F2B-A250-4116-7175-9C710AF341DC}"/>
              </a:ext>
            </a:extLst>
          </p:cNvPr>
          <p:cNvSpPr>
            <a:spLocks noGrp="1"/>
          </p:cNvSpPr>
          <p:nvPr>
            <p:ph type="sldNum" sz="quarter" idx="12"/>
          </p:nvPr>
        </p:nvSpPr>
        <p:spPr/>
        <p:txBody>
          <a:bodyPr/>
          <a:lstStyle/>
          <a:p>
            <a:fld id="{738BE5F8-AFDE-4E7F-9E28-A0D44D06CA90}" type="slidenum">
              <a:rPr lang="zh-CN" altLang="en-US" smtClean="0"/>
              <a:t>‹#›</a:t>
            </a:fld>
            <a:endParaRPr lang="zh-CN" altLang="en-US"/>
          </a:p>
        </p:txBody>
      </p:sp>
    </p:spTree>
    <p:extLst>
      <p:ext uri="{BB962C8B-B14F-4D97-AF65-F5344CB8AC3E}">
        <p14:creationId xmlns:p14="http://schemas.microsoft.com/office/powerpoint/2010/main" val="29368346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6D550AD-6992-3A8C-25D6-D922BF588AFD}"/>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8CEA9510-0546-0425-BFE1-6D70643088B1}"/>
              </a:ext>
            </a:extLst>
          </p:cNvPr>
          <p:cNvSpPr>
            <a:spLocks noGrp="1"/>
          </p:cNvSpPr>
          <p:nvPr>
            <p:ph type="dt" sz="half" idx="10"/>
          </p:nvPr>
        </p:nvSpPr>
        <p:spPr/>
        <p:txBody>
          <a:bodyPr/>
          <a:lstStyle/>
          <a:p>
            <a:fld id="{15F35311-61BA-43F8-88AC-5E7A2AEE4E12}" type="datetimeFigureOut">
              <a:rPr lang="zh-CN" altLang="en-US" smtClean="0"/>
              <a:t>2026/10/6</a:t>
            </a:fld>
            <a:endParaRPr lang="zh-CN" altLang="en-US"/>
          </a:p>
        </p:txBody>
      </p:sp>
      <p:sp>
        <p:nvSpPr>
          <p:cNvPr id="4" name="页脚占位符 3">
            <a:extLst>
              <a:ext uri="{FF2B5EF4-FFF2-40B4-BE49-F238E27FC236}">
                <a16:creationId xmlns:a16="http://schemas.microsoft.com/office/drawing/2014/main" id="{3383FC13-4990-C9DE-6DB3-A3EE9D5C4FA1}"/>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id="{4B3F2CA9-BC53-9A34-264D-F00C33001836}"/>
              </a:ext>
            </a:extLst>
          </p:cNvPr>
          <p:cNvSpPr>
            <a:spLocks noGrp="1"/>
          </p:cNvSpPr>
          <p:nvPr>
            <p:ph type="sldNum" sz="quarter" idx="12"/>
          </p:nvPr>
        </p:nvSpPr>
        <p:spPr/>
        <p:txBody>
          <a:bodyPr/>
          <a:lstStyle/>
          <a:p>
            <a:fld id="{738BE5F8-AFDE-4E7F-9E28-A0D44D06CA90}" type="slidenum">
              <a:rPr lang="zh-CN" altLang="en-US" smtClean="0"/>
              <a:t>‹#›</a:t>
            </a:fld>
            <a:endParaRPr lang="zh-CN" altLang="en-US"/>
          </a:p>
        </p:txBody>
      </p:sp>
    </p:spTree>
    <p:extLst>
      <p:ext uri="{BB962C8B-B14F-4D97-AF65-F5344CB8AC3E}">
        <p14:creationId xmlns:p14="http://schemas.microsoft.com/office/powerpoint/2010/main" val="11345734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E34BC3D0-3216-0843-76E0-4744E2F6FDE0}"/>
              </a:ext>
            </a:extLst>
          </p:cNvPr>
          <p:cNvSpPr>
            <a:spLocks noGrp="1"/>
          </p:cNvSpPr>
          <p:nvPr>
            <p:ph type="dt" sz="half" idx="10"/>
          </p:nvPr>
        </p:nvSpPr>
        <p:spPr/>
        <p:txBody>
          <a:bodyPr/>
          <a:lstStyle/>
          <a:p>
            <a:fld id="{15F35311-61BA-43F8-88AC-5E7A2AEE4E12}" type="datetimeFigureOut">
              <a:rPr lang="zh-CN" altLang="en-US" smtClean="0"/>
              <a:t>2026/10/6</a:t>
            </a:fld>
            <a:endParaRPr lang="zh-CN" altLang="en-US"/>
          </a:p>
        </p:txBody>
      </p:sp>
      <p:sp>
        <p:nvSpPr>
          <p:cNvPr id="3" name="页脚占位符 2">
            <a:extLst>
              <a:ext uri="{FF2B5EF4-FFF2-40B4-BE49-F238E27FC236}">
                <a16:creationId xmlns:a16="http://schemas.microsoft.com/office/drawing/2014/main" id="{77902CF0-9680-AA7B-BCBF-9B9624974BF9}"/>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id="{1A4B0975-737D-9CB6-38DE-6C294CE2F05A}"/>
              </a:ext>
            </a:extLst>
          </p:cNvPr>
          <p:cNvSpPr>
            <a:spLocks noGrp="1"/>
          </p:cNvSpPr>
          <p:nvPr>
            <p:ph type="sldNum" sz="quarter" idx="12"/>
          </p:nvPr>
        </p:nvSpPr>
        <p:spPr/>
        <p:txBody>
          <a:bodyPr/>
          <a:lstStyle/>
          <a:p>
            <a:fld id="{738BE5F8-AFDE-4E7F-9E28-A0D44D06CA90}" type="slidenum">
              <a:rPr lang="zh-CN" altLang="en-US" smtClean="0"/>
              <a:t>‹#›</a:t>
            </a:fld>
            <a:endParaRPr lang="zh-CN" altLang="en-US"/>
          </a:p>
        </p:txBody>
      </p:sp>
    </p:spTree>
    <p:extLst>
      <p:ext uri="{BB962C8B-B14F-4D97-AF65-F5344CB8AC3E}">
        <p14:creationId xmlns:p14="http://schemas.microsoft.com/office/powerpoint/2010/main" val="29265881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A2F4D72-2108-B368-D13D-2D6E4550BFE3}"/>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FCD48F26-BBC7-8EEC-B530-4476DC6D110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a:extLst>
              <a:ext uri="{FF2B5EF4-FFF2-40B4-BE49-F238E27FC236}">
                <a16:creationId xmlns:a16="http://schemas.microsoft.com/office/drawing/2014/main" id="{5037FF8B-244C-2063-FB73-DD28F20364D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85414EB2-CDAF-091E-27DD-B4F4D827E1AC}"/>
              </a:ext>
            </a:extLst>
          </p:cNvPr>
          <p:cNvSpPr>
            <a:spLocks noGrp="1"/>
          </p:cNvSpPr>
          <p:nvPr>
            <p:ph type="dt" sz="half" idx="10"/>
          </p:nvPr>
        </p:nvSpPr>
        <p:spPr/>
        <p:txBody>
          <a:bodyPr/>
          <a:lstStyle/>
          <a:p>
            <a:fld id="{15F35311-61BA-43F8-88AC-5E7A2AEE4E12}" type="datetimeFigureOut">
              <a:rPr lang="zh-CN" altLang="en-US" smtClean="0"/>
              <a:t>2026/10/6</a:t>
            </a:fld>
            <a:endParaRPr lang="zh-CN" altLang="en-US"/>
          </a:p>
        </p:txBody>
      </p:sp>
      <p:sp>
        <p:nvSpPr>
          <p:cNvPr id="6" name="页脚占位符 5">
            <a:extLst>
              <a:ext uri="{FF2B5EF4-FFF2-40B4-BE49-F238E27FC236}">
                <a16:creationId xmlns:a16="http://schemas.microsoft.com/office/drawing/2014/main" id="{2DA9EC8F-E1F3-FAAB-D120-E07BE0E7B39F}"/>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8C0863FA-0AE5-332D-C043-FC4400709076}"/>
              </a:ext>
            </a:extLst>
          </p:cNvPr>
          <p:cNvSpPr>
            <a:spLocks noGrp="1"/>
          </p:cNvSpPr>
          <p:nvPr>
            <p:ph type="sldNum" sz="quarter" idx="12"/>
          </p:nvPr>
        </p:nvSpPr>
        <p:spPr/>
        <p:txBody>
          <a:bodyPr/>
          <a:lstStyle/>
          <a:p>
            <a:fld id="{738BE5F8-AFDE-4E7F-9E28-A0D44D06CA90}" type="slidenum">
              <a:rPr lang="zh-CN" altLang="en-US" smtClean="0"/>
              <a:t>‹#›</a:t>
            </a:fld>
            <a:endParaRPr lang="zh-CN" altLang="en-US"/>
          </a:p>
        </p:txBody>
      </p:sp>
    </p:spTree>
    <p:extLst>
      <p:ext uri="{BB962C8B-B14F-4D97-AF65-F5344CB8AC3E}">
        <p14:creationId xmlns:p14="http://schemas.microsoft.com/office/powerpoint/2010/main" val="23917923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BF57A72-0926-D4DB-C0D8-E42F6B685CD1}"/>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0BDE87DE-5850-4950-58B8-DE7A9980BF2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651F5268-3DD4-631E-700D-E98AEE42624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FFDB529E-594D-1BA3-D11D-A474A02D0E55}"/>
              </a:ext>
            </a:extLst>
          </p:cNvPr>
          <p:cNvSpPr>
            <a:spLocks noGrp="1"/>
          </p:cNvSpPr>
          <p:nvPr>
            <p:ph type="dt" sz="half" idx="10"/>
          </p:nvPr>
        </p:nvSpPr>
        <p:spPr/>
        <p:txBody>
          <a:bodyPr/>
          <a:lstStyle/>
          <a:p>
            <a:fld id="{15F35311-61BA-43F8-88AC-5E7A2AEE4E12}" type="datetimeFigureOut">
              <a:rPr lang="zh-CN" altLang="en-US" smtClean="0"/>
              <a:t>2026/10/6</a:t>
            </a:fld>
            <a:endParaRPr lang="zh-CN" altLang="en-US"/>
          </a:p>
        </p:txBody>
      </p:sp>
      <p:sp>
        <p:nvSpPr>
          <p:cNvPr id="6" name="页脚占位符 5">
            <a:extLst>
              <a:ext uri="{FF2B5EF4-FFF2-40B4-BE49-F238E27FC236}">
                <a16:creationId xmlns:a16="http://schemas.microsoft.com/office/drawing/2014/main" id="{C4AB5B67-1FEE-9325-5379-5EB5982BFB00}"/>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D03AE993-257B-7657-5B3B-A37B86A146C8}"/>
              </a:ext>
            </a:extLst>
          </p:cNvPr>
          <p:cNvSpPr>
            <a:spLocks noGrp="1"/>
          </p:cNvSpPr>
          <p:nvPr>
            <p:ph type="sldNum" sz="quarter" idx="12"/>
          </p:nvPr>
        </p:nvSpPr>
        <p:spPr/>
        <p:txBody>
          <a:bodyPr/>
          <a:lstStyle/>
          <a:p>
            <a:fld id="{738BE5F8-AFDE-4E7F-9E28-A0D44D06CA90}" type="slidenum">
              <a:rPr lang="zh-CN" altLang="en-US" smtClean="0"/>
              <a:t>‹#›</a:t>
            </a:fld>
            <a:endParaRPr lang="zh-CN" altLang="en-US"/>
          </a:p>
        </p:txBody>
      </p:sp>
    </p:spTree>
    <p:extLst>
      <p:ext uri="{BB962C8B-B14F-4D97-AF65-F5344CB8AC3E}">
        <p14:creationId xmlns:p14="http://schemas.microsoft.com/office/powerpoint/2010/main" val="26291895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75D2C59-9A39-5D6E-D3C9-299FB9FEDE59}"/>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76CE06C3-F797-3630-1424-554D044CFF7F}"/>
              </a:ext>
            </a:extLst>
          </p:cNvPr>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5D9A22FB-A883-DC64-4F94-6C995C96C653}"/>
              </a:ext>
            </a:extLst>
          </p:cNvPr>
          <p:cNvSpPr>
            <a:spLocks noGrp="1"/>
          </p:cNvSpPr>
          <p:nvPr>
            <p:ph type="dt" sz="half" idx="10"/>
          </p:nvPr>
        </p:nvSpPr>
        <p:spPr/>
        <p:txBody>
          <a:bodyPr/>
          <a:lstStyle/>
          <a:p>
            <a:fld id="{15F35311-61BA-43F8-88AC-5E7A2AEE4E12}" type="datetimeFigureOut">
              <a:rPr lang="zh-CN" altLang="en-US" smtClean="0"/>
              <a:t>2026/10/6</a:t>
            </a:fld>
            <a:endParaRPr lang="zh-CN" altLang="en-US"/>
          </a:p>
        </p:txBody>
      </p:sp>
      <p:sp>
        <p:nvSpPr>
          <p:cNvPr id="5" name="页脚占位符 4">
            <a:extLst>
              <a:ext uri="{FF2B5EF4-FFF2-40B4-BE49-F238E27FC236}">
                <a16:creationId xmlns:a16="http://schemas.microsoft.com/office/drawing/2014/main" id="{2FF34E8E-F3D3-2BC5-4CD0-C18AFFFD5187}"/>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9C41251F-ACC5-64E0-1636-94533082E1D2}"/>
              </a:ext>
            </a:extLst>
          </p:cNvPr>
          <p:cNvSpPr>
            <a:spLocks noGrp="1"/>
          </p:cNvSpPr>
          <p:nvPr>
            <p:ph type="sldNum" sz="quarter" idx="12"/>
          </p:nvPr>
        </p:nvSpPr>
        <p:spPr/>
        <p:txBody>
          <a:bodyPr/>
          <a:lstStyle/>
          <a:p>
            <a:fld id="{738BE5F8-AFDE-4E7F-9E28-A0D44D06CA90}" type="slidenum">
              <a:rPr lang="zh-CN" altLang="en-US" smtClean="0"/>
              <a:t>‹#›</a:t>
            </a:fld>
            <a:endParaRPr lang="zh-CN" altLang="en-US"/>
          </a:p>
        </p:txBody>
      </p:sp>
    </p:spTree>
    <p:extLst>
      <p:ext uri="{BB962C8B-B14F-4D97-AF65-F5344CB8AC3E}">
        <p14:creationId xmlns:p14="http://schemas.microsoft.com/office/powerpoint/2010/main" val="3713511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EF2A524A-433C-EFE7-C083-8248B54CE778}"/>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BEAB23E2-A255-5331-B96F-2FA39A056CE1}"/>
              </a:ext>
            </a:extLst>
          </p:cNvPr>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34B5174B-49E8-F656-B9DA-19E38864B272}"/>
              </a:ext>
            </a:extLst>
          </p:cNvPr>
          <p:cNvSpPr>
            <a:spLocks noGrp="1"/>
          </p:cNvSpPr>
          <p:nvPr>
            <p:ph type="dt" sz="half" idx="10"/>
          </p:nvPr>
        </p:nvSpPr>
        <p:spPr/>
        <p:txBody>
          <a:bodyPr/>
          <a:lstStyle/>
          <a:p>
            <a:fld id="{15F35311-61BA-43F8-88AC-5E7A2AEE4E12}" type="datetimeFigureOut">
              <a:rPr lang="zh-CN" altLang="en-US" smtClean="0"/>
              <a:t>2026/10/6</a:t>
            </a:fld>
            <a:endParaRPr lang="zh-CN" altLang="en-US"/>
          </a:p>
        </p:txBody>
      </p:sp>
      <p:sp>
        <p:nvSpPr>
          <p:cNvPr id="5" name="页脚占位符 4">
            <a:extLst>
              <a:ext uri="{FF2B5EF4-FFF2-40B4-BE49-F238E27FC236}">
                <a16:creationId xmlns:a16="http://schemas.microsoft.com/office/drawing/2014/main" id="{6E2791B6-1E6F-3DE1-332F-59332957B0A7}"/>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7D3879A1-D326-F187-6F40-D0E333FD6FCF}"/>
              </a:ext>
            </a:extLst>
          </p:cNvPr>
          <p:cNvSpPr>
            <a:spLocks noGrp="1"/>
          </p:cNvSpPr>
          <p:nvPr>
            <p:ph type="sldNum" sz="quarter" idx="12"/>
          </p:nvPr>
        </p:nvSpPr>
        <p:spPr/>
        <p:txBody>
          <a:bodyPr/>
          <a:lstStyle/>
          <a:p>
            <a:fld id="{738BE5F8-AFDE-4E7F-9E28-A0D44D06CA90}" type="slidenum">
              <a:rPr lang="zh-CN" altLang="en-US" smtClean="0"/>
              <a:t>‹#›</a:t>
            </a:fld>
            <a:endParaRPr lang="zh-CN" altLang="en-US"/>
          </a:p>
        </p:txBody>
      </p:sp>
    </p:spTree>
    <p:extLst>
      <p:ext uri="{BB962C8B-B14F-4D97-AF65-F5344CB8AC3E}">
        <p14:creationId xmlns:p14="http://schemas.microsoft.com/office/powerpoint/2010/main" val="2427514891"/>
      </p:ext>
    </p:extLst>
  </p:cSld>
  <p:clrMapOvr>
    <a:masterClrMapping/>
  </p:clrMapOvr>
</p:sldLayout>
</file>

<file path=ppt/slideMasters/_rels/slideMaster1.xml.rels><?xml version='1.0' encoding='utf-8'?>
<ns0:Relationships xmlns:ns0="http://schemas.openxmlformats.org/package/2006/relationships"><ns0:Relationship Id="rId8" Type="http://schemas.openxmlformats.org/officeDocument/2006/relationships/slideLayout" Target="../slideLayouts/slideLayout8.xml" /><ns0:Relationship Id="rId13" Type="http://schemas.openxmlformats.org/officeDocument/2006/relationships/image" Target="../media/image1.png" /><ns0:Relationship Id="rId3" Type="http://schemas.openxmlformats.org/officeDocument/2006/relationships/slideLayout" Target="../slideLayouts/slideLayout3.xml" /><ns0:Relationship Id="rId7" Type="http://schemas.openxmlformats.org/officeDocument/2006/relationships/slideLayout" Target="../slideLayouts/slideLayout7.xml" /><ns0:Relationship Id="rId12" Type="http://schemas.openxmlformats.org/officeDocument/2006/relationships/theme" Target="../theme/theme1.xml" /><ns0:Relationship Id="rId2" Type="http://schemas.openxmlformats.org/officeDocument/2006/relationships/slideLayout" Target="../slideLayouts/slideLayout2.xml" /><ns0:Relationship Id="rId1" Type="http://schemas.openxmlformats.org/officeDocument/2006/relationships/slideLayout" Target="../slideLayouts/slideLayout1.xml" /><ns0:Relationship Id="rId6" Type="http://schemas.openxmlformats.org/officeDocument/2006/relationships/slideLayout" Target="../slideLayouts/slideLayout6.xml" /><ns0:Relationship Id="rId11" Type="http://schemas.openxmlformats.org/officeDocument/2006/relationships/slideLayout" Target="../slideLayouts/slideLayout11.xml" /><ns0:Relationship Id="rId5" Type="http://schemas.openxmlformats.org/officeDocument/2006/relationships/slideLayout" Target="../slideLayouts/slideLayout5.xml" /><ns0:Relationship Id="rId10" Type="http://schemas.openxmlformats.org/officeDocument/2006/relationships/slideLayout" Target="../slideLayouts/slideLayout10.xml" /><ns0:Relationship Id="rId4" Type="http://schemas.openxmlformats.org/officeDocument/2006/relationships/slideLayout" Target="../slideLayouts/slideLayout4.xml" /><ns0:Relationship Id="rId9" Type="http://schemas.openxmlformats.org/officeDocument/2006/relationships/slideLayout" Target="../slideLayouts/slideLayout9.xml" /></ns0: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4000" r="-4000"/>
          </a:stretch>
        </a:blipFill>
        <a:effectLst/>
      </p:bgPr>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04EFD86A-B94B-C9E3-47FF-05409D1A0DB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id="{2B258A08-1610-DF1D-A5CA-3FFF9A04081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51245A5A-7B1A-1E2F-5FD7-6F85ADD0EA9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5F35311-61BA-43F8-88AC-5E7A2AEE4E12}" type="datetimeFigureOut">
              <a:rPr lang="zh-CN" altLang="en-US" smtClean="0"/>
              <a:t>2026/10/6</a:t>
            </a:fld>
            <a:endParaRPr lang="zh-CN" altLang="en-US"/>
          </a:p>
        </p:txBody>
      </p:sp>
      <p:sp>
        <p:nvSpPr>
          <p:cNvPr id="5" name="页脚占位符 4">
            <a:extLst>
              <a:ext uri="{FF2B5EF4-FFF2-40B4-BE49-F238E27FC236}">
                <a16:creationId xmlns:a16="http://schemas.microsoft.com/office/drawing/2014/main" id="{5F117AA0-D06E-14C5-3A35-622F2296F75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id="{EB2EE938-53C7-2274-CB3A-1B86B4B7B7B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38BE5F8-AFDE-4E7F-9E28-A0D44D06CA90}" type="slidenum">
              <a:rPr lang="zh-CN" altLang="en-US" smtClean="0"/>
              <a:t>‹#›</a:t>
            </a:fld>
            <a:endParaRPr lang="zh-CN" altLang="en-US"/>
          </a:p>
        </p:txBody>
      </p:sp>
    </p:spTree>
    <p:extLst>
      <p:ext uri="{BB962C8B-B14F-4D97-AF65-F5344CB8AC3E}">
        <p14:creationId xmlns:p14="http://schemas.microsoft.com/office/powerpoint/2010/main" val="299882575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ns0:Relationships xmlns:ns0="http://schemas.openxmlformats.org/package/2006/relationships"><ns0:Relationship Id="rId3" Type="http://schemas.openxmlformats.org/officeDocument/2006/relationships/hyperlink" Target="mailto:tangfengxiao@csu.edu.cn" TargetMode="External" /><ns0:Relationship Id="rId2" Type="http://schemas.openxmlformats.org/officeDocument/2006/relationships/image" Target="../media/image3.png" /><ns0:Relationship Id="rId1" Type="http://schemas.openxmlformats.org/officeDocument/2006/relationships/slideLayout" Target="../slideLayouts/slideLayout1.xml" /></ns0:Relationships>
</file>

<file path=ppt/slides/_rels/slide2.xml.rels><?xml version='1.0' encoding='utf-8'?>
<ns0:Relationships xmlns:ns0="http://schemas.openxmlformats.org/package/2006/relationships"><ns0:Relationship Id="rId2" Type="http://schemas.openxmlformats.org/officeDocument/2006/relationships/notesSlide" Target="../notesSlides/notesSlide1.xml" /><ns0:Relationship Id="rId1" Type="http://schemas.openxmlformats.org/officeDocument/2006/relationships/slideLayout" Target="../slideLayouts/slideLayout1.xml" /></ns0:Relationships>
</file>

<file path=ppt/slides/_rels/slide3.xml.rels><?xml version='1.0' encoding='utf-8'?>
<ns0:Relationships xmlns:ns0="http://schemas.openxmlformats.org/package/2006/relationships"><ns0:Relationship Id="rId2" Type="http://schemas.openxmlformats.org/officeDocument/2006/relationships/notesSlide" Target="../notesSlides/notesSlide2.xml" /><ns0:Relationship Id="rId1" Type="http://schemas.openxmlformats.org/officeDocument/2006/relationships/slideLayout" Target="../slideLayouts/slideLayout1.xml" /></ns0:Relationships>
</file>

<file path=ppt/slides/_rels/slide4.xml.rels><?xml version='1.0' encoding='utf-8'?>
<ns0:Relationships xmlns:ns0="http://schemas.openxmlformats.org/package/2006/relationships"><ns0:Relationship Id="rId2" Type="http://schemas.openxmlformats.org/officeDocument/2006/relationships/notesSlide" Target="../notesSlides/notesSlide3.xml" /><ns0:Relationship Id="rId1" Type="http://schemas.openxmlformats.org/officeDocument/2006/relationships/slideLayout" Target="../slideLayouts/slideLayout1.xml" /></ns0:Relationships>
</file>

<file path=ppt/slides/_rels/slide5.xml.rels><?xml version='1.0' encoding='utf-8'?>
<ns0:Relationships xmlns:ns0="http://schemas.openxmlformats.org/package/2006/relationships"><ns0:Relationship Id="rId2" Type="http://schemas.openxmlformats.org/officeDocument/2006/relationships/notesSlide" Target="../notesSlides/notesSlide4.xml" /><ns0:Relationship Id="rId1" Type="http://schemas.openxmlformats.org/officeDocument/2006/relationships/slideLayout" Target="../slideLayouts/slideLayout1.xml" /></ns0:Relationships>
</file>

<file path=ppt/slides/_rels/slide6.xml.rels><?xml version='1.0' encoding='utf-8'?>
<ns0:Relationships xmlns:ns0="http://schemas.openxmlformats.org/package/2006/relationships"><ns0:Relationship Id="rId2" Type="http://schemas.openxmlformats.org/officeDocument/2006/relationships/notesSlide" Target="../notesSlides/notesSlide5.xml" /><ns0:Relationship Id="rId1" Type="http://schemas.openxmlformats.org/officeDocument/2006/relationships/slideLayout" Target="../slideLayouts/slideLayout1.xml" /></ns0:Relationships>
</file>

<file path=ppt/slides/_rels/slide7.xml.rels><?xml version='1.0' encoding='utf-8'?>
<ns0:Relationships xmlns:ns0="http://schemas.openxmlformats.org/package/2006/relationships"><ns0:Relationship Id="rId2" Type="http://schemas.openxmlformats.org/officeDocument/2006/relationships/notesSlide" Target="../notesSlides/notesSlide6.xml" /><ns0:Relationship Id="rId1" Type="http://schemas.openxmlformats.org/officeDocument/2006/relationships/slideLayout" Target="../slideLayouts/slideLayout1.xml" /></ns0:Relationships>
</file>

<file path=ppt/slides/_rels/slide8.xml.rels><?xml version='1.0' encoding='utf-8'?>
<ns0:Relationships xmlns:ns0="http://schemas.openxmlformats.org/package/2006/relationships"><ns0:Relationship Id="rId2" Type="http://schemas.openxmlformats.org/officeDocument/2006/relationships/notesSlide" Target="../notesSlides/notesSlide7.xml" /><ns0:Relationship Id="rId1" Type="http://schemas.openxmlformats.org/officeDocument/2006/relationships/slideLayout" Target="../slideLayouts/slideLayout1.xml" /></ns0:Relationships>
</file>

<file path=ppt/slides/_rels/slide9.xml.rels><?xml version='1.0' encoding='utf-8'?>
<ns0:Relationships xmlns:ns0="http://schemas.openxmlformats.org/package/2006/relationships"><ns0:Relationship Id="rId2" Type="http://schemas.openxmlformats.org/officeDocument/2006/relationships/notesSlide" Target="../notesSlides/notesSlide8.xml" /><ns0:Relationship Id="rId1" Type="http://schemas.openxmlformats.org/officeDocument/2006/relationships/slideLayout" Target="../slideLayouts/slideLayout1.xml" /></ns0:Relationships>
</file>

<file path=ppt/slides/_rels/slide10.xml.rels><?xml version='1.0' encoding='utf-8'?>
<ns0:Relationships xmlns:ns0="http://schemas.openxmlformats.org/package/2006/relationships"><ns0:Relationship Id="rId2" Type="http://schemas.openxmlformats.org/officeDocument/2006/relationships/notesSlide" Target="../notesSlides/notesSlide9.xml" /><ns0:Relationship Id="rId1" Type="http://schemas.openxmlformats.org/officeDocument/2006/relationships/slideLayout" Target="../slideLayouts/slideLayout1.xml" /></ns0:Relationships>
</file>

<file path=ppt/slides/_rels/slide11.xml.rels><?xml version='1.0' encoding='utf-8'?>
<ns0:Relationships xmlns:ns0="http://schemas.openxmlformats.org/package/2006/relationships"><ns0:Relationship Id="rId2" Type="http://schemas.openxmlformats.org/officeDocument/2006/relationships/notesSlide" Target="../notesSlides/notesSlide10.xml" /><ns0:Relationship Id="rId1" Type="http://schemas.openxmlformats.org/officeDocument/2006/relationships/slideLayout" Target="../slideLayouts/slideLayout1.xml" /></ns0:Relationships>
</file>

<file path=ppt/slides/_rels/slide12.xml.rels><?xml version='1.0' encoding='utf-8'?>
<ns0:Relationships xmlns:ns0="http://schemas.openxmlformats.org/package/2006/relationships"><ns0:Relationship Id="rId2" Type="http://schemas.openxmlformats.org/officeDocument/2006/relationships/notesSlide" Target="../notesSlides/notesSlide11.xml" /><ns0:Relationship Id="rId1" Type="http://schemas.openxmlformats.org/officeDocument/2006/relationships/slideLayout" Target="../slideLayouts/slideLayout1.xml" /></ns0:Relationships>
</file>

<file path=ppt/slides/_rels/slide13.xml.rels><?xml version='1.0' encoding='utf-8'?>
<ns0:Relationships xmlns:ns0="http://schemas.openxmlformats.org/package/2006/relationships"><ns0:Relationship Id="rId3" Type="http://schemas.openxmlformats.org/officeDocument/2006/relationships/image" Target="../media/image4.svg" /><ns0:Relationship Id="rId2" Type="http://schemas.openxmlformats.org/officeDocument/2006/relationships/notesSlide" Target="../notesSlides/notesSlide12.xml" /><ns0:Relationship Id="rId1" Type="http://schemas.openxmlformats.org/officeDocument/2006/relationships/slideLayout" Target="../slideLayouts/slideLayout1.xml" /></ns0:Relationships>
</file>

<file path=ppt/slides/_rels/slide14.xml.rels><?xml version='1.0' encoding='utf-8'?>
<ns0:Relationships xmlns:ns0="http://schemas.openxmlformats.org/package/2006/relationships"><ns0:Relationship Id="rId3" Type="http://schemas.openxmlformats.org/officeDocument/2006/relationships/image" Target="../media/image4.svg" /><ns0:Relationship Id="rId2" Type="http://schemas.openxmlformats.org/officeDocument/2006/relationships/notesSlide" Target="../notesSlides/notesSlide13.xml" /><ns0:Relationship Id="rId1" Type="http://schemas.openxmlformats.org/officeDocument/2006/relationships/slideLayout" Target="../slideLayouts/slideLayout1.xml" /></ns0:Relationships>
</file>

<file path=ppt/slides/_rels/slide15.xml.rels><?xml version='1.0' encoding='utf-8'?>
<ns0:Relationships xmlns:ns0="http://schemas.openxmlformats.org/package/2006/relationships"><ns0:Relationship Id="rId3" Type="http://schemas.openxmlformats.org/officeDocument/2006/relationships/oleObject" Target="../embeddings/oleObject1.bin" /><ns0:Relationship Id="rId2" Type="http://schemas.openxmlformats.org/officeDocument/2006/relationships/notesSlide" Target="../notesSlides/notesSlide14.xml" /><ns0:Relationship Id="rId1" Type="http://schemas.openxmlformats.org/officeDocument/2006/relationships/slideLayout" Target="../slideLayouts/slideLayout1.xml" /><ns0:Relationship Id="rId4" Type="http://schemas.openxmlformats.org/officeDocument/2006/relationships/image" Target="../media/image5.wmf" /></ns0:Relationships>
</file>

<file path=ppt/slides/_rels/slide16.xml.rels><?xml version='1.0' encoding='utf-8'?>
<ns0:Relationships xmlns:ns0="http://schemas.openxmlformats.org/package/2006/relationships"><ns0:Relationship Id="rId2" Type="http://schemas.openxmlformats.org/officeDocument/2006/relationships/notesSlide" Target="../notesSlides/notesSlide15.xml" /><ns0:Relationship Id="rId1" Type="http://schemas.openxmlformats.org/officeDocument/2006/relationships/slideLayout" Target="../slideLayouts/slideLayout1.xml" /></ns0:Relationships>
</file>

<file path=ppt/slides/_rels/slide17.xml.rels><?xml version='1.0' encoding='utf-8'?>
<ns0:Relationships xmlns:ns0="http://schemas.openxmlformats.org/package/2006/relationships"><ns0:Relationship Id="rId2" Type="http://schemas.openxmlformats.org/officeDocument/2006/relationships/notesSlide" Target="../notesSlides/notesSlide16.xml" /><ns0:Relationship Id="rId1" Type="http://schemas.openxmlformats.org/officeDocument/2006/relationships/slideLayout" Target="../slideLayouts/slideLayout1.xml" /></ns0:Relationships>
</file>

<file path=ppt/slides/_rels/slide18.xml.rels><?xml version='1.0' encoding='utf-8'?>
<ns0:Relationships xmlns:ns0="http://schemas.openxmlformats.org/package/2006/relationships"><ns0:Relationship Id="rId2" Type="http://schemas.openxmlformats.org/officeDocument/2006/relationships/notesSlide" Target="../notesSlides/notesSlide17.xml" /><ns0:Relationship Id="rId1" Type="http://schemas.openxmlformats.org/officeDocument/2006/relationships/slideLayout" Target="../slideLayouts/slideLayout1.xml" /></ns0:Relationships>
</file>

<file path=ppt/slides/_rels/slide19.xml.rels><?xml version='1.0' encoding='utf-8'?>
<ns0:Relationships xmlns:ns0="http://schemas.openxmlformats.org/package/2006/relationships"><ns0:Relationship Id="rId2" Type="http://schemas.openxmlformats.org/officeDocument/2006/relationships/notesSlide" Target="../notesSlides/notesSlide18.xml" /><ns0:Relationship Id="rId1" Type="http://schemas.openxmlformats.org/officeDocument/2006/relationships/slideLayout" Target="../slideLayouts/slideLayout1.xml" /></ns0:Relationships>
</file>

<file path=ppt/slides/_rels/slide20.xml.rels><?xml version='1.0' encoding='utf-8'?>
<ns0:Relationships xmlns:ns0="http://schemas.openxmlformats.org/package/2006/relationships"><ns0:Relationship Id="rId2" Type="http://schemas.openxmlformats.org/officeDocument/2006/relationships/notesSlide" Target="../notesSlides/notesSlide19.xml" /><ns0:Relationship Id="rId1" Type="http://schemas.openxmlformats.org/officeDocument/2006/relationships/slideLayout" Target="../slideLayouts/slideLayout1.xml" /></ns0:Relationships>
</file>

<file path=ppt/slides/_rels/slide21.xml.rels><?xml version='1.0' encoding='utf-8'?>
<ns0:Relationships xmlns:ns0="http://schemas.openxmlformats.org/package/2006/relationships"><ns0:Relationship Id="rId2" Type="http://schemas.openxmlformats.org/officeDocument/2006/relationships/notesSlide" Target="../notesSlides/notesSlide20.xml" /><ns0:Relationship Id="rId1" Type="http://schemas.openxmlformats.org/officeDocument/2006/relationships/slideLayout" Target="../slideLayouts/slideLayout1.xml" /></ns0:Relationships>
</file>

<file path=ppt/slides/_rels/slide22.xml.rels><?xml version='1.0' encoding='utf-8'?>
<ns0:Relationships xmlns:ns0="http://schemas.openxmlformats.org/package/2006/relationships"><ns0:Relationship Id="rId2" Type="http://schemas.openxmlformats.org/officeDocument/2006/relationships/notesSlide" Target="../notesSlides/notesSlide21.xml" /><ns0:Relationship Id="rId1" Type="http://schemas.openxmlformats.org/officeDocument/2006/relationships/slideLayout" Target="../slideLayouts/slideLayout1.xml" /></ns0:Relationships>
</file>

<file path=ppt/slides/_rels/slide23.xml.rels><?xml version='1.0' encoding='utf-8'?>
<ns0:Relationships xmlns:ns0="http://schemas.openxmlformats.org/package/2006/relationships"><ns0:Relationship Id="rId2" Type="http://schemas.openxmlformats.org/officeDocument/2006/relationships/notesSlide" Target="../notesSlides/notesSlide22.xml" /><ns0:Relationship Id="rId1" Type="http://schemas.openxmlformats.org/officeDocument/2006/relationships/slideLayout" Target="../slideLayouts/slideLayout1.xml" /></ns0:Relationships>
</file>

<file path=ppt/slides/_rels/slide24.xml.rels><?xml version='1.0' encoding='utf-8'?>
<ns0:Relationships xmlns:ns0="http://schemas.openxmlformats.org/package/2006/relationships"><ns0:Relationship Id="rId2" Type="http://schemas.openxmlformats.org/officeDocument/2006/relationships/notesSlide" Target="../notesSlides/notesSlide23.xml" /><ns0:Relationship Id="rId1" Type="http://schemas.openxmlformats.org/officeDocument/2006/relationships/slideLayout" Target="../slideLayouts/slideLayout1.xml" /></ns0:Relationships>
</file>

<file path=ppt/slides/_rels/slide25.xml.rels><?xml version='1.0' encoding='utf-8'?>
<ns0:Relationships xmlns:ns0="http://schemas.openxmlformats.org/package/2006/relationships"><ns0:Relationship Id="rId3" Type="http://schemas.openxmlformats.org/officeDocument/2006/relationships/oleObject" Target="../embeddings/oleObject2.bin" /><ns0:Relationship Id="rId2" Type="http://schemas.openxmlformats.org/officeDocument/2006/relationships/notesSlide" Target="../notesSlides/notesSlide24.xml" /><ns0:Relationship Id="rId1" Type="http://schemas.openxmlformats.org/officeDocument/2006/relationships/slideLayout" Target="../slideLayouts/slideLayout1.xml" /><ns0:Relationship Id="rId4" Type="http://schemas.openxmlformats.org/officeDocument/2006/relationships/image" Target="../media/image6.wmf" /></ns0:Relationships>
</file>

<file path=ppt/slides/_rels/slide26.xml.rels><?xml version='1.0' encoding='utf-8'?>
<ns0:Relationships xmlns:ns0="http://schemas.openxmlformats.org/package/2006/relationships"><ns0:Relationship Id="rId2" Type="http://schemas.openxmlformats.org/officeDocument/2006/relationships/notesSlide" Target="../notesSlides/notesSlide25.xml" /><ns0:Relationship Id="rId1" Type="http://schemas.openxmlformats.org/officeDocument/2006/relationships/slideLayout" Target="../slideLayouts/slideLayout1.xml" /></ns0:Relationships>
</file>

<file path=ppt/slides/_rels/slide27.xml.rels><?xml version='1.0' encoding='utf-8'?>
<ns0:Relationships xmlns:ns0="http://schemas.openxmlformats.org/package/2006/relationships"><ns0:Relationship Id="rId2" Type="http://schemas.openxmlformats.org/officeDocument/2006/relationships/notesSlide" Target="../notesSlides/notesSlide26.xml" /><ns0:Relationship Id="rId1" Type="http://schemas.openxmlformats.org/officeDocument/2006/relationships/slideLayout" Target="../slideLayouts/slideLayout1.xml" /></ns0:Relationships>
</file>

<file path=ppt/slides/_rels/slide28.xml.rels><?xml version='1.0' encoding='utf-8'?>
<ns0:Relationships xmlns:ns0="http://schemas.openxmlformats.org/package/2006/relationships"><ns0:Relationship Id="rId2" Type="http://schemas.openxmlformats.org/officeDocument/2006/relationships/notesSlide" Target="../notesSlides/notesSlide27.xml" /><ns0:Relationship Id="rId1" Type="http://schemas.openxmlformats.org/officeDocument/2006/relationships/slideLayout" Target="../slideLayouts/slideLayout1.xml" /></ns0:Relationships>
</file>

<file path=ppt/slides/_rels/slide29.xml.rels><?xml version='1.0' encoding='utf-8'?>
<ns0:Relationships xmlns:ns0="http://schemas.openxmlformats.org/package/2006/relationships"><ns0:Relationship Id="rId2" Type="http://schemas.openxmlformats.org/officeDocument/2006/relationships/notesSlide" Target="../notesSlides/notesSlide28.xml" /><ns0:Relationship Id="rId1" Type="http://schemas.openxmlformats.org/officeDocument/2006/relationships/slideLayout" Target="../slideLayouts/slideLayout1.xml" /></ns0:Relationships>
</file>

<file path=ppt/slides/_rels/slide30.xml.rels><?xml version='1.0' encoding='utf-8'?>
<ns0:Relationships xmlns:ns0="http://schemas.openxmlformats.org/package/2006/relationships"><ns0:Relationship Id="rId2" Type="http://schemas.openxmlformats.org/officeDocument/2006/relationships/notesSlide" Target="../notesSlides/notesSlide29.xml" /><ns0:Relationship Id="rId1" Type="http://schemas.openxmlformats.org/officeDocument/2006/relationships/slideLayout" Target="../slideLayouts/slideLayout1.xml" /></ns0:Relationships>
</file>

<file path=ppt/slides/_rels/slide31.xml.rels><?xml version='1.0' encoding='utf-8'?>
<ns0:Relationships xmlns:ns0="http://schemas.openxmlformats.org/package/2006/relationships"><ns0:Relationship Id="rId2" Type="http://schemas.openxmlformats.org/officeDocument/2006/relationships/notesSlide" Target="../notesSlides/notesSlide30.xml" /><ns0:Relationship Id="rId1" Type="http://schemas.openxmlformats.org/officeDocument/2006/relationships/slideLayout" Target="../slideLayouts/slideLayout1.xml" /></ns0:Relationships>
</file>

<file path=ppt/slides/_rels/slide32.xml.rels><?xml version='1.0' encoding='utf-8'?>
<ns0:Relationships xmlns:ns0="http://schemas.openxmlformats.org/package/2006/relationships"><ns0:Relationship Id="rId2" Type="http://schemas.openxmlformats.org/officeDocument/2006/relationships/notesSlide" Target="../notesSlides/notesSlide31.xml" /><ns0:Relationship Id="rId1" Type="http://schemas.openxmlformats.org/officeDocument/2006/relationships/slideLayout" Target="../slideLayouts/slideLayout1.xml" /></ns0:Relationships>
</file>

<file path=ppt/slides/_rels/slide33.xml.rels><?xml version='1.0' encoding='utf-8'?>
<ns0:Relationships xmlns:ns0="http://schemas.openxmlformats.org/package/2006/relationships"><ns0:Relationship Id="rId2" Type="http://schemas.openxmlformats.org/officeDocument/2006/relationships/notesSlide" Target="../notesSlides/notesSlide32.xml" /><ns0:Relationship Id="rId1" Type="http://schemas.openxmlformats.org/officeDocument/2006/relationships/slideLayout" Target="../slideLayouts/slideLayout1.xml" /></ns0:Relationships>
</file>

<file path=ppt/slides/_rels/slide34.xml.rels><?xml version='1.0' encoding='utf-8'?>
<ns0:Relationships xmlns:ns0="http://schemas.openxmlformats.org/package/2006/relationships"><ns0:Relationship Id="rId2" Type="http://schemas.openxmlformats.org/officeDocument/2006/relationships/notesSlide" Target="../notesSlides/notesSlide33.xml" /><ns0:Relationship Id="rId1" Type="http://schemas.openxmlformats.org/officeDocument/2006/relationships/slideLayout" Target="../slideLayouts/slideLayout1.xml" /></ns0:Relationships>
</file>

<file path=ppt/slides/_rels/slide35.xml.rels><?xml version='1.0' encoding='utf-8'?>
<ns0:Relationships xmlns:ns0="http://schemas.openxmlformats.org/package/2006/relationships"><ns0:Relationship Id="rId2" Type="http://schemas.openxmlformats.org/officeDocument/2006/relationships/notesSlide" Target="../notesSlides/notesSlide34.xml" /><ns0:Relationship Id="rId1" Type="http://schemas.openxmlformats.org/officeDocument/2006/relationships/slideLayout" Target="../slideLayouts/slideLayout1.xml" /></ns0:Relationships>
</file>

<file path=ppt/slides/_rels/slide36.xml.rels><?xml version='1.0' encoding='utf-8'?>
<ns0:Relationships xmlns:ns0="http://schemas.openxmlformats.org/package/2006/relationships"><ns0:Relationship Id="rId2" Type="http://schemas.openxmlformats.org/officeDocument/2006/relationships/notesSlide" Target="../notesSlides/notesSlide35.xml" /><ns0:Relationship Id="rId1" Type="http://schemas.openxmlformats.org/officeDocument/2006/relationships/slideLayout" Target="../slideLayouts/slideLayout1.xml" /></ns0:Relationships>
</file>

<file path=ppt/slides/_rels/slide37.xml.rels><?xml version='1.0' encoding='utf-8'?>
<ns0:Relationships xmlns:ns0="http://schemas.openxmlformats.org/package/2006/relationships"><ns0:Relationship Id="rId2" Type="http://schemas.openxmlformats.org/officeDocument/2006/relationships/notesSlide" Target="../notesSlides/notesSlide36.xml" /><ns0:Relationship Id="rId1" Type="http://schemas.openxmlformats.org/officeDocument/2006/relationships/slideLayout" Target="../slideLayouts/slideLayout1.xml" /></ns0:Relationships>
</file>

<file path=ppt/slides/_rels/slide38.xml.rels><?xml version='1.0' encoding='utf-8'?>
<ns0:Relationships xmlns:ns0="http://schemas.openxmlformats.org/package/2006/relationships"><ns0:Relationship Id="rId2" Type="http://schemas.openxmlformats.org/officeDocument/2006/relationships/notesSlide" Target="../notesSlides/notesSlide37.xml" /><ns0:Relationship Id="rId1" Type="http://schemas.openxmlformats.org/officeDocument/2006/relationships/slideLayout" Target="../slideLayouts/slideLayout1.xml" /></ns0:Relationships>
</file>

<file path=ppt/slides/_rels/slide39.xml.rels><?xml version='1.0' encoding='utf-8'?>
<ns0:Relationships xmlns:ns0="http://schemas.openxmlformats.org/package/2006/relationships"><ns0:Relationship Id="rId2" Type="http://schemas.openxmlformats.org/officeDocument/2006/relationships/notesSlide" Target="../notesSlides/notesSlide38.xml" /><ns0:Relationship Id="rId1" Type="http://schemas.openxmlformats.org/officeDocument/2006/relationships/slideLayout" Target="../slideLayouts/slideLayout1.xml" /></ns0:Relationships>
</file>

<file path=ppt/slides/_rels/slide40.xml.rels><?xml version='1.0' encoding='utf-8'?>
<ns0:Relationships xmlns:ns0="http://schemas.openxmlformats.org/package/2006/relationships"><ns0:Relationship Id="rId2" Type="http://schemas.openxmlformats.org/officeDocument/2006/relationships/notesSlide" Target="../notesSlides/notesSlide39.xml" /><ns0:Relationship Id="rId1" Type="http://schemas.openxmlformats.org/officeDocument/2006/relationships/slideLayout" Target="../slideLayouts/slideLayout1.xml" /></ns0:Relationships>
</file>

<file path=ppt/slides/_rels/slide41.xml.rels><?xml version='1.0' encoding='utf-8'?>
<ns0:Relationships xmlns:ns0="http://schemas.openxmlformats.org/package/2006/relationships"><ns0:Relationship Id="rId2" Type="http://schemas.openxmlformats.org/officeDocument/2006/relationships/notesSlide" Target="../notesSlides/notesSlide40.xml" /><ns0:Relationship Id="rId1" Type="http://schemas.openxmlformats.org/officeDocument/2006/relationships/slideLayout" Target="../slideLayouts/slideLayout1.xml" /></ns0:Relationships>
</file>

<file path=ppt/slides/_rels/slide42.xml.rels><?xml version='1.0' encoding='utf-8'?>
<ns0:Relationships xmlns:ns0="http://schemas.openxmlformats.org/package/2006/relationships"><ns0:Relationship Id="rId2" Type="http://schemas.openxmlformats.org/officeDocument/2006/relationships/notesSlide" Target="../notesSlides/notesSlide41.xml" /><ns0:Relationship Id="rId1" Type="http://schemas.openxmlformats.org/officeDocument/2006/relationships/slideLayout" Target="../slideLayouts/slideLayout1.xml" /></ns0:Relationships>
</file>

<file path=ppt/slides/_rels/slide43.xml.rels><?xml version='1.0' encoding='utf-8'?>
<ns0:Relationships xmlns:ns0="http://schemas.openxmlformats.org/package/2006/relationships"><ns0:Relationship Id="rId2" Type="http://schemas.openxmlformats.org/officeDocument/2006/relationships/notesSlide" Target="../notesSlides/notesSlide42.xml" /><ns0:Relationship Id="rId1" Type="http://schemas.openxmlformats.org/officeDocument/2006/relationships/slideLayout" Target="../slideLayouts/slideLayout1.xml" /></ns0:Relationships>
</file>

<file path=ppt/slides/_rels/slide44.xml.rels><?xml version='1.0' encoding='utf-8'?>
<ns0:Relationships xmlns:ns0="http://schemas.openxmlformats.org/package/2006/relationships"><ns0:Relationship Id="rId2" Type="http://schemas.openxmlformats.org/officeDocument/2006/relationships/notesSlide" Target="../notesSlides/notesSlide43.xml" /><ns0:Relationship Id="rId1" Type="http://schemas.openxmlformats.org/officeDocument/2006/relationships/slideLayout" Target="../slideLayouts/slideLayout1.xml" /></ns0:Relationships>
</file>

<file path=ppt/slides/_rels/slide45.xml.rels><?xml version='1.0' encoding='utf-8'?>
<ns0:Relationships xmlns:ns0="http://schemas.openxmlformats.org/package/2006/relationships"><ns0:Relationship Id="rId2" Type="http://schemas.openxmlformats.org/officeDocument/2006/relationships/notesSlide" Target="../notesSlides/notesSlide44.xml" /><ns0:Relationship Id="rId1" Type="http://schemas.openxmlformats.org/officeDocument/2006/relationships/slideLayout" Target="../slideLayouts/slideLayout1.xml" /></ns0:Relationships>
</file>

<file path=ppt/slides/_rels/slide46.xml.rels><?xml version='1.0' encoding='utf-8'?>
<ns0:Relationships xmlns:ns0="http://schemas.openxmlformats.org/package/2006/relationships"><ns0:Relationship Id="rId2" Type="http://schemas.openxmlformats.org/officeDocument/2006/relationships/notesSlide" Target="../notesSlides/notesSlide45.xml" /><ns0:Relationship Id="rId1" Type="http://schemas.openxmlformats.org/officeDocument/2006/relationships/slideLayout" Target="../slideLayouts/slideLayout1.xml" /></ns0:Relationships>
</file>

<file path=ppt/slides/_rels/slide47.xml.rels><?xml version='1.0' encoding='utf-8'?>
<ns0:Relationships xmlns:ns0="http://schemas.openxmlformats.org/package/2006/relationships"><ns0:Relationship Id="rId3" Type="http://schemas.openxmlformats.org/officeDocument/2006/relationships/oleObject" Target="../embeddings/oleObject3.bin" /><ns0:Relationship Id="rId2" Type="http://schemas.openxmlformats.org/officeDocument/2006/relationships/notesSlide" Target="../notesSlides/notesSlide46.xml" /><ns0:Relationship Id="rId1" Type="http://schemas.openxmlformats.org/officeDocument/2006/relationships/slideLayout" Target="../slideLayouts/slideLayout1.xml" /><ns0:Relationship Id="rId4" Type="http://schemas.openxmlformats.org/officeDocument/2006/relationships/image" Target="../media/image7.emf" /></ns0:Relationships>
</file>

<file path=ppt/slides/_rels/slide48.xml.rels><?xml version='1.0' encoding='utf-8'?>
<ns0:Relationships xmlns:ns0="http://schemas.openxmlformats.org/package/2006/relationships"><ns0:Relationship Id="rId2" Type="http://schemas.openxmlformats.org/officeDocument/2006/relationships/notesSlide" Target="../notesSlides/notesSlide47.xml" /><ns0:Relationship Id="rId1" Type="http://schemas.openxmlformats.org/officeDocument/2006/relationships/slideLayout" Target="../slideLayouts/slideLayout1.xml" /></ns0:Relationships>
</file>

<file path=ppt/slides/_rels/slide49.xml.rels><?xml version='1.0' encoding='utf-8'?>
<ns0:Relationships xmlns:ns0="http://schemas.openxmlformats.org/package/2006/relationships"><ns0:Relationship Id="rId3" Type="http://schemas.openxmlformats.org/officeDocument/2006/relationships/image" Target="../media/image4.svg" /><ns0:Relationship Id="rId2" Type="http://schemas.openxmlformats.org/officeDocument/2006/relationships/notesSlide" Target="../notesSlides/notesSlide48.xml" /><ns0:Relationship Id="rId1" Type="http://schemas.openxmlformats.org/officeDocument/2006/relationships/slideLayout" Target="../slideLayouts/slideLayout1.xml" /></ns0:Relationships>
</file>

<file path=ppt/slides/_rels/slide50.xml.rels><?xml version='1.0' encoding='utf-8'?>
<ns0:Relationships xmlns:ns0="http://schemas.openxmlformats.org/package/2006/relationships"><ns0:Relationship Id="rId2" Type="http://schemas.openxmlformats.org/officeDocument/2006/relationships/notesSlide" Target="../notesSlides/notesSlide49.xml" /><ns0:Relationship Id="rId1" Type="http://schemas.openxmlformats.org/officeDocument/2006/relationships/slideLayout" Target="../slideLayouts/slideLayout1.xml" /></ns0:Relationships>
</file>

<file path=ppt/slides/_rels/slide51.xml.rels><?xml version='1.0' encoding='utf-8'?>
<ns0:Relationships xmlns:ns0="http://schemas.openxmlformats.org/package/2006/relationships"><ns0:Relationship Id="rId2" Type="http://schemas.openxmlformats.org/officeDocument/2006/relationships/notesSlide" Target="../notesSlides/notesSlide50.xml" /><ns0:Relationship Id="rId1" Type="http://schemas.openxmlformats.org/officeDocument/2006/relationships/slideLayout" Target="../slideLayouts/slideLayout1.xml" /></ns0:Relationships>
</file>

<file path=ppt/slides/_rels/slide52.xml.rels><?xml version='1.0' encoding='utf-8'?>
<ns0:Relationships xmlns:ns0="http://schemas.openxmlformats.org/package/2006/relationships"><ns0:Relationship Id="rId2" Type="http://schemas.openxmlformats.org/officeDocument/2006/relationships/notesSlide" Target="../notesSlides/notesSlide51.xml" /><ns0:Relationship Id="rId1" Type="http://schemas.openxmlformats.org/officeDocument/2006/relationships/slideLayout" Target="../slideLayouts/slideLayout1.xml" /></ns0:Relationships>
</file>

<file path=ppt/slides/_rels/slide53.xml.rels><?xml version='1.0' encoding='utf-8'?>
<ns0:Relationships xmlns:ns0="http://schemas.openxmlformats.org/package/2006/relationships"><ns0:Relationship Id="rId2" Type="http://schemas.openxmlformats.org/officeDocument/2006/relationships/notesSlide" Target="../notesSlides/notesSlide52.xml" /><ns0:Relationship Id="rId1" Type="http://schemas.openxmlformats.org/officeDocument/2006/relationships/slideLayout" Target="../slideLayouts/slideLayout1.xml" /></ns0:Relationships>
</file>

<file path=ppt/slides/_rels/slide54.xml.rels><?xml version='1.0' encoding='utf-8'?>
<ns0:Relationships xmlns:ns0="http://schemas.openxmlformats.org/package/2006/relationships"><ns0:Relationship Id="rId3" Type="http://schemas.openxmlformats.org/officeDocument/2006/relationships/oleObject" Target="../embeddings/oleObject4.bin" /><ns0:Relationship Id="rId2" Type="http://schemas.openxmlformats.org/officeDocument/2006/relationships/notesSlide" Target="../notesSlides/notesSlide53.xml" /><ns0:Relationship Id="rId1" Type="http://schemas.openxmlformats.org/officeDocument/2006/relationships/slideLayout" Target="../slideLayouts/slideLayout1.xml" /><ns0:Relationship Id="rId4" Type="http://schemas.openxmlformats.org/officeDocument/2006/relationships/image" Target="../media/image8.emf" /></ns0:Relationships>
</file>

<file path=ppt/slides/_rels/slide55.xml.rels><?xml version='1.0' encoding='utf-8'?>
<ns0:Relationships xmlns:ns0="http://schemas.openxmlformats.org/package/2006/relationships"><ns0:Relationship Id="rId2" Type="http://schemas.openxmlformats.org/officeDocument/2006/relationships/notesSlide" Target="../notesSlides/notesSlide54.xml" /><ns0:Relationship Id="rId1" Type="http://schemas.openxmlformats.org/officeDocument/2006/relationships/slideLayout" Target="../slideLayouts/slideLayout1.xml" /></ns0:Relationships>
</file>

<file path=ppt/slides/_rels/slide56.xml.rels><?xml version='1.0' encoding='utf-8'?>
<ns0:Relationships xmlns:ns0="http://schemas.openxmlformats.org/package/2006/relationships"><ns0:Relationship Id="rId2" Type="http://schemas.openxmlformats.org/officeDocument/2006/relationships/notesSlide" Target="../notesSlides/notesSlide55.xml" /><ns0:Relationship Id="rId1" Type="http://schemas.openxmlformats.org/officeDocument/2006/relationships/slideLayout" Target="../slideLayouts/slideLayout1.xml" /></ns0:Relationships>
</file>

<file path=ppt/slides/_rels/slide57.xml.rels><?xml version='1.0' encoding='utf-8'?>
<ns0:Relationships xmlns:ns0="http://schemas.openxmlformats.org/package/2006/relationships"><ns0:Relationship Id="rId3" Type="http://schemas.openxmlformats.org/officeDocument/2006/relationships/oleObject" Target="../embeddings/oleObject5.bin" /><ns0:Relationship Id="rId2" Type="http://schemas.openxmlformats.org/officeDocument/2006/relationships/notesSlide" Target="../notesSlides/notesSlide56.xml" /><ns0:Relationship Id="rId1" Type="http://schemas.openxmlformats.org/officeDocument/2006/relationships/slideLayout" Target="../slideLayouts/slideLayout1.xml" /><ns0:Relationship Id="rId4" Type="http://schemas.openxmlformats.org/officeDocument/2006/relationships/image" Target="../media/image9.emf" /></ns0:Relationships>
</file>

<file path=ppt/slides/_rels/slide58.xml.rels><?xml version='1.0' encoding='utf-8'?>
<ns0:Relationships xmlns:ns0="http://schemas.openxmlformats.org/package/2006/relationships"><ns0:Relationship Id="rId2" Type="http://schemas.openxmlformats.org/officeDocument/2006/relationships/notesSlide" Target="../notesSlides/notesSlide57.xml" /><ns0:Relationship Id="rId1" Type="http://schemas.openxmlformats.org/officeDocument/2006/relationships/slideLayout" Target="../slideLayouts/slideLayout1.xml" /></ns0:Relationships>
</file>

<file path=ppt/slides/_rels/slide59.xml.rels><?xml version='1.0' encoding='utf-8'?>
<ns0:Relationships xmlns:ns0="http://schemas.openxmlformats.org/package/2006/relationships"><ns0:Relationship Id="rId2" Type="http://schemas.openxmlformats.org/officeDocument/2006/relationships/notesSlide" Target="../notesSlides/notesSlide58.xml" /><ns0:Relationship Id="rId1" Type="http://schemas.openxmlformats.org/officeDocument/2006/relationships/slideLayout" Target="../slideLayouts/slideLayout1.xml" /></ns0:Relationships>
</file>

<file path=ppt/slides/_rels/slide60.xml.rels><?xml version='1.0' encoding='utf-8'?>
<ns0:Relationships xmlns:ns0="http://schemas.openxmlformats.org/package/2006/relationships"><ns0:Relationship Id="rId2" Type="http://schemas.openxmlformats.org/officeDocument/2006/relationships/notesSlide" Target="../notesSlides/notesSlide59.xml" /><ns0:Relationship Id="rId1" Type="http://schemas.openxmlformats.org/officeDocument/2006/relationships/slideLayout" Target="../slideLayouts/slideLayout1.xml" /></ns0:Relationships>
</file>

<file path=ppt/slides/_rels/slide61.xml.rels><?xml version='1.0' encoding='utf-8'?>
<ns0:Relationships xmlns:ns0="http://schemas.openxmlformats.org/package/2006/relationships"><ns0:Relationship Id="rId2" Type="http://schemas.openxmlformats.org/officeDocument/2006/relationships/notesSlide" Target="../notesSlides/notesSlide60.xml" /><ns0:Relationship Id="rId1" Type="http://schemas.openxmlformats.org/officeDocument/2006/relationships/slideLayout" Target="../slideLayouts/slideLayout1.xml" /></ns0:Relationships>
</file>

<file path=ppt/slides/_rels/slide62.xml.rels><?xml version='1.0' encoding='utf-8'?>
<ns0:Relationships xmlns:ns0="http://schemas.openxmlformats.org/package/2006/relationships"><ns0:Relationship Id="rId2" Type="http://schemas.openxmlformats.org/officeDocument/2006/relationships/notesSlide" Target="../notesSlides/notesSlide61.xml" /><ns0:Relationship Id="rId1" Type="http://schemas.openxmlformats.org/officeDocument/2006/relationships/slideLayout" Target="../slideLayouts/slideLayout1.xml" /></ns0:Relationships>
</file>

<file path=ppt/slides/_rels/slide63.xml.rels><?xml version='1.0' encoding='utf-8'?>
<ns0:Relationships xmlns:ns0="http://schemas.openxmlformats.org/package/2006/relationships"><ns0:Relationship Id="rId2" Type="http://schemas.openxmlformats.org/officeDocument/2006/relationships/notesSlide" Target="../notesSlides/notesSlide62.xml" /><ns0:Relationship Id="rId1" Type="http://schemas.openxmlformats.org/officeDocument/2006/relationships/slideLayout" Target="../slideLayouts/slideLayout1.xml" /></ns0:Relationships>
</file>

<file path=ppt/slides/_rels/slide64.xml.rels><?xml version='1.0' encoding='utf-8'?>
<ns0:Relationships xmlns:ns0="http://schemas.openxmlformats.org/package/2006/relationships"><ns0:Relationship Id="rId3" Type="http://schemas.openxmlformats.org/officeDocument/2006/relationships/image" Target="../media/image4.svg" /><ns0:Relationship Id="rId2" Type="http://schemas.openxmlformats.org/officeDocument/2006/relationships/notesSlide" Target="../notesSlides/notesSlide63.xml" /><ns0:Relationship Id="rId1" Type="http://schemas.openxmlformats.org/officeDocument/2006/relationships/slideLayout" Target="../slideLayouts/slideLayout1.xml" /></ns0:Relationships>
</file>

<file path=ppt/slides/_rels/slide65.xml.rels><?xml version='1.0' encoding='utf-8'?>
<ns0:Relationships xmlns:ns0="http://schemas.openxmlformats.org/package/2006/relationships"><ns0:Relationship Id="rId2" Type="http://schemas.openxmlformats.org/officeDocument/2006/relationships/notesSlide" Target="../notesSlides/notesSlide64.xml" /><ns0:Relationship Id="rId1" Type="http://schemas.openxmlformats.org/officeDocument/2006/relationships/slideLayout" Target="../slideLayouts/slideLayout1.xml" /></ns0:Relationships>
</file>

<file path=ppt/slides/_rels/slide66.xml.rels><?xml version='1.0' encoding='utf-8'?>
<ns0:Relationships xmlns:ns0="http://schemas.openxmlformats.org/package/2006/relationships"><ns0:Relationship Id="rId2" Type="http://schemas.openxmlformats.org/officeDocument/2006/relationships/notesSlide" Target="../notesSlides/notesSlide65.xml" /><ns0:Relationship Id="rId1" Type="http://schemas.openxmlformats.org/officeDocument/2006/relationships/slideLayout" Target="../slideLayouts/slideLayout1.xml" /></ns0:Relationships>
</file>

<file path=ppt/slides/_rels/slide67.xml.rels><?xml version='1.0' encoding='utf-8'?>
<ns0:Relationships xmlns:ns0="http://schemas.openxmlformats.org/package/2006/relationships"><ns0:Relationship Id="rId3" Type="http://schemas.openxmlformats.org/officeDocument/2006/relationships/image" Target="../media/image4.svg" /><ns0:Relationship Id="rId2" Type="http://schemas.openxmlformats.org/officeDocument/2006/relationships/notesSlide" Target="../notesSlides/notesSlide66.xml" /><ns0:Relationship Id="rId1" Type="http://schemas.openxmlformats.org/officeDocument/2006/relationships/slideLayout" Target="../slideLayouts/slideLayout1.xml" /></ns0:Relationships>
</file>

<file path=ppt/slides/_rels/slide68.xml.rels><?xml version='1.0' encoding='utf-8'?>
<ns0:Relationships xmlns:ns0="http://schemas.openxmlformats.org/package/2006/relationships"><ns0:Relationship Id="rId2" Type="http://schemas.openxmlformats.org/officeDocument/2006/relationships/notesSlide" Target="../notesSlides/notesSlide67.xml" /><ns0:Relationship Id="rId1" Type="http://schemas.openxmlformats.org/officeDocument/2006/relationships/slideLayout" Target="../slideLayouts/slideLayout1.xml" /></ns0:Relationships>
</file>

<file path=ppt/slides/_rels/slide69.xml.rels><?xml version='1.0' encoding='utf-8'?>
<ns0:Relationships xmlns:ns0="http://schemas.openxmlformats.org/package/2006/relationships"><ns0:Relationship Id="rId2" Type="http://schemas.openxmlformats.org/officeDocument/2006/relationships/notesSlide" Target="../notesSlides/notesSlide68.xml" /><ns0:Relationship Id="rId1" Type="http://schemas.openxmlformats.org/officeDocument/2006/relationships/slideLayout" Target="../slideLayouts/slideLayout1.xml" /></ns0:Relationships>
</file>

<file path=ppt/slides/_rels/slide70.xml.rels><?xml version='1.0' encoding='utf-8'?>
<ns0:Relationships xmlns:ns0="http://schemas.openxmlformats.org/package/2006/relationships"><ns0:Relationship Id="rId2" Type="http://schemas.openxmlformats.org/officeDocument/2006/relationships/notesSlide" Target="../notesSlides/notesSlide69.xml" /><ns0:Relationship Id="rId1" Type="http://schemas.openxmlformats.org/officeDocument/2006/relationships/slideLayout" Target="../slideLayouts/slideLayout1.xml" /></ns0:Relationships>
</file>

<file path=ppt/slides/_rels/slide71.xml.rels><?xml version='1.0' encoding='utf-8'?>
<ns0:Relationships xmlns:ns0="http://schemas.openxmlformats.org/package/2006/relationships"><ns0:Relationship Id="rId2" Type="http://schemas.openxmlformats.org/officeDocument/2006/relationships/notesSlide" Target="../notesSlides/notesSlide70.xml" /><ns0:Relationship Id="rId1" Type="http://schemas.openxmlformats.org/officeDocument/2006/relationships/slideLayout" Target="../slideLayouts/slideLayout1.xml" /></ns0:Relationships>
</file>

<file path=ppt/slides/_rels/slide72.xml.rels><?xml version='1.0' encoding='utf-8'?>
<ns0:Relationships xmlns:ns0="http://schemas.openxmlformats.org/package/2006/relationships"><ns0:Relationship Id="rId2" Type="http://schemas.openxmlformats.org/officeDocument/2006/relationships/notesSlide" Target="../notesSlides/notesSlide71.xml" /><ns0:Relationship Id="rId1" Type="http://schemas.openxmlformats.org/officeDocument/2006/relationships/slideLayout" Target="../slideLayouts/slideLayout1.xml" /></ns0:Relationships>
</file>

<file path=ppt/slides/_rels/slide73.xml.rels><?xml version='1.0' encoding='utf-8'?>
<ns0:Relationships xmlns:ns0="http://schemas.openxmlformats.org/package/2006/relationships"><ns0:Relationship Id="rId2" Type="http://schemas.openxmlformats.org/officeDocument/2006/relationships/notesSlide" Target="../notesSlides/notesSlide72.xml" /><ns0:Relationship Id="rId1" Type="http://schemas.openxmlformats.org/officeDocument/2006/relationships/slideLayout" Target="../slideLayouts/slideLayout1.xml" /></ns0:Relationships>
</file>

<file path=ppt/slides/_rels/slide74.xml.rels><?xml version='1.0' encoding='utf-8'?>
<ns0:Relationships xmlns:ns0="http://schemas.openxmlformats.org/package/2006/relationships"><ns0:Relationship Id="rId2" Type="http://schemas.openxmlformats.org/officeDocument/2006/relationships/notesSlide" Target="../notesSlides/notesSlide73.xml" /><ns0:Relationship Id="rId1" Type="http://schemas.openxmlformats.org/officeDocument/2006/relationships/slideLayout" Target="../slideLayouts/slideLayout1.xml" /></ns0:Relationships>
</file>

<file path=ppt/slides/_rels/slide75.xml.rels><?xml version='1.0' encoding='utf-8'?>
<ns0:Relationships xmlns:ns0="http://schemas.openxmlformats.org/package/2006/relationships"><ns0:Relationship Id="rId2" Type="http://schemas.openxmlformats.org/officeDocument/2006/relationships/notesSlide" Target="../notesSlides/notesSlide74.xml" /><ns0:Relationship Id="rId1" Type="http://schemas.openxmlformats.org/officeDocument/2006/relationships/slideLayout" Target="../slideLayouts/slideLayout1.xml" /></ns0:Relationships>
</file>

<file path=ppt/slides/_rels/slide76.xml.rels><?xml version='1.0' encoding='utf-8'?>
<ns0:Relationships xmlns:ns0="http://schemas.openxmlformats.org/package/2006/relationships"><ns0:Relationship Id="rId2" Type="http://schemas.openxmlformats.org/officeDocument/2006/relationships/notesSlide" Target="../notesSlides/notesSlide75.xml" /><ns0:Relationship Id="rId1" Type="http://schemas.openxmlformats.org/officeDocument/2006/relationships/slideLayout" Target="../slideLayouts/slideLayout1.xml" /></ns0:Relationships>
</file>

<file path=ppt/slides/_rels/slide77.xml.rels><?xml version='1.0' encoding='utf-8'?>
<ns0:Relationships xmlns:ns0="http://schemas.openxmlformats.org/package/2006/relationships"><ns0:Relationship Id="rId2" Type="http://schemas.openxmlformats.org/officeDocument/2006/relationships/notesSlide" Target="../notesSlides/notesSlide76.xml" /><ns0:Relationship Id="rId1" Type="http://schemas.openxmlformats.org/officeDocument/2006/relationships/slideLayout" Target="../slideLayouts/slideLayout1.xml" /></ns0:Relationships>
</file>

<file path=ppt/slides/_rels/slide78.xml.rels><?xml version='1.0' encoding='utf-8'?>
<ns0:Relationships xmlns:ns0="http://schemas.openxmlformats.org/package/2006/relationships"><ns0:Relationship Id="rId2" Type="http://schemas.openxmlformats.org/officeDocument/2006/relationships/notesSlide" Target="../notesSlides/notesSlide77.xml" /><ns0:Relationship Id="rId1" Type="http://schemas.openxmlformats.org/officeDocument/2006/relationships/slideLayout" Target="../slideLayouts/slideLayout1.xml" /></ns0:Relationships>
</file>

<file path=ppt/slides/_rels/slide79.xml.rels><?xml version='1.0' encoding='utf-8'?>
<ns0:Relationships xmlns:ns0="http://schemas.openxmlformats.org/package/2006/relationships"><ns0:Relationship Id="rId2" Type="http://schemas.openxmlformats.org/officeDocument/2006/relationships/notesSlide" Target="../notesSlides/notesSlide78.xml" /><ns0:Relationship Id="rId1" Type="http://schemas.openxmlformats.org/officeDocument/2006/relationships/slideLayout" Target="../slideLayouts/slideLayout1.xml" /></ns0:Relationships>
</file>

<file path=ppt/slides/_rels/slide80.xml.rels><?xml version='1.0' encoding='utf-8'?>
<ns0:Relationships xmlns:ns0="http://schemas.openxmlformats.org/package/2006/relationships"><ns0:Relationship Id="rId2" Type="http://schemas.openxmlformats.org/officeDocument/2006/relationships/notesSlide" Target="../notesSlides/notesSlide79.xml" /><ns0:Relationship Id="rId1" Type="http://schemas.openxmlformats.org/officeDocument/2006/relationships/slideLayout" Target="../slideLayouts/slideLayout1.xml" /></ns0:Relationships>
</file>

<file path=ppt/slides/_rels/slide81.xml.rels><?xml version='1.0' encoding='utf-8'?>
<ns0:Relationships xmlns:ns0="http://schemas.openxmlformats.org/package/2006/relationships"><ns0:Relationship Id="rId3" Type="http://schemas.openxmlformats.org/officeDocument/2006/relationships/image" Target="../media/image4.svg" /><ns0:Relationship Id="rId2" Type="http://schemas.openxmlformats.org/officeDocument/2006/relationships/notesSlide" Target="../notesSlides/notesSlide80.xml" /><ns0:Relationship Id="rId1" Type="http://schemas.openxmlformats.org/officeDocument/2006/relationships/slideLayout" Target="../slideLayouts/slideLayout1.xml" /></ns0:Relationships>
</file>

<file path=ppt/slides/_rels/slide82.xml.rels><?xml version='1.0' encoding='utf-8'?>
<ns0:Relationships xmlns:ns0="http://schemas.openxmlformats.org/package/2006/relationships"><ns0:Relationship Id="rId2" Type="http://schemas.openxmlformats.org/officeDocument/2006/relationships/notesSlide" Target="../notesSlides/notesSlide81.xml" /><ns0:Relationship Id="rId1" Type="http://schemas.openxmlformats.org/officeDocument/2006/relationships/slideLayout" Target="../slideLayouts/slideLayout1.xml" /></ns0:Relationships>
</file>

<file path=ppt/slides/_rels/slide83.xml.rels><?xml version='1.0' encoding='utf-8'?>
<ns0:Relationships xmlns:ns0="http://schemas.openxmlformats.org/package/2006/relationships"><ns0:Relationship Id="rId2" Type="http://schemas.openxmlformats.org/officeDocument/2006/relationships/notesSlide" Target="../notesSlides/notesSlide82.xml" /><ns0:Relationship Id="rId1" Type="http://schemas.openxmlformats.org/officeDocument/2006/relationships/slideLayout" Target="../slideLayouts/slideLayout1.xml" /></ns0:Relationships>
</file>

<file path=ppt/slides/_rels/slide84.xml.rels><?xml version='1.0' encoding='utf-8'?>
<ns0:Relationships xmlns:ns0="http://schemas.openxmlformats.org/package/2006/relationships"><ns0:Relationship Id="rId2" Type="http://schemas.openxmlformats.org/officeDocument/2006/relationships/notesSlide" Target="../notesSlides/notesSlide83.xml" /><ns0:Relationship Id="rId1" Type="http://schemas.openxmlformats.org/officeDocument/2006/relationships/slideLayout" Target="../slideLayouts/slideLayout1.xml" /></ns0:Relationships>
</file>

<file path=ppt/slides/_rels/slide85.xml.rels><?xml version='1.0' encoding='utf-8'?>
<ns0:Relationships xmlns:ns0="http://schemas.openxmlformats.org/package/2006/relationships"><ns0:Relationship Id="rId3" Type="http://schemas.openxmlformats.org/officeDocument/2006/relationships/image" Target="../media/image4.svg" /><ns0:Relationship Id="rId2" Type="http://schemas.openxmlformats.org/officeDocument/2006/relationships/notesSlide" Target="../notesSlides/notesSlide84.xml" /><ns0:Relationship Id="rId1" Type="http://schemas.openxmlformats.org/officeDocument/2006/relationships/slideLayout" Target="../slideLayouts/slideLayout1.xml" /></ns0:Relationships>
</file>

<file path=ppt/slides/_rels/slide86.xml.rels><?xml version='1.0' encoding='utf-8'?>
<ns0:Relationships xmlns:ns0="http://schemas.openxmlformats.org/package/2006/relationships"><ns0:Relationship Id="rId2" Type="http://schemas.openxmlformats.org/officeDocument/2006/relationships/notesSlide" Target="../notesSlides/notesSlide85.xml" /><ns0:Relationship Id="rId1" Type="http://schemas.openxmlformats.org/officeDocument/2006/relationships/slideLayout" Target="../slideLayouts/slideLayout1.xml" /></ns0:Relationships>
</file>

<file path=ppt/slides/_rels/slide87.xml.rels><?xml version='1.0' encoding='utf-8'?>
<ns0:Relationships xmlns:ns0="http://schemas.openxmlformats.org/package/2006/relationships"><ns0:Relationship Id="rId3" Type="http://schemas.openxmlformats.org/officeDocument/2006/relationships/oleObject" Target="../embeddings/oleObject6.bin" /><ns0:Relationship Id="rId2" Type="http://schemas.openxmlformats.org/officeDocument/2006/relationships/notesSlide" Target="../notesSlides/notesSlide86.xml" /><ns0:Relationship Id="rId1" Type="http://schemas.openxmlformats.org/officeDocument/2006/relationships/slideLayout" Target="../slideLayouts/slideLayout1.xml" /><ns0:Relationship Id="rId4" Type="http://schemas.openxmlformats.org/officeDocument/2006/relationships/image" Target="../media/image10.wmf" /></ns0:Relationships>
</file>

<file path=ppt/slides/_rels/slide88.xml.rels><?xml version='1.0' encoding='utf-8'?>
<ns0:Relationships xmlns:ns0="http://schemas.openxmlformats.org/package/2006/relationships"><ns0:Relationship Id="rId2" Type="http://schemas.openxmlformats.org/officeDocument/2006/relationships/notesSlide" Target="../notesSlides/notesSlide87.xml" /><ns0:Relationship Id="rId1" Type="http://schemas.openxmlformats.org/officeDocument/2006/relationships/slideLayout" Target="../slideLayouts/slideLayout1.xml" /></ns0:Relationships>
</file>

<file path=ppt/slides/_rels/slide89.xml.rels><?xml version='1.0' encoding='utf-8'?>
<ns0:Relationships xmlns:ns0="http://schemas.openxmlformats.org/package/2006/relationships"><ns0:Relationship Id="rId2" Type="http://schemas.openxmlformats.org/officeDocument/2006/relationships/notesSlide" Target="../notesSlides/notesSlide88.xml" /><ns0:Relationship Id="rId1" Type="http://schemas.openxmlformats.org/officeDocument/2006/relationships/slideLayout" Target="../slideLayouts/slideLayout1.xml" /></ns0:Relationships>
</file>

<file path=ppt/slides/_rels/slide90.xml.rels><?xml version='1.0' encoding='utf-8'?>
<ns0:Relationships xmlns:ns0="http://schemas.openxmlformats.org/package/2006/relationships"><ns0:Relationship Id="rId2" Type="http://schemas.openxmlformats.org/officeDocument/2006/relationships/notesSlide" Target="../notesSlides/notesSlide89.xml" /><ns0:Relationship Id="rId1" Type="http://schemas.openxmlformats.org/officeDocument/2006/relationships/slideLayout" Target="../slideLayouts/slideLayout1.xml" /></ns0:Relationships>
</file>

<file path=ppt/slides/_rels/slide91.xml.rels><?xml version='1.0' encoding='utf-8'?>
<ns0:Relationships xmlns:ns0="http://schemas.openxmlformats.org/package/2006/relationships"><ns0:Relationship Id="rId2" Type="http://schemas.openxmlformats.org/officeDocument/2006/relationships/notesSlide" Target="../notesSlides/notesSlide90.xml" /><ns0:Relationship Id="rId1" Type="http://schemas.openxmlformats.org/officeDocument/2006/relationships/slideLayout" Target="../slideLayouts/slideLayout1.xml" /></ns0:Relationships>
</file>

<file path=ppt/slides/_rels/slide92.xml.rels><?xml version='1.0' encoding='utf-8'?>
<ns0:Relationships xmlns:ns0="http://schemas.openxmlformats.org/package/2006/relationships"><ns0:Relationship Id="rId2" Type="http://schemas.openxmlformats.org/officeDocument/2006/relationships/notesSlide" Target="../notesSlides/notesSlide91.xml" /><ns0:Relationship Id="rId1" Type="http://schemas.openxmlformats.org/officeDocument/2006/relationships/slideLayout" Target="../slideLayouts/slideLayout1.xml" /></ns0:Relationships>
</file>

<file path=ppt/slides/_rels/slide93.xml.rels><?xml version='1.0' encoding='utf-8'?>
<ns0:Relationships xmlns:ns0="http://schemas.openxmlformats.org/package/2006/relationships"><ns0:Relationship Id="rId2" Type="http://schemas.openxmlformats.org/officeDocument/2006/relationships/notesSlide" Target="../notesSlides/notesSlide92.xml" /><ns0:Relationship Id="rId1" Type="http://schemas.openxmlformats.org/officeDocument/2006/relationships/slideLayout" Target="../slideLayouts/slideLayout1.xml" /></ns0:Relationships>
</file>

<file path=ppt/slides/_rels/slide94.xml.rels><?xml version='1.0' encoding='utf-8'?>
<ns0:Relationships xmlns:ns0="http://schemas.openxmlformats.org/package/2006/relationships"><ns0:Relationship Id="rId3" Type="http://schemas.openxmlformats.org/officeDocument/2006/relationships/image" Target="../media/image4.svg" /><ns0:Relationship Id="rId2" Type="http://schemas.openxmlformats.org/officeDocument/2006/relationships/notesSlide" Target="../notesSlides/notesSlide93.xml" /><ns0:Relationship Id="rId1" Type="http://schemas.openxmlformats.org/officeDocument/2006/relationships/slideLayout" Target="../slideLayouts/slideLayout1.xml" /></ns0:Relationships>
</file>

<file path=ppt/slides/_rels/slide95.xml.rels><?xml version='1.0' encoding='utf-8'?>
<ns0:Relationships xmlns:ns0="http://schemas.openxmlformats.org/package/2006/relationships"><ns0:Relationship Id="rId3" Type="http://schemas.openxmlformats.org/officeDocument/2006/relationships/image" Target="../media/image4.svg" /><ns0:Relationship Id="rId2" Type="http://schemas.openxmlformats.org/officeDocument/2006/relationships/notesSlide" Target="../notesSlides/notesSlide94.xml" /><ns0:Relationship Id="rId1" Type="http://schemas.openxmlformats.org/officeDocument/2006/relationships/slideLayout" Target="../slideLayouts/slideLayout1.xml" /></ns0:Relationships>
</file>

<file path=ppt/slides/_rels/slide96.xml.rels><?xml version='1.0' encoding='utf-8'?>
<ns0:Relationships xmlns:ns0="http://schemas.openxmlformats.org/package/2006/relationships"><ns0:Relationship Id="rId2" Type="http://schemas.openxmlformats.org/officeDocument/2006/relationships/notesSlide" Target="../notesSlides/notesSlide95.xml" /><ns0:Relationship Id="rId1" Type="http://schemas.openxmlformats.org/officeDocument/2006/relationships/slideLayout" Target="../slideLayouts/slideLayout1.xml" /></ns0:Relationships>
</file>

<file path=ppt/slides/_rels/slide97.xml.rels><?xml version='1.0' encoding='utf-8'?>
<ns0:Relationships xmlns:ns0="http://schemas.openxmlformats.org/package/2006/relationships"><ns0:Relationship Id="rId2" Type="http://schemas.openxmlformats.org/officeDocument/2006/relationships/notesSlide" Target="../notesSlides/notesSlide96.xml" /><ns0:Relationship Id="rId1" Type="http://schemas.openxmlformats.org/officeDocument/2006/relationships/slideLayout" Target="../slideLayouts/slideLayout1.xml" /></ns0:Relationships>
</file>

<file path=ppt/slides/_rels/slide98.xml.rels><?xml version='1.0' encoding='utf-8'?>
<ns0:Relationships xmlns:ns0="http://schemas.openxmlformats.org/package/2006/relationships"><ns0:Relationship Id="rId2" Type="http://schemas.openxmlformats.org/officeDocument/2006/relationships/notesSlide" Target="../notesSlides/notesSlide97.xml" /><ns0:Relationship Id="rId1" Type="http://schemas.openxmlformats.org/officeDocument/2006/relationships/slideLayout" Target="../slideLayouts/slideLayout1.xml" /></ns0:Relationships>
</file>

<file path=ppt/slides/_rels/slide99.xml.rels><?xml version='1.0' encoding='utf-8'?>
<ns0:Relationships xmlns:ns0="http://schemas.openxmlformats.org/package/2006/relationships"><ns0:Relationship Id="rId2" Type="http://schemas.openxmlformats.org/officeDocument/2006/relationships/notesSlide" Target="../notesSlides/notesSlide98.xml" /><ns0:Relationship Id="rId1" Type="http://schemas.openxmlformats.org/officeDocument/2006/relationships/slideLayout" Target="../slideLayouts/slideLayout1.xml" /></ns0:Relationships>
</file>

<file path=ppt/slides/_rels/slide100.xml.rels><?xml version='1.0' encoding='utf-8'?>
<ns0:Relationships xmlns:ns0="http://schemas.openxmlformats.org/package/2006/relationships"><ns0:Relationship Id="rId3" Type="http://schemas.openxmlformats.org/officeDocument/2006/relationships/oleObject" Target="../embeddings/oleObject7.bin" /><ns0:Relationship Id="rId2" Type="http://schemas.openxmlformats.org/officeDocument/2006/relationships/notesSlide" Target="../notesSlides/notesSlide99.xml" /><ns0:Relationship Id="rId1" Type="http://schemas.openxmlformats.org/officeDocument/2006/relationships/slideLayout" Target="../slideLayouts/slideLayout1.xml" /><ns0:Relationship Id="rId4" Type="http://schemas.openxmlformats.org/officeDocument/2006/relationships/image" Target="../media/image11.wmf" /></ns0:Relationships>
</file>

<file path=ppt/slides/_rels/slide101.xml.rels><?xml version='1.0' encoding='utf-8'?>
<ns0:Relationships xmlns:ns0="http://schemas.openxmlformats.org/package/2006/relationships"><ns0:Relationship Id="rId2" Type="http://schemas.openxmlformats.org/officeDocument/2006/relationships/notesSlide" Target="../notesSlides/notesSlide100.xml" /><ns0:Relationship Id="rId1" Type="http://schemas.openxmlformats.org/officeDocument/2006/relationships/slideLayout" Target="../slideLayouts/slideLayout1.xml" /></ns0:Relationships>
</file>

<file path=ppt/slides/_rels/slide102.xml.rels><?xml version='1.0' encoding='utf-8'?>
<ns0:Relationships xmlns:ns0="http://schemas.openxmlformats.org/package/2006/relationships"><ns0:Relationship Id="rId2" Type="http://schemas.openxmlformats.org/officeDocument/2006/relationships/notesSlide" Target="../notesSlides/notesSlide101.xml" /><ns0:Relationship Id="rId1" Type="http://schemas.openxmlformats.org/officeDocument/2006/relationships/slideLayout" Target="../slideLayouts/slideLayout1.xml" /></ns0: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B3A1AFDA-EE96-5A37-A2A4-2E8AE60670B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34159" y="1278556"/>
            <a:ext cx="3345543" cy="4331363"/>
          </a:xfrm>
          <a:prstGeom prst="rect">
            <a:avLst/>
          </a:prstGeom>
          <a:effectLst>
            <a:outerShdw blurRad="38100" dist="38100" dir="2700000" algn="tl" rotWithShape="0">
              <a:prstClr val="black">
                <a:alpha val="45000"/>
              </a:prstClr>
            </a:outerShdw>
          </a:effectLst>
        </p:spPr>
      </p:pic>
      <p:grpSp>
        <p:nvGrpSpPr>
          <p:cNvPr id="5" name="组合 4">
            <a:extLst>
              <a:ext uri="{FF2B5EF4-FFF2-40B4-BE49-F238E27FC236}">
                <a16:creationId xmlns:a16="http://schemas.microsoft.com/office/drawing/2014/main" id="{CF2055EA-7107-5B57-2FB7-FD0C66FB3DCF}"/>
              </a:ext>
            </a:extLst>
          </p:cNvPr>
          <p:cNvGrpSpPr/>
          <p:nvPr/>
        </p:nvGrpSpPr>
        <p:grpSpPr>
          <a:xfrm>
            <a:off x="912298" y="1056735"/>
            <a:ext cx="6907999" cy="1046440"/>
            <a:chOff x="851338" y="1260125"/>
            <a:chExt cx="6907999" cy="1046440"/>
          </a:xfrm>
        </p:grpSpPr>
        <p:sp>
          <p:nvSpPr>
            <p:cNvPr id="6" name="title shadow">
              <a:extLst>
                <a:ext uri="{FF2B5EF4-FFF2-40B4-BE49-F238E27FC236}">
                  <a16:creationId xmlns:a16="http://schemas.microsoft.com/office/drawing/2014/main" id="{5CE3F989-C182-E7AC-58E3-1A7E79C2B67C}"/>
                </a:ext>
              </a:extLst>
            </p:cNvPr>
            <p:cNvSpPr txBox="1"/>
            <p:nvPr/>
          </p:nvSpPr>
          <p:spPr>
            <a:xfrm>
              <a:off x="965200" y="1343652"/>
              <a:ext cx="6794137" cy="868680"/>
            </a:xfrm>
            <a:prstGeom prst="rect">
              <a:avLst/>
            </a:prstGeom>
            <a:noFill/>
            <a:ln>
              <a:noFill/>
            </a:ln>
          </p:spPr>
          <p:txBody>
            <a:bodyPr vert="horz" wrap="square" lIns="0" tIns="0" rIns="0" bIns="0" rtlCol="0" anchor="t">
              <a:noAutofit/>
            </a:bodyPr>
            <a:lstStyle/>
            <a:p>
              <a:pPr algn="l"/>
              <a:r>
                <a:rPr lang="zh-CN" sz="6200" b="1" dirty="0">
                  <a:solidFill>
                    <a:srgbClr val="9CB5D6">
                      <a:alpha val="54000"/>
                    </a:srgbClr>
                  </a:solidFill>
                  <a:latin typeface="微软雅黑" panose="020B0503020204020204" pitchFamily="34" charset="-122"/>
                  <a:ea typeface="微软雅黑" panose="020B0503020204020204" pitchFamily="34" charset="-122"/>
                  <a:cs typeface="Microsoft YaHei UI"/>
                </a:rPr>
                <a:t>C++程序设计基础</a:t>
              </a:r>
              <a:endParaRPr lang="zh-CN" sz="6200" dirty="0">
                <a:latin typeface="微软雅黑" panose="020B0503020204020204" pitchFamily="34" charset="-122"/>
                <a:ea typeface="微软雅黑" panose="020B0503020204020204" pitchFamily="34" charset="-122"/>
              </a:endParaRPr>
            </a:p>
          </p:txBody>
        </p:sp>
        <p:sp>
          <p:nvSpPr>
            <p:cNvPr id="7" name="文本框 6">
              <a:extLst>
                <a:ext uri="{FF2B5EF4-FFF2-40B4-BE49-F238E27FC236}">
                  <a16:creationId xmlns:a16="http://schemas.microsoft.com/office/drawing/2014/main" id="{2E23E244-8303-2991-F49E-1E1F7E4DCEAF}"/>
                </a:ext>
              </a:extLst>
            </p:cNvPr>
            <p:cNvSpPr txBox="1"/>
            <p:nvPr/>
          </p:nvSpPr>
          <p:spPr>
            <a:xfrm>
              <a:off x="851338" y="1260125"/>
              <a:ext cx="6702476" cy="1046440"/>
            </a:xfrm>
            <a:prstGeom prst="rect">
              <a:avLst/>
            </a:prstGeom>
            <a:noFill/>
            <a:ln>
              <a:noFill/>
            </a:ln>
            <a:effectLst>
              <a:outerShdw blurRad="50800" dist="38100" dir="2700000" algn="tl" rotWithShape="0">
                <a:prstClr val="black">
                  <a:alpha val="19000"/>
                </a:prstClr>
              </a:outerShdw>
            </a:effectLst>
          </p:spPr>
          <p:txBody>
            <a:bodyPr wrap="none" rtlCol="0">
              <a:spAutoFit/>
            </a:bodyPr>
            <a:lstStyle/>
            <a:p>
              <a:r>
                <a:rPr lang="en-US" altLang="zh-CN" sz="6200" b="1" dirty="0">
                  <a:gradFill>
                    <a:gsLst>
                      <a:gs pos="53000">
                        <a:srgbClr val="183B7F"/>
                      </a:gs>
                      <a:gs pos="5000">
                        <a:srgbClr val="0A2463"/>
                      </a:gs>
                      <a:gs pos="100000">
                        <a:srgbClr val="0A2463"/>
                      </a:gs>
                      <a:gs pos="100000">
                        <a:schemeClr val="accent1">
                          <a:lumMod val="30000"/>
                          <a:lumOff val="70000"/>
                        </a:schemeClr>
                      </a:gs>
                    </a:gsLst>
                    <a:lin ang="5400000" scaled="1"/>
                  </a:gradFill>
                  <a:latin typeface="微软雅黑" panose="020B0503020204020204" pitchFamily="34" charset="-122"/>
                  <a:ea typeface="微软雅黑" panose="020B0503020204020204" pitchFamily="34" charset="-122"/>
                </a:rPr>
                <a:t>C++</a:t>
              </a:r>
              <a:r>
                <a:rPr lang="zh-CN" altLang="en-US" sz="6200" b="1" dirty="0">
                  <a:gradFill>
                    <a:gsLst>
                      <a:gs pos="53000">
                        <a:srgbClr val="183B7F"/>
                      </a:gs>
                      <a:gs pos="5000">
                        <a:srgbClr val="0A2463"/>
                      </a:gs>
                      <a:gs pos="100000">
                        <a:srgbClr val="0A2463"/>
                      </a:gs>
                      <a:gs pos="100000">
                        <a:schemeClr val="accent1">
                          <a:lumMod val="30000"/>
                          <a:lumOff val="70000"/>
                        </a:schemeClr>
                      </a:gs>
                    </a:gsLst>
                    <a:lin ang="5400000" scaled="1"/>
                  </a:gradFill>
                  <a:latin typeface="微软雅黑" panose="020B0503020204020204" pitchFamily="34" charset="-122"/>
                  <a:ea typeface="微软雅黑" panose="020B0503020204020204" pitchFamily="34" charset="-122"/>
                </a:rPr>
                <a:t>程序设计基础</a:t>
              </a:r>
            </a:p>
          </p:txBody>
        </p:sp>
      </p:grpSp>
      <p:sp>
        <p:nvSpPr>
          <p:cNvPr id="8" name="文本框 7">
            <a:extLst>
              <a:ext uri="{FF2B5EF4-FFF2-40B4-BE49-F238E27FC236}">
                <a16:creationId xmlns:a16="http://schemas.microsoft.com/office/drawing/2014/main" id="{A9F8CFCD-6BEE-0186-6056-560F355B29AF}"/>
              </a:ext>
            </a:extLst>
          </p:cNvPr>
          <p:cNvSpPr txBox="1"/>
          <p:nvPr/>
        </p:nvSpPr>
        <p:spPr>
          <a:xfrm>
            <a:off x="2297371" y="3162524"/>
            <a:ext cx="5218609" cy="1653786"/>
          </a:xfrm>
          <a:prstGeom prst="rect">
            <a:avLst/>
          </a:prstGeom>
          <a:noFill/>
        </p:spPr>
        <p:txBody>
          <a:bodyPr wrap="square">
            <a:spAutoFit/>
          </a:bodyPr>
          <a:lstStyle/>
          <a:p>
            <a:pPr indent="0" algn="just">
              <a:lnSpc>
                <a:spcPct val="130000"/>
              </a:lnSpc>
              <a:buNone/>
            </a:pPr>
            <a:r>
              <a:rPr lang="zh-CN" altLang="en-US" sz="2000" b="1" dirty="0">
                <a:gradFill>
                  <a:gsLst>
                    <a:gs pos="0">
                      <a:srgbClr val="9333EA"/>
                    </a:gs>
                    <a:gs pos="100000">
                      <a:srgbClr val="0A2463"/>
                    </a:gs>
                    <a:gs pos="62000">
                      <a:srgbClr val="2563EB"/>
                    </a:gs>
                  </a:gsLst>
                  <a:lin ang="0" scaled="0"/>
                </a:gradFill>
                <a:latin typeface="微软雅黑" panose="020B0503020204020204" pitchFamily="34" charset="-122"/>
                <a:ea typeface="微软雅黑" panose="020B0503020204020204" pitchFamily="34" charset="-122"/>
              </a:rPr>
              <a:t>授课老师：唐枫枭（教授）</a:t>
            </a:r>
            <a:endParaRPr lang="en-US" altLang="zh-CN" sz="2000" b="1" dirty="0">
              <a:gradFill>
                <a:gsLst>
                  <a:gs pos="0">
                    <a:srgbClr val="9333EA"/>
                  </a:gs>
                  <a:gs pos="100000">
                    <a:srgbClr val="0A2463"/>
                  </a:gs>
                  <a:gs pos="62000">
                    <a:srgbClr val="2563EB"/>
                  </a:gs>
                </a:gsLst>
                <a:lin ang="0" scaled="0"/>
              </a:gradFill>
              <a:latin typeface="微软雅黑" panose="020B0503020204020204" pitchFamily="34" charset="-122"/>
              <a:ea typeface="微软雅黑" panose="020B0503020204020204" pitchFamily="34" charset="-122"/>
            </a:endParaRPr>
          </a:p>
          <a:p>
            <a:pPr indent="0" algn="just">
              <a:lnSpc>
                <a:spcPct val="130000"/>
              </a:lnSpc>
              <a:buNone/>
            </a:pPr>
            <a:r>
              <a:rPr lang="zh-CN" altLang="en-US" sz="2000" b="1" dirty="0">
                <a:gradFill>
                  <a:gsLst>
                    <a:gs pos="0">
                      <a:srgbClr val="9333EA"/>
                    </a:gs>
                    <a:gs pos="100000">
                      <a:srgbClr val="0A2463"/>
                    </a:gs>
                    <a:gs pos="62000">
                      <a:srgbClr val="2563EB"/>
                    </a:gs>
                  </a:gsLst>
                  <a:lin ang="0" scaled="0"/>
                </a:gradFill>
                <a:latin typeface="微软雅黑" panose="020B0503020204020204" pitchFamily="34" charset="-122"/>
                <a:ea typeface="微软雅黑" panose="020B0503020204020204" pitchFamily="34" charset="-122"/>
              </a:rPr>
              <a:t>电话：</a:t>
            </a:r>
            <a:r>
              <a:rPr lang="en-US" altLang="zh-CN" sz="2000" b="1" dirty="0">
                <a:gradFill>
                  <a:gsLst>
                    <a:gs pos="0">
                      <a:srgbClr val="9333EA"/>
                    </a:gs>
                    <a:gs pos="100000">
                      <a:srgbClr val="0A2463"/>
                    </a:gs>
                    <a:gs pos="62000">
                      <a:srgbClr val="2563EB"/>
                    </a:gs>
                  </a:gsLst>
                  <a:lin ang="0" scaled="0"/>
                </a:gradFill>
                <a:latin typeface="微软雅黑" panose="020B0503020204020204" pitchFamily="34" charset="-122"/>
                <a:ea typeface="微软雅黑" panose="020B0503020204020204" pitchFamily="34" charset="-122"/>
              </a:rPr>
              <a:t> （课堂获取）</a:t>
            </a:r>
          </a:p>
          <a:p>
            <a:pPr indent="0" algn="just">
              <a:lnSpc>
                <a:spcPct val="130000"/>
              </a:lnSpc>
              <a:buNone/>
            </a:pPr>
            <a:r>
              <a:rPr lang="zh-CN" altLang="en-US" sz="2000" b="1" dirty="0">
                <a:gradFill>
                  <a:gsLst>
                    <a:gs pos="0">
                      <a:srgbClr val="9333EA"/>
                    </a:gs>
                    <a:gs pos="100000">
                      <a:srgbClr val="0A2463"/>
                    </a:gs>
                    <a:gs pos="62000">
                      <a:srgbClr val="2563EB"/>
                    </a:gs>
                  </a:gsLst>
                  <a:lin ang="0" scaled="0"/>
                </a:gradFill>
                <a:latin typeface="微软雅黑" panose="020B0503020204020204" pitchFamily="34" charset="-122"/>
                <a:ea typeface="微软雅黑" panose="020B0503020204020204" pitchFamily="34" charset="-122"/>
              </a:rPr>
              <a:t>邮箱：</a:t>
            </a:r>
            <a:r>
              <a:rPr lang="en-US" altLang="zh-CN" sz="2000" b="1" dirty="0">
                <a:gradFill>
                  <a:gsLst>
                    <a:gs pos="0">
                      <a:srgbClr val="9333EA"/>
                    </a:gs>
                    <a:gs pos="100000">
                      <a:srgbClr val="0A2463"/>
                    </a:gs>
                    <a:gs pos="62000">
                      <a:srgbClr val="2563EB"/>
                    </a:gs>
                  </a:gsLst>
                  <a:lin ang="0" scaled="0"/>
                </a:gradFill>
                <a:latin typeface="微软雅黑" panose="020B0503020204020204" pitchFamily="34" charset="-122"/>
                <a:ea typeface="微软雅黑" panose="020B0503020204020204" pitchFamily="34" charset="-122"/>
                <a:hlinkClick r:id="rId3">
                  <a:extLst>
                    <a:ext uri="{A12FA001-AC4F-418D-AE19-62706E023703}">
                      <ahyp:hlinkClr xmlns:ahyp="http://schemas.microsoft.com/office/drawing/2018/hyperlinkcolor" val="tx"/>
                    </a:ext>
                  </a:extLst>
                </a:hlinkClick>
              </a:rPr>
              <a:t> tangfengxiao@csu.edu.cn</a:t>
            </a:r>
            <a:endParaRPr lang="en-US" altLang="zh-CN" sz="2000" b="1" dirty="0">
              <a:gradFill>
                <a:gsLst>
                  <a:gs pos="0">
                    <a:srgbClr val="9333EA"/>
                  </a:gs>
                  <a:gs pos="100000">
                    <a:srgbClr val="0A2463"/>
                  </a:gs>
                  <a:gs pos="62000">
                    <a:srgbClr val="2563EB"/>
                  </a:gs>
                </a:gsLst>
                <a:lin ang="0" scaled="0"/>
              </a:gradFill>
              <a:latin typeface="微软雅黑" panose="020B0503020204020204" pitchFamily="34" charset="-122"/>
              <a:ea typeface="微软雅黑" panose="020B0503020204020204" pitchFamily="34" charset="-122"/>
            </a:endParaRPr>
          </a:p>
          <a:p>
            <a:pPr indent="0" algn="just">
              <a:lnSpc>
                <a:spcPct val="130000"/>
              </a:lnSpc>
              <a:buNone/>
            </a:pPr>
            <a:r>
              <a:rPr lang="zh-CN" altLang="en-US" sz="2000" b="1" dirty="0">
                <a:gradFill>
                  <a:gsLst>
                    <a:gs pos="0">
                      <a:srgbClr val="9333EA"/>
                    </a:gs>
                    <a:gs pos="100000">
                      <a:srgbClr val="0A2463"/>
                    </a:gs>
                    <a:gs pos="62000">
                      <a:srgbClr val="2563EB"/>
                    </a:gs>
                  </a:gsLst>
                  <a:lin ang="0" scaled="0"/>
                </a:gradFill>
                <a:latin typeface="微软雅黑" panose="020B0503020204020204" pitchFamily="34" charset="-122"/>
                <a:ea typeface="微软雅黑" panose="020B0503020204020204" pitchFamily="34" charset="-122"/>
              </a:rPr>
              <a:t>地址：本部管理楼</a:t>
            </a:r>
            <a:r>
              <a:rPr lang="en-US" altLang="zh-CN" sz="2000" b="1" dirty="0">
                <a:gradFill>
                  <a:gsLst>
                    <a:gs pos="0">
                      <a:srgbClr val="9333EA"/>
                    </a:gs>
                    <a:gs pos="100000">
                      <a:srgbClr val="0A2463"/>
                    </a:gs>
                    <a:gs pos="62000">
                      <a:srgbClr val="2563EB"/>
                    </a:gs>
                  </a:gsLst>
                  <a:lin ang="0" scaled="0"/>
                </a:gradFill>
                <a:latin typeface="微软雅黑" panose="020B0503020204020204" pitchFamily="34" charset="-122"/>
                <a:ea typeface="微软雅黑" panose="020B0503020204020204" pitchFamily="34" charset="-122"/>
              </a:rPr>
              <a:t>308</a:t>
            </a:r>
            <a:endParaRPr lang="zh-CN" altLang="en-US" sz="2000" b="1" dirty="0">
              <a:gradFill>
                <a:gsLst>
                  <a:gs pos="0">
                    <a:srgbClr val="9333EA"/>
                  </a:gs>
                  <a:gs pos="100000">
                    <a:srgbClr val="0A2463"/>
                  </a:gs>
                  <a:gs pos="62000">
                    <a:srgbClr val="2563EB"/>
                  </a:gs>
                </a:gsLst>
                <a:lin ang="0" scaled="0"/>
              </a:gradFill>
              <a:latin typeface="微软雅黑" panose="020B0503020204020204" pitchFamily="34" charset="-122"/>
              <a:ea typeface="微软雅黑" panose="020B0503020204020204" pitchFamily="34" charset="-122"/>
            </a:endParaRPr>
          </a:p>
        </p:txBody>
      </p:sp>
      <p:sp>
        <p:nvSpPr>
          <p:cNvPr id="14" name="文本框 13">
            <a:extLst>
              <a:ext uri="{FF2B5EF4-FFF2-40B4-BE49-F238E27FC236}">
                <a16:creationId xmlns:a16="http://schemas.microsoft.com/office/drawing/2014/main" id="{5A1891B5-AF68-7EE3-E83C-28F6D03565D5}"/>
              </a:ext>
            </a:extLst>
          </p:cNvPr>
          <p:cNvSpPr txBox="1"/>
          <p:nvPr/>
        </p:nvSpPr>
        <p:spPr>
          <a:xfrm>
            <a:off x="1920825" y="2309684"/>
            <a:ext cx="4532603" cy="646331"/>
          </a:xfrm>
          <a:prstGeom prst="rect">
            <a:avLst/>
          </a:prstGeom>
          <a:noFill/>
        </p:spPr>
        <p:txBody>
          <a:bodyPr wrap="square">
            <a:spAutoFit/>
          </a:bodyPr>
          <a:lstStyle/>
          <a:p>
            <a:r>
              <a:rPr lang="zh-CN" altLang="en-US" sz="3600" b="1" dirty="0">
                <a:latin typeface="微软雅黑" panose="020B0503020204020204" pitchFamily="34" charset="-122"/>
                <a:ea typeface="微软雅黑" panose="020B0503020204020204" pitchFamily="34" charset="-122"/>
                <a:cs typeface="+mj-cs"/>
              </a:rPr>
              <a:t>第</a:t>
            </a:r>
            <a:r>
              <a:rPr lang="en-US" altLang="zh-CN" sz="3600" b="1" dirty="0">
                <a:latin typeface="微软雅黑" panose="020B0503020204020204" pitchFamily="34" charset="-122"/>
                <a:ea typeface="微软雅黑" panose="020B0503020204020204" pitchFamily="34" charset="-122"/>
                <a:cs typeface="+mj-cs"/>
              </a:rPr>
              <a:t>3</a:t>
            </a:r>
            <a:r>
              <a:rPr lang="zh-CN" altLang="en-US" sz="3600" b="1" dirty="0">
                <a:latin typeface="微软雅黑" panose="020B0503020204020204" pitchFamily="34" charset="-122"/>
                <a:ea typeface="微软雅黑" panose="020B0503020204020204" pitchFamily="34" charset="-122"/>
                <a:cs typeface="+mj-cs"/>
              </a:rPr>
              <a:t>章 构造数据类型</a:t>
            </a:r>
          </a:p>
        </p:txBody>
      </p:sp>
    </p:spTree>
    <p:extLst>
      <p:ext uri="{BB962C8B-B14F-4D97-AF65-F5344CB8AC3E}">
        <p14:creationId xmlns:p14="http://schemas.microsoft.com/office/powerpoint/2010/main" val="5329867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6AB245-C406-7B83-3BF4-444D171CA05F}"/>
            </a:ext>
          </a:extLst>
        </p:cNvPr>
        <p:cNvGrpSpPr/>
        <p:nvPr/>
      </p:nvGrpSpPr>
      <p:grpSpPr>
        <a:xfrm>
          <a:off x="0" y="0"/>
          <a:ext cx="0" cy="0"/>
          <a:chOff x="0" y="0"/>
          <a:chExt cx="0" cy="0"/>
        </a:xfrm>
      </p:grpSpPr>
      <p:sp>
        <p:nvSpPr>
          <p:cNvPr id="14" name="矩形: 圆角 13">
            <a:extLst>
              <a:ext uri="{FF2B5EF4-FFF2-40B4-BE49-F238E27FC236}">
                <a16:creationId xmlns:a16="http://schemas.microsoft.com/office/drawing/2014/main" id="{53816EF6-EAE8-E607-1457-352BF90373EC}"/>
              </a:ext>
            </a:extLst>
          </p:cNvPr>
          <p:cNvSpPr/>
          <p:nvPr/>
        </p:nvSpPr>
        <p:spPr>
          <a:xfrm>
            <a:off x="1920240" y="2087879"/>
            <a:ext cx="8131025" cy="3418255"/>
          </a:xfrm>
          <a:prstGeom prst="roundRect">
            <a:avLst>
              <a:gd name="adj" fmla="val 5093"/>
            </a:avLst>
          </a:prstGeom>
          <a:solidFill>
            <a:srgbClr val="E6EEFC"/>
          </a:solidFill>
          <a:ln w="1905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文本框 20">
            <a:extLst>
              <a:ext uri="{FF2B5EF4-FFF2-40B4-BE49-F238E27FC236}">
                <a16:creationId xmlns:a16="http://schemas.microsoft.com/office/drawing/2014/main" id="{B7D96938-E334-FEFF-37B6-748FDA6B5ED0}"/>
              </a:ext>
            </a:extLst>
          </p:cNvPr>
          <p:cNvSpPr txBox="1"/>
          <p:nvPr/>
        </p:nvSpPr>
        <p:spPr>
          <a:xfrm>
            <a:off x="900848" y="121514"/>
            <a:ext cx="10560350" cy="584775"/>
          </a:xfrm>
          <a:prstGeom prst="rect">
            <a:avLst/>
          </a:prstGeom>
          <a:noFill/>
        </p:spPr>
        <p:txBody>
          <a:bodyPr wrap="square">
            <a:spAutoFit/>
          </a:bodyPr>
          <a:lstStyle/>
          <a:p>
            <a:r>
              <a:rPr lang="zh-CN" altLang="en-US" sz="3200" b="1" dirty="0">
                <a:latin typeface="微软雅黑" panose="020B0503020204020204" pitchFamily="34" charset="-122"/>
                <a:ea typeface="微软雅黑" panose="020B0503020204020204" pitchFamily="34" charset="-122"/>
                <a:cs typeface="+mj-cs"/>
              </a:rPr>
              <a:t>学习目标</a:t>
            </a:r>
          </a:p>
        </p:txBody>
      </p:sp>
      <p:sp>
        <p:nvSpPr>
          <p:cNvPr id="6" name="文本框 5">
            <a:extLst>
              <a:ext uri="{FF2B5EF4-FFF2-40B4-BE49-F238E27FC236}">
                <a16:creationId xmlns:a16="http://schemas.microsoft.com/office/drawing/2014/main" id="{8B34C696-DD37-FB24-1F63-32E78BE513DA}"/>
              </a:ext>
            </a:extLst>
          </p:cNvPr>
          <p:cNvSpPr txBox="1"/>
          <p:nvPr/>
        </p:nvSpPr>
        <p:spPr>
          <a:xfrm>
            <a:off x="2002589" y="2246261"/>
            <a:ext cx="7851881" cy="3101490"/>
          </a:xfrm>
          <a:prstGeom prst="rect">
            <a:avLst/>
          </a:prstGeom>
          <a:noFill/>
        </p:spPr>
        <p:txBody>
          <a:bodyPr wrap="square">
            <a:spAutoFit/>
          </a:bodyPr>
          <a:lstStyle/>
          <a:p>
            <a:pPr marL="285750" indent="-285750">
              <a:lnSpc>
                <a:spcPct val="130000"/>
              </a:lnSpc>
              <a:buFont typeface="Arial" panose="020B0604020202020204" pitchFamily="34" charset="0"/>
              <a:buChar char="•"/>
            </a:pPr>
            <a:r>
              <a:rPr lang="en-US" altLang="zh-CN" sz="1900" dirty="0">
                <a:latin typeface="Times New Roman" panose="02020603050405020304" pitchFamily="18" charset="0"/>
                <a:cs typeface="Times New Roman" panose="02020603050405020304" pitchFamily="18" charset="0"/>
              </a:rPr>
              <a:t>1.  </a:t>
            </a:r>
            <a:r>
              <a:rPr lang="zh-CN" altLang="en-US" sz="1900" dirty="0">
                <a:latin typeface="Times New Roman" panose="02020603050405020304" pitchFamily="18" charset="0"/>
                <a:cs typeface="Times New Roman" panose="02020603050405020304" pitchFamily="18" charset="0"/>
              </a:rPr>
              <a:t>掌握</a:t>
            </a:r>
            <a:r>
              <a:rPr lang="zh-CN" altLang="en-US" sz="1900" b="1" dirty="0">
                <a:latin typeface="Times New Roman" panose="02020603050405020304" pitchFamily="18" charset="0"/>
                <a:cs typeface="Times New Roman" panose="02020603050405020304" pitchFamily="18" charset="0"/>
              </a:rPr>
              <a:t>枚举类型</a:t>
            </a:r>
            <a:r>
              <a:rPr lang="zh-CN" altLang="en-US" sz="1900" dirty="0">
                <a:latin typeface="Times New Roman" panose="02020603050405020304" pitchFamily="18" charset="0"/>
                <a:cs typeface="Times New Roman" panose="02020603050405020304" pitchFamily="18" charset="0"/>
              </a:rPr>
              <a:t>的使用</a:t>
            </a:r>
            <a:r>
              <a:rPr lang="en-US" altLang="zh-CN" sz="1900" dirty="0">
                <a:latin typeface="Times New Roman" panose="02020603050405020304" pitchFamily="18" charset="0"/>
                <a:cs typeface="Times New Roman" panose="02020603050405020304" pitchFamily="18" charset="0"/>
              </a:rPr>
              <a:t>;</a:t>
            </a:r>
          </a:p>
          <a:p>
            <a:pPr marL="285750" indent="-285750">
              <a:lnSpc>
                <a:spcPct val="130000"/>
              </a:lnSpc>
              <a:buFont typeface="Arial" panose="020B0604020202020204" pitchFamily="34" charset="0"/>
              <a:buChar char="•"/>
            </a:pPr>
            <a:r>
              <a:rPr lang="en-US" altLang="zh-CN" sz="1900" dirty="0">
                <a:latin typeface="Times New Roman" panose="02020603050405020304" pitchFamily="18" charset="0"/>
                <a:cs typeface="Times New Roman" panose="02020603050405020304" pitchFamily="18" charset="0"/>
              </a:rPr>
              <a:t>2.  </a:t>
            </a:r>
            <a:r>
              <a:rPr lang="zh-CN" altLang="en-US" sz="1900" dirty="0">
                <a:latin typeface="Times New Roman" panose="02020603050405020304" pitchFamily="18" charset="0"/>
                <a:cs typeface="Times New Roman" panose="02020603050405020304" pitchFamily="18" charset="0"/>
              </a:rPr>
              <a:t>深入理解</a:t>
            </a:r>
            <a:r>
              <a:rPr lang="zh-CN" altLang="en-US" sz="1900" b="1" dirty="0">
                <a:latin typeface="Times New Roman" panose="02020603050405020304" pitchFamily="18" charset="0"/>
                <a:cs typeface="Times New Roman" panose="02020603050405020304" pitchFamily="18" charset="0"/>
              </a:rPr>
              <a:t>数组</a:t>
            </a:r>
            <a:r>
              <a:rPr lang="zh-CN" altLang="en-US" sz="1900" dirty="0">
                <a:latin typeface="Times New Roman" panose="02020603050405020304" pitchFamily="18" charset="0"/>
                <a:cs typeface="Times New Roman" panose="02020603050405020304" pitchFamily="18" charset="0"/>
              </a:rPr>
              <a:t>的概念</a:t>
            </a:r>
            <a:r>
              <a:rPr lang="en-US" altLang="zh-CN" sz="1900" dirty="0">
                <a:latin typeface="Times New Roman" panose="02020603050405020304" pitchFamily="18" charset="0"/>
                <a:cs typeface="Times New Roman" panose="02020603050405020304" pitchFamily="18" charset="0"/>
              </a:rPr>
              <a:t>, </a:t>
            </a:r>
            <a:r>
              <a:rPr lang="zh-CN" altLang="en-US" sz="1900" dirty="0">
                <a:latin typeface="Times New Roman" panose="02020603050405020304" pitchFamily="18" charset="0"/>
                <a:cs typeface="Times New Roman" panose="02020603050405020304" pitchFamily="18" charset="0"/>
              </a:rPr>
              <a:t>掌握数组应用的一般方法；</a:t>
            </a:r>
          </a:p>
          <a:p>
            <a:pPr marL="285750" indent="-285750">
              <a:lnSpc>
                <a:spcPct val="130000"/>
              </a:lnSpc>
              <a:buFont typeface="Arial" panose="020B0604020202020204" pitchFamily="34" charset="0"/>
              <a:buChar char="•"/>
            </a:pPr>
            <a:r>
              <a:rPr lang="en-US" altLang="zh-CN" sz="1900" dirty="0">
                <a:latin typeface="Times New Roman" panose="02020603050405020304" pitchFamily="18" charset="0"/>
                <a:cs typeface="Times New Roman" panose="02020603050405020304" pitchFamily="18" charset="0"/>
              </a:rPr>
              <a:t>3.  </a:t>
            </a:r>
            <a:r>
              <a:rPr lang="zh-CN" altLang="en-US" sz="1900" dirty="0">
                <a:latin typeface="Times New Roman" panose="02020603050405020304" pitchFamily="18" charset="0"/>
                <a:cs typeface="Times New Roman" panose="02020603050405020304" pitchFamily="18" charset="0"/>
              </a:rPr>
              <a:t>深入理解</a:t>
            </a:r>
            <a:r>
              <a:rPr lang="zh-CN" altLang="en-US" sz="1900" b="1" dirty="0">
                <a:latin typeface="Times New Roman" panose="02020603050405020304" pitchFamily="18" charset="0"/>
                <a:cs typeface="Times New Roman" panose="02020603050405020304" pitchFamily="18" charset="0"/>
              </a:rPr>
              <a:t>指针</a:t>
            </a:r>
            <a:r>
              <a:rPr lang="zh-CN" altLang="en-US" sz="1900" dirty="0">
                <a:latin typeface="Times New Roman" panose="02020603050405020304" pitchFamily="18" charset="0"/>
                <a:cs typeface="Times New Roman" panose="02020603050405020304" pitchFamily="18" charset="0"/>
              </a:rPr>
              <a:t>的概念，掌握指针的使用；</a:t>
            </a:r>
          </a:p>
          <a:p>
            <a:pPr marL="285750" indent="-285750">
              <a:lnSpc>
                <a:spcPct val="130000"/>
              </a:lnSpc>
              <a:buFont typeface="Arial" panose="020B0604020202020204" pitchFamily="34" charset="0"/>
              <a:buChar char="•"/>
            </a:pPr>
            <a:r>
              <a:rPr lang="en-US" altLang="zh-CN" sz="1900" dirty="0">
                <a:latin typeface="Times New Roman" panose="02020603050405020304" pitchFamily="18" charset="0"/>
                <a:cs typeface="Times New Roman" panose="02020603050405020304" pitchFamily="18" charset="0"/>
              </a:rPr>
              <a:t>4.  </a:t>
            </a:r>
            <a:r>
              <a:rPr lang="zh-CN" altLang="en-US" sz="1900" dirty="0">
                <a:latin typeface="Times New Roman" panose="02020603050405020304" pitchFamily="18" charset="0"/>
                <a:cs typeface="Times New Roman" panose="02020603050405020304" pitchFamily="18" charset="0"/>
              </a:rPr>
              <a:t>注意</a:t>
            </a:r>
            <a:r>
              <a:rPr lang="zh-CN" altLang="en-US" sz="1900" b="1" dirty="0">
                <a:latin typeface="Times New Roman" panose="02020603050405020304" pitchFamily="18" charset="0"/>
                <a:cs typeface="Times New Roman" panose="02020603050405020304" pitchFamily="18" charset="0"/>
              </a:rPr>
              <a:t>指针与数组的区别</a:t>
            </a:r>
            <a:r>
              <a:rPr lang="zh-CN" altLang="en-US" sz="1900" dirty="0">
                <a:latin typeface="Times New Roman" panose="02020603050405020304" pitchFamily="18" charset="0"/>
                <a:cs typeface="Times New Roman" panose="02020603050405020304" pitchFamily="18" charset="0"/>
              </a:rPr>
              <a:t>，掌握多重指针以及指针与数组的</a:t>
            </a:r>
            <a:r>
              <a:rPr lang="zh-CN" altLang="en-US" sz="1900" b="1" dirty="0">
                <a:latin typeface="Times New Roman" panose="02020603050405020304" pitchFamily="18" charset="0"/>
                <a:cs typeface="Times New Roman" panose="02020603050405020304" pitchFamily="18" charset="0"/>
              </a:rPr>
              <a:t>混合使用</a:t>
            </a:r>
            <a:r>
              <a:rPr lang="zh-CN" altLang="en-US" sz="1900" dirty="0">
                <a:latin typeface="Times New Roman" panose="02020603050405020304" pitchFamily="18" charset="0"/>
                <a:cs typeface="Times New Roman" panose="02020603050405020304" pitchFamily="18" charset="0"/>
              </a:rPr>
              <a:t>，合理应用</a:t>
            </a:r>
            <a:r>
              <a:rPr lang="zh-CN" altLang="en-US" sz="1900" b="1" dirty="0">
                <a:latin typeface="Times New Roman" panose="02020603050405020304" pitchFamily="18" charset="0"/>
                <a:cs typeface="Times New Roman" panose="02020603050405020304" pitchFamily="18" charset="0"/>
              </a:rPr>
              <a:t>动态数组</a:t>
            </a:r>
            <a:r>
              <a:rPr lang="zh-CN" altLang="en-US" sz="1900" dirty="0">
                <a:latin typeface="Times New Roman" panose="02020603050405020304" pitchFamily="18" charset="0"/>
                <a:cs typeface="Times New Roman" panose="02020603050405020304" pitchFamily="18" charset="0"/>
              </a:rPr>
              <a:t>；</a:t>
            </a:r>
          </a:p>
          <a:p>
            <a:pPr marL="285750" indent="-285750">
              <a:lnSpc>
                <a:spcPct val="130000"/>
              </a:lnSpc>
              <a:buFont typeface="Arial" panose="020B0604020202020204" pitchFamily="34" charset="0"/>
              <a:buChar char="•"/>
            </a:pPr>
            <a:r>
              <a:rPr lang="en-US" altLang="zh-CN" sz="1900" dirty="0">
                <a:latin typeface="Times New Roman" panose="02020603050405020304" pitchFamily="18" charset="0"/>
                <a:cs typeface="Times New Roman" panose="02020603050405020304" pitchFamily="18" charset="0"/>
              </a:rPr>
              <a:t>5.  </a:t>
            </a:r>
            <a:r>
              <a:rPr lang="zh-CN" altLang="en-US" sz="1900" dirty="0">
                <a:latin typeface="Times New Roman" panose="02020603050405020304" pitchFamily="18" charset="0"/>
                <a:cs typeface="Times New Roman" panose="02020603050405020304" pitchFamily="18" charset="0"/>
              </a:rPr>
              <a:t>理解</a:t>
            </a:r>
            <a:r>
              <a:rPr lang="zh-CN" altLang="en-US" sz="1900" b="1" dirty="0">
                <a:latin typeface="Times New Roman" panose="02020603050405020304" pitchFamily="18" charset="0"/>
                <a:cs typeface="Times New Roman" panose="02020603050405020304" pitchFamily="18" charset="0"/>
              </a:rPr>
              <a:t>字符串</a:t>
            </a:r>
            <a:r>
              <a:rPr lang="zh-CN" altLang="en-US" sz="1900" dirty="0">
                <a:latin typeface="Times New Roman" panose="02020603050405020304" pitchFamily="18" charset="0"/>
                <a:cs typeface="Times New Roman" panose="02020603050405020304" pitchFamily="18" charset="0"/>
              </a:rPr>
              <a:t>的概念，能够灵活使用字符串；</a:t>
            </a:r>
          </a:p>
          <a:p>
            <a:pPr marL="285750" indent="-285750">
              <a:lnSpc>
                <a:spcPct val="130000"/>
              </a:lnSpc>
              <a:buFont typeface="Arial" panose="020B0604020202020204" pitchFamily="34" charset="0"/>
              <a:buChar char="•"/>
            </a:pPr>
            <a:r>
              <a:rPr lang="en-US" altLang="zh-CN" sz="1900" dirty="0">
                <a:latin typeface="Times New Roman" panose="02020603050405020304" pitchFamily="18" charset="0"/>
                <a:cs typeface="Times New Roman" panose="02020603050405020304" pitchFamily="18" charset="0"/>
              </a:rPr>
              <a:t>6.  </a:t>
            </a:r>
            <a:r>
              <a:rPr lang="zh-CN" altLang="en-US" sz="1900" dirty="0">
                <a:latin typeface="Times New Roman" panose="02020603050405020304" pitchFamily="18" charset="0"/>
                <a:cs typeface="Times New Roman" panose="02020603050405020304" pitchFamily="18" charset="0"/>
              </a:rPr>
              <a:t>理解</a:t>
            </a:r>
            <a:r>
              <a:rPr lang="zh-CN" altLang="en-US" sz="1900" b="1" dirty="0">
                <a:latin typeface="Times New Roman" panose="02020603050405020304" pitchFamily="18" charset="0"/>
                <a:cs typeface="Times New Roman" panose="02020603050405020304" pitchFamily="18" charset="0"/>
              </a:rPr>
              <a:t>引用</a:t>
            </a:r>
            <a:r>
              <a:rPr lang="zh-CN" altLang="en-US" sz="1900" dirty="0">
                <a:latin typeface="Times New Roman" panose="02020603050405020304" pitchFamily="18" charset="0"/>
                <a:cs typeface="Times New Roman" panose="02020603050405020304" pitchFamily="18" charset="0"/>
              </a:rPr>
              <a:t>的概念，掌握</a:t>
            </a:r>
            <a:r>
              <a:rPr lang="zh-CN" altLang="en-US" sz="1900" b="1" dirty="0">
                <a:latin typeface="Times New Roman" panose="02020603050405020304" pitchFamily="18" charset="0"/>
                <a:cs typeface="Times New Roman" panose="02020603050405020304" pitchFamily="18" charset="0"/>
              </a:rPr>
              <a:t>引用型函数参数</a:t>
            </a:r>
            <a:r>
              <a:rPr lang="zh-CN" altLang="en-US" sz="1900" dirty="0">
                <a:latin typeface="Times New Roman" panose="02020603050405020304" pitchFamily="18" charset="0"/>
                <a:cs typeface="Times New Roman" panose="02020603050405020304" pitchFamily="18" charset="0"/>
              </a:rPr>
              <a:t>的用法；</a:t>
            </a:r>
          </a:p>
          <a:p>
            <a:pPr marL="285750" indent="-285750">
              <a:lnSpc>
                <a:spcPct val="130000"/>
              </a:lnSpc>
              <a:buFont typeface="Arial" panose="020B0604020202020204" pitchFamily="34" charset="0"/>
              <a:buChar char="•"/>
            </a:pPr>
            <a:r>
              <a:rPr lang="en-US" altLang="zh-CN" sz="1900" dirty="0">
                <a:latin typeface="Times New Roman" panose="02020603050405020304" pitchFamily="18" charset="0"/>
                <a:cs typeface="Times New Roman" panose="02020603050405020304" pitchFamily="18" charset="0"/>
              </a:rPr>
              <a:t>7.  </a:t>
            </a:r>
            <a:r>
              <a:rPr lang="zh-CN" altLang="en-US" sz="1900" dirty="0">
                <a:latin typeface="Times New Roman" panose="02020603050405020304" pitchFamily="18" charset="0"/>
                <a:cs typeface="Times New Roman" panose="02020603050405020304" pitchFamily="18" charset="0"/>
              </a:rPr>
              <a:t>掌握</a:t>
            </a:r>
            <a:r>
              <a:rPr lang="zh-CN" altLang="en-US" sz="1900" b="1" dirty="0">
                <a:latin typeface="Times New Roman" panose="02020603050405020304" pitchFamily="18" charset="0"/>
                <a:cs typeface="Times New Roman" panose="02020603050405020304" pitchFamily="18" charset="0"/>
              </a:rPr>
              <a:t>结构与联合类型</a:t>
            </a:r>
            <a:r>
              <a:rPr lang="zh-CN" altLang="en-US" sz="1900" dirty="0">
                <a:latin typeface="Times New Roman" panose="02020603050405020304" pitchFamily="18" charset="0"/>
                <a:cs typeface="Times New Roman" panose="02020603050405020304" pitchFamily="18" charset="0"/>
              </a:rPr>
              <a:t>的使用，并注意二者的区别。</a:t>
            </a:r>
          </a:p>
        </p:txBody>
      </p:sp>
      <p:grpSp>
        <p:nvGrpSpPr>
          <p:cNvPr id="16" name="组合 15">
            <a:extLst>
              <a:ext uri="{FF2B5EF4-FFF2-40B4-BE49-F238E27FC236}">
                <a16:creationId xmlns:a16="http://schemas.microsoft.com/office/drawing/2014/main" id="{E6E8AECE-E4BF-2436-67E1-F940DE52FE41}"/>
              </a:ext>
            </a:extLst>
          </p:cNvPr>
          <p:cNvGrpSpPr/>
          <p:nvPr/>
        </p:nvGrpSpPr>
        <p:grpSpPr>
          <a:xfrm>
            <a:off x="4068966" y="1452550"/>
            <a:ext cx="2798362" cy="310896"/>
            <a:chOff x="4146968" y="1296660"/>
            <a:chExt cx="2798362" cy="310896"/>
          </a:xfrm>
        </p:grpSpPr>
        <p:sp>
          <p:nvSpPr>
            <p:cNvPr id="7" name="core goal text">
              <a:extLst>
                <a:ext uri="{FF2B5EF4-FFF2-40B4-BE49-F238E27FC236}">
                  <a16:creationId xmlns:a16="http://schemas.microsoft.com/office/drawing/2014/main" id="{9D33C46B-6770-1A90-A21B-A4F6C2CCB9AF}"/>
                </a:ext>
              </a:extLst>
            </p:cNvPr>
            <p:cNvSpPr txBox="1"/>
            <p:nvPr/>
          </p:nvSpPr>
          <p:spPr>
            <a:xfrm>
              <a:off x="4776921" y="1296660"/>
              <a:ext cx="1700079" cy="310896"/>
            </a:xfrm>
            <a:prstGeom prst="rect">
              <a:avLst/>
            </a:prstGeom>
            <a:noFill/>
            <a:ln>
              <a:noFill/>
            </a:ln>
          </p:spPr>
          <p:txBody>
            <a:bodyPr vert="horz" wrap="square" lIns="0" tIns="0" rIns="0" bIns="0" rtlCol="0" anchor="ctr">
              <a:noAutofit/>
            </a:bodyPr>
            <a:lstStyle/>
            <a:p>
              <a:pPr algn="l"/>
              <a:r>
                <a:rPr lang="zh-CN" altLang="en-US" sz="3200" b="1" dirty="0">
                  <a:solidFill>
                    <a:srgbClr val="1C51C8"/>
                  </a:solidFill>
                  <a:ea typeface="Microsoft YaHei UI"/>
                </a:rPr>
                <a:t>学习目标</a:t>
              </a:r>
              <a:endParaRPr lang="zh-CN" sz="3200" b="1" dirty="0">
                <a:solidFill>
                  <a:srgbClr val="1C51C8"/>
                </a:solidFill>
              </a:endParaRPr>
            </a:p>
          </p:txBody>
        </p:sp>
        <p:grpSp>
          <p:nvGrpSpPr>
            <p:cNvPr id="8" name="组合 7">
              <a:extLst>
                <a:ext uri="{FF2B5EF4-FFF2-40B4-BE49-F238E27FC236}">
                  <a16:creationId xmlns:a16="http://schemas.microsoft.com/office/drawing/2014/main" id="{859A7BF5-8462-344D-8370-EC351A5D1F79}"/>
                </a:ext>
              </a:extLst>
            </p:cNvPr>
            <p:cNvGrpSpPr/>
            <p:nvPr/>
          </p:nvGrpSpPr>
          <p:grpSpPr>
            <a:xfrm>
              <a:off x="6495337" y="1387067"/>
              <a:ext cx="449993" cy="103462"/>
              <a:chOff x="2488823" y="1260501"/>
              <a:chExt cx="449993" cy="103462"/>
            </a:xfrm>
          </p:grpSpPr>
          <p:sp>
            <p:nvSpPr>
              <p:cNvPr id="9" name="平行四边形 8">
                <a:extLst>
                  <a:ext uri="{FF2B5EF4-FFF2-40B4-BE49-F238E27FC236}">
                    <a16:creationId xmlns:a16="http://schemas.microsoft.com/office/drawing/2014/main" id="{3BC2DB88-F359-9F00-1B71-5A1467EE1AE9}"/>
                  </a:ext>
                </a:extLst>
              </p:cNvPr>
              <p:cNvSpPr/>
              <p:nvPr/>
            </p:nvSpPr>
            <p:spPr>
              <a:xfrm>
                <a:off x="2488823" y="1260501"/>
                <a:ext cx="160397" cy="103462"/>
              </a:xfrm>
              <a:prstGeom prst="parallelogram">
                <a:avLst/>
              </a:prstGeom>
              <a:gradFill>
                <a:gsLst>
                  <a:gs pos="0">
                    <a:srgbClr val="184DDD"/>
                  </a:gs>
                  <a:gs pos="97203">
                    <a:srgbClr val="E6EEFC"/>
                  </a:gs>
                  <a:gs pos="6500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10" name="平行四边形 9">
                <a:extLst>
                  <a:ext uri="{FF2B5EF4-FFF2-40B4-BE49-F238E27FC236}">
                    <a16:creationId xmlns:a16="http://schemas.microsoft.com/office/drawing/2014/main" id="{F47A4444-44CF-AB3A-0EAF-F707579148B4}"/>
                  </a:ext>
                </a:extLst>
              </p:cNvPr>
              <p:cNvSpPr/>
              <p:nvPr/>
            </p:nvSpPr>
            <p:spPr>
              <a:xfrm>
                <a:off x="2690056" y="1260501"/>
                <a:ext cx="248760" cy="103462"/>
              </a:xfrm>
              <a:prstGeom prst="parallelogram">
                <a:avLst/>
              </a:prstGeom>
              <a:gradFill>
                <a:gsLst>
                  <a:gs pos="82000">
                    <a:srgbClr val="E6EEFC"/>
                  </a:gs>
                  <a:gs pos="97203">
                    <a:srgbClr val="E6EEFC"/>
                  </a:gs>
                  <a:gs pos="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grpSp>
          <p:nvGrpSpPr>
            <p:cNvPr id="11" name="组合 10">
              <a:extLst>
                <a:ext uri="{FF2B5EF4-FFF2-40B4-BE49-F238E27FC236}">
                  <a16:creationId xmlns:a16="http://schemas.microsoft.com/office/drawing/2014/main" id="{8ED2F62D-A18A-0916-980C-AB8A204B3FFA}"/>
                </a:ext>
              </a:extLst>
            </p:cNvPr>
            <p:cNvGrpSpPr/>
            <p:nvPr/>
          </p:nvGrpSpPr>
          <p:grpSpPr>
            <a:xfrm flipH="1">
              <a:off x="4146968" y="1387067"/>
              <a:ext cx="449993" cy="103462"/>
              <a:chOff x="2488823" y="1260501"/>
              <a:chExt cx="449993" cy="103462"/>
            </a:xfrm>
          </p:grpSpPr>
          <p:sp>
            <p:nvSpPr>
              <p:cNvPr id="12" name="平行四边形 11">
                <a:extLst>
                  <a:ext uri="{FF2B5EF4-FFF2-40B4-BE49-F238E27FC236}">
                    <a16:creationId xmlns:a16="http://schemas.microsoft.com/office/drawing/2014/main" id="{D87517DA-6CC5-7911-1006-CA9C3D2BCB41}"/>
                  </a:ext>
                </a:extLst>
              </p:cNvPr>
              <p:cNvSpPr/>
              <p:nvPr/>
            </p:nvSpPr>
            <p:spPr>
              <a:xfrm>
                <a:off x="2488823" y="1260501"/>
                <a:ext cx="160397" cy="103462"/>
              </a:xfrm>
              <a:prstGeom prst="parallelogram">
                <a:avLst/>
              </a:prstGeom>
              <a:gradFill>
                <a:gsLst>
                  <a:gs pos="0">
                    <a:srgbClr val="184DDD"/>
                  </a:gs>
                  <a:gs pos="97203">
                    <a:srgbClr val="E6EEFC"/>
                  </a:gs>
                  <a:gs pos="6500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13" name="平行四边形 12">
                <a:extLst>
                  <a:ext uri="{FF2B5EF4-FFF2-40B4-BE49-F238E27FC236}">
                    <a16:creationId xmlns:a16="http://schemas.microsoft.com/office/drawing/2014/main" id="{0C8BC0BB-5CCC-BB32-3F6A-2DE02A7C9604}"/>
                  </a:ext>
                </a:extLst>
              </p:cNvPr>
              <p:cNvSpPr/>
              <p:nvPr/>
            </p:nvSpPr>
            <p:spPr>
              <a:xfrm>
                <a:off x="2690056" y="1260501"/>
                <a:ext cx="248760" cy="103462"/>
              </a:xfrm>
              <a:prstGeom prst="parallelogram">
                <a:avLst/>
              </a:prstGeom>
              <a:gradFill>
                <a:gsLst>
                  <a:gs pos="82000">
                    <a:srgbClr val="E6EEFC"/>
                  </a:gs>
                  <a:gs pos="97203">
                    <a:srgbClr val="E6EEFC"/>
                  </a:gs>
                  <a:gs pos="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grpSp>
    </p:spTree>
    <p:extLst>
      <p:ext uri="{BB962C8B-B14F-4D97-AF65-F5344CB8AC3E}">
        <p14:creationId xmlns:p14="http://schemas.microsoft.com/office/powerpoint/2010/main" val="35449374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5209F4-C733-4A38-4542-39B40BCEBA41}"/>
            </a:ext>
          </a:extLst>
        </p:cNvPr>
        <p:cNvGrpSpPr/>
        <p:nvPr/>
      </p:nvGrpSpPr>
      <p:grpSpPr>
        <a:xfrm>
          <a:off x="0" y="0"/>
          <a:ext cx="0" cy="0"/>
          <a:chOff x="0" y="0"/>
          <a:chExt cx="0" cy="0"/>
        </a:xfrm>
      </p:grpSpPr>
      <p:sp>
        <p:nvSpPr>
          <p:cNvPr id="21" name="文本框 20">
            <a:extLst>
              <a:ext uri="{FF2B5EF4-FFF2-40B4-BE49-F238E27FC236}">
                <a16:creationId xmlns:a16="http://schemas.microsoft.com/office/drawing/2014/main" id="{1CC403FA-2279-23B7-4D30-FE9992CCF80B}"/>
              </a:ext>
            </a:extLst>
          </p:cNvPr>
          <p:cNvSpPr txBox="1"/>
          <p:nvPr/>
        </p:nvSpPr>
        <p:spPr>
          <a:xfrm>
            <a:off x="900848" y="121514"/>
            <a:ext cx="10560350" cy="584775"/>
          </a:xfrm>
          <a:prstGeom prst="rect">
            <a:avLst/>
          </a:prstGeom>
          <a:noFill/>
        </p:spPr>
        <p:txBody>
          <a:bodyPr wrap="square">
            <a:spAutoFit/>
          </a:bodyPr>
          <a:lstStyle/>
          <a:p>
            <a:r>
              <a:rPr lang="en-US" altLang="zh-CN" sz="3200" b="1" dirty="0">
                <a:latin typeface="微软雅黑" panose="020B0503020204020204" pitchFamily="34" charset="-122"/>
                <a:ea typeface="微软雅黑" panose="020B0503020204020204" pitchFamily="34" charset="-122"/>
                <a:cs typeface="+mj-cs"/>
              </a:rPr>
              <a:t>3.1 </a:t>
            </a:r>
            <a:r>
              <a:rPr lang="zh-CN" altLang="en-US" sz="3200" b="1" dirty="0">
                <a:latin typeface="微软雅黑" panose="020B0503020204020204" pitchFamily="34" charset="-122"/>
                <a:ea typeface="微软雅黑" panose="020B0503020204020204" pitchFamily="34" charset="-122"/>
                <a:cs typeface="+mj-cs"/>
              </a:rPr>
              <a:t>枚举类型</a:t>
            </a:r>
          </a:p>
        </p:txBody>
      </p:sp>
      <p:sp>
        <p:nvSpPr>
          <p:cNvPr id="2" name="Rectangle 3">
            <a:extLst>
              <a:ext uri="{FF2B5EF4-FFF2-40B4-BE49-F238E27FC236}">
                <a16:creationId xmlns:a16="http://schemas.microsoft.com/office/drawing/2014/main" id="{02E38C2F-0EE9-4ACC-42B8-C1338457A83C}"/>
              </a:ext>
            </a:extLst>
          </p:cNvPr>
          <p:cNvSpPr txBox="1">
            <a:spLocks noChangeArrowheads="1"/>
          </p:cNvSpPr>
          <p:nvPr/>
        </p:nvSpPr>
        <p:spPr>
          <a:xfrm>
            <a:off x="611689" y="1066800"/>
            <a:ext cx="10742659" cy="1526193"/>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80000"/>
              </a:lnSpc>
              <a:buClr>
                <a:srgbClr val="FF0000"/>
              </a:buClr>
              <a:buFont typeface="Wingdings" panose="05000000000000000000" pitchFamily="2" charset="2"/>
              <a:buNone/>
            </a:pPr>
            <a:r>
              <a:rPr lang="zh-CN" altLang="en-US" b="1" dirty="0">
                <a:solidFill>
                  <a:schemeClr val="accent1">
                    <a:lumMod val="75000"/>
                  </a:schemeClr>
                </a:solidFill>
                <a:latin typeface="微软雅黑" panose="020B0503020204020204" pitchFamily="34" charset="-122"/>
                <a:ea typeface="微软雅黑" panose="020B0503020204020204" pitchFamily="34" charset="-122"/>
              </a:rPr>
              <a:t>枚举类型的定义 </a:t>
            </a:r>
          </a:p>
          <a:p>
            <a:pPr algn="just">
              <a:lnSpc>
                <a:spcPct val="80000"/>
              </a:lnSpc>
              <a:buClr>
                <a:srgbClr val="FF0000"/>
              </a:buClr>
              <a:buFont typeface="Wingdings" panose="05000000000000000000" pitchFamily="2" charset="2"/>
              <a:buNone/>
            </a:pPr>
            <a:r>
              <a:rPr lang="zh-CN" altLang="en-US" b="1" dirty="0"/>
              <a:t>　　  </a:t>
            </a:r>
            <a:r>
              <a:rPr lang="zh-CN" altLang="en-US" sz="2000" b="1" dirty="0"/>
              <a:t>“枚举”</a:t>
            </a:r>
            <a:r>
              <a:rPr lang="zh-CN" altLang="en-US" sz="2000" dirty="0"/>
              <a:t>是指将变量所有可能的取值一一列举出来，变量的取值只限于列举出来的常量。</a:t>
            </a:r>
            <a:r>
              <a:rPr lang="zh-CN" altLang="en-US" sz="2000" b="1" dirty="0"/>
              <a:t> </a:t>
            </a:r>
          </a:p>
          <a:p>
            <a:pPr algn="just">
              <a:lnSpc>
                <a:spcPct val="80000"/>
              </a:lnSpc>
              <a:buClr>
                <a:srgbClr val="FF0000"/>
              </a:buClr>
            </a:pPr>
            <a:endParaRPr lang="zh-CN" altLang="en-US" sz="2000" b="1" dirty="0"/>
          </a:p>
        </p:txBody>
      </p:sp>
      <p:grpSp>
        <p:nvGrpSpPr>
          <p:cNvPr id="16" name="组合 15">
            <a:extLst>
              <a:ext uri="{FF2B5EF4-FFF2-40B4-BE49-F238E27FC236}">
                <a16:creationId xmlns:a16="http://schemas.microsoft.com/office/drawing/2014/main" id="{BEBAFEA4-02E4-5A4C-FD7B-1513B9F991C8}"/>
              </a:ext>
            </a:extLst>
          </p:cNvPr>
          <p:cNvGrpSpPr/>
          <p:nvPr/>
        </p:nvGrpSpPr>
        <p:grpSpPr>
          <a:xfrm>
            <a:off x="2015067" y="2175780"/>
            <a:ext cx="8161866" cy="1253220"/>
            <a:chOff x="1944776" y="2175780"/>
            <a:chExt cx="8161866" cy="1253220"/>
          </a:xfrm>
        </p:grpSpPr>
        <p:sp>
          <p:nvSpPr>
            <p:cNvPr id="8" name="矩形: 圆角 7">
              <a:extLst>
                <a:ext uri="{FF2B5EF4-FFF2-40B4-BE49-F238E27FC236}">
                  <a16:creationId xmlns:a16="http://schemas.microsoft.com/office/drawing/2014/main" id="{010000F5-265E-D5EB-CBD7-59A2C6C02999}"/>
                </a:ext>
              </a:extLst>
            </p:cNvPr>
            <p:cNvSpPr/>
            <p:nvPr/>
          </p:nvSpPr>
          <p:spPr>
            <a:xfrm>
              <a:off x="2085358" y="2175780"/>
              <a:ext cx="7828607" cy="1253220"/>
            </a:xfrm>
            <a:prstGeom prst="roundRect">
              <a:avLst>
                <a:gd name="adj" fmla="val 5093"/>
              </a:avLst>
            </a:prstGeom>
            <a:solidFill>
              <a:schemeClr val="bg1"/>
            </a:solidFill>
            <a:ln w="1905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AutoShape 5">
              <a:extLst>
                <a:ext uri="{FF2B5EF4-FFF2-40B4-BE49-F238E27FC236}">
                  <a16:creationId xmlns:a16="http://schemas.microsoft.com/office/drawing/2014/main" id="{C26A2517-8A7B-E26E-B2D6-0A2B176E7B86}"/>
                </a:ext>
              </a:extLst>
            </p:cNvPr>
            <p:cNvSpPr>
              <a:spLocks/>
            </p:cNvSpPr>
            <p:nvPr/>
          </p:nvSpPr>
          <p:spPr bwMode="auto">
            <a:xfrm rot="5400000">
              <a:off x="6773868" y="712254"/>
              <a:ext cx="304800" cy="4114800"/>
            </a:xfrm>
            <a:prstGeom prst="rightBrace">
              <a:avLst>
                <a:gd name="adj1" fmla="val 112500"/>
                <a:gd name="adj2" fmla="val 50000"/>
              </a:avLst>
            </a:prstGeom>
            <a:noFill/>
            <a:ln w="2540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algn="ctr">
                <a:spcBef>
                  <a:spcPct val="0"/>
                </a:spcBef>
                <a:buClrTx/>
                <a:buSzTx/>
                <a:buFontTx/>
                <a:buNone/>
              </a:pPr>
              <a:endParaRPr lang="zh-CN" altLang="en-US" sz="1800"/>
            </a:p>
          </p:txBody>
        </p:sp>
        <p:sp>
          <p:nvSpPr>
            <p:cNvPr id="7" name="Text Box 6">
              <a:extLst>
                <a:ext uri="{FF2B5EF4-FFF2-40B4-BE49-F238E27FC236}">
                  <a16:creationId xmlns:a16="http://schemas.microsoft.com/office/drawing/2014/main" id="{626220B4-B09F-A173-1FCE-7C6B34D5CED0}"/>
                </a:ext>
              </a:extLst>
            </p:cNvPr>
            <p:cNvSpPr txBox="1">
              <a:spLocks noChangeArrowheads="1"/>
            </p:cNvSpPr>
            <p:nvPr/>
          </p:nvSpPr>
          <p:spPr bwMode="auto">
            <a:xfrm>
              <a:off x="6327444" y="3031064"/>
              <a:ext cx="1295400" cy="288925"/>
            </a:xfrm>
            <a:prstGeom prst="rect">
              <a:avLst/>
            </a:prstGeom>
            <a:noFill/>
            <a:ln>
              <a:noFill/>
            </a:ln>
          </p:spPr>
          <p:txBody>
            <a:bodyPr lIns="18000" tIns="0" rIns="18000" bIns="0"/>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ClrTx/>
                <a:buSzTx/>
                <a:buFontTx/>
                <a:buNone/>
              </a:pPr>
              <a:r>
                <a:rPr lang="zh-CN" altLang="en-US" sz="2000" b="1" dirty="0">
                  <a:solidFill>
                    <a:srgbClr val="FF0000"/>
                  </a:solidFill>
                </a:rPr>
                <a:t>枚举！</a:t>
              </a:r>
            </a:p>
          </p:txBody>
        </p:sp>
        <p:sp>
          <p:nvSpPr>
            <p:cNvPr id="10" name="文本框 9">
              <a:extLst>
                <a:ext uri="{FF2B5EF4-FFF2-40B4-BE49-F238E27FC236}">
                  <a16:creationId xmlns:a16="http://schemas.microsoft.com/office/drawing/2014/main" id="{9E6DC14A-CC47-B1DE-C4B1-41ED9BAF1AE5}"/>
                </a:ext>
              </a:extLst>
            </p:cNvPr>
            <p:cNvSpPr txBox="1"/>
            <p:nvPr/>
          </p:nvSpPr>
          <p:spPr>
            <a:xfrm>
              <a:off x="1944776" y="2263932"/>
              <a:ext cx="8161866" cy="400110"/>
            </a:xfrm>
            <a:prstGeom prst="rect">
              <a:avLst/>
            </a:prstGeom>
            <a:noFill/>
          </p:spPr>
          <p:txBody>
            <a:bodyPr wrap="square">
              <a:spAutoFit/>
            </a:bodyPr>
            <a:lstStyle/>
            <a:p>
              <a:pPr algn="ctr" eaLnBrk="1" hangingPunct="1">
                <a:spcBef>
                  <a:spcPct val="0"/>
                </a:spcBef>
                <a:buClrTx/>
                <a:buSzTx/>
                <a:buFontTx/>
                <a:buNone/>
              </a:pPr>
              <a:r>
                <a:rPr kumimoji="1" lang="en-US" altLang="zh-CN" sz="2000" dirty="0" err="1">
                  <a:latin typeface="宋体" panose="02010600030101010101" pitchFamily="2" charset="-122"/>
                  <a:cs typeface="Times New Roman" panose="02020603050405020304" pitchFamily="18" charset="0"/>
                </a:rPr>
                <a:t>enum</a:t>
              </a:r>
              <a:r>
                <a:rPr kumimoji="1" lang="en-US" altLang="zh-CN" sz="2000" dirty="0">
                  <a:latin typeface="宋体" panose="02010600030101010101" pitchFamily="2" charset="-122"/>
                  <a:cs typeface="Times New Roman" panose="02020603050405020304" pitchFamily="18" charset="0"/>
                </a:rPr>
                <a:t> </a:t>
              </a:r>
              <a:r>
                <a:rPr kumimoji="1" lang="zh-CN" altLang="en-US" sz="2000" dirty="0">
                  <a:latin typeface="宋体" panose="02010600030101010101" pitchFamily="2" charset="-122"/>
                </a:rPr>
                <a:t>枚举类型名</a:t>
              </a:r>
              <a:r>
                <a:rPr kumimoji="1" lang="zh-CN" altLang="en-US" sz="2000" dirty="0">
                  <a:latin typeface="宋体" panose="02010600030101010101" pitchFamily="2" charset="-122"/>
                  <a:cs typeface="Times New Roman" panose="02020603050405020304" pitchFamily="18" charset="0"/>
                </a:rPr>
                <a:t> </a:t>
              </a:r>
              <a:r>
                <a:rPr kumimoji="1" lang="en-US" altLang="zh-CN" sz="2000" dirty="0">
                  <a:latin typeface="宋体" panose="02010600030101010101" pitchFamily="2" charset="-122"/>
                  <a:cs typeface="Times New Roman" panose="02020603050405020304" pitchFamily="18" charset="0"/>
                </a:rPr>
                <a:t>{</a:t>
              </a:r>
              <a:r>
                <a:rPr kumimoji="1" lang="zh-CN" altLang="en-US" sz="2000" dirty="0">
                  <a:latin typeface="宋体" panose="02010600030101010101" pitchFamily="2" charset="-122"/>
                </a:rPr>
                <a:t>枚举常量</a:t>
              </a:r>
              <a:r>
                <a:rPr kumimoji="1" lang="en-US" altLang="zh-CN" sz="2000" dirty="0">
                  <a:latin typeface="宋体" panose="02010600030101010101" pitchFamily="2" charset="-122"/>
                  <a:cs typeface="Times New Roman" panose="02020603050405020304" pitchFamily="18" charset="0"/>
                </a:rPr>
                <a:t>1, </a:t>
              </a:r>
              <a:r>
                <a:rPr kumimoji="1" lang="zh-CN" altLang="en-US" sz="2000" dirty="0">
                  <a:latin typeface="宋体" panose="02010600030101010101" pitchFamily="2" charset="-122"/>
                </a:rPr>
                <a:t>枚举常量</a:t>
              </a:r>
              <a:r>
                <a:rPr kumimoji="1" lang="en-US" altLang="zh-CN" sz="2000" dirty="0">
                  <a:latin typeface="宋体" panose="02010600030101010101" pitchFamily="2" charset="-122"/>
                  <a:cs typeface="Times New Roman" panose="02020603050405020304" pitchFamily="18" charset="0"/>
                </a:rPr>
                <a:t>2,</a:t>
              </a:r>
              <a:r>
                <a:rPr kumimoji="1" lang="en-US" altLang="zh-CN" sz="2000" dirty="0">
                  <a:latin typeface="Times New Roman" panose="02020603050405020304" pitchFamily="18" charset="0"/>
                  <a:cs typeface="Times New Roman" panose="02020603050405020304" pitchFamily="18" charset="0"/>
                </a:rPr>
                <a:t>…</a:t>
              </a:r>
              <a:r>
                <a:rPr kumimoji="1" lang="en-US" altLang="zh-CN" sz="2000" dirty="0">
                  <a:latin typeface="宋体" panose="02010600030101010101" pitchFamily="2" charset="-122"/>
                  <a:cs typeface="Times New Roman" panose="02020603050405020304" pitchFamily="18" charset="0"/>
                </a:rPr>
                <a:t>, </a:t>
              </a:r>
              <a:r>
                <a:rPr kumimoji="1" lang="zh-CN" altLang="en-US" sz="2000" dirty="0">
                  <a:latin typeface="宋体" panose="02010600030101010101" pitchFamily="2" charset="-122"/>
                </a:rPr>
                <a:t>枚举常量</a:t>
              </a:r>
              <a:r>
                <a:rPr kumimoji="1" lang="en-US" altLang="zh-CN" sz="2000" dirty="0">
                  <a:latin typeface="宋体" panose="02010600030101010101" pitchFamily="2" charset="-122"/>
                  <a:cs typeface="Times New Roman" panose="02020603050405020304" pitchFamily="18" charset="0"/>
                </a:rPr>
                <a:t>n}</a:t>
              </a:r>
              <a:r>
                <a:rPr kumimoji="1" lang="zh-CN" altLang="en-US" sz="2000" dirty="0">
                  <a:latin typeface="宋体" panose="02010600030101010101" pitchFamily="2" charset="-122"/>
                </a:rPr>
                <a:t>；</a:t>
              </a:r>
            </a:p>
          </p:txBody>
        </p:sp>
      </p:grpSp>
      <p:sp>
        <p:nvSpPr>
          <p:cNvPr id="14" name="文本框 13">
            <a:extLst>
              <a:ext uri="{FF2B5EF4-FFF2-40B4-BE49-F238E27FC236}">
                <a16:creationId xmlns:a16="http://schemas.microsoft.com/office/drawing/2014/main" id="{5DFD21BC-06D9-870A-F4B4-70B500132776}"/>
              </a:ext>
            </a:extLst>
          </p:cNvPr>
          <p:cNvSpPr txBox="1"/>
          <p:nvPr/>
        </p:nvSpPr>
        <p:spPr>
          <a:xfrm>
            <a:off x="661594" y="3538010"/>
            <a:ext cx="11265077" cy="1573636"/>
          </a:xfrm>
          <a:prstGeom prst="rect">
            <a:avLst/>
          </a:prstGeom>
          <a:noFill/>
        </p:spPr>
        <p:txBody>
          <a:bodyPr wrap="square">
            <a:spAutoFit/>
          </a:bodyPr>
          <a:lstStyle/>
          <a:p>
            <a:pPr marL="285750" indent="-285750">
              <a:lnSpc>
                <a:spcPct val="150000"/>
              </a:lnSpc>
              <a:buFont typeface="Arial" panose="020B0604020202020204" pitchFamily="34" charset="0"/>
              <a:buChar char="•"/>
            </a:pPr>
            <a:r>
              <a:rPr lang="zh-CN" altLang="en-US" dirty="0"/>
              <a:t>枚举类型名以及枚举常量为标识符，</a:t>
            </a:r>
            <a:r>
              <a:rPr lang="zh-CN" altLang="en-US" sz="2400" b="1" dirty="0">
                <a:solidFill>
                  <a:schemeClr val="accent1"/>
                </a:solidFill>
              </a:rPr>
              <a:t>遵循标识符的取名规则</a:t>
            </a:r>
            <a:r>
              <a:rPr lang="zh-CN" altLang="en-US" dirty="0"/>
              <a:t>。</a:t>
            </a:r>
          </a:p>
          <a:p>
            <a:pPr marL="285750" indent="-285750">
              <a:lnSpc>
                <a:spcPct val="150000"/>
              </a:lnSpc>
              <a:buFont typeface="Arial" panose="020B0604020202020204" pitchFamily="34" charset="0"/>
              <a:buChar char="•"/>
            </a:pPr>
            <a:r>
              <a:rPr lang="zh-CN" altLang="en-US" dirty="0"/>
              <a:t>在定义一个枚举类型时，定义了多个常量，供枚举类型变量取值，称此常量为</a:t>
            </a:r>
            <a:r>
              <a:rPr lang="zh-CN" altLang="en-US" sz="2400" b="1" dirty="0">
                <a:solidFill>
                  <a:schemeClr val="accent1"/>
                </a:solidFill>
              </a:rPr>
              <a:t>枚举常量</a:t>
            </a:r>
            <a:r>
              <a:rPr lang="zh-CN" altLang="en-US" dirty="0"/>
              <a:t>。当没给各枚举常量指定值时，其值依次默认为0、1、2、…；在定义枚举类型时，也可使用赋值另行指定枚举常量的值。</a:t>
            </a:r>
          </a:p>
        </p:txBody>
      </p:sp>
    </p:spTree>
    <p:extLst>
      <p:ext uri="{BB962C8B-B14F-4D97-AF65-F5344CB8AC3E}">
        <p14:creationId xmlns:p14="http://schemas.microsoft.com/office/powerpoint/2010/main" val="17232983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C99861-5C4C-C258-EC5C-A5D7A758C2A2}"/>
            </a:ext>
          </a:extLst>
        </p:cNvPr>
        <p:cNvGrpSpPr/>
        <p:nvPr/>
      </p:nvGrpSpPr>
      <p:grpSpPr>
        <a:xfrm>
          <a:off x="0" y="0"/>
          <a:ext cx="0" cy="0"/>
          <a:chOff x="0" y="0"/>
          <a:chExt cx="0" cy="0"/>
        </a:xfrm>
      </p:grpSpPr>
      <p:sp>
        <p:nvSpPr>
          <p:cNvPr id="21" name="文本框 20">
            <a:extLst>
              <a:ext uri="{FF2B5EF4-FFF2-40B4-BE49-F238E27FC236}">
                <a16:creationId xmlns:a16="http://schemas.microsoft.com/office/drawing/2014/main" id="{57577933-9613-B57E-049E-018609B27389}"/>
              </a:ext>
            </a:extLst>
          </p:cNvPr>
          <p:cNvSpPr txBox="1"/>
          <p:nvPr/>
        </p:nvSpPr>
        <p:spPr>
          <a:xfrm>
            <a:off x="900848" y="121514"/>
            <a:ext cx="10560350" cy="584775"/>
          </a:xfrm>
          <a:prstGeom prst="rect">
            <a:avLst/>
          </a:prstGeom>
          <a:noFill/>
        </p:spPr>
        <p:txBody>
          <a:bodyPr wrap="square">
            <a:spAutoFit/>
          </a:bodyPr>
          <a:lstStyle/>
          <a:p>
            <a:r>
              <a:rPr lang="en-US" altLang="zh-CN" sz="3200" b="1" dirty="0">
                <a:latin typeface="微软雅黑" panose="020B0503020204020204" pitchFamily="34" charset="-122"/>
                <a:ea typeface="微软雅黑" panose="020B0503020204020204" pitchFamily="34" charset="-122"/>
                <a:cs typeface="+mj-cs"/>
              </a:rPr>
              <a:t>3.1 </a:t>
            </a:r>
            <a:r>
              <a:rPr lang="zh-CN" altLang="en-US" sz="3200" b="1" dirty="0">
                <a:latin typeface="微软雅黑" panose="020B0503020204020204" pitchFamily="34" charset="-122"/>
                <a:ea typeface="微软雅黑" panose="020B0503020204020204" pitchFamily="34" charset="-122"/>
                <a:cs typeface="+mj-cs"/>
              </a:rPr>
              <a:t>枚举类型</a:t>
            </a:r>
          </a:p>
        </p:txBody>
      </p:sp>
      <p:sp>
        <p:nvSpPr>
          <p:cNvPr id="2" name="Rectangle 3">
            <a:extLst>
              <a:ext uri="{FF2B5EF4-FFF2-40B4-BE49-F238E27FC236}">
                <a16:creationId xmlns:a16="http://schemas.microsoft.com/office/drawing/2014/main" id="{95E21558-F9CB-F671-CFD9-FC1E5BD57B0C}"/>
              </a:ext>
            </a:extLst>
          </p:cNvPr>
          <p:cNvSpPr txBox="1">
            <a:spLocks noChangeArrowheads="1"/>
          </p:cNvSpPr>
          <p:nvPr/>
        </p:nvSpPr>
        <p:spPr>
          <a:xfrm>
            <a:off x="611689" y="1066800"/>
            <a:ext cx="10742659" cy="1526193"/>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80000"/>
              </a:lnSpc>
              <a:buClr>
                <a:srgbClr val="FF0000"/>
              </a:buClr>
              <a:buFont typeface="Wingdings" panose="05000000000000000000" pitchFamily="2" charset="2"/>
              <a:buNone/>
            </a:pPr>
            <a:r>
              <a:rPr lang="zh-CN" altLang="en-US" b="1" dirty="0">
                <a:solidFill>
                  <a:schemeClr val="accent1">
                    <a:lumMod val="75000"/>
                  </a:schemeClr>
                </a:solidFill>
                <a:latin typeface="微软雅黑" panose="020B0503020204020204" pitchFamily="34" charset="-122"/>
                <a:ea typeface="微软雅黑" panose="020B0503020204020204" pitchFamily="34" charset="-122"/>
              </a:rPr>
              <a:t>枚举类型的定义 </a:t>
            </a:r>
          </a:p>
        </p:txBody>
      </p:sp>
      <p:sp>
        <p:nvSpPr>
          <p:cNvPr id="4" name="文本框 3">
            <a:extLst>
              <a:ext uri="{FF2B5EF4-FFF2-40B4-BE49-F238E27FC236}">
                <a16:creationId xmlns:a16="http://schemas.microsoft.com/office/drawing/2014/main" id="{6A7D3A18-D192-B849-CC46-7CA0848F9CCB}"/>
              </a:ext>
            </a:extLst>
          </p:cNvPr>
          <p:cNvSpPr txBox="1"/>
          <p:nvPr/>
        </p:nvSpPr>
        <p:spPr>
          <a:xfrm>
            <a:off x="611689" y="1539473"/>
            <a:ext cx="10288748" cy="3139321"/>
          </a:xfrm>
          <a:prstGeom prst="rect">
            <a:avLst/>
          </a:prstGeom>
          <a:noFill/>
        </p:spPr>
        <p:txBody>
          <a:bodyPr wrap="square">
            <a:spAutoFit/>
          </a:bodyPr>
          <a:lstStyle/>
          <a:p>
            <a:pPr>
              <a:buNone/>
            </a:pPr>
            <a:r>
              <a:rPr lang="zh-CN" altLang="en-US" dirty="0">
                <a:latin typeface="Times New Roman" panose="02020603050405020304" pitchFamily="18" charset="0"/>
                <a:ea typeface="宋体" panose="02010600030101010101" pitchFamily="2" charset="-122"/>
                <a:cs typeface="Times New Roman" panose="02020603050405020304" pitchFamily="18" charset="0"/>
              </a:rPr>
              <a:t>例如：</a:t>
            </a:r>
            <a:r>
              <a:rPr lang="zh-CN" altLang="zh-CN" dirty="0">
                <a:latin typeface="Times New Roman" panose="02020603050405020304" pitchFamily="18" charset="0"/>
                <a:ea typeface="宋体" panose="02010600030101010101" pitchFamily="2" charset="-122"/>
                <a:cs typeface="Times New Roman" panose="02020603050405020304" pitchFamily="18" charset="0"/>
              </a:rPr>
              <a:t>一周有七天，可以用七个名称来表示：</a:t>
            </a:r>
          </a:p>
          <a:p>
            <a:pPr rtl="0">
              <a:buNone/>
            </a:pPr>
            <a:endParaRPr lang="en-US" altLang="zh-CN" dirty="0">
              <a:latin typeface="Times New Roman" panose="02020603050405020304" pitchFamily="18" charset="0"/>
              <a:ea typeface="宋体" panose="02010600030101010101" pitchFamily="2" charset="-122"/>
              <a:cs typeface="Times New Roman" panose="02020603050405020304" pitchFamily="18" charset="0"/>
            </a:endParaRPr>
          </a:p>
          <a:p>
            <a:pPr rtl="0">
              <a:buNone/>
            </a:pPr>
            <a:r>
              <a:rPr lang="en-US" altLang="zh-CN" dirty="0">
                <a:latin typeface="Times New Roman" panose="02020603050405020304" pitchFamily="18" charset="0"/>
                <a:ea typeface="宋体" panose="02010600030101010101" pitchFamily="2" charset="-122"/>
                <a:cs typeface="Times New Roman" panose="02020603050405020304" pitchFamily="18" charset="0"/>
              </a:rPr>
              <a:t>                   </a:t>
            </a:r>
            <a:r>
              <a:rPr lang="zh-CN" altLang="zh-CN" dirty="0">
                <a:solidFill>
                  <a:srgbClr val="FF0000"/>
                </a:solidFill>
                <a:latin typeface="Comic Sans MS" panose="030F0702030302020204" pitchFamily="66" charset="0"/>
                <a:ea typeface="宋体" panose="02010600030101010101" pitchFamily="2" charset="-122"/>
                <a:cs typeface="Times New Roman" panose="02020603050405020304" pitchFamily="18" charset="0"/>
              </a:rPr>
              <a:t>enum </a:t>
            </a:r>
            <a:r>
              <a:rPr lang="zh-CN" altLang="zh-CN" dirty="0">
                <a:solidFill>
                  <a:srgbClr val="7030A0"/>
                </a:solidFill>
                <a:latin typeface="Comic Sans MS" panose="030F0702030302020204" pitchFamily="66" charset="0"/>
                <a:ea typeface="宋体" panose="02010600030101010101" pitchFamily="2" charset="-122"/>
                <a:cs typeface="Times New Roman" panose="02020603050405020304" pitchFamily="18" charset="0"/>
              </a:rPr>
              <a:t>weekday {SUN, MON, TUE, WED, THU, FRI, SAT};</a:t>
            </a:r>
          </a:p>
          <a:p>
            <a:pPr>
              <a:buNone/>
            </a:pPr>
            <a:endParaRPr lang="en-US" altLang="zh-CN" b="1" dirty="0">
              <a:latin typeface="Times New Roman" panose="02020603050405020304" pitchFamily="18" charset="0"/>
              <a:ea typeface="宋体" panose="02010600030101010101" pitchFamily="2" charset="-122"/>
              <a:cs typeface="Times New Roman" panose="02020603050405020304" pitchFamily="18" charset="0"/>
            </a:endParaRPr>
          </a:p>
          <a:p>
            <a:pPr>
              <a:lnSpc>
                <a:spcPct val="150000"/>
              </a:lnSpc>
              <a:buNone/>
            </a:pPr>
            <a:r>
              <a:rPr lang="zh-CN" altLang="zh-CN" b="1" dirty="0">
                <a:latin typeface="Times New Roman" panose="02020603050405020304" pitchFamily="18" charset="0"/>
                <a:ea typeface="宋体" panose="02010600030101010101" pitchFamily="2" charset="-122"/>
                <a:cs typeface="Times New Roman" panose="02020603050405020304" pitchFamily="18" charset="0"/>
              </a:rPr>
              <a:t>这段定义包含什么？</a:t>
            </a:r>
            <a:endParaRPr lang="zh-CN" altLang="zh-CN" dirty="0">
              <a:latin typeface="Times New Roman" panose="02020603050405020304" pitchFamily="18" charset="0"/>
              <a:ea typeface="宋体" panose="02010600030101010101" pitchFamily="2" charset="-122"/>
              <a:cs typeface="Times New Roman" panose="02020603050405020304" pitchFamily="18" charset="0"/>
            </a:endParaRPr>
          </a:p>
          <a:p>
            <a:pPr marL="285750" indent="-285750">
              <a:lnSpc>
                <a:spcPct val="150000"/>
              </a:lnSpc>
              <a:buFont typeface="Arial" panose="020B0604020202020204" pitchFamily="34" charset="0"/>
              <a:buChar char="•"/>
            </a:pPr>
            <a:r>
              <a:rPr lang="zh-CN" altLang="zh-CN" dirty="0">
                <a:solidFill>
                  <a:srgbClr val="FF0000"/>
                </a:solidFill>
                <a:latin typeface="Times New Roman" panose="02020603050405020304" pitchFamily="18" charset="0"/>
                <a:ea typeface="宋体" panose="02010600030101010101" pitchFamily="2" charset="-122"/>
                <a:cs typeface="Times New Roman" panose="02020603050405020304" pitchFamily="18" charset="0"/>
              </a:rPr>
              <a:t>enum</a:t>
            </a:r>
            <a:r>
              <a:rPr lang="zh-CN" altLang="zh-CN" dirty="0">
                <a:latin typeface="Times New Roman" panose="02020603050405020304" pitchFamily="18" charset="0"/>
                <a:ea typeface="宋体" panose="02010600030101010101" pitchFamily="2" charset="-122"/>
                <a:cs typeface="Times New Roman" panose="02020603050405020304" pitchFamily="18" charset="0"/>
              </a:rPr>
              <a:t>：定义枚举类型的关键字。</a:t>
            </a:r>
          </a:p>
          <a:p>
            <a:pPr marL="285750" indent="-285750">
              <a:lnSpc>
                <a:spcPct val="150000"/>
              </a:lnSpc>
              <a:buFont typeface="Arial" panose="020B0604020202020204" pitchFamily="34" charset="0"/>
              <a:buChar char="•"/>
            </a:pPr>
            <a:r>
              <a:rPr lang="zh-CN" altLang="zh-CN" dirty="0">
                <a:solidFill>
                  <a:srgbClr val="7030A0"/>
                </a:solidFill>
                <a:latin typeface="Times New Roman" panose="02020603050405020304" pitchFamily="18" charset="0"/>
                <a:ea typeface="宋体" panose="02010600030101010101" pitchFamily="2" charset="-122"/>
                <a:cs typeface="Times New Roman" panose="02020603050405020304" pitchFamily="18" charset="0"/>
              </a:rPr>
              <a:t>weekday</a:t>
            </a:r>
            <a:r>
              <a:rPr lang="zh-CN" altLang="zh-CN" dirty="0">
                <a:latin typeface="Times New Roman" panose="02020603050405020304" pitchFamily="18" charset="0"/>
                <a:ea typeface="宋体" panose="02010600030101010101" pitchFamily="2" charset="-122"/>
                <a:cs typeface="Times New Roman" panose="02020603050405020304" pitchFamily="18" charset="0"/>
              </a:rPr>
              <a:t>：枚举类型名。</a:t>
            </a:r>
          </a:p>
          <a:p>
            <a:pPr marL="285750" indent="-285750">
              <a:lnSpc>
                <a:spcPct val="150000"/>
              </a:lnSpc>
              <a:buFont typeface="Arial" panose="020B0604020202020204" pitchFamily="34" charset="0"/>
              <a:buChar char="•"/>
            </a:pPr>
            <a:r>
              <a:rPr lang="zh-CN" altLang="zh-CN" dirty="0">
                <a:solidFill>
                  <a:srgbClr val="7030A0"/>
                </a:solidFill>
                <a:latin typeface="Times New Roman" panose="02020603050405020304" pitchFamily="18" charset="0"/>
                <a:ea typeface="宋体" panose="02010600030101010101" pitchFamily="2" charset="-122"/>
                <a:cs typeface="Times New Roman" panose="02020603050405020304" pitchFamily="18" charset="0"/>
              </a:rPr>
              <a:t>SUN </a:t>
            </a:r>
            <a:r>
              <a:rPr lang="zh-CN" altLang="zh-CN" dirty="0">
                <a:latin typeface="Times New Roman" panose="02020603050405020304" pitchFamily="18" charset="0"/>
                <a:ea typeface="宋体" panose="02010600030101010101" pitchFamily="2" charset="-122"/>
                <a:cs typeface="Times New Roman" panose="02020603050405020304" pitchFamily="18" charset="0"/>
              </a:rPr>
              <a:t>到 </a:t>
            </a:r>
            <a:r>
              <a:rPr lang="zh-CN" altLang="zh-CN" dirty="0">
                <a:solidFill>
                  <a:srgbClr val="7030A0"/>
                </a:solidFill>
                <a:latin typeface="Times New Roman" panose="02020603050405020304" pitchFamily="18" charset="0"/>
                <a:ea typeface="宋体" panose="02010600030101010101" pitchFamily="2" charset="-122"/>
                <a:cs typeface="Times New Roman" panose="02020603050405020304" pitchFamily="18" charset="0"/>
              </a:rPr>
              <a:t>SAT</a:t>
            </a:r>
            <a:r>
              <a:rPr lang="zh-CN" altLang="zh-CN" dirty="0">
                <a:latin typeface="Times New Roman" panose="02020603050405020304" pitchFamily="18" charset="0"/>
                <a:ea typeface="宋体" panose="02010600030101010101" pitchFamily="2" charset="-122"/>
                <a:cs typeface="Times New Roman" panose="02020603050405020304" pitchFamily="18" charset="0"/>
              </a:rPr>
              <a:t>：枚举常量。</a:t>
            </a:r>
            <a:endParaRPr lang="en-US" altLang="zh-CN" dirty="0">
              <a:latin typeface="Times New Roman" panose="02020603050405020304" pitchFamily="18" charset="0"/>
              <a:ea typeface="宋体" panose="02010600030101010101" pitchFamily="2" charset="-122"/>
              <a:cs typeface="Times New Roman" panose="02020603050405020304" pitchFamily="18" charset="0"/>
            </a:endParaRPr>
          </a:p>
          <a:p>
            <a:pPr>
              <a:lnSpc>
                <a:spcPct val="100000"/>
              </a:lnSpc>
            </a:pPr>
            <a:r>
              <a:rPr lang="zh-CN" altLang="en-US"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枚举常量具有</a:t>
            </a:r>
            <a:r>
              <a:rPr lang="zh-CN" altLang="en-US" dirty="0">
                <a:solidFill>
                  <a:srgbClr val="FF0000"/>
                </a:solidFill>
                <a:latin typeface="Times New Roman" panose="02020603050405020304" pitchFamily="18" charset="0"/>
                <a:ea typeface="宋体" panose="02010600030101010101" pitchFamily="2" charset="-122"/>
                <a:cs typeface="Times New Roman" panose="02020603050405020304" pitchFamily="18" charset="0"/>
              </a:rPr>
              <a:t>默认的整数与之对应</a:t>
            </a:r>
            <a:r>
              <a:rPr lang="zh-CN" altLang="en-US"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a:t>
            </a:r>
            <a:r>
              <a:rPr lang="en-US" altLang="zh-CN" dirty="0">
                <a:latin typeface="Times New Roman" panose="02020603050405020304" pitchFamily="18" charset="0"/>
                <a:ea typeface="宋体" panose="02010600030101010101" pitchFamily="2" charset="-122"/>
                <a:cs typeface="Times New Roman" panose="02020603050405020304" pitchFamily="18" charset="0"/>
              </a:rPr>
              <a:t>SUN</a:t>
            </a:r>
            <a:r>
              <a:rPr lang="zh-CN" altLang="en-US" dirty="0">
                <a:latin typeface="Times New Roman" panose="02020603050405020304" pitchFamily="18" charset="0"/>
                <a:ea typeface="宋体" panose="02010600030101010101" pitchFamily="2" charset="-122"/>
                <a:cs typeface="Times New Roman" panose="02020603050405020304" pitchFamily="18" charset="0"/>
              </a:rPr>
              <a:t>的值为</a:t>
            </a:r>
            <a:r>
              <a:rPr lang="en-US" altLang="zh-CN" dirty="0">
                <a:latin typeface="Times New Roman" panose="02020603050405020304" pitchFamily="18" charset="0"/>
                <a:ea typeface="宋体" panose="02010600030101010101" pitchFamily="2" charset="-122"/>
                <a:cs typeface="Times New Roman" panose="02020603050405020304" pitchFamily="18" charset="0"/>
              </a:rPr>
              <a:t>0</a:t>
            </a:r>
            <a:r>
              <a:rPr lang="zh-CN" altLang="en-US" dirty="0">
                <a:latin typeface="Times New Roman" panose="02020603050405020304" pitchFamily="18" charset="0"/>
                <a:ea typeface="宋体" panose="02010600030101010101" pitchFamily="2" charset="-122"/>
                <a:cs typeface="Times New Roman" panose="02020603050405020304" pitchFamily="18" charset="0"/>
              </a:rPr>
              <a:t>、</a:t>
            </a:r>
            <a:r>
              <a:rPr lang="en-US" altLang="zh-CN" dirty="0">
                <a:latin typeface="Times New Roman" panose="02020603050405020304" pitchFamily="18" charset="0"/>
                <a:ea typeface="宋体" panose="02010600030101010101" pitchFamily="2" charset="-122"/>
                <a:cs typeface="Times New Roman" panose="02020603050405020304" pitchFamily="18" charset="0"/>
              </a:rPr>
              <a:t>MON</a:t>
            </a:r>
            <a:r>
              <a:rPr lang="zh-CN" altLang="en-US" dirty="0">
                <a:latin typeface="Times New Roman" panose="02020603050405020304" pitchFamily="18" charset="0"/>
                <a:ea typeface="宋体" panose="02010600030101010101" pitchFamily="2" charset="-122"/>
                <a:cs typeface="Times New Roman" panose="02020603050405020304" pitchFamily="18" charset="0"/>
              </a:rPr>
              <a:t>的值为</a:t>
            </a:r>
            <a:r>
              <a:rPr lang="en-US" altLang="zh-CN" dirty="0">
                <a:latin typeface="Times New Roman" panose="02020603050405020304" pitchFamily="18" charset="0"/>
                <a:ea typeface="宋体" panose="02010600030101010101" pitchFamily="2" charset="-122"/>
                <a:cs typeface="Times New Roman" panose="02020603050405020304" pitchFamily="18" charset="0"/>
              </a:rPr>
              <a:t>1</a:t>
            </a:r>
            <a:r>
              <a:rPr lang="zh-CN" altLang="en-US" dirty="0">
                <a:latin typeface="Times New Roman" panose="02020603050405020304" pitchFamily="18" charset="0"/>
                <a:ea typeface="宋体" panose="02010600030101010101" pitchFamily="2" charset="-122"/>
                <a:cs typeface="Times New Roman" panose="02020603050405020304" pitchFamily="18" charset="0"/>
              </a:rPr>
              <a:t>、</a:t>
            </a:r>
            <a:r>
              <a:rPr lang="en-US" altLang="zh-CN" dirty="0">
                <a:latin typeface="Times New Roman" panose="02020603050405020304" pitchFamily="18" charset="0"/>
                <a:ea typeface="宋体" panose="02010600030101010101" pitchFamily="2" charset="-122"/>
                <a:cs typeface="Times New Roman" panose="02020603050405020304" pitchFamily="18" charset="0"/>
              </a:rPr>
              <a:t>TUE</a:t>
            </a:r>
            <a:r>
              <a:rPr lang="zh-CN" altLang="en-US" dirty="0">
                <a:latin typeface="Times New Roman" panose="02020603050405020304" pitchFamily="18" charset="0"/>
                <a:ea typeface="宋体" panose="02010600030101010101" pitchFamily="2" charset="-122"/>
                <a:cs typeface="Times New Roman" panose="02020603050405020304" pitchFamily="18" charset="0"/>
              </a:rPr>
              <a:t>为</a:t>
            </a:r>
            <a:r>
              <a:rPr lang="en-US" altLang="zh-CN" dirty="0">
                <a:latin typeface="Times New Roman" panose="02020603050405020304" pitchFamily="18" charset="0"/>
                <a:ea typeface="宋体" panose="02010600030101010101" pitchFamily="2" charset="-122"/>
                <a:cs typeface="Times New Roman" panose="02020603050405020304" pitchFamily="18" charset="0"/>
              </a:rPr>
              <a:t>2</a:t>
            </a:r>
            <a:r>
              <a:rPr lang="zh-CN" altLang="en-US" dirty="0">
                <a:latin typeface="Times New Roman" panose="02020603050405020304" pitchFamily="18" charset="0"/>
                <a:ea typeface="宋体" panose="02010600030101010101" pitchFamily="2" charset="-122"/>
                <a:cs typeface="Times New Roman" panose="02020603050405020304" pitchFamily="18" charset="0"/>
              </a:rPr>
              <a:t>、</a:t>
            </a:r>
            <a:r>
              <a:rPr lang="en-US" altLang="zh-CN" dirty="0">
                <a:latin typeface="Times New Roman" panose="02020603050405020304" pitchFamily="18" charset="0"/>
                <a:ea typeface="宋体" panose="02010600030101010101" pitchFamily="2" charset="-122"/>
                <a:cs typeface="Times New Roman" panose="02020603050405020304" pitchFamily="18" charset="0"/>
              </a:rPr>
              <a:t>…</a:t>
            </a:r>
            <a:r>
              <a:rPr lang="zh-CN" altLang="en-US" dirty="0">
                <a:latin typeface="Times New Roman" panose="02020603050405020304" pitchFamily="18" charset="0"/>
                <a:ea typeface="宋体" panose="02010600030101010101" pitchFamily="2" charset="-122"/>
                <a:cs typeface="Times New Roman" panose="02020603050405020304" pitchFamily="18" charset="0"/>
              </a:rPr>
              <a:t>、</a:t>
            </a:r>
            <a:r>
              <a:rPr lang="en-US" altLang="zh-CN" dirty="0">
                <a:latin typeface="Times New Roman" panose="02020603050405020304" pitchFamily="18" charset="0"/>
                <a:ea typeface="宋体" panose="02010600030101010101" pitchFamily="2" charset="-122"/>
                <a:cs typeface="Times New Roman" panose="02020603050405020304" pitchFamily="18" charset="0"/>
              </a:rPr>
              <a:t>SAT</a:t>
            </a:r>
            <a:r>
              <a:rPr lang="zh-CN" altLang="en-US" dirty="0">
                <a:latin typeface="Times New Roman" panose="02020603050405020304" pitchFamily="18" charset="0"/>
                <a:ea typeface="宋体" panose="02010600030101010101" pitchFamily="2" charset="-122"/>
                <a:cs typeface="Times New Roman" panose="02020603050405020304" pitchFamily="18" charset="0"/>
              </a:rPr>
              <a:t>为</a:t>
            </a:r>
            <a:r>
              <a:rPr lang="en-US" altLang="zh-CN" dirty="0">
                <a:latin typeface="Times New Roman" panose="02020603050405020304" pitchFamily="18" charset="0"/>
                <a:ea typeface="宋体" panose="02010600030101010101" pitchFamily="2" charset="-122"/>
                <a:cs typeface="Times New Roman" panose="02020603050405020304" pitchFamily="18" charset="0"/>
              </a:rPr>
              <a:t>6</a:t>
            </a:r>
            <a:r>
              <a:rPr lang="zh-CN" altLang="en-US" dirty="0">
                <a:latin typeface="Times New Roman" panose="02020603050405020304" pitchFamily="18" charset="0"/>
                <a:ea typeface="宋体" panose="02010600030101010101" pitchFamily="2" charset="-122"/>
                <a:cs typeface="Times New Roman" panose="02020603050405020304" pitchFamily="18" charset="0"/>
              </a:rPr>
              <a:t>。</a:t>
            </a:r>
            <a:endParaRPr lang="zh-CN" altLang="zh-CN" dirty="0">
              <a:latin typeface="Times New Roman" panose="02020603050405020304" pitchFamily="18" charset="0"/>
              <a:ea typeface="宋体"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27472687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6F5932-E804-78F9-198C-84CFE7EC7727}"/>
            </a:ext>
          </a:extLst>
        </p:cNvPr>
        <p:cNvGrpSpPr/>
        <p:nvPr/>
      </p:nvGrpSpPr>
      <p:grpSpPr>
        <a:xfrm>
          <a:off x="0" y="0"/>
          <a:ext cx="0" cy="0"/>
          <a:chOff x="0" y="0"/>
          <a:chExt cx="0" cy="0"/>
        </a:xfrm>
      </p:grpSpPr>
      <p:sp>
        <p:nvSpPr>
          <p:cNvPr id="21" name="文本框 20">
            <a:extLst>
              <a:ext uri="{FF2B5EF4-FFF2-40B4-BE49-F238E27FC236}">
                <a16:creationId xmlns:a16="http://schemas.microsoft.com/office/drawing/2014/main" id="{E98A9DE2-9C15-C1C4-4680-7444550F991E}"/>
              </a:ext>
            </a:extLst>
          </p:cNvPr>
          <p:cNvSpPr txBox="1"/>
          <p:nvPr/>
        </p:nvSpPr>
        <p:spPr>
          <a:xfrm>
            <a:off x="900848" y="121514"/>
            <a:ext cx="10560350" cy="584775"/>
          </a:xfrm>
          <a:prstGeom prst="rect">
            <a:avLst/>
          </a:prstGeom>
          <a:noFill/>
        </p:spPr>
        <p:txBody>
          <a:bodyPr wrap="square">
            <a:spAutoFit/>
          </a:bodyPr>
          <a:lstStyle/>
          <a:p>
            <a:r>
              <a:rPr lang="en-US" altLang="zh-CN" sz="3200" b="1" dirty="0">
                <a:latin typeface="微软雅黑" panose="020B0503020204020204" pitchFamily="34" charset="-122"/>
                <a:ea typeface="微软雅黑" panose="020B0503020204020204" pitchFamily="34" charset="-122"/>
                <a:cs typeface="+mj-cs"/>
              </a:rPr>
              <a:t>3.1 </a:t>
            </a:r>
            <a:r>
              <a:rPr lang="zh-CN" altLang="en-US" sz="3200" b="1" dirty="0">
                <a:latin typeface="微软雅黑" panose="020B0503020204020204" pitchFamily="34" charset="-122"/>
                <a:ea typeface="微软雅黑" panose="020B0503020204020204" pitchFamily="34" charset="-122"/>
                <a:cs typeface="+mj-cs"/>
              </a:rPr>
              <a:t>枚举类型</a:t>
            </a:r>
          </a:p>
        </p:txBody>
      </p:sp>
      <p:sp>
        <p:nvSpPr>
          <p:cNvPr id="2" name="Rectangle 3">
            <a:extLst>
              <a:ext uri="{FF2B5EF4-FFF2-40B4-BE49-F238E27FC236}">
                <a16:creationId xmlns:a16="http://schemas.microsoft.com/office/drawing/2014/main" id="{82847D98-9265-6258-C26F-3AA51235BCDD}"/>
              </a:ext>
            </a:extLst>
          </p:cNvPr>
          <p:cNvSpPr txBox="1">
            <a:spLocks noChangeArrowheads="1"/>
          </p:cNvSpPr>
          <p:nvPr/>
        </p:nvSpPr>
        <p:spPr>
          <a:xfrm>
            <a:off x="611689" y="882133"/>
            <a:ext cx="10742659" cy="1526193"/>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80000"/>
              </a:lnSpc>
              <a:buClr>
                <a:srgbClr val="FF0000"/>
              </a:buClr>
              <a:buFont typeface="Wingdings" panose="05000000000000000000" pitchFamily="2" charset="2"/>
              <a:buNone/>
            </a:pPr>
            <a:r>
              <a:rPr lang="zh-CN" altLang="en-US" b="1" dirty="0">
                <a:solidFill>
                  <a:schemeClr val="accent1">
                    <a:lumMod val="75000"/>
                  </a:schemeClr>
                </a:solidFill>
                <a:latin typeface="微软雅黑" panose="020B0503020204020204" pitchFamily="34" charset="-122"/>
                <a:ea typeface="微软雅黑" panose="020B0503020204020204" pitchFamily="34" charset="-122"/>
              </a:rPr>
              <a:t>枚举常量的数值如何确定？ </a:t>
            </a:r>
          </a:p>
        </p:txBody>
      </p:sp>
      <p:sp>
        <p:nvSpPr>
          <p:cNvPr id="7" name="文本框 6">
            <a:extLst>
              <a:ext uri="{FF2B5EF4-FFF2-40B4-BE49-F238E27FC236}">
                <a16:creationId xmlns:a16="http://schemas.microsoft.com/office/drawing/2014/main" id="{B94E8167-78E4-0247-C361-AF0BB9F46F76}"/>
              </a:ext>
            </a:extLst>
          </p:cNvPr>
          <p:cNvSpPr txBox="1"/>
          <p:nvPr/>
        </p:nvSpPr>
        <p:spPr>
          <a:xfrm>
            <a:off x="503863" y="1271181"/>
            <a:ext cx="6094902" cy="369332"/>
          </a:xfrm>
          <a:prstGeom prst="rect">
            <a:avLst/>
          </a:prstGeom>
          <a:noFill/>
        </p:spPr>
        <p:txBody>
          <a:bodyPr wrap="square">
            <a:spAutoFit/>
          </a:bodyPr>
          <a:lstStyle/>
          <a:p>
            <a:r>
              <a:rPr lang="en-US" altLang="zh-CN" sz="1800" dirty="0">
                <a:solidFill>
                  <a:srgbClr val="7030A0"/>
                </a:solidFill>
                <a:latin typeface="宋体" panose="02010600030101010101" pitchFamily="2" charset="-122"/>
                <a:ea typeface="宋体" panose="02010600030101010101" pitchFamily="2" charset="-122"/>
              </a:rPr>
              <a:t>【</a:t>
            </a:r>
            <a:r>
              <a:rPr lang="zh-CN" altLang="zh-CN" sz="1800" dirty="0">
                <a:solidFill>
                  <a:srgbClr val="7030A0"/>
                </a:solidFill>
                <a:latin typeface="宋体" panose="02010600030101010101" pitchFamily="2" charset="-122"/>
                <a:ea typeface="宋体" panose="02010600030101010101" pitchFamily="2" charset="-122"/>
              </a:rPr>
              <a:t>没有指定数值时，从0开始依次增加</a:t>
            </a:r>
            <a:r>
              <a:rPr lang="en-US" altLang="zh-CN" sz="1800" dirty="0">
                <a:solidFill>
                  <a:srgbClr val="7030A0"/>
                </a:solidFill>
                <a:latin typeface="宋体" panose="02010600030101010101" pitchFamily="2" charset="-122"/>
                <a:ea typeface="宋体" panose="02010600030101010101" pitchFamily="2" charset="-122"/>
              </a:rPr>
              <a:t>】</a:t>
            </a:r>
            <a:endParaRPr lang="zh-CN" altLang="en-US" dirty="0"/>
          </a:p>
        </p:txBody>
      </p:sp>
      <p:graphicFrame>
        <p:nvGraphicFramePr>
          <p:cNvPr id="8" name="表格 7">
            <a:extLst>
              <a:ext uri="{FF2B5EF4-FFF2-40B4-BE49-F238E27FC236}">
                <a16:creationId xmlns:a16="http://schemas.microsoft.com/office/drawing/2014/main" id="{6EA1C8A2-941F-36C0-5FBE-C44D56DB25D9}"/>
              </a:ext>
            </a:extLst>
          </p:cNvPr>
          <p:cNvGraphicFramePr>
            <a:graphicFrameLocks noGrp="1"/>
          </p:cNvGraphicFramePr>
          <p:nvPr>
            <p:extLst>
              <p:ext uri="{D42A27DB-BD31-4B8C-83A1-F6EECF244321}">
                <p14:modId xmlns:p14="http://schemas.microsoft.com/office/powerpoint/2010/main" val="610848114"/>
              </p:ext>
            </p:extLst>
          </p:nvPr>
        </p:nvGraphicFramePr>
        <p:xfrm>
          <a:off x="1136781" y="2238391"/>
          <a:ext cx="9377432" cy="652342"/>
        </p:xfrm>
        <a:graphic>
          <a:graphicData uri="http://schemas.openxmlformats.org/drawingml/2006/table">
            <a:tbl>
              <a:tblPr>
                <a:tableStyleId>{5C22544A-7EE6-4342-B048-85BDC9FD1C3A}</a:tableStyleId>
              </a:tblPr>
              <a:tblGrid>
                <a:gridCol w="1172179">
                  <a:extLst>
                    <a:ext uri="{9D8B030D-6E8A-4147-A177-3AD203B41FA5}">
                      <a16:colId xmlns:a16="http://schemas.microsoft.com/office/drawing/2014/main" val="2643925105"/>
                    </a:ext>
                  </a:extLst>
                </a:gridCol>
                <a:gridCol w="1172179">
                  <a:extLst>
                    <a:ext uri="{9D8B030D-6E8A-4147-A177-3AD203B41FA5}">
                      <a16:colId xmlns:a16="http://schemas.microsoft.com/office/drawing/2014/main" val="3912356294"/>
                    </a:ext>
                  </a:extLst>
                </a:gridCol>
                <a:gridCol w="1172179">
                  <a:extLst>
                    <a:ext uri="{9D8B030D-6E8A-4147-A177-3AD203B41FA5}">
                      <a16:colId xmlns:a16="http://schemas.microsoft.com/office/drawing/2014/main" val="3133266973"/>
                    </a:ext>
                  </a:extLst>
                </a:gridCol>
                <a:gridCol w="1172179">
                  <a:extLst>
                    <a:ext uri="{9D8B030D-6E8A-4147-A177-3AD203B41FA5}">
                      <a16:colId xmlns:a16="http://schemas.microsoft.com/office/drawing/2014/main" val="2043657948"/>
                    </a:ext>
                  </a:extLst>
                </a:gridCol>
                <a:gridCol w="1172179">
                  <a:extLst>
                    <a:ext uri="{9D8B030D-6E8A-4147-A177-3AD203B41FA5}">
                      <a16:colId xmlns:a16="http://schemas.microsoft.com/office/drawing/2014/main" val="2164199732"/>
                    </a:ext>
                  </a:extLst>
                </a:gridCol>
                <a:gridCol w="1172179">
                  <a:extLst>
                    <a:ext uri="{9D8B030D-6E8A-4147-A177-3AD203B41FA5}">
                      <a16:colId xmlns:a16="http://schemas.microsoft.com/office/drawing/2014/main" val="3178669578"/>
                    </a:ext>
                  </a:extLst>
                </a:gridCol>
                <a:gridCol w="1172179">
                  <a:extLst>
                    <a:ext uri="{9D8B030D-6E8A-4147-A177-3AD203B41FA5}">
                      <a16:colId xmlns:a16="http://schemas.microsoft.com/office/drawing/2014/main" val="2277233299"/>
                    </a:ext>
                  </a:extLst>
                </a:gridCol>
                <a:gridCol w="1172179">
                  <a:extLst>
                    <a:ext uri="{9D8B030D-6E8A-4147-A177-3AD203B41FA5}">
                      <a16:colId xmlns:a16="http://schemas.microsoft.com/office/drawing/2014/main" val="3419037877"/>
                    </a:ext>
                  </a:extLst>
                </a:gridCol>
              </a:tblGrid>
              <a:tr h="326171">
                <a:tc>
                  <a:txBody>
                    <a:bodyPr/>
                    <a:lstStyle/>
                    <a:p>
                      <a:pPr>
                        <a:buNone/>
                      </a:pPr>
                      <a:r>
                        <a:rPr lang="zh-CN" sz="1600" dirty="0">
                          <a:latin typeface="Times New Roman" panose="02020603050405020304" pitchFamily="18" charset="0"/>
                          <a:ea typeface="宋体" panose="02010600030101010101" pitchFamily="2" charset="-122"/>
                          <a:cs typeface="Times New Roman" panose="02020603050405020304" pitchFamily="18" charset="0"/>
                        </a:rPr>
                        <a:t>常量</a:t>
                      </a:r>
                    </a:p>
                  </a:txBody>
                  <a:tcPr marL="81543" marR="81543" marT="40771" marB="40771" anchor="ctr">
                    <a:lnL w="12700" cap="flat" cmpd="sng" algn="ctr">
                      <a:solidFill>
                        <a:schemeClr val="tx1"/>
                      </a:solidFill>
                      <a:prstDash val="solid"/>
                      <a:round/>
                      <a:headEnd type="none" w="med" len="med"/>
                      <a:tailEnd type="none" w="med" len="med"/>
                    </a:lnL>
                    <a:lnR w="9525" cap="flat" cmpd="sng" algn="ctr">
                      <a:solidFill>
                        <a:schemeClr val="tx1"/>
                      </a:solidFill>
                      <a:prstDash val="sysDash"/>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chemeClr val="tx1"/>
                      </a:solidFill>
                      <a:prstDash val="sysDash"/>
                      <a:round/>
                      <a:headEnd type="none" w="med" len="med"/>
                      <a:tailEnd type="none" w="med" len="med"/>
                    </a:lnB>
                  </a:tcPr>
                </a:tc>
                <a:tc>
                  <a:txBody>
                    <a:bodyPr/>
                    <a:lstStyle/>
                    <a:p>
                      <a:pPr>
                        <a:buNone/>
                      </a:pPr>
                      <a:r>
                        <a:rPr lang="zh-CN" sz="1600" dirty="0">
                          <a:latin typeface="Times New Roman" panose="02020603050405020304" pitchFamily="18" charset="0"/>
                          <a:ea typeface="宋体" panose="02010600030101010101" pitchFamily="2" charset="-122"/>
                          <a:cs typeface="Times New Roman" panose="02020603050405020304" pitchFamily="18" charset="0"/>
                        </a:rPr>
                        <a:t>SUN</a:t>
                      </a:r>
                    </a:p>
                  </a:txBody>
                  <a:tcPr marL="81543" marR="81543" marT="40771" marB="40771" anchor="ctr">
                    <a:lnL w="9525" cap="flat" cmpd="sng" algn="ctr">
                      <a:solidFill>
                        <a:schemeClr val="tx1"/>
                      </a:solidFill>
                      <a:prstDash val="sysDash"/>
                      <a:round/>
                      <a:headEnd type="none" w="med" len="med"/>
                      <a:tailEnd type="none" w="med" len="med"/>
                    </a:lnL>
                    <a:lnR w="9525" cap="flat" cmpd="sng" algn="ctr">
                      <a:solidFill>
                        <a:schemeClr val="tx1"/>
                      </a:solidFill>
                      <a:prstDash val="sysDash"/>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chemeClr val="tx1"/>
                      </a:solidFill>
                      <a:prstDash val="sysDash"/>
                      <a:round/>
                      <a:headEnd type="none" w="med" len="med"/>
                      <a:tailEnd type="none" w="med" len="med"/>
                    </a:lnB>
                  </a:tcPr>
                </a:tc>
                <a:tc>
                  <a:txBody>
                    <a:bodyPr/>
                    <a:lstStyle/>
                    <a:p>
                      <a:pPr>
                        <a:buNone/>
                      </a:pPr>
                      <a:r>
                        <a:rPr lang="zh-CN" sz="1600">
                          <a:latin typeface="Times New Roman" panose="02020603050405020304" pitchFamily="18" charset="0"/>
                          <a:ea typeface="宋体" panose="02010600030101010101" pitchFamily="2" charset="-122"/>
                          <a:cs typeface="Times New Roman" panose="02020603050405020304" pitchFamily="18" charset="0"/>
                        </a:rPr>
                        <a:t>MON</a:t>
                      </a:r>
                    </a:p>
                  </a:txBody>
                  <a:tcPr marL="81543" marR="81543" marT="40771" marB="40771" anchor="ctr">
                    <a:lnL w="9525" cap="flat" cmpd="sng" algn="ctr">
                      <a:solidFill>
                        <a:schemeClr val="tx1"/>
                      </a:solidFill>
                      <a:prstDash val="sysDash"/>
                      <a:round/>
                      <a:headEnd type="none" w="med" len="med"/>
                      <a:tailEnd type="none" w="med" len="med"/>
                    </a:lnL>
                    <a:lnR w="9525" cap="flat" cmpd="sng" algn="ctr">
                      <a:solidFill>
                        <a:schemeClr val="tx1"/>
                      </a:solidFill>
                      <a:prstDash val="sysDash"/>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chemeClr val="tx1"/>
                      </a:solidFill>
                      <a:prstDash val="sysDash"/>
                      <a:round/>
                      <a:headEnd type="none" w="med" len="med"/>
                      <a:tailEnd type="none" w="med" len="med"/>
                    </a:lnB>
                  </a:tcPr>
                </a:tc>
                <a:tc>
                  <a:txBody>
                    <a:bodyPr/>
                    <a:lstStyle/>
                    <a:p>
                      <a:pPr>
                        <a:buNone/>
                      </a:pPr>
                      <a:r>
                        <a:rPr lang="zh-CN" sz="1600">
                          <a:latin typeface="Times New Roman" panose="02020603050405020304" pitchFamily="18" charset="0"/>
                          <a:ea typeface="宋体" panose="02010600030101010101" pitchFamily="2" charset="-122"/>
                          <a:cs typeface="Times New Roman" panose="02020603050405020304" pitchFamily="18" charset="0"/>
                        </a:rPr>
                        <a:t>TUE</a:t>
                      </a:r>
                    </a:p>
                  </a:txBody>
                  <a:tcPr marL="81543" marR="81543" marT="40771" marB="40771" anchor="ctr">
                    <a:lnL w="9525" cap="flat" cmpd="sng" algn="ctr">
                      <a:solidFill>
                        <a:schemeClr val="tx1"/>
                      </a:solidFill>
                      <a:prstDash val="sysDash"/>
                      <a:round/>
                      <a:headEnd type="none" w="med" len="med"/>
                      <a:tailEnd type="none" w="med" len="med"/>
                    </a:lnL>
                    <a:lnR w="9525" cap="flat" cmpd="sng" algn="ctr">
                      <a:solidFill>
                        <a:schemeClr val="tx1"/>
                      </a:solidFill>
                      <a:prstDash val="sysDash"/>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chemeClr val="tx1"/>
                      </a:solidFill>
                      <a:prstDash val="sysDash"/>
                      <a:round/>
                      <a:headEnd type="none" w="med" len="med"/>
                      <a:tailEnd type="none" w="med" len="med"/>
                    </a:lnB>
                  </a:tcPr>
                </a:tc>
                <a:tc>
                  <a:txBody>
                    <a:bodyPr/>
                    <a:lstStyle/>
                    <a:p>
                      <a:pPr>
                        <a:buNone/>
                      </a:pPr>
                      <a:r>
                        <a:rPr lang="zh-CN" sz="1600">
                          <a:latin typeface="Times New Roman" panose="02020603050405020304" pitchFamily="18" charset="0"/>
                          <a:ea typeface="宋体" panose="02010600030101010101" pitchFamily="2" charset="-122"/>
                          <a:cs typeface="Times New Roman" panose="02020603050405020304" pitchFamily="18" charset="0"/>
                        </a:rPr>
                        <a:t>WED</a:t>
                      </a:r>
                    </a:p>
                  </a:txBody>
                  <a:tcPr marL="81543" marR="81543" marT="40771" marB="40771" anchor="ctr">
                    <a:lnL w="9525" cap="flat" cmpd="sng" algn="ctr">
                      <a:solidFill>
                        <a:schemeClr val="tx1"/>
                      </a:solidFill>
                      <a:prstDash val="sysDash"/>
                      <a:round/>
                      <a:headEnd type="none" w="med" len="med"/>
                      <a:tailEnd type="none" w="med" len="med"/>
                    </a:lnL>
                    <a:lnR w="9525" cap="flat" cmpd="sng" algn="ctr">
                      <a:solidFill>
                        <a:schemeClr val="tx1"/>
                      </a:solidFill>
                      <a:prstDash val="sysDash"/>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chemeClr val="tx1"/>
                      </a:solidFill>
                      <a:prstDash val="sysDash"/>
                      <a:round/>
                      <a:headEnd type="none" w="med" len="med"/>
                      <a:tailEnd type="none" w="med" len="med"/>
                    </a:lnB>
                  </a:tcPr>
                </a:tc>
                <a:tc>
                  <a:txBody>
                    <a:bodyPr/>
                    <a:lstStyle/>
                    <a:p>
                      <a:pPr>
                        <a:buNone/>
                      </a:pPr>
                      <a:r>
                        <a:rPr lang="zh-CN" sz="1600">
                          <a:latin typeface="Times New Roman" panose="02020603050405020304" pitchFamily="18" charset="0"/>
                          <a:ea typeface="宋体" panose="02010600030101010101" pitchFamily="2" charset="-122"/>
                          <a:cs typeface="Times New Roman" panose="02020603050405020304" pitchFamily="18" charset="0"/>
                        </a:rPr>
                        <a:t>THU</a:t>
                      </a:r>
                    </a:p>
                  </a:txBody>
                  <a:tcPr marL="81543" marR="81543" marT="40771" marB="40771" anchor="ctr">
                    <a:lnL w="9525" cap="flat" cmpd="sng" algn="ctr">
                      <a:solidFill>
                        <a:schemeClr val="tx1"/>
                      </a:solidFill>
                      <a:prstDash val="sysDash"/>
                      <a:round/>
                      <a:headEnd type="none" w="med" len="med"/>
                      <a:tailEnd type="none" w="med" len="med"/>
                    </a:lnL>
                    <a:lnR w="9525" cap="flat" cmpd="sng" algn="ctr">
                      <a:solidFill>
                        <a:schemeClr val="tx1"/>
                      </a:solidFill>
                      <a:prstDash val="sysDash"/>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chemeClr val="tx1"/>
                      </a:solidFill>
                      <a:prstDash val="sysDash"/>
                      <a:round/>
                      <a:headEnd type="none" w="med" len="med"/>
                      <a:tailEnd type="none" w="med" len="med"/>
                    </a:lnB>
                  </a:tcPr>
                </a:tc>
                <a:tc>
                  <a:txBody>
                    <a:bodyPr/>
                    <a:lstStyle/>
                    <a:p>
                      <a:pPr>
                        <a:buNone/>
                      </a:pPr>
                      <a:r>
                        <a:rPr lang="zh-CN" sz="1600">
                          <a:latin typeface="Times New Roman" panose="02020603050405020304" pitchFamily="18" charset="0"/>
                          <a:ea typeface="宋体" panose="02010600030101010101" pitchFamily="2" charset="-122"/>
                          <a:cs typeface="Times New Roman" panose="02020603050405020304" pitchFamily="18" charset="0"/>
                        </a:rPr>
                        <a:t>FRI</a:t>
                      </a:r>
                    </a:p>
                  </a:txBody>
                  <a:tcPr marL="81543" marR="81543" marT="40771" marB="40771" anchor="ctr">
                    <a:lnL w="9525" cap="flat" cmpd="sng" algn="ctr">
                      <a:solidFill>
                        <a:schemeClr val="tx1"/>
                      </a:solidFill>
                      <a:prstDash val="sysDash"/>
                      <a:round/>
                      <a:headEnd type="none" w="med" len="med"/>
                      <a:tailEnd type="none" w="med" len="med"/>
                    </a:lnL>
                    <a:lnR w="9525" cap="flat" cmpd="sng" algn="ctr">
                      <a:solidFill>
                        <a:schemeClr val="tx1"/>
                      </a:solidFill>
                      <a:prstDash val="sysDash"/>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chemeClr val="tx1"/>
                      </a:solidFill>
                      <a:prstDash val="sysDash"/>
                      <a:round/>
                      <a:headEnd type="none" w="med" len="med"/>
                      <a:tailEnd type="none" w="med" len="med"/>
                    </a:lnB>
                  </a:tcPr>
                </a:tc>
                <a:tc>
                  <a:txBody>
                    <a:bodyPr/>
                    <a:lstStyle/>
                    <a:p>
                      <a:pPr>
                        <a:buNone/>
                      </a:pPr>
                      <a:r>
                        <a:rPr lang="zh-CN" sz="1600">
                          <a:latin typeface="Times New Roman" panose="02020603050405020304" pitchFamily="18" charset="0"/>
                          <a:ea typeface="宋体" panose="02010600030101010101" pitchFamily="2" charset="-122"/>
                          <a:cs typeface="Times New Roman" panose="02020603050405020304" pitchFamily="18" charset="0"/>
                        </a:rPr>
                        <a:t>SAT</a:t>
                      </a:r>
                    </a:p>
                  </a:txBody>
                  <a:tcPr marL="81543" marR="81543" marT="40771" marB="40771" anchor="ctr">
                    <a:lnL w="9525" cap="flat" cmpd="sng" algn="ctr">
                      <a:solidFill>
                        <a:schemeClr val="tx1"/>
                      </a:solidFill>
                      <a:prstDash val="sysDash"/>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chemeClr val="tx1"/>
                      </a:solidFill>
                      <a:prstDash val="sysDash"/>
                      <a:round/>
                      <a:headEnd type="none" w="med" len="med"/>
                      <a:tailEnd type="none" w="med" len="med"/>
                    </a:lnB>
                  </a:tcPr>
                </a:tc>
                <a:extLst>
                  <a:ext uri="{0D108BD9-81ED-4DB2-BD59-A6C34878D82A}">
                    <a16:rowId xmlns:a16="http://schemas.microsoft.com/office/drawing/2014/main" val="3874844447"/>
                  </a:ext>
                </a:extLst>
              </a:tr>
              <a:tr h="326171">
                <a:tc>
                  <a:txBody>
                    <a:bodyPr/>
                    <a:lstStyle/>
                    <a:p>
                      <a:pPr>
                        <a:buNone/>
                      </a:pPr>
                      <a:r>
                        <a:rPr lang="zh-CN" sz="1600" dirty="0">
                          <a:latin typeface="Times New Roman" panose="02020603050405020304" pitchFamily="18" charset="0"/>
                          <a:ea typeface="宋体" panose="02010600030101010101" pitchFamily="2" charset="-122"/>
                          <a:cs typeface="Times New Roman" panose="02020603050405020304" pitchFamily="18" charset="0"/>
                        </a:rPr>
                        <a:t>数值</a:t>
                      </a:r>
                    </a:p>
                  </a:txBody>
                  <a:tcPr marL="81543" marR="81543" marT="40771" marB="40771" anchor="ctr">
                    <a:lnL w="12700" cap="flat" cmpd="sng" algn="ctr">
                      <a:solidFill>
                        <a:schemeClr val="tx1"/>
                      </a:solidFill>
                      <a:prstDash val="solid"/>
                      <a:round/>
                      <a:headEnd type="none" w="med" len="med"/>
                      <a:tailEnd type="none" w="med" len="med"/>
                    </a:lnL>
                    <a:lnR w="9525" cap="flat" cmpd="sng" algn="ctr">
                      <a:solidFill>
                        <a:schemeClr val="tx1"/>
                      </a:solidFill>
                      <a:prstDash val="sysDash"/>
                      <a:round/>
                      <a:headEnd type="none" w="med" len="med"/>
                      <a:tailEnd type="none" w="med" len="med"/>
                    </a:lnR>
                    <a:lnT w="9525" cap="flat" cmpd="sng" algn="ctr">
                      <a:solidFill>
                        <a:schemeClr val="tx1"/>
                      </a:solidFill>
                      <a:prstDash val="sysDash"/>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zh-CN" sz="1600">
                          <a:latin typeface="Times New Roman" panose="02020603050405020304" pitchFamily="18" charset="0"/>
                          <a:ea typeface="宋体" panose="02010600030101010101" pitchFamily="2" charset="-122"/>
                          <a:cs typeface="Times New Roman" panose="02020603050405020304" pitchFamily="18" charset="0"/>
                        </a:rPr>
                        <a:t>0</a:t>
                      </a:r>
                    </a:p>
                  </a:txBody>
                  <a:tcPr marL="81543" marR="81543" marT="40771" marB="40771" anchor="ctr">
                    <a:lnL w="9525" cap="flat" cmpd="sng" algn="ctr">
                      <a:solidFill>
                        <a:schemeClr val="tx1"/>
                      </a:solidFill>
                      <a:prstDash val="sysDash"/>
                      <a:round/>
                      <a:headEnd type="none" w="med" len="med"/>
                      <a:tailEnd type="none" w="med" len="med"/>
                    </a:lnL>
                    <a:lnR w="9525" cap="flat" cmpd="sng" algn="ctr">
                      <a:solidFill>
                        <a:schemeClr val="tx1"/>
                      </a:solidFill>
                      <a:prstDash val="sysDash"/>
                      <a:round/>
                      <a:headEnd type="none" w="med" len="med"/>
                      <a:tailEnd type="none" w="med" len="med"/>
                    </a:lnR>
                    <a:lnT w="9525" cap="flat" cmpd="sng" algn="ctr">
                      <a:solidFill>
                        <a:schemeClr val="tx1"/>
                      </a:solidFill>
                      <a:prstDash val="sysDash"/>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zh-CN" sz="1600" dirty="0">
                          <a:latin typeface="Times New Roman" panose="02020603050405020304" pitchFamily="18" charset="0"/>
                          <a:ea typeface="宋体" panose="02010600030101010101" pitchFamily="2" charset="-122"/>
                          <a:cs typeface="Times New Roman" panose="02020603050405020304" pitchFamily="18" charset="0"/>
                        </a:rPr>
                        <a:t>1</a:t>
                      </a:r>
                    </a:p>
                  </a:txBody>
                  <a:tcPr marL="81543" marR="81543" marT="40771" marB="40771" anchor="ctr">
                    <a:lnL w="9525" cap="flat" cmpd="sng" algn="ctr">
                      <a:solidFill>
                        <a:schemeClr val="tx1"/>
                      </a:solidFill>
                      <a:prstDash val="sysDash"/>
                      <a:round/>
                      <a:headEnd type="none" w="med" len="med"/>
                      <a:tailEnd type="none" w="med" len="med"/>
                    </a:lnL>
                    <a:lnR w="9525" cap="flat" cmpd="sng" algn="ctr">
                      <a:solidFill>
                        <a:schemeClr val="tx1"/>
                      </a:solidFill>
                      <a:prstDash val="sysDash"/>
                      <a:round/>
                      <a:headEnd type="none" w="med" len="med"/>
                      <a:tailEnd type="none" w="med" len="med"/>
                    </a:lnR>
                    <a:lnT w="9525" cap="flat" cmpd="sng" algn="ctr">
                      <a:solidFill>
                        <a:schemeClr val="tx1"/>
                      </a:solidFill>
                      <a:prstDash val="sysDash"/>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zh-CN" sz="1600">
                          <a:latin typeface="Times New Roman" panose="02020603050405020304" pitchFamily="18" charset="0"/>
                          <a:ea typeface="宋体" panose="02010600030101010101" pitchFamily="2" charset="-122"/>
                          <a:cs typeface="Times New Roman" panose="02020603050405020304" pitchFamily="18" charset="0"/>
                        </a:rPr>
                        <a:t>2</a:t>
                      </a:r>
                    </a:p>
                  </a:txBody>
                  <a:tcPr marL="81543" marR="81543" marT="40771" marB="40771" anchor="ctr">
                    <a:lnL w="9525" cap="flat" cmpd="sng" algn="ctr">
                      <a:solidFill>
                        <a:schemeClr val="tx1"/>
                      </a:solidFill>
                      <a:prstDash val="sysDash"/>
                      <a:round/>
                      <a:headEnd type="none" w="med" len="med"/>
                      <a:tailEnd type="none" w="med" len="med"/>
                    </a:lnL>
                    <a:lnR w="9525" cap="flat" cmpd="sng" algn="ctr">
                      <a:solidFill>
                        <a:schemeClr val="tx1"/>
                      </a:solidFill>
                      <a:prstDash val="sysDash"/>
                      <a:round/>
                      <a:headEnd type="none" w="med" len="med"/>
                      <a:tailEnd type="none" w="med" len="med"/>
                    </a:lnR>
                    <a:lnT w="9525" cap="flat" cmpd="sng" algn="ctr">
                      <a:solidFill>
                        <a:schemeClr val="tx1"/>
                      </a:solidFill>
                      <a:prstDash val="sysDash"/>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zh-CN" sz="1600">
                          <a:latin typeface="Times New Roman" panose="02020603050405020304" pitchFamily="18" charset="0"/>
                          <a:ea typeface="宋体" panose="02010600030101010101" pitchFamily="2" charset="-122"/>
                          <a:cs typeface="Times New Roman" panose="02020603050405020304" pitchFamily="18" charset="0"/>
                        </a:rPr>
                        <a:t>3</a:t>
                      </a:r>
                    </a:p>
                  </a:txBody>
                  <a:tcPr marL="81543" marR="81543" marT="40771" marB="40771" anchor="ctr">
                    <a:lnL w="9525" cap="flat" cmpd="sng" algn="ctr">
                      <a:solidFill>
                        <a:schemeClr val="tx1"/>
                      </a:solidFill>
                      <a:prstDash val="sysDash"/>
                      <a:round/>
                      <a:headEnd type="none" w="med" len="med"/>
                      <a:tailEnd type="none" w="med" len="med"/>
                    </a:lnL>
                    <a:lnR w="9525" cap="flat" cmpd="sng" algn="ctr">
                      <a:solidFill>
                        <a:schemeClr val="tx1"/>
                      </a:solidFill>
                      <a:prstDash val="sysDash"/>
                      <a:round/>
                      <a:headEnd type="none" w="med" len="med"/>
                      <a:tailEnd type="none" w="med" len="med"/>
                    </a:lnR>
                    <a:lnT w="9525" cap="flat" cmpd="sng" algn="ctr">
                      <a:solidFill>
                        <a:schemeClr val="tx1"/>
                      </a:solidFill>
                      <a:prstDash val="sysDash"/>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zh-CN" sz="1600">
                          <a:latin typeface="Times New Roman" panose="02020603050405020304" pitchFamily="18" charset="0"/>
                          <a:ea typeface="宋体" panose="02010600030101010101" pitchFamily="2" charset="-122"/>
                          <a:cs typeface="Times New Roman" panose="02020603050405020304" pitchFamily="18" charset="0"/>
                        </a:rPr>
                        <a:t>4</a:t>
                      </a:r>
                    </a:p>
                  </a:txBody>
                  <a:tcPr marL="81543" marR="81543" marT="40771" marB="40771" anchor="ctr">
                    <a:lnL w="9525" cap="flat" cmpd="sng" algn="ctr">
                      <a:solidFill>
                        <a:schemeClr val="tx1"/>
                      </a:solidFill>
                      <a:prstDash val="sysDash"/>
                      <a:round/>
                      <a:headEnd type="none" w="med" len="med"/>
                      <a:tailEnd type="none" w="med" len="med"/>
                    </a:lnL>
                    <a:lnR w="9525" cap="flat" cmpd="sng" algn="ctr">
                      <a:solidFill>
                        <a:schemeClr val="tx1"/>
                      </a:solidFill>
                      <a:prstDash val="sysDash"/>
                      <a:round/>
                      <a:headEnd type="none" w="med" len="med"/>
                      <a:tailEnd type="none" w="med" len="med"/>
                    </a:lnR>
                    <a:lnT w="9525" cap="flat" cmpd="sng" algn="ctr">
                      <a:solidFill>
                        <a:schemeClr val="tx1"/>
                      </a:solidFill>
                      <a:prstDash val="sysDash"/>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zh-CN" sz="1600">
                          <a:latin typeface="Times New Roman" panose="02020603050405020304" pitchFamily="18" charset="0"/>
                          <a:ea typeface="宋体" panose="02010600030101010101" pitchFamily="2" charset="-122"/>
                          <a:cs typeface="Times New Roman" panose="02020603050405020304" pitchFamily="18" charset="0"/>
                        </a:rPr>
                        <a:t>5</a:t>
                      </a:r>
                    </a:p>
                  </a:txBody>
                  <a:tcPr marL="81543" marR="81543" marT="40771" marB="40771" anchor="ctr">
                    <a:lnL w="9525" cap="flat" cmpd="sng" algn="ctr">
                      <a:solidFill>
                        <a:schemeClr val="tx1"/>
                      </a:solidFill>
                      <a:prstDash val="sysDash"/>
                      <a:round/>
                      <a:headEnd type="none" w="med" len="med"/>
                      <a:tailEnd type="none" w="med" len="med"/>
                    </a:lnL>
                    <a:lnR w="9525" cap="flat" cmpd="sng" algn="ctr">
                      <a:solidFill>
                        <a:schemeClr val="tx1"/>
                      </a:solidFill>
                      <a:prstDash val="sysDash"/>
                      <a:round/>
                      <a:headEnd type="none" w="med" len="med"/>
                      <a:tailEnd type="none" w="med" len="med"/>
                    </a:lnR>
                    <a:lnT w="9525" cap="flat" cmpd="sng" algn="ctr">
                      <a:solidFill>
                        <a:schemeClr val="tx1"/>
                      </a:solidFill>
                      <a:prstDash val="sysDash"/>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zh-CN" sz="1600" dirty="0">
                          <a:latin typeface="Times New Roman" panose="02020603050405020304" pitchFamily="18" charset="0"/>
                          <a:ea typeface="宋体" panose="02010600030101010101" pitchFamily="2" charset="-122"/>
                          <a:cs typeface="Times New Roman" panose="02020603050405020304" pitchFamily="18" charset="0"/>
                        </a:rPr>
                        <a:t>6</a:t>
                      </a:r>
                    </a:p>
                  </a:txBody>
                  <a:tcPr marL="81543" marR="81543" marT="40771" marB="40771" anchor="ctr">
                    <a:lnL w="9525" cap="flat" cmpd="sng" algn="ctr">
                      <a:solidFill>
                        <a:schemeClr val="tx1"/>
                      </a:solidFill>
                      <a:prstDash val="sysDash"/>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chemeClr val="tx1"/>
                      </a:solidFill>
                      <a:prstDash val="sysDash"/>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60465443"/>
                  </a:ext>
                </a:extLst>
              </a:tr>
            </a:tbl>
          </a:graphicData>
        </a:graphic>
      </p:graphicFrame>
      <p:sp>
        <p:nvSpPr>
          <p:cNvPr id="10" name="文本框 9">
            <a:extLst>
              <a:ext uri="{FF2B5EF4-FFF2-40B4-BE49-F238E27FC236}">
                <a16:creationId xmlns:a16="http://schemas.microsoft.com/office/drawing/2014/main" id="{38682AA5-B052-6B35-FC90-D0E4B50D3A22}"/>
              </a:ext>
            </a:extLst>
          </p:cNvPr>
          <p:cNvSpPr txBox="1"/>
          <p:nvPr/>
        </p:nvSpPr>
        <p:spPr>
          <a:xfrm>
            <a:off x="2593515" y="1729470"/>
            <a:ext cx="7004969" cy="369332"/>
          </a:xfrm>
          <a:prstGeom prst="rect">
            <a:avLst/>
          </a:prstGeom>
          <a:noFill/>
        </p:spPr>
        <p:txBody>
          <a:bodyPr wrap="square">
            <a:spAutoFit/>
          </a:bodyPr>
          <a:lstStyle/>
          <a:p>
            <a:r>
              <a:rPr lang="en-US" altLang="zh-CN" sz="1800" dirty="0">
                <a:latin typeface="Times New Roman" panose="02020603050405020304" pitchFamily="18" charset="0"/>
                <a:ea typeface="宋体" panose="02010600030101010101" pitchFamily="2" charset="-122"/>
                <a:cs typeface="Times New Roman" panose="02020603050405020304" pitchFamily="18" charset="0"/>
              </a:rPr>
              <a:t> </a:t>
            </a:r>
            <a:r>
              <a:rPr lang="zh-CN" altLang="zh-CN" sz="1800" dirty="0">
                <a:solidFill>
                  <a:srgbClr val="FF0000"/>
                </a:solidFill>
                <a:latin typeface="Comic Sans MS" panose="030F0702030302020204" pitchFamily="66" charset="0"/>
                <a:ea typeface="宋体" panose="02010600030101010101" pitchFamily="2" charset="-122"/>
                <a:cs typeface="Times New Roman" panose="02020603050405020304" pitchFamily="18" charset="0"/>
              </a:rPr>
              <a:t>enum </a:t>
            </a:r>
            <a:r>
              <a:rPr lang="zh-CN" altLang="zh-CN" sz="1800" dirty="0">
                <a:solidFill>
                  <a:srgbClr val="7030A0"/>
                </a:solidFill>
                <a:latin typeface="Comic Sans MS" panose="030F0702030302020204" pitchFamily="66" charset="0"/>
                <a:ea typeface="宋体" panose="02010600030101010101" pitchFamily="2" charset="-122"/>
                <a:cs typeface="Times New Roman" panose="02020603050405020304" pitchFamily="18" charset="0"/>
              </a:rPr>
              <a:t>weekday {SUN, MON, TUE, WED, THU, FRI, SAT};</a:t>
            </a:r>
            <a:endParaRPr lang="zh-CN" altLang="en-US" dirty="0"/>
          </a:p>
        </p:txBody>
      </p:sp>
      <p:sp>
        <p:nvSpPr>
          <p:cNvPr id="12" name="文本框 11">
            <a:extLst>
              <a:ext uri="{FF2B5EF4-FFF2-40B4-BE49-F238E27FC236}">
                <a16:creationId xmlns:a16="http://schemas.microsoft.com/office/drawing/2014/main" id="{6D1BF20A-812A-E3DA-D3B2-38928318F094}"/>
              </a:ext>
            </a:extLst>
          </p:cNvPr>
          <p:cNvSpPr txBox="1"/>
          <p:nvPr/>
        </p:nvSpPr>
        <p:spPr>
          <a:xfrm>
            <a:off x="2675128" y="3228604"/>
            <a:ext cx="6094902" cy="923330"/>
          </a:xfrm>
          <a:prstGeom prst="rect">
            <a:avLst/>
          </a:prstGeom>
          <a:noFill/>
        </p:spPr>
        <p:txBody>
          <a:bodyPr wrap="square">
            <a:spAutoFit/>
          </a:bodyPr>
          <a:lstStyle/>
          <a:p>
            <a:pPr>
              <a:buNone/>
            </a:pPr>
            <a:endParaRPr lang="zh-CN" altLang="zh-CN" dirty="0">
              <a:latin typeface="Times New Roman" panose="02020603050405020304" pitchFamily="18" charset="0"/>
              <a:ea typeface="宋体" panose="02010600030101010101" pitchFamily="2" charset="-122"/>
              <a:cs typeface="Times New Roman" panose="02020603050405020304" pitchFamily="18" charset="0"/>
            </a:endParaRPr>
          </a:p>
          <a:p>
            <a:pPr rtl="0">
              <a:buNone/>
            </a:pPr>
            <a:r>
              <a:rPr lang="zh-CN" altLang="zh-CN" dirty="0">
                <a:solidFill>
                  <a:srgbClr val="FF0000"/>
                </a:solidFill>
                <a:latin typeface="Comic Sans MS" panose="030F0702030302020204" pitchFamily="66" charset="0"/>
                <a:ea typeface="宋体" panose="02010600030101010101" pitchFamily="2" charset="-122"/>
                <a:cs typeface="Times New Roman" panose="02020603050405020304" pitchFamily="18" charset="0"/>
              </a:rPr>
              <a:t>enum </a:t>
            </a:r>
            <a:r>
              <a:rPr lang="zh-CN" altLang="zh-CN" dirty="0">
                <a:solidFill>
                  <a:srgbClr val="7030A0"/>
                </a:solidFill>
                <a:latin typeface="Comic Sans MS" panose="030F0702030302020204" pitchFamily="66" charset="0"/>
                <a:ea typeface="宋体" panose="02010600030101010101" pitchFamily="2" charset="-122"/>
                <a:cs typeface="Times New Roman" panose="02020603050405020304" pitchFamily="18" charset="0"/>
              </a:rPr>
              <a:t>city {</a:t>
            </a:r>
            <a:r>
              <a:rPr lang="en-US" altLang="zh-CN" dirty="0">
                <a:solidFill>
                  <a:srgbClr val="7030A0"/>
                </a:solidFill>
                <a:latin typeface="Comic Sans MS" panose="030F0702030302020204" pitchFamily="66" charset="0"/>
                <a:ea typeface="宋体" panose="02010600030101010101" pitchFamily="2" charset="-122"/>
                <a:cs typeface="Times New Roman" panose="02020603050405020304" pitchFamily="18" charset="0"/>
              </a:rPr>
              <a:t> </a:t>
            </a:r>
            <a:r>
              <a:rPr lang="zh-CN" altLang="zh-CN" dirty="0">
                <a:solidFill>
                  <a:srgbClr val="7030A0"/>
                </a:solidFill>
                <a:latin typeface="Comic Sans MS" panose="030F0702030302020204" pitchFamily="66" charset="0"/>
                <a:ea typeface="宋体" panose="02010600030101010101" pitchFamily="2" charset="-122"/>
                <a:cs typeface="Times New Roman" panose="02020603050405020304" pitchFamily="18" charset="0"/>
              </a:rPr>
              <a:t>Beijing, Shanghai, </a:t>
            </a:r>
            <a:r>
              <a:rPr lang="zh-CN" altLang="zh-CN" b="1" dirty="0">
                <a:solidFill>
                  <a:srgbClr val="7030A0"/>
                </a:solidFill>
                <a:latin typeface="Comic Sans MS" panose="030F0702030302020204" pitchFamily="66" charset="0"/>
                <a:ea typeface="宋体" panose="02010600030101010101" pitchFamily="2" charset="-122"/>
                <a:cs typeface="Times New Roman" panose="02020603050405020304" pitchFamily="18" charset="0"/>
              </a:rPr>
              <a:t>Tianjin = 5</a:t>
            </a:r>
            <a:r>
              <a:rPr lang="zh-CN" altLang="zh-CN" dirty="0">
                <a:solidFill>
                  <a:srgbClr val="7030A0"/>
                </a:solidFill>
                <a:latin typeface="Comic Sans MS" panose="030F0702030302020204" pitchFamily="66" charset="0"/>
                <a:ea typeface="宋体" panose="02010600030101010101" pitchFamily="2" charset="-122"/>
                <a:cs typeface="Times New Roman" panose="02020603050405020304" pitchFamily="18" charset="0"/>
              </a:rPr>
              <a:t>, Chongqing};</a:t>
            </a:r>
            <a:endParaRPr lang="en-US" altLang="zh-CN" dirty="0">
              <a:solidFill>
                <a:srgbClr val="7030A0"/>
              </a:solidFill>
              <a:latin typeface="Comic Sans MS" panose="030F0702030302020204" pitchFamily="66" charset="0"/>
              <a:ea typeface="宋体" panose="02010600030101010101" pitchFamily="2" charset="-122"/>
              <a:cs typeface="Times New Roman" panose="02020603050405020304" pitchFamily="18" charset="0"/>
            </a:endParaRPr>
          </a:p>
          <a:p>
            <a:pPr rtl="0">
              <a:buNone/>
            </a:pPr>
            <a:endParaRPr lang="zh-CN" altLang="zh-CN" dirty="0">
              <a:latin typeface="Times New Roman" panose="02020603050405020304" pitchFamily="18" charset="0"/>
              <a:ea typeface="宋体" panose="02010600030101010101" pitchFamily="2" charset="-122"/>
              <a:cs typeface="Times New Roman" panose="02020603050405020304" pitchFamily="18" charset="0"/>
            </a:endParaRPr>
          </a:p>
        </p:txBody>
      </p:sp>
      <p:sp>
        <p:nvSpPr>
          <p:cNvPr id="14" name="文本框 13">
            <a:extLst>
              <a:ext uri="{FF2B5EF4-FFF2-40B4-BE49-F238E27FC236}">
                <a16:creationId xmlns:a16="http://schemas.microsoft.com/office/drawing/2014/main" id="{A4C96849-1027-C012-F197-0BD325A25AAD}"/>
              </a:ext>
            </a:extLst>
          </p:cNvPr>
          <p:cNvSpPr txBox="1"/>
          <p:nvPr/>
        </p:nvSpPr>
        <p:spPr>
          <a:xfrm>
            <a:off x="503863" y="3085728"/>
            <a:ext cx="3471760" cy="369332"/>
          </a:xfrm>
          <a:prstGeom prst="rect">
            <a:avLst/>
          </a:prstGeom>
          <a:noFill/>
        </p:spPr>
        <p:txBody>
          <a:bodyPr wrap="square">
            <a:spAutoFit/>
          </a:bodyPr>
          <a:lstStyle/>
          <a:p>
            <a:r>
              <a:rPr lang="en-US" altLang="zh-CN" dirty="0">
                <a:solidFill>
                  <a:srgbClr val="7030A0"/>
                </a:solidFill>
                <a:latin typeface="宋体" panose="02010600030101010101" pitchFamily="2" charset="-122"/>
                <a:ea typeface="宋体" panose="02010600030101010101" pitchFamily="2" charset="-122"/>
              </a:rPr>
              <a:t>【</a:t>
            </a:r>
            <a:r>
              <a:rPr lang="zh-CN" altLang="zh-CN" dirty="0">
                <a:solidFill>
                  <a:srgbClr val="7030A0"/>
                </a:solidFill>
                <a:latin typeface="宋体" panose="02010600030101010101" pitchFamily="2" charset="-122"/>
                <a:ea typeface="宋体" panose="02010600030101010101" pitchFamily="2" charset="-122"/>
              </a:rPr>
              <a:t>也可以指定某个常量的数值</a:t>
            </a:r>
            <a:r>
              <a:rPr lang="en-US" altLang="zh-CN" dirty="0">
                <a:solidFill>
                  <a:srgbClr val="7030A0"/>
                </a:solidFill>
                <a:latin typeface="宋体" panose="02010600030101010101" pitchFamily="2" charset="-122"/>
                <a:ea typeface="宋体" panose="02010600030101010101" pitchFamily="2" charset="-122"/>
              </a:rPr>
              <a:t>】</a:t>
            </a:r>
            <a:endParaRPr lang="zh-CN" altLang="en-US" dirty="0">
              <a:solidFill>
                <a:srgbClr val="7030A0"/>
              </a:solidFill>
              <a:latin typeface="宋体" panose="02010600030101010101" pitchFamily="2" charset="-122"/>
              <a:ea typeface="宋体" panose="02010600030101010101" pitchFamily="2" charset="-122"/>
            </a:endParaRPr>
          </a:p>
        </p:txBody>
      </p:sp>
      <p:sp>
        <p:nvSpPr>
          <p:cNvPr id="33" name="AutoShape 6">
            <a:extLst>
              <a:ext uri="{FF2B5EF4-FFF2-40B4-BE49-F238E27FC236}">
                <a16:creationId xmlns:a16="http://schemas.microsoft.com/office/drawing/2014/main" id="{160864AC-DA77-6F0A-0A68-FF834E90780E}"/>
              </a:ext>
            </a:extLst>
          </p:cNvPr>
          <p:cNvSpPr/>
          <p:nvPr/>
        </p:nvSpPr>
        <p:spPr>
          <a:xfrm>
            <a:off x="974835" y="4234693"/>
            <a:ext cx="1905000" cy="1016000"/>
          </a:xfrm>
          <a:prstGeom prst="roundRect">
            <a:avLst>
              <a:gd name="adj" fmla="val 0"/>
            </a:avLst>
          </a:prstGeom>
          <a:solidFill>
            <a:srgbClr val="DBEAFE">
              <a:alpha val="100000"/>
            </a:srgbClr>
          </a:solidFill>
          <a:ln w="25400" cap="flat" cmpd="sng">
            <a:noFill/>
            <a:prstDash val="solid"/>
            <a:round/>
          </a:ln>
        </p:spPr>
        <p:txBody>
          <a:bodyPr vert="horz" wrap="square" lIns="63500" tIns="63500" rIns="63500" bIns="63500" rtlCol="0" anchor="ctr"/>
          <a:lstStyle/>
          <a:p>
            <a:pPr algn="ctr">
              <a:defRPr/>
            </a:pPr>
            <a:endParaRPr>
              <a:latin typeface="Times New Roman" panose="02020603050405020304" pitchFamily="18" charset="0"/>
              <a:ea typeface="宋体" panose="02010600030101010101" pitchFamily="2" charset="-122"/>
              <a:cs typeface="Times New Roman" panose="02020603050405020304" pitchFamily="18" charset="0"/>
            </a:endParaRPr>
          </a:p>
        </p:txBody>
      </p:sp>
      <p:sp>
        <p:nvSpPr>
          <p:cNvPr id="34" name="AutoShape 7">
            <a:extLst>
              <a:ext uri="{FF2B5EF4-FFF2-40B4-BE49-F238E27FC236}">
                <a16:creationId xmlns:a16="http://schemas.microsoft.com/office/drawing/2014/main" id="{2E1E158B-BD72-14C1-8500-7C3C9702EA46}"/>
              </a:ext>
            </a:extLst>
          </p:cNvPr>
          <p:cNvSpPr/>
          <p:nvPr/>
        </p:nvSpPr>
        <p:spPr>
          <a:xfrm>
            <a:off x="974835" y="4361693"/>
            <a:ext cx="1905000" cy="381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b="1" i="0" u="none" strike="noStrike">
                <a:solidFill>
                  <a:srgbClr val="2563EB"/>
                </a:solidFill>
                <a:latin typeface="Times New Roman" panose="02020603050405020304" pitchFamily="18" charset="0"/>
                <a:ea typeface="宋体" panose="02010600030101010101" pitchFamily="2" charset="-122"/>
                <a:cs typeface="Times New Roman" panose="02020603050405020304" pitchFamily="18" charset="0"/>
                <a:sym typeface="Noto Sans SC"/>
              </a:rPr>
              <a:t>Beijing</a:t>
            </a:r>
            <a:endParaRPr lang="en-US">
              <a:latin typeface="Times New Roman" panose="02020603050405020304" pitchFamily="18" charset="0"/>
              <a:ea typeface="宋体" panose="02010600030101010101" pitchFamily="2" charset="-122"/>
              <a:cs typeface="Times New Roman" panose="02020603050405020304" pitchFamily="18" charset="0"/>
            </a:endParaRPr>
          </a:p>
        </p:txBody>
      </p:sp>
      <p:sp>
        <p:nvSpPr>
          <p:cNvPr id="35" name="AutoShape 8">
            <a:extLst>
              <a:ext uri="{FF2B5EF4-FFF2-40B4-BE49-F238E27FC236}">
                <a16:creationId xmlns:a16="http://schemas.microsoft.com/office/drawing/2014/main" id="{C7A42862-21F0-2F80-314C-E3D7AA67F458}"/>
              </a:ext>
            </a:extLst>
          </p:cNvPr>
          <p:cNvSpPr/>
          <p:nvPr/>
        </p:nvSpPr>
        <p:spPr>
          <a:xfrm>
            <a:off x="974835" y="4742693"/>
            <a:ext cx="1905000" cy="381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b="0" i="0" u="none" strike="noStrike">
                <a:solidFill>
                  <a:srgbClr val="0F172A"/>
                </a:solidFill>
                <a:latin typeface="Times New Roman" panose="02020603050405020304" pitchFamily="18" charset="0"/>
                <a:ea typeface="宋体" panose="02010600030101010101" pitchFamily="2" charset="-122"/>
                <a:cs typeface="Times New Roman" panose="02020603050405020304" pitchFamily="18" charset="0"/>
                <a:sym typeface="Noto Sans SC"/>
              </a:rPr>
              <a:t>= 0</a:t>
            </a:r>
            <a:endParaRPr lang="en-US">
              <a:latin typeface="Times New Roman" panose="02020603050405020304" pitchFamily="18" charset="0"/>
              <a:ea typeface="宋体" panose="02010600030101010101" pitchFamily="2" charset="-122"/>
              <a:cs typeface="Times New Roman" panose="02020603050405020304" pitchFamily="18" charset="0"/>
            </a:endParaRPr>
          </a:p>
        </p:txBody>
      </p:sp>
      <p:sp>
        <p:nvSpPr>
          <p:cNvPr id="36" name="AutoShape 9">
            <a:extLst>
              <a:ext uri="{FF2B5EF4-FFF2-40B4-BE49-F238E27FC236}">
                <a16:creationId xmlns:a16="http://schemas.microsoft.com/office/drawing/2014/main" id="{4FF2BB05-6A24-8602-5B8E-38901E3D20DE}"/>
              </a:ext>
            </a:extLst>
          </p:cNvPr>
          <p:cNvSpPr/>
          <p:nvPr/>
        </p:nvSpPr>
        <p:spPr>
          <a:xfrm>
            <a:off x="3133835" y="4234693"/>
            <a:ext cx="1905000" cy="1016000"/>
          </a:xfrm>
          <a:prstGeom prst="roundRect">
            <a:avLst>
              <a:gd name="adj" fmla="val 0"/>
            </a:avLst>
          </a:prstGeom>
          <a:solidFill>
            <a:srgbClr val="DBEAFE">
              <a:alpha val="100000"/>
            </a:srgbClr>
          </a:solidFill>
          <a:ln w="25400" cap="flat" cmpd="sng">
            <a:noFill/>
            <a:prstDash val="solid"/>
            <a:round/>
          </a:ln>
        </p:spPr>
        <p:txBody>
          <a:bodyPr vert="horz" wrap="square" lIns="63500" tIns="63500" rIns="63500" bIns="63500" rtlCol="0" anchor="ctr"/>
          <a:lstStyle/>
          <a:p>
            <a:pPr algn="ctr">
              <a:defRPr/>
            </a:pPr>
            <a:endParaRPr>
              <a:latin typeface="Times New Roman" panose="02020603050405020304" pitchFamily="18" charset="0"/>
              <a:ea typeface="宋体" panose="02010600030101010101" pitchFamily="2" charset="-122"/>
              <a:cs typeface="Times New Roman" panose="02020603050405020304" pitchFamily="18" charset="0"/>
            </a:endParaRPr>
          </a:p>
        </p:txBody>
      </p:sp>
      <p:sp>
        <p:nvSpPr>
          <p:cNvPr id="37" name="AutoShape 10">
            <a:extLst>
              <a:ext uri="{FF2B5EF4-FFF2-40B4-BE49-F238E27FC236}">
                <a16:creationId xmlns:a16="http://schemas.microsoft.com/office/drawing/2014/main" id="{C66400FD-F9CC-B7B5-1769-651D585E89C9}"/>
              </a:ext>
            </a:extLst>
          </p:cNvPr>
          <p:cNvSpPr/>
          <p:nvPr/>
        </p:nvSpPr>
        <p:spPr>
          <a:xfrm>
            <a:off x="3133835" y="4361693"/>
            <a:ext cx="1905000" cy="381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b="1" i="0" u="none" strike="noStrike">
                <a:solidFill>
                  <a:srgbClr val="2563EB"/>
                </a:solidFill>
                <a:latin typeface="Times New Roman" panose="02020603050405020304" pitchFamily="18" charset="0"/>
                <a:ea typeface="宋体" panose="02010600030101010101" pitchFamily="2" charset="-122"/>
                <a:cs typeface="Times New Roman" panose="02020603050405020304" pitchFamily="18" charset="0"/>
                <a:sym typeface="Noto Sans SC"/>
              </a:rPr>
              <a:t>Shanghai</a:t>
            </a:r>
            <a:endParaRPr lang="en-US">
              <a:latin typeface="Times New Roman" panose="02020603050405020304" pitchFamily="18" charset="0"/>
              <a:ea typeface="宋体" panose="02010600030101010101" pitchFamily="2" charset="-122"/>
              <a:cs typeface="Times New Roman" panose="02020603050405020304" pitchFamily="18" charset="0"/>
            </a:endParaRPr>
          </a:p>
        </p:txBody>
      </p:sp>
      <p:sp>
        <p:nvSpPr>
          <p:cNvPr id="38" name="AutoShape 11">
            <a:extLst>
              <a:ext uri="{FF2B5EF4-FFF2-40B4-BE49-F238E27FC236}">
                <a16:creationId xmlns:a16="http://schemas.microsoft.com/office/drawing/2014/main" id="{E3B963A3-91E9-591D-2BE2-D145105B9E61}"/>
              </a:ext>
            </a:extLst>
          </p:cNvPr>
          <p:cNvSpPr/>
          <p:nvPr/>
        </p:nvSpPr>
        <p:spPr>
          <a:xfrm>
            <a:off x="3133835" y="4742693"/>
            <a:ext cx="1905000" cy="381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b="0" i="0" u="none" strike="noStrike">
                <a:solidFill>
                  <a:srgbClr val="0F172A"/>
                </a:solidFill>
                <a:latin typeface="Times New Roman" panose="02020603050405020304" pitchFamily="18" charset="0"/>
                <a:ea typeface="宋体" panose="02010600030101010101" pitchFamily="2" charset="-122"/>
                <a:cs typeface="Times New Roman" panose="02020603050405020304" pitchFamily="18" charset="0"/>
                <a:sym typeface="Noto Sans SC"/>
              </a:rPr>
              <a:t>= 1</a:t>
            </a:r>
            <a:endParaRPr lang="en-US">
              <a:latin typeface="Times New Roman" panose="02020603050405020304" pitchFamily="18" charset="0"/>
              <a:ea typeface="宋体" panose="02010600030101010101" pitchFamily="2" charset="-122"/>
              <a:cs typeface="Times New Roman" panose="02020603050405020304" pitchFamily="18" charset="0"/>
            </a:endParaRPr>
          </a:p>
        </p:txBody>
      </p:sp>
      <p:sp>
        <p:nvSpPr>
          <p:cNvPr id="39" name="AutoShape 12">
            <a:extLst>
              <a:ext uri="{FF2B5EF4-FFF2-40B4-BE49-F238E27FC236}">
                <a16:creationId xmlns:a16="http://schemas.microsoft.com/office/drawing/2014/main" id="{B6053384-9724-8A3E-E964-3B3652C33FE5}"/>
              </a:ext>
            </a:extLst>
          </p:cNvPr>
          <p:cNvSpPr/>
          <p:nvPr/>
        </p:nvSpPr>
        <p:spPr>
          <a:xfrm>
            <a:off x="5292835" y="4234693"/>
            <a:ext cx="1905000" cy="1016000"/>
          </a:xfrm>
          <a:prstGeom prst="roundRect">
            <a:avLst>
              <a:gd name="adj" fmla="val 0"/>
            </a:avLst>
          </a:prstGeom>
          <a:solidFill>
            <a:srgbClr val="FFEDD5">
              <a:alpha val="100000"/>
            </a:srgbClr>
          </a:solidFill>
          <a:ln w="25400" cap="flat" cmpd="sng">
            <a:noFill/>
            <a:prstDash val="solid"/>
            <a:round/>
          </a:ln>
        </p:spPr>
        <p:txBody>
          <a:bodyPr vert="horz" wrap="square" lIns="63500" tIns="63500" rIns="63500" bIns="63500" rtlCol="0" anchor="ctr"/>
          <a:lstStyle/>
          <a:p>
            <a:pPr algn="ctr">
              <a:defRPr/>
            </a:pPr>
            <a:endParaRPr>
              <a:latin typeface="Times New Roman" panose="02020603050405020304" pitchFamily="18" charset="0"/>
              <a:ea typeface="宋体" panose="02010600030101010101" pitchFamily="2" charset="-122"/>
              <a:cs typeface="Times New Roman" panose="02020603050405020304" pitchFamily="18" charset="0"/>
            </a:endParaRPr>
          </a:p>
        </p:txBody>
      </p:sp>
      <p:sp>
        <p:nvSpPr>
          <p:cNvPr id="40" name="AutoShape 13">
            <a:extLst>
              <a:ext uri="{FF2B5EF4-FFF2-40B4-BE49-F238E27FC236}">
                <a16:creationId xmlns:a16="http://schemas.microsoft.com/office/drawing/2014/main" id="{D19D543A-5311-EAB4-2EC7-145D6B9E704A}"/>
              </a:ext>
            </a:extLst>
          </p:cNvPr>
          <p:cNvSpPr/>
          <p:nvPr/>
        </p:nvSpPr>
        <p:spPr>
          <a:xfrm>
            <a:off x="5292835" y="4361693"/>
            <a:ext cx="1905000" cy="381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b="1" i="0" u="none" strike="noStrike">
                <a:solidFill>
                  <a:srgbClr val="E8720C"/>
                </a:solidFill>
                <a:latin typeface="Times New Roman" panose="02020603050405020304" pitchFamily="18" charset="0"/>
                <a:ea typeface="宋体" panose="02010600030101010101" pitchFamily="2" charset="-122"/>
                <a:cs typeface="Times New Roman" panose="02020603050405020304" pitchFamily="18" charset="0"/>
                <a:sym typeface="Noto Sans SC"/>
              </a:rPr>
              <a:t>Tianjin = 5</a:t>
            </a:r>
            <a:endParaRPr lang="en-US">
              <a:latin typeface="Times New Roman" panose="02020603050405020304" pitchFamily="18" charset="0"/>
              <a:ea typeface="宋体" panose="02010600030101010101" pitchFamily="2" charset="-122"/>
              <a:cs typeface="Times New Roman" panose="02020603050405020304" pitchFamily="18" charset="0"/>
            </a:endParaRPr>
          </a:p>
        </p:txBody>
      </p:sp>
      <p:sp>
        <p:nvSpPr>
          <p:cNvPr id="41" name="AutoShape 14">
            <a:extLst>
              <a:ext uri="{FF2B5EF4-FFF2-40B4-BE49-F238E27FC236}">
                <a16:creationId xmlns:a16="http://schemas.microsoft.com/office/drawing/2014/main" id="{B1C37639-9AB9-251F-77FB-AEB33CD5C9E7}"/>
              </a:ext>
            </a:extLst>
          </p:cNvPr>
          <p:cNvSpPr/>
          <p:nvPr/>
        </p:nvSpPr>
        <p:spPr>
          <a:xfrm>
            <a:off x="5292835" y="4742693"/>
            <a:ext cx="1905000" cy="381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b="0" i="0" u="none" strike="noStrike">
                <a:solidFill>
                  <a:srgbClr val="64748B"/>
                </a:solidFill>
                <a:latin typeface="Times New Roman" panose="02020603050405020304" pitchFamily="18" charset="0"/>
                <a:ea typeface="宋体" panose="02010600030101010101" pitchFamily="2" charset="-122"/>
                <a:cs typeface="Times New Roman" panose="02020603050405020304" pitchFamily="18" charset="0"/>
                <a:sym typeface="Noto Sans SC"/>
              </a:rPr>
              <a:t>手动指定，跳号了</a:t>
            </a:r>
            <a:endParaRPr lang="en-US">
              <a:latin typeface="Times New Roman" panose="02020603050405020304" pitchFamily="18" charset="0"/>
              <a:ea typeface="宋体" panose="02010600030101010101" pitchFamily="2" charset="-122"/>
              <a:cs typeface="Times New Roman" panose="02020603050405020304" pitchFamily="18" charset="0"/>
            </a:endParaRPr>
          </a:p>
        </p:txBody>
      </p:sp>
      <p:sp>
        <p:nvSpPr>
          <p:cNvPr id="42" name="AutoShape 15">
            <a:extLst>
              <a:ext uri="{FF2B5EF4-FFF2-40B4-BE49-F238E27FC236}">
                <a16:creationId xmlns:a16="http://schemas.microsoft.com/office/drawing/2014/main" id="{848117E7-939B-823A-86BF-842D32391DD8}"/>
              </a:ext>
            </a:extLst>
          </p:cNvPr>
          <p:cNvSpPr/>
          <p:nvPr/>
        </p:nvSpPr>
        <p:spPr>
          <a:xfrm>
            <a:off x="7451835" y="4234693"/>
            <a:ext cx="1905000" cy="1016000"/>
          </a:xfrm>
          <a:prstGeom prst="roundRect">
            <a:avLst>
              <a:gd name="adj" fmla="val 0"/>
            </a:avLst>
          </a:prstGeom>
          <a:solidFill>
            <a:srgbClr val="DBEAFE">
              <a:alpha val="100000"/>
            </a:srgbClr>
          </a:solidFill>
          <a:ln w="25400" cap="flat" cmpd="sng">
            <a:noFill/>
            <a:prstDash val="solid"/>
            <a:round/>
          </a:ln>
        </p:spPr>
        <p:txBody>
          <a:bodyPr vert="horz" wrap="square" lIns="63500" tIns="63500" rIns="63500" bIns="63500" rtlCol="0" anchor="ctr"/>
          <a:lstStyle/>
          <a:p>
            <a:pPr algn="ctr">
              <a:defRPr/>
            </a:pPr>
            <a:endParaRPr>
              <a:latin typeface="Times New Roman" panose="02020603050405020304" pitchFamily="18" charset="0"/>
              <a:ea typeface="宋体" panose="02010600030101010101" pitchFamily="2" charset="-122"/>
              <a:cs typeface="Times New Roman" panose="02020603050405020304" pitchFamily="18" charset="0"/>
            </a:endParaRPr>
          </a:p>
        </p:txBody>
      </p:sp>
      <p:sp>
        <p:nvSpPr>
          <p:cNvPr id="43" name="AutoShape 16">
            <a:extLst>
              <a:ext uri="{FF2B5EF4-FFF2-40B4-BE49-F238E27FC236}">
                <a16:creationId xmlns:a16="http://schemas.microsoft.com/office/drawing/2014/main" id="{C0EDCEE5-8BC3-8516-B73B-973C4C93286F}"/>
              </a:ext>
            </a:extLst>
          </p:cNvPr>
          <p:cNvSpPr/>
          <p:nvPr/>
        </p:nvSpPr>
        <p:spPr>
          <a:xfrm>
            <a:off x="7451835" y="4361693"/>
            <a:ext cx="1905000" cy="381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b="1" i="0" u="none" strike="noStrike">
                <a:solidFill>
                  <a:srgbClr val="2563EB"/>
                </a:solidFill>
                <a:latin typeface="Times New Roman" panose="02020603050405020304" pitchFamily="18" charset="0"/>
                <a:ea typeface="宋体" panose="02010600030101010101" pitchFamily="2" charset="-122"/>
                <a:cs typeface="Times New Roman" panose="02020603050405020304" pitchFamily="18" charset="0"/>
                <a:sym typeface="Noto Sans SC"/>
              </a:rPr>
              <a:t>Chongqing</a:t>
            </a:r>
            <a:endParaRPr lang="en-US">
              <a:latin typeface="Times New Roman" panose="02020603050405020304" pitchFamily="18" charset="0"/>
              <a:ea typeface="宋体" panose="02010600030101010101" pitchFamily="2" charset="-122"/>
              <a:cs typeface="Times New Roman" panose="02020603050405020304" pitchFamily="18" charset="0"/>
            </a:endParaRPr>
          </a:p>
        </p:txBody>
      </p:sp>
      <p:sp>
        <p:nvSpPr>
          <p:cNvPr id="44" name="AutoShape 17">
            <a:extLst>
              <a:ext uri="{FF2B5EF4-FFF2-40B4-BE49-F238E27FC236}">
                <a16:creationId xmlns:a16="http://schemas.microsoft.com/office/drawing/2014/main" id="{72808491-DF7D-E4F8-3FF6-00D7931541AF}"/>
              </a:ext>
            </a:extLst>
          </p:cNvPr>
          <p:cNvSpPr/>
          <p:nvPr/>
        </p:nvSpPr>
        <p:spPr>
          <a:xfrm>
            <a:off x="7451835" y="4742693"/>
            <a:ext cx="1905000" cy="381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b="0" i="0" u="none" strike="noStrike">
                <a:solidFill>
                  <a:srgbClr val="0F172A"/>
                </a:solidFill>
                <a:latin typeface="Times New Roman" panose="02020603050405020304" pitchFamily="18" charset="0"/>
                <a:ea typeface="宋体" panose="02010600030101010101" pitchFamily="2" charset="-122"/>
                <a:cs typeface="Times New Roman" panose="02020603050405020304" pitchFamily="18" charset="0"/>
                <a:sym typeface="Noto Sans SC"/>
              </a:rPr>
              <a:t>= 6（上一个 +1）</a:t>
            </a:r>
            <a:endParaRPr lang="en-US">
              <a:latin typeface="Times New Roman" panose="02020603050405020304" pitchFamily="18" charset="0"/>
              <a:ea typeface="宋体" panose="02010600030101010101" pitchFamily="2" charset="-122"/>
              <a:cs typeface="Times New Roman" panose="02020603050405020304" pitchFamily="18" charset="0"/>
            </a:endParaRPr>
          </a:p>
        </p:txBody>
      </p:sp>
      <p:sp>
        <p:nvSpPr>
          <p:cNvPr id="47" name="文本框 46">
            <a:extLst>
              <a:ext uri="{FF2B5EF4-FFF2-40B4-BE49-F238E27FC236}">
                <a16:creationId xmlns:a16="http://schemas.microsoft.com/office/drawing/2014/main" id="{22071048-D2B1-51FA-0680-D2354B968FB1}"/>
              </a:ext>
            </a:extLst>
          </p:cNvPr>
          <p:cNvSpPr txBox="1"/>
          <p:nvPr/>
        </p:nvSpPr>
        <p:spPr>
          <a:xfrm>
            <a:off x="777830" y="5377693"/>
            <a:ext cx="9564349" cy="738664"/>
          </a:xfrm>
          <a:prstGeom prst="rect">
            <a:avLst/>
          </a:prstGeom>
          <a:noFill/>
        </p:spPr>
        <p:txBody>
          <a:bodyPr wrap="square">
            <a:spAutoFit/>
          </a:bodyPr>
          <a:lstStyle/>
          <a:p>
            <a:r>
              <a:rPr lang="zh-CN" altLang="en-US" dirty="0">
                <a:latin typeface="Times New Roman" panose="02020603050405020304" pitchFamily="18" charset="0"/>
                <a:ea typeface="宋体" panose="02010600030101010101" pitchFamily="2" charset="-122"/>
                <a:cs typeface="Times New Roman" panose="02020603050405020304" pitchFamily="18" charset="0"/>
              </a:rPr>
              <a:t>规则：第一个没指定就是 0；后面没指定的，就等于</a:t>
            </a:r>
            <a:r>
              <a:rPr lang="zh-CN" altLang="en-US" sz="2400" b="1" dirty="0">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rPr>
              <a:t>前一个的值加 1</a:t>
            </a:r>
            <a:r>
              <a:rPr lang="zh-CN" altLang="en-US" dirty="0">
                <a:latin typeface="Times New Roman" panose="02020603050405020304" pitchFamily="18" charset="0"/>
                <a:ea typeface="宋体" panose="02010600030101010101" pitchFamily="2" charset="-122"/>
                <a:cs typeface="Times New Roman" panose="02020603050405020304" pitchFamily="18" charset="0"/>
              </a:rPr>
              <a:t>。中间一旦有人手动指定，就从那个值往后继续数。</a:t>
            </a:r>
          </a:p>
        </p:txBody>
      </p:sp>
    </p:spTree>
    <p:extLst>
      <p:ext uri="{BB962C8B-B14F-4D97-AF65-F5344CB8AC3E}">
        <p14:creationId xmlns:p14="http://schemas.microsoft.com/office/powerpoint/2010/main" val="37413788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87FD37-4176-7BCD-A238-0879CDA4AA69}"/>
            </a:ext>
          </a:extLst>
        </p:cNvPr>
        <p:cNvGrpSpPr/>
        <p:nvPr/>
      </p:nvGrpSpPr>
      <p:grpSpPr>
        <a:xfrm>
          <a:off x="0" y="0"/>
          <a:ext cx="0" cy="0"/>
          <a:chOff x="0" y="0"/>
          <a:chExt cx="0" cy="0"/>
        </a:xfrm>
      </p:grpSpPr>
      <p:sp>
        <p:nvSpPr>
          <p:cNvPr id="21" name="文本框 20">
            <a:extLst>
              <a:ext uri="{FF2B5EF4-FFF2-40B4-BE49-F238E27FC236}">
                <a16:creationId xmlns:a16="http://schemas.microsoft.com/office/drawing/2014/main" id="{CF4CC687-6A74-BA4C-D84A-892EF2E20BB3}"/>
              </a:ext>
            </a:extLst>
          </p:cNvPr>
          <p:cNvSpPr txBox="1"/>
          <p:nvPr/>
        </p:nvSpPr>
        <p:spPr>
          <a:xfrm>
            <a:off x="900848" y="121514"/>
            <a:ext cx="10560350" cy="584775"/>
          </a:xfrm>
          <a:prstGeom prst="rect">
            <a:avLst/>
          </a:prstGeom>
          <a:noFill/>
        </p:spPr>
        <p:txBody>
          <a:bodyPr wrap="square">
            <a:spAutoFit/>
          </a:bodyPr>
          <a:lstStyle/>
          <a:p>
            <a:r>
              <a:rPr lang="en-US" altLang="zh-CN" sz="3200" b="1" dirty="0">
                <a:latin typeface="微软雅黑" panose="020B0503020204020204" pitchFamily="34" charset="-122"/>
                <a:ea typeface="微软雅黑" panose="020B0503020204020204" pitchFamily="34" charset="-122"/>
                <a:cs typeface="+mj-cs"/>
              </a:rPr>
              <a:t>3.1 </a:t>
            </a:r>
            <a:r>
              <a:rPr lang="zh-CN" altLang="en-US" sz="3200" b="1" dirty="0">
                <a:latin typeface="微软雅黑" panose="020B0503020204020204" pitchFamily="34" charset="-122"/>
                <a:ea typeface="微软雅黑" panose="020B0503020204020204" pitchFamily="34" charset="-122"/>
                <a:cs typeface="+mj-cs"/>
              </a:rPr>
              <a:t>枚举类型</a:t>
            </a:r>
          </a:p>
        </p:txBody>
      </p:sp>
      <p:sp>
        <p:nvSpPr>
          <p:cNvPr id="2" name="Rectangle 3">
            <a:extLst>
              <a:ext uri="{FF2B5EF4-FFF2-40B4-BE49-F238E27FC236}">
                <a16:creationId xmlns:a16="http://schemas.microsoft.com/office/drawing/2014/main" id="{4298596F-AD87-DE53-0953-8D050F4270F1}"/>
              </a:ext>
            </a:extLst>
          </p:cNvPr>
          <p:cNvSpPr txBox="1">
            <a:spLocks noChangeArrowheads="1"/>
          </p:cNvSpPr>
          <p:nvPr/>
        </p:nvSpPr>
        <p:spPr>
          <a:xfrm>
            <a:off x="531817" y="1146101"/>
            <a:ext cx="2614987" cy="369333"/>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80000"/>
              </a:lnSpc>
              <a:buClr>
                <a:srgbClr val="FF0000"/>
              </a:buClr>
              <a:buFont typeface="Wingdings" panose="05000000000000000000" pitchFamily="2" charset="2"/>
              <a:buNone/>
            </a:pPr>
            <a:r>
              <a:rPr lang="zh-CN" altLang="en-US" b="1" dirty="0">
                <a:solidFill>
                  <a:schemeClr val="accent1">
                    <a:lumMod val="75000"/>
                  </a:schemeClr>
                </a:solidFill>
                <a:latin typeface="Times New Roman" panose="02020603050405020304" pitchFamily="18" charset="0"/>
                <a:ea typeface="微软雅黑" panose="020B0503020204020204" pitchFamily="34" charset="-122"/>
                <a:cs typeface="Times New Roman" panose="02020603050405020304" pitchFamily="18" charset="0"/>
              </a:rPr>
              <a:t>枚举类型的使用</a:t>
            </a:r>
          </a:p>
        </p:txBody>
      </p:sp>
      <p:sp>
        <p:nvSpPr>
          <p:cNvPr id="4" name="文本框 3">
            <a:extLst>
              <a:ext uri="{FF2B5EF4-FFF2-40B4-BE49-F238E27FC236}">
                <a16:creationId xmlns:a16="http://schemas.microsoft.com/office/drawing/2014/main" id="{0094321E-0E62-D8D4-8B72-27E75EC607FF}"/>
              </a:ext>
            </a:extLst>
          </p:cNvPr>
          <p:cNvSpPr txBox="1"/>
          <p:nvPr/>
        </p:nvSpPr>
        <p:spPr>
          <a:xfrm>
            <a:off x="531817" y="1546677"/>
            <a:ext cx="4675015" cy="400110"/>
          </a:xfrm>
          <a:prstGeom prst="rect">
            <a:avLst/>
          </a:prstGeom>
          <a:noFill/>
        </p:spPr>
        <p:txBody>
          <a:bodyPr wrap="square">
            <a:spAutoFit/>
          </a:bodyPr>
          <a:lstStyle/>
          <a:p>
            <a:r>
              <a:rPr lang="zh-CN" altLang="zh-CN" sz="2000" b="1" dirty="0">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rPr>
              <a:t>枚举变量只能装“同类型”的枚举常量。</a:t>
            </a:r>
            <a:endParaRPr lang="zh-CN" altLang="en-US" sz="2000" b="1" dirty="0">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nvGrpSpPr>
          <p:cNvPr id="10" name="组合 9">
            <a:extLst>
              <a:ext uri="{FF2B5EF4-FFF2-40B4-BE49-F238E27FC236}">
                <a16:creationId xmlns:a16="http://schemas.microsoft.com/office/drawing/2014/main" id="{7F15D288-E33D-69A5-4C27-EE57F415151A}"/>
              </a:ext>
            </a:extLst>
          </p:cNvPr>
          <p:cNvGrpSpPr/>
          <p:nvPr/>
        </p:nvGrpSpPr>
        <p:grpSpPr>
          <a:xfrm>
            <a:off x="3264661" y="2128661"/>
            <a:ext cx="5196321" cy="2404133"/>
            <a:chOff x="521307" y="1788192"/>
            <a:chExt cx="5196321" cy="2098414"/>
          </a:xfrm>
        </p:grpSpPr>
        <p:sp>
          <p:nvSpPr>
            <p:cNvPr id="5" name="矩形: 圆角 4">
              <a:extLst>
                <a:ext uri="{FF2B5EF4-FFF2-40B4-BE49-F238E27FC236}">
                  <a16:creationId xmlns:a16="http://schemas.microsoft.com/office/drawing/2014/main" id="{6F365F35-F298-2245-9EE3-8C3A1C9E7C96}"/>
                </a:ext>
              </a:extLst>
            </p:cNvPr>
            <p:cNvSpPr/>
            <p:nvPr/>
          </p:nvSpPr>
          <p:spPr>
            <a:xfrm>
              <a:off x="521307" y="1788192"/>
              <a:ext cx="5091217" cy="1884722"/>
            </a:xfrm>
            <a:prstGeom prst="roundRect">
              <a:avLst>
                <a:gd name="adj" fmla="val 5093"/>
              </a:avLst>
            </a:prstGeom>
            <a:solidFill>
              <a:schemeClr val="bg1"/>
            </a:solidFill>
            <a:ln w="1905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a:extLst>
                <a:ext uri="{FF2B5EF4-FFF2-40B4-BE49-F238E27FC236}">
                  <a16:creationId xmlns:a16="http://schemas.microsoft.com/office/drawing/2014/main" id="{69406109-40DF-4228-D3D4-19622764B059}"/>
                </a:ext>
              </a:extLst>
            </p:cNvPr>
            <p:cNvSpPr txBox="1"/>
            <p:nvPr/>
          </p:nvSpPr>
          <p:spPr>
            <a:xfrm>
              <a:off x="521307" y="1855281"/>
              <a:ext cx="5196321" cy="2031325"/>
            </a:xfrm>
            <a:prstGeom prst="rect">
              <a:avLst/>
            </a:prstGeom>
            <a:noFill/>
          </p:spPr>
          <p:txBody>
            <a:bodyPr wrap="square">
              <a:spAutoFit/>
            </a:bodyPr>
            <a:lstStyle/>
            <a:p>
              <a:r>
                <a:rPr lang="zh-CN" altLang="en-US" dirty="0">
                  <a:latin typeface="Comic Sans MS" panose="030F0702030302020204" pitchFamily="66" charset="0"/>
                  <a:cs typeface="Times New Roman" panose="02020603050405020304" pitchFamily="18" charset="0"/>
                </a:rPr>
                <a:t>enum city {</a:t>
              </a:r>
            </a:p>
            <a:p>
              <a:r>
                <a:rPr lang="zh-CN" altLang="en-US" dirty="0">
                  <a:latin typeface="Comic Sans MS" panose="030F0702030302020204" pitchFamily="66" charset="0"/>
                  <a:cs typeface="Times New Roman" panose="02020603050405020304" pitchFamily="18" charset="0"/>
                </a:rPr>
                <a:t>    Beijing,       // 数值为0</a:t>
              </a:r>
            </a:p>
            <a:p>
              <a:r>
                <a:rPr lang="zh-CN" altLang="en-US" dirty="0">
                  <a:latin typeface="Comic Sans MS" panose="030F0702030302020204" pitchFamily="66" charset="0"/>
                  <a:cs typeface="Times New Roman" panose="02020603050405020304" pitchFamily="18" charset="0"/>
                </a:rPr>
                <a:t>    Shanghai,      // 数值为1</a:t>
              </a:r>
            </a:p>
            <a:p>
              <a:r>
                <a:rPr lang="zh-CN" altLang="en-US" dirty="0">
                  <a:latin typeface="Comic Sans MS" panose="030F0702030302020204" pitchFamily="66" charset="0"/>
                  <a:cs typeface="Times New Roman" panose="02020603050405020304" pitchFamily="18" charset="0"/>
                </a:rPr>
                <a:t>    Tianjin = 5,   // 定义时，指定Tianjin的数值为5</a:t>
              </a:r>
            </a:p>
            <a:p>
              <a:r>
                <a:rPr lang="zh-CN" altLang="en-US" dirty="0">
                  <a:latin typeface="Comic Sans MS" panose="030F0702030302020204" pitchFamily="66" charset="0"/>
                  <a:cs typeface="Times New Roman" panose="02020603050405020304" pitchFamily="18" charset="0"/>
                </a:rPr>
                <a:t>    Chongqing      // 数值为6</a:t>
              </a:r>
            </a:p>
            <a:p>
              <a:r>
                <a:rPr lang="zh-CN" altLang="en-US" dirty="0">
                  <a:latin typeface="Comic Sans MS" panose="030F0702030302020204" pitchFamily="66" charset="0"/>
                  <a:cs typeface="Times New Roman" panose="02020603050405020304" pitchFamily="18" charset="0"/>
                </a:rPr>
                <a:t>};</a:t>
              </a:r>
            </a:p>
          </p:txBody>
        </p:sp>
      </p:grpSp>
      <p:sp>
        <p:nvSpPr>
          <p:cNvPr id="11" name="文本框 10">
            <a:extLst>
              <a:ext uri="{FF2B5EF4-FFF2-40B4-BE49-F238E27FC236}">
                <a16:creationId xmlns:a16="http://schemas.microsoft.com/office/drawing/2014/main" id="{E58D17FF-2D83-85A3-D911-1F0A00B4707B}"/>
              </a:ext>
            </a:extLst>
          </p:cNvPr>
          <p:cNvSpPr txBox="1"/>
          <p:nvPr/>
        </p:nvSpPr>
        <p:spPr>
          <a:xfrm>
            <a:off x="701984" y="4449549"/>
            <a:ext cx="10958078" cy="1294970"/>
          </a:xfrm>
          <a:prstGeom prst="rect">
            <a:avLst/>
          </a:prstGeom>
          <a:noFill/>
        </p:spPr>
        <p:txBody>
          <a:bodyPr wrap="square">
            <a:spAutoFit/>
          </a:bodyPr>
          <a:lstStyle/>
          <a:p>
            <a:pPr algn="just">
              <a:lnSpc>
                <a:spcPct val="150000"/>
              </a:lnSpc>
              <a:buNone/>
            </a:pPr>
            <a:r>
              <a:rPr lang="zh-CN" altLang="zh-CN" b="1" dirty="0">
                <a:latin typeface="Times New Roman" panose="02020603050405020304" pitchFamily="18" charset="0"/>
                <a:cs typeface="Times New Roman" panose="02020603050405020304" pitchFamily="18" charset="0"/>
              </a:rPr>
              <a:t>定义一个名为Tianjin的枚举常量，并规定它对应的数值是5。</a:t>
            </a:r>
            <a:endParaRPr lang="en-US" altLang="zh-CN" b="1" dirty="0">
              <a:latin typeface="Times New Roman" panose="02020603050405020304" pitchFamily="18" charset="0"/>
              <a:cs typeface="Times New Roman" panose="02020603050405020304" pitchFamily="18" charset="0"/>
            </a:endParaRPr>
          </a:p>
          <a:p>
            <a:pPr algn="just">
              <a:lnSpc>
                <a:spcPct val="150000"/>
              </a:lnSpc>
              <a:buNone/>
            </a:pPr>
            <a:r>
              <a:rPr lang="zh-CN" altLang="zh-CN" dirty="0">
                <a:latin typeface="Times New Roman" panose="02020603050405020304" pitchFamily="18" charset="0"/>
                <a:cs typeface="Times New Roman" panose="02020603050405020304" pitchFamily="18" charset="0"/>
              </a:rPr>
              <a:t>此时，Tianjin</a:t>
            </a:r>
            <a:r>
              <a:rPr lang="zh-CN" altLang="zh-CN" b="1" dirty="0">
                <a:latin typeface="Times New Roman" panose="02020603050405020304" pitchFamily="18" charset="0"/>
                <a:cs typeface="Times New Roman" panose="02020603050405020304" pitchFamily="18" charset="0"/>
              </a:rPr>
              <a:t>不是一个已经定义好的枚举变量</a:t>
            </a:r>
            <a:r>
              <a:rPr lang="zh-CN" altLang="zh-CN" dirty="0">
                <a:latin typeface="Times New Roman" panose="02020603050405020304" pitchFamily="18" charset="0"/>
                <a:cs typeface="Times New Roman" panose="02020603050405020304" pitchFamily="18" charset="0"/>
              </a:rPr>
              <a:t>。这段代码是在建立枚举类型、定义其中的常量，因此允许指定数值。后面没有单独指定数值的 Chongqing，就在5的基础上加1，得到6。</a:t>
            </a:r>
          </a:p>
        </p:txBody>
      </p:sp>
    </p:spTree>
    <p:extLst>
      <p:ext uri="{BB962C8B-B14F-4D97-AF65-F5344CB8AC3E}">
        <p14:creationId xmlns:p14="http://schemas.microsoft.com/office/powerpoint/2010/main" val="22013790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CFB5A8-D412-BB19-1689-05F59EA71B88}"/>
            </a:ext>
          </a:extLst>
        </p:cNvPr>
        <p:cNvGrpSpPr/>
        <p:nvPr/>
      </p:nvGrpSpPr>
      <p:grpSpPr>
        <a:xfrm>
          <a:off x="0" y="0"/>
          <a:ext cx="0" cy="0"/>
          <a:chOff x="0" y="0"/>
          <a:chExt cx="0" cy="0"/>
        </a:xfrm>
      </p:grpSpPr>
      <p:sp>
        <p:nvSpPr>
          <p:cNvPr id="21" name="文本框 20">
            <a:extLst>
              <a:ext uri="{FF2B5EF4-FFF2-40B4-BE49-F238E27FC236}">
                <a16:creationId xmlns:a16="http://schemas.microsoft.com/office/drawing/2014/main" id="{10A024BC-7A74-A8EE-F0D9-286C120E743F}"/>
              </a:ext>
            </a:extLst>
          </p:cNvPr>
          <p:cNvSpPr txBox="1"/>
          <p:nvPr/>
        </p:nvSpPr>
        <p:spPr>
          <a:xfrm>
            <a:off x="900848" y="121514"/>
            <a:ext cx="10560350" cy="584775"/>
          </a:xfrm>
          <a:prstGeom prst="rect">
            <a:avLst/>
          </a:prstGeom>
          <a:noFill/>
        </p:spPr>
        <p:txBody>
          <a:bodyPr wrap="square">
            <a:spAutoFit/>
          </a:bodyPr>
          <a:lstStyle/>
          <a:p>
            <a:r>
              <a:rPr lang="en-US" altLang="zh-CN" sz="3200" b="1" dirty="0">
                <a:latin typeface="微软雅黑" panose="020B0503020204020204" pitchFamily="34" charset="-122"/>
                <a:ea typeface="微软雅黑" panose="020B0503020204020204" pitchFamily="34" charset="-122"/>
                <a:cs typeface="+mj-cs"/>
              </a:rPr>
              <a:t>3.1 </a:t>
            </a:r>
            <a:r>
              <a:rPr lang="zh-CN" altLang="en-US" sz="3200" b="1" dirty="0">
                <a:latin typeface="微软雅黑" panose="020B0503020204020204" pitchFamily="34" charset="-122"/>
                <a:ea typeface="微软雅黑" panose="020B0503020204020204" pitchFamily="34" charset="-122"/>
                <a:cs typeface="+mj-cs"/>
              </a:rPr>
              <a:t>枚举类型</a:t>
            </a:r>
          </a:p>
        </p:txBody>
      </p:sp>
      <p:graphicFrame>
        <p:nvGraphicFramePr>
          <p:cNvPr id="5" name="表格 4">
            <a:extLst>
              <a:ext uri="{FF2B5EF4-FFF2-40B4-BE49-F238E27FC236}">
                <a16:creationId xmlns:a16="http://schemas.microsoft.com/office/drawing/2014/main" id="{B1C82A2F-B7F5-AC52-8FB9-6F01DD118441}"/>
              </a:ext>
            </a:extLst>
          </p:cNvPr>
          <p:cNvGraphicFramePr>
            <a:graphicFrameLocks noGrp="1"/>
          </p:cNvGraphicFramePr>
          <p:nvPr>
            <p:extLst>
              <p:ext uri="{D42A27DB-BD31-4B8C-83A1-F6EECF244321}">
                <p14:modId xmlns:p14="http://schemas.microsoft.com/office/powerpoint/2010/main" val="2697771077"/>
              </p:ext>
            </p:extLst>
          </p:nvPr>
        </p:nvGraphicFramePr>
        <p:xfrm>
          <a:off x="1636419" y="5039828"/>
          <a:ext cx="9089208" cy="1097280"/>
        </p:xfrm>
        <a:graphic>
          <a:graphicData uri="http://schemas.openxmlformats.org/drawingml/2006/table">
            <a:tbl>
              <a:tblPr>
                <a:tableStyleId>{5C22544A-7EE6-4342-B048-85BDC9FD1C3A}</a:tableStyleId>
              </a:tblPr>
              <a:tblGrid>
                <a:gridCol w="3029736">
                  <a:extLst>
                    <a:ext uri="{9D8B030D-6E8A-4147-A177-3AD203B41FA5}">
                      <a16:colId xmlns:a16="http://schemas.microsoft.com/office/drawing/2014/main" val="3211749572"/>
                    </a:ext>
                  </a:extLst>
                </a:gridCol>
                <a:gridCol w="3029736">
                  <a:extLst>
                    <a:ext uri="{9D8B030D-6E8A-4147-A177-3AD203B41FA5}">
                      <a16:colId xmlns:a16="http://schemas.microsoft.com/office/drawing/2014/main" val="1674569972"/>
                    </a:ext>
                  </a:extLst>
                </a:gridCol>
                <a:gridCol w="3029736">
                  <a:extLst>
                    <a:ext uri="{9D8B030D-6E8A-4147-A177-3AD203B41FA5}">
                      <a16:colId xmlns:a16="http://schemas.microsoft.com/office/drawing/2014/main" val="1454116431"/>
                    </a:ext>
                  </a:extLst>
                </a:gridCol>
              </a:tblGrid>
              <a:tr h="0">
                <a:tc>
                  <a:txBody>
                    <a:bodyPr/>
                    <a:lstStyle/>
                    <a:p>
                      <a:pPr>
                        <a:buNone/>
                      </a:pPr>
                      <a:r>
                        <a:rPr lang="zh-CN">
                          <a:latin typeface="Times New Roman" panose="02020603050405020304" pitchFamily="18" charset="0"/>
                          <a:cs typeface="Times New Roman" panose="02020603050405020304" pitchFamily="18" charset="0"/>
                        </a:rPr>
                        <a:t>写法</a:t>
                      </a:r>
                    </a:p>
                  </a:txBody>
                  <a:tcPr anchor="ctr">
                    <a:lnL w="12700" cap="flat" cmpd="sng" algn="ctr">
                      <a:solidFill>
                        <a:schemeClr val="tx1"/>
                      </a:solidFill>
                      <a:prstDash val="solid"/>
                      <a:round/>
                      <a:headEnd type="none" w="med" len="med"/>
                      <a:tailEnd type="none" w="med" len="med"/>
                    </a:lnL>
                    <a:lnR w="9525" cap="flat" cmpd="sng" algn="ctr">
                      <a:solidFill>
                        <a:schemeClr val="tx1"/>
                      </a:solidFill>
                      <a:prstDash val="sysDash"/>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chemeClr val="tx1"/>
                      </a:solidFill>
                      <a:prstDash val="sysDash"/>
                      <a:round/>
                      <a:headEnd type="none" w="med" len="med"/>
                      <a:tailEnd type="none" w="med" len="med"/>
                    </a:lnB>
                  </a:tcPr>
                </a:tc>
                <a:tc>
                  <a:txBody>
                    <a:bodyPr/>
                    <a:lstStyle/>
                    <a:p>
                      <a:pPr>
                        <a:buNone/>
                      </a:pPr>
                      <a:r>
                        <a:rPr lang="zh-CN">
                          <a:latin typeface="Times New Roman" panose="02020603050405020304" pitchFamily="18" charset="0"/>
                          <a:cs typeface="Times New Roman" panose="02020603050405020304" pitchFamily="18" charset="0"/>
                        </a:rPr>
                        <a:t>对应数值</a:t>
                      </a:r>
                    </a:p>
                  </a:txBody>
                  <a:tcPr anchor="ctr">
                    <a:lnL w="9525" cap="flat" cmpd="sng" algn="ctr">
                      <a:solidFill>
                        <a:schemeClr val="tx1"/>
                      </a:solidFill>
                      <a:prstDash val="sysDash"/>
                      <a:round/>
                      <a:headEnd type="none" w="med" len="med"/>
                      <a:tailEnd type="none" w="med" len="med"/>
                    </a:lnL>
                    <a:lnR w="9525" cap="flat" cmpd="sng" algn="ctr">
                      <a:solidFill>
                        <a:schemeClr val="tx1"/>
                      </a:solidFill>
                      <a:prstDash val="sysDash"/>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chemeClr val="tx1"/>
                      </a:solidFill>
                      <a:prstDash val="sysDash"/>
                      <a:round/>
                      <a:headEnd type="none" w="med" len="med"/>
                      <a:tailEnd type="none" w="med" len="med"/>
                    </a:lnB>
                  </a:tcPr>
                </a:tc>
                <a:tc>
                  <a:txBody>
                    <a:bodyPr/>
                    <a:lstStyle/>
                    <a:p>
                      <a:pPr>
                        <a:buNone/>
                      </a:pPr>
                      <a:r>
                        <a:rPr lang="zh-CN" dirty="0">
                          <a:latin typeface="Times New Roman" panose="02020603050405020304" pitchFamily="18" charset="0"/>
                          <a:cs typeface="Times New Roman" panose="02020603050405020304" pitchFamily="18" charset="0"/>
                        </a:rPr>
                        <a:t>类型</a:t>
                      </a:r>
                    </a:p>
                  </a:txBody>
                  <a:tcPr anchor="ctr">
                    <a:lnL w="9525" cap="flat" cmpd="sng" algn="ctr">
                      <a:solidFill>
                        <a:schemeClr val="tx1"/>
                      </a:solidFill>
                      <a:prstDash val="sysDash"/>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chemeClr val="tx1"/>
                      </a:solidFill>
                      <a:prstDash val="sysDash"/>
                      <a:round/>
                      <a:headEnd type="none" w="med" len="med"/>
                      <a:tailEnd type="none" w="med" len="med"/>
                    </a:lnB>
                  </a:tcPr>
                </a:tc>
                <a:extLst>
                  <a:ext uri="{0D108BD9-81ED-4DB2-BD59-A6C34878D82A}">
                    <a16:rowId xmlns:a16="http://schemas.microsoft.com/office/drawing/2014/main" val="3925005034"/>
                  </a:ext>
                </a:extLst>
              </a:tr>
              <a:tr h="0">
                <a:tc>
                  <a:txBody>
                    <a:bodyPr/>
                    <a:lstStyle/>
                    <a:p>
                      <a:pPr>
                        <a:buNone/>
                      </a:pPr>
                      <a:r>
                        <a:rPr lang="zh-CN" dirty="0">
                          <a:latin typeface="Times New Roman" panose="02020603050405020304" pitchFamily="18" charset="0"/>
                          <a:cs typeface="Times New Roman" panose="02020603050405020304" pitchFamily="18" charset="0"/>
                        </a:rPr>
                        <a:t>SAT</a:t>
                      </a:r>
                    </a:p>
                  </a:txBody>
                  <a:tcPr anchor="ctr">
                    <a:lnL w="12700" cap="flat" cmpd="sng" algn="ctr">
                      <a:solidFill>
                        <a:schemeClr val="tx1"/>
                      </a:solidFill>
                      <a:prstDash val="solid"/>
                      <a:round/>
                      <a:headEnd type="none" w="med" len="med"/>
                      <a:tailEnd type="none" w="med" len="med"/>
                    </a:lnL>
                    <a:lnR w="9525" cap="flat" cmpd="sng" algn="ctr">
                      <a:solidFill>
                        <a:schemeClr val="tx1"/>
                      </a:solidFill>
                      <a:prstDash val="sysDash"/>
                      <a:round/>
                      <a:headEnd type="none" w="med" len="med"/>
                      <a:tailEnd type="none" w="med" len="med"/>
                    </a:lnR>
                    <a:lnT w="9525" cap="flat" cmpd="sng" algn="ctr">
                      <a:solidFill>
                        <a:schemeClr val="tx1"/>
                      </a:solidFill>
                      <a:prstDash val="sysDash"/>
                      <a:round/>
                      <a:headEnd type="none" w="med" len="med"/>
                      <a:tailEnd type="none" w="med" len="med"/>
                    </a:lnT>
                    <a:lnB w="9525" cap="flat" cmpd="sng" algn="ctr">
                      <a:solidFill>
                        <a:schemeClr val="tx1"/>
                      </a:solidFill>
                      <a:prstDash val="sysDash"/>
                      <a:round/>
                      <a:headEnd type="none" w="med" len="med"/>
                      <a:tailEnd type="none" w="med" len="med"/>
                    </a:lnB>
                  </a:tcPr>
                </a:tc>
                <a:tc>
                  <a:txBody>
                    <a:bodyPr/>
                    <a:lstStyle/>
                    <a:p>
                      <a:pPr>
                        <a:buNone/>
                      </a:pPr>
                      <a:r>
                        <a:rPr lang="zh-CN" dirty="0">
                          <a:latin typeface="Times New Roman" panose="02020603050405020304" pitchFamily="18" charset="0"/>
                          <a:cs typeface="Times New Roman" panose="02020603050405020304" pitchFamily="18" charset="0"/>
                        </a:rPr>
                        <a:t>6</a:t>
                      </a:r>
                    </a:p>
                  </a:txBody>
                  <a:tcPr anchor="ctr">
                    <a:lnL w="9525" cap="flat" cmpd="sng" algn="ctr">
                      <a:solidFill>
                        <a:schemeClr val="tx1"/>
                      </a:solidFill>
                      <a:prstDash val="sysDash"/>
                      <a:round/>
                      <a:headEnd type="none" w="med" len="med"/>
                      <a:tailEnd type="none" w="med" len="med"/>
                    </a:lnL>
                    <a:lnR w="9525" cap="flat" cmpd="sng" algn="ctr">
                      <a:solidFill>
                        <a:schemeClr val="tx1"/>
                      </a:solidFill>
                      <a:prstDash val="sysDash"/>
                      <a:round/>
                      <a:headEnd type="none" w="med" len="med"/>
                      <a:tailEnd type="none" w="med" len="med"/>
                    </a:lnR>
                    <a:lnT w="9525" cap="flat" cmpd="sng" algn="ctr">
                      <a:solidFill>
                        <a:schemeClr val="tx1"/>
                      </a:solidFill>
                      <a:prstDash val="sysDash"/>
                      <a:round/>
                      <a:headEnd type="none" w="med" len="med"/>
                      <a:tailEnd type="none" w="med" len="med"/>
                    </a:lnT>
                    <a:lnB w="9525" cap="flat" cmpd="sng" algn="ctr">
                      <a:solidFill>
                        <a:schemeClr val="tx1"/>
                      </a:solidFill>
                      <a:prstDash val="sysDash"/>
                      <a:round/>
                      <a:headEnd type="none" w="med" len="med"/>
                      <a:tailEnd type="none" w="med" len="med"/>
                    </a:lnB>
                  </a:tcPr>
                </a:tc>
                <a:tc>
                  <a:txBody>
                    <a:bodyPr/>
                    <a:lstStyle/>
                    <a:p>
                      <a:pPr>
                        <a:buNone/>
                      </a:pPr>
                      <a:r>
                        <a:rPr lang="zh-CN" dirty="0">
                          <a:latin typeface="Times New Roman" panose="02020603050405020304" pitchFamily="18" charset="0"/>
                          <a:cs typeface="Times New Roman" panose="02020603050405020304" pitchFamily="18" charset="0"/>
                        </a:rPr>
                        <a:t>weekday</a:t>
                      </a:r>
                    </a:p>
                  </a:txBody>
                  <a:tcPr anchor="ctr">
                    <a:lnL w="9525" cap="flat" cmpd="sng" algn="ctr">
                      <a:solidFill>
                        <a:schemeClr val="tx1"/>
                      </a:solidFill>
                      <a:prstDash val="sysDash"/>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chemeClr val="tx1"/>
                      </a:solidFill>
                      <a:prstDash val="sysDash"/>
                      <a:round/>
                      <a:headEnd type="none" w="med" len="med"/>
                      <a:tailEnd type="none" w="med" len="med"/>
                    </a:lnT>
                    <a:lnB w="9525" cap="flat" cmpd="sng" algn="ctr">
                      <a:solidFill>
                        <a:schemeClr val="tx1"/>
                      </a:solidFill>
                      <a:prstDash val="sysDash"/>
                      <a:round/>
                      <a:headEnd type="none" w="med" len="med"/>
                      <a:tailEnd type="none" w="med" len="med"/>
                    </a:lnB>
                  </a:tcPr>
                </a:tc>
                <a:extLst>
                  <a:ext uri="{0D108BD9-81ED-4DB2-BD59-A6C34878D82A}">
                    <a16:rowId xmlns:a16="http://schemas.microsoft.com/office/drawing/2014/main" val="3421796417"/>
                  </a:ext>
                </a:extLst>
              </a:tr>
              <a:tr h="0">
                <a:tc>
                  <a:txBody>
                    <a:bodyPr/>
                    <a:lstStyle/>
                    <a:p>
                      <a:pPr>
                        <a:buNone/>
                      </a:pPr>
                      <a:r>
                        <a:rPr lang="zh-CN">
                          <a:latin typeface="Times New Roman" panose="02020603050405020304" pitchFamily="18" charset="0"/>
                          <a:cs typeface="Times New Roman" panose="02020603050405020304" pitchFamily="18" charset="0"/>
                        </a:rPr>
                        <a:t>6</a:t>
                      </a:r>
                    </a:p>
                  </a:txBody>
                  <a:tcPr anchor="ctr">
                    <a:lnL w="12700" cap="flat" cmpd="sng" algn="ctr">
                      <a:solidFill>
                        <a:schemeClr val="tx1"/>
                      </a:solidFill>
                      <a:prstDash val="solid"/>
                      <a:round/>
                      <a:headEnd type="none" w="med" len="med"/>
                      <a:tailEnd type="none" w="med" len="med"/>
                    </a:lnL>
                    <a:lnR w="9525" cap="flat" cmpd="sng" algn="ctr">
                      <a:solidFill>
                        <a:schemeClr val="tx1"/>
                      </a:solidFill>
                      <a:prstDash val="sysDash"/>
                      <a:round/>
                      <a:headEnd type="none" w="med" len="med"/>
                      <a:tailEnd type="none" w="med" len="med"/>
                    </a:lnR>
                    <a:lnT w="9525" cap="flat" cmpd="sng" algn="ctr">
                      <a:solidFill>
                        <a:schemeClr val="tx1"/>
                      </a:solidFill>
                      <a:prstDash val="sysDash"/>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zh-CN">
                          <a:latin typeface="Times New Roman" panose="02020603050405020304" pitchFamily="18" charset="0"/>
                          <a:cs typeface="Times New Roman" panose="02020603050405020304" pitchFamily="18" charset="0"/>
                        </a:rPr>
                        <a:t>6</a:t>
                      </a:r>
                    </a:p>
                  </a:txBody>
                  <a:tcPr anchor="ctr">
                    <a:lnL w="9525" cap="flat" cmpd="sng" algn="ctr">
                      <a:solidFill>
                        <a:schemeClr val="tx1"/>
                      </a:solidFill>
                      <a:prstDash val="sysDash"/>
                      <a:round/>
                      <a:headEnd type="none" w="med" len="med"/>
                      <a:tailEnd type="none" w="med" len="med"/>
                    </a:lnL>
                    <a:lnR w="9525" cap="flat" cmpd="sng" algn="ctr">
                      <a:solidFill>
                        <a:schemeClr val="tx1"/>
                      </a:solidFill>
                      <a:prstDash val="sysDash"/>
                      <a:round/>
                      <a:headEnd type="none" w="med" len="med"/>
                      <a:tailEnd type="none" w="med" len="med"/>
                    </a:lnR>
                    <a:lnT w="9525" cap="flat" cmpd="sng" algn="ctr">
                      <a:solidFill>
                        <a:schemeClr val="tx1"/>
                      </a:solidFill>
                      <a:prstDash val="sysDash"/>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zh-CN" dirty="0">
                          <a:latin typeface="Times New Roman" panose="02020603050405020304" pitchFamily="18" charset="0"/>
                          <a:cs typeface="Times New Roman" panose="02020603050405020304" pitchFamily="18" charset="0"/>
                        </a:rPr>
                        <a:t>int</a:t>
                      </a:r>
                    </a:p>
                  </a:txBody>
                  <a:tcPr anchor="ctr">
                    <a:lnL w="9525" cap="flat" cmpd="sng" algn="ctr">
                      <a:solidFill>
                        <a:schemeClr val="tx1"/>
                      </a:solidFill>
                      <a:prstDash val="sysDash"/>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chemeClr val="tx1"/>
                      </a:solidFill>
                      <a:prstDash val="sysDash"/>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99141918"/>
                  </a:ext>
                </a:extLst>
              </a:tr>
            </a:tbl>
          </a:graphicData>
        </a:graphic>
      </p:graphicFrame>
      <p:grpSp>
        <p:nvGrpSpPr>
          <p:cNvPr id="12" name="组合 11">
            <a:extLst>
              <a:ext uri="{FF2B5EF4-FFF2-40B4-BE49-F238E27FC236}">
                <a16:creationId xmlns:a16="http://schemas.microsoft.com/office/drawing/2014/main" id="{95B864E3-5BD3-5134-F8B0-388CF863586B}"/>
              </a:ext>
            </a:extLst>
          </p:cNvPr>
          <p:cNvGrpSpPr/>
          <p:nvPr/>
        </p:nvGrpSpPr>
        <p:grpSpPr>
          <a:xfrm>
            <a:off x="531817" y="1978030"/>
            <a:ext cx="6096001" cy="2905595"/>
            <a:chOff x="590667" y="1444178"/>
            <a:chExt cx="6096001" cy="2834622"/>
          </a:xfrm>
        </p:grpSpPr>
        <p:sp>
          <p:nvSpPr>
            <p:cNvPr id="9" name="矩形: 圆角 8">
              <a:extLst>
                <a:ext uri="{FF2B5EF4-FFF2-40B4-BE49-F238E27FC236}">
                  <a16:creationId xmlns:a16="http://schemas.microsoft.com/office/drawing/2014/main" id="{0542FBC4-3368-BF6C-C636-1A9C60F4DF18}"/>
                </a:ext>
              </a:extLst>
            </p:cNvPr>
            <p:cNvSpPr/>
            <p:nvPr/>
          </p:nvSpPr>
          <p:spPr>
            <a:xfrm>
              <a:off x="590667" y="1480513"/>
              <a:ext cx="5900515" cy="2723658"/>
            </a:xfrm>
            <a:prstGeom prst="roundRect">
              <a:avLst>
                <a:gd name="adj" fmla="val 5093"/>
              </a:avLst>
            </a:prstGeom>
            <a:solidFill>
              <a:schemeClr val="bg1"/>
            </a:solidFill>
            <a:ln w="1905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a:extLst>
                <a:ext uri="{FF2B5EF4-FFF2-40B4-BE49-F238E27FC236}">
                  <a16:creationId xmlns:a16="http://schemas.microsoft.com/office/drawing/2014/main" id="{10FAE5FD-FFD7-F853-D693-9A6A656FCD61}"/>
                </a:ext>
              </a:extLst>
            </p:cNvPr>
            <p:cNvSpPr txBox="1"/>
            <p:nvPr/>
          </p:nvSpPr>
          <p:spPr>
            <a:xfrm>
              <a:off x="590668" y="1444178"/>
              <a:ext cx="6096000" cy="2834622"/>
            </a:xfrm>
            <a:prstGeom prst="rect">
              <a:avLst/>
            </a:prstGeom>
            <a:noFill/>
          </p:spPr>
          <p:txBody>
            <a:bodyPr wrap="square">
              <a:spAutoFit/>
            </a:bodyPr>
            <a:lstStyle/>
            <a:p>
              <a:pPr>
                <a:lnSpc>
                  <a:spcPct val="90000"/>
                </a:lnSpc>
              </a:pPr>
              <a:r>
                <a:rPr lang="zh-CN" altLang="en-US" dirty="0">
                  <a:latin typeface="Comic Sans MS" panose="030F0702030302020204" pitchFamily="66" charset="0"/>
                  <a:cs typeface="Times New Roman" panose="02020603050405020304" pitchFamily="18" charset="0"/>
                </a:rPr>
                <a:t>enum weekday {</a:t>
              </a:r>
            </a:p>
            <a:p>
              <a:pPr>
                <a:lnSpc>
                  <a:spcPct val="90000"/>
                </a:lnSpc>
              </a:pPr>
              <a:r>
                <a:rPr lang="zh-CN" altLang="en-US" dirty="0">
                  <a:latin typeface="Comic Sans MS" panose="030F0702030302020204" pitchFamily="66" charset="0"/>
                  <a:cs typeface="Times New Roman" panose="02020603050405020304" pitchFamily="18" charset="0"/>
                </a:rPr>
                <a:t>    SUN, MON, TUE, WED, THU, FRI, SAT};</a:t>
              </a:r>
            </a:p>
            <a:p>
              <a:pPr>
                <a:lnSpc>
                  <a:spcPct val="90000"/>
                </a:lnSpc>
              </a:pPr>
              <a:endParaRPr lang="zh-CN" altLang="en-US" dirty="0">
                <a:latin typeface="Comic Sans MS" panose="030F0702030302020204" pitchFamily="66" charset="0"/>
                <a:cs typeface="Times New Roman" panose="02020603050405020304" pitchFamily="18" charset="0"/>
              </a:endParaRPr>
            </a:p>
            <a:p>
              <a:pPr>
                <a:lnSpc>
                  <a:spcPct val="90000"/>
                </a:lnSpc>
              </a:pPr>
              <a:r>
                <a:rPr lang="zh-CN" altLang="en-US" dirty="0">
                  <a:latin typeface="Comic Sans MS" panose="030F0702030302020204" pitchFamily="66" charset="0"/>
                  <a:cs typeface="Times New Roman" panose="02020603050405020304" pitchFamily="18" charset="0"/>
                </a:rPr>
                <a:t>weekday d1 = SUN;</a:t>
              </a:r>
            </a:p>
            <a:p>
              <a:pPr>
                <a:lnSpc>
                  <a:spcPct val="90000"/>
                </a:lnSpc>
              </a:pPr>
              <a:r>
                <a:rPr lang="zh-CN" altLang="en-US" dirty="0">
                  <a:latin typeface="Comic Sans MS" panose="030F0702030302020204" pitchFamily="66" charset="0"/>
                  <a:cs typeface="Times New Roman" panose="02020603050405020304" pitchFamily="18" charset="0"/>
                </a:rPr>
                <a:t>weekday d2 = SUN;</a:t>
              </a:r>
            </a:p>
            <a:p>
              <a:pPr>
                <a:lnSpc>
                  <a:spcPct val="90000"/>
                </a:lnSpc>
              </a:pPr>
              <a:endParaRPr lang="zh-CN" altLang="en-US" dirty="0">
                <a:latin typeface="Comic Sans MS" panose="030F0702030302020204" pitchFamily="66" charset="0"/>
                <a:cs typeface="Times New Roman" panose="02020603050405020304" pitchFamily="18" charset="0"/>
              </a:endParaRPr>
            </a:p>
            <a:p>
              <a:pPr>
                <a:lnSpc>
                  <a:spcPct val="90000"/>
                </a:lnSpc>
              </a:pPr>
              <a:r>
                <a:rPr lang="zh-CN" altLang="en-US" dirty="0">
                  <a:latin typeface="Comic Sans MS" panose="030F0702030302020204" pitchFamily="66" charset="0"/>
                  <a:cs typeface="Times New Roman" panose="02020603050405020304" pitchFamily="18" charset="0"/>
                </a:rPr>
                <a:t>d1 = SUN;  // 正确：SUN属于weekday类型</a:t>
              </a:r>
            </a:p>
            <a:p>
              <a:pPr>
                <a:lnSpc>
                  <a:spcPct val="90000"/>
                </a:lnSpc>
              </a:pPr>
              <a:r>
                <a:rPr lang="zh-CN" altLang="en-US" dirty="0">
                  <a:latin typeface="Comic Sans MS" panose="030F0702030302020204" pitchFamily="66" charset="0"/>
                  <a:cs typeface="Times New Roman" panose="02020603050405020304" pitchFamily="18" charset="0"/>
                </a:rPr>
                <a:t>d2 = SAT;  // 正确：SAT属于weekday类型</a:t>
              </a:r>
            </a:p>
            <a:p>
              <a:pPr>
                <a:lnSpc>
                  <a:spcPct val="90000"/>
                </a:lnSpc>
              </a:pPr>
              <a:endParaRPr lang="zh-CN" altLang="en-US" dirty="0">
                <a:latin typeface="Comic Sans MS" panose="030F0702030302020204" pitchFamily="66" charset="0"/>
                <a:cs typeface="Times New Roman" panose="02020603050405020304" pitchFamily="18" charset="0"/>
              </a:endParaRPr>
            </a:p>
            <a:p>
              <a:pPr>
                <a:lnSpc>
                  <a:spcPct val="90000"/>
                </a:lnSpc>
              </a:pPr>
              <a:r>
                <a:rPr lang="zh-CN" altLang="en-US" dirty="0">
                  <a:latin typeface="Comic Sans MS" panose="030F0702030302020204" pitchFamily="66" charset="0"/>
                  <a:cs typeface="Times New Roman" panose="02020603050405020304" pitchFamily="18" charset="0"/>
                </a:rPr>
                <a:t>// d2 = 6; // 错误：6是int类型，不能直接赋给weekday变量</a:t>
              </a:r>
            </a:p>
          </p:txBody>
        </p:sp>
      </p:grpSp>
      <p:sp>
        <p:nvSpPr>
          <p:cNvPr id="13" name="Rectangle 3">
            <a:extLst>
              <a:ext uri="{FF2B5EF4-FFF2-40B4-BE49-F238E27FC236}">
                <a16:creationId xmlns:a16="http://schemas.microsoft.com/office/drawing/2014/main" id="{EC9DD817-8F33-DEF0-51CB-15345521B565}"/>
              </a:ext>
            </a:extLst>
          </p:cNvPr>
          <p:cNvSpPr txBox="1">
            <a:spLocks noChangeArrowheads="1"/>
          </p:cNvSpPr>
          <p:nvPr/>
        </p:nvSpPr>
        <p:spPr>
          <a:xfrm>
            <a:off x="531817" y="1146101"/>
            <a:ext cx="2614987" cy="369333"/>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80000"/>
              </a:lnSpc>
              <a:buClr>
                <a:srgbClr val="FF0000"/>
              </a:buClr>
              <a:buFont typeface="Wingdings" panose="05000000000000000000" pitchFamily="2" charset="2"/>
              <a:buNone/>
            </a:pPr>
            <a:r>
              <a:rPr lang="zh-CN" altLang="en-US" b="1" dirty="0">
                <a:solidFill>
                  <a:schemeClr val="accent1">
                    <a:lumMod val="75000"/>
                  </a:schemeClr>
                </a:solidFill>
                <a:latin typeface="Times New Roman" panose="02020603050405020304" pitchFamily="18" charset="0"/>
                <a:ea typeface="微软雅黑" panose="020B0503020204020204" pitchFamily="34" charset="-122"/>
                <a:cs typeface="Times New Roman" panose="02020603050405020304" pitchFamily="18" charset="0"/>
              </a:rPr>
              <a:t>枚举类型的使用</a:t>
            </a:r>
          </a:p>
        </p:txBody>
      </p:sp>
      <p:sp>
        <p:nvSpPr>
          <p:cNvPr id="14" name="文本框 13">
            <a:extLst>
              <a:ext uri="{FF2B5EF4-FFF2-40B4-BE49-F238E27FC236}">
                <a16:creationId xmlns:a16="http://schemas.microsoft.com/office/drawing/2014/main" id="{E942E3CF-322A-6C03-56D0-377722CAB19A}"/>
              </a:ext>
            </a:extLst>
          </p:cNvPr>
          <p:cNvSpPr txBox="1"/>
          <p:nvPr/>
        </p:nvSpPr>
        <p:spPr>
          <a:xfrm>
            <a:off x="531817" y="1546677"/>
            <a:ext cx="4675015" cy="400110"/>
          </a:xfrm>
          <a:prstGeom prst="rect">
            <a:avLst/>
          </a:prstGeom>
          <a:noFill/>
        </p:spPr>
        <p:txBody>
          <a:bodyPr wrap="square">
            <a:spAutoFit/>
          </a:bodyPr>
          <a:lstStyle/>
          <a:p>
            <a:r>
              <a:rPr lang="zh-CN" altLang="zh-CN" sz="2000" b="1" dirty="0">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rPr>
              <a:t>枚举变量只能装“同类型”的枚举常量。</a:t>
            </a:r>
            <a:endParaRPr lang="zh-CN" altLang="en-US" sz="2000" b="1" dirty="0">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8" name="文本框 7">
            <a:extLst>
              <a:ext uri="{FF2B5EF4-FFF2-40B4-BE49-F238E27FC236}">
                <a16:creationId xmlns:a16="http://schemas.microsoft.com/office/drawing/2014/main" id="{F8CF1E15-3346-CFA8-6726-E009E57A641C}"/>
              </a:ext>
            </a:extLst>
          </p:cNvPr>
          <p:cNvSpPr txBox="1"/>
          <p:nvPr/>
        </p:nvSpPr>
        <p:spPr>
          <a:xfrm>
            <a:off x="6432332" y="2279835"/>
            <a:ext cx="5117919" cy="2123658"/>
          </a:xfrm>
          <a:prstGeom prst="rect">
            <a:avLst/>
          </a:prstGeom>
          <a:noFill/>
        </p:spPr>
        <p:txBody>
          <a:bodyPr wrap="square">
            <a:spAutoFit/>
          </a:bodyPr>
          <a:lstStyle/>
          <a:p>
            <a:pPr algn="just">
              <a:buNone/>
            </a:pPr>
            <a:r>
              <a:rPr lang="zh-CN" altLang="zh-CN" b="1" dirty="0">
                <a:latin typeface="+mn-lt"/>
              </a:rPr>
              <a:t>SAT</a:t>
            </a:r>
            <a:r>
              <a:rPr lang="zh-CN" altLang="zh-CN" b="1" dirty="0"/>
              <a:t> 的数值不就是6吗，为什么一个可以、一个不可以？</a:t>
            </a:r>
            <a:endParaRPr lang="zh-CN" altLang="zh-CN" dirty="0"/>
          </a:p>
          <a:p>
            <a:pPr algn="just">
              <a:buNone/>
            </a:pPr>
            <a:r>
              <a:rPr lang="zh-CN" altLang="zh-CN" sz="2400" dirty="0">
                <a:solidFill>
                  <a:schemeClr val="accent1"/>
                </a:solidFill>
                <a:effectLst>
                  <a:outerShdw blurRad="38100" dist="38100" dir="2700000" algn="tl">
                    <a:srgbClr val="000000">
                      <a:alpha val="43137"/>
                    </a:srgbClr>
                  </a:outerShdw>
                </a:effectLst>
              </a:rPr>
              <a:t>关键是：</a:t>
            </a:r>
            <a:r>
              <a:rPr lang="zh-CN" altLang="zh-CN" sz="2400" b="1" dirty="0">
                <a:solidFill>
                  <a:schemeClr val="accent1"/>
                </a:solidFill>
                <a:effectLst>
                  <a:outerShdw blurRad="38100" dist="38100" dir="2700000" algn="tl">
                    <a:srgbClr val="000000">
                      <a:alpha val="43137"/>
                    </a:srgbClr>
                  </a:outerShdw>
                </a:effectLst>
              </a:rPr>
              <a:t>数值相同，不代表类型相同。</a:t>
            </a:r>
            <a:endParaRPr lang="zh-CN" altLang="zh-CN" sz="2400" dirty="0">
              <a:solidFill>
                <a:schemeClr val="accent1"/>
              </a:solidFill>
              <a:effectLst>
                <a:outerShdw blurRad="38100" dist="38100" dir="2700000" algn="tl">
                  <a:srgbClr val="000000">
                    <a:alpha val="43137"/>
                  </a:srgbClr>
                </a:outerShdw>
              </a:effectLst>
            </a:endParaRPr>
          </a:p>
          <a:p>
            <a:pPr algn="just">
              <a:buNone/>
            </a:pPr>
            <a:r>
              <a:rPr lang="zh-CN" altLang="zh-CN" dirty="0"/>
              <a:t>C++不会在这种赋值中自动把整数 </a:t>
            </a:r>
            <a:r>
              <a:rPr lang="zh-CN" altLang="zh-CN" dirty="0">
                <a:latin typeface="+mn-lt"/>
              </a:rPr>
              <a:t>6</a:t>
            </a:r>
            <a:r>
              <a:rPr lang="zh-CN" altLang="zh-CN" dirty="0"/>
              <a:t> 转换成 </a:t>
            </a:r>
            <a:r>
              <a:rPr lang="zh-CN" altLang="zh-CN" dirty="0">
                <a:latin typeface="+mn-lt"/>
              </a:rPr>
              <a:t>weekday</a:t>
            </a:r>
            <a:r>
              <a:rPr lang="zh-CN" altLang="zh-CN" dirty="0"/>
              <a:t> 类型，所以 </a:t>
            </a:r>
            <a:r>
              <a:rPr lang="zh-CN" altLang="zh-CN" dirty="0">
                <a:latin typeface="+mn-lt"/>
              </a:rPr>
              <a:t>d2 = SAT;</a:t>
            </a:r>
            <a:r>
              <a:rPr lang="zh-CN" altLang="zh-CN" dirty="0"/>
              <a:t> 正确，</a:t>
            </a:r>
            <a:r>
              <a:rPr lang="zh-CN" altLang="zh-CN" dirty="0">
                <a:latin typeface="+mn-lt"/>
              </a:rPr>
              <a:t>d2 = 6;</a:t>
            </a:r>
            <a:r>
              <a:rPr lang="zh-CN" altLang="zh-CN" dirty="0"/>
              <a:t> 错误。</a:t>
            </a:r>
            <a:r>
              <a:rPr lang="zh-CN" altLang="zh-CN" b="1" dirty="0"/>
              <a:t>错误原因是类型不匹配，不是数字6超出了范围。</a:t>
            </a:r>
            <a:endParaRPr lang="zh-CN" altLang="zh-CN" dirty="0"/>
          </a:p>
        </p:txBody>
      </p:sp>
    </p:spTree>
    <p:extLst>
      <p:ext uri="{BB962C8B-B14F-4D97-AF65-F5344CB8AC3E}">
        <p14:creationId xmlns:p14="http://schemas.microsoft.com/office/powerpoint/2010/main" val="954383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A94842-A1FE-348A-D512-913C1EF52371}"/>
            </a:ext>
          </a:extLst>
        </p:cNvPr>
        <p:cNvGrpSpPr/>
        <p:nvPr/>
      </p:nvGrpSpPr>
      <p:grpSpPr>
        <a:xfrm>
          <a:off x="0" y="0"/>
          <a:ext cx="0" cy="0"/>
          <a:chOff x="0" y="0"/>
          <a:chExt cx="0" cy="0"/>
        </a:xfrm>
      </p:grpSpPr>
      <p:sp>
        <p:nvSpPr>
          <p:cNvPr id="23" name="矩形: 圆角 22">
            <a:extLst>
              <a:ext uri="{FF2B5EF4-FFF2-40B4-BE49-F238E27FC236}">
                <a16:creationId xmlns:a16="http://schemas.microsoft.com/office/drawing/2014/main" id="{29BEE086-BFA5-EEDD-456A-0579BD8FB37D}"/>
              </a:ext>
            </a:extLst>
          </p:cNvPr>
          <p:cNvSpPr/>
          <p:nvPr/>
        </p:nvSpPr>
        <p:spPr>
          <a:xfrm>
            <a:off x="3413760" y="4815945"/>
            <a:ext cx="4526280" cy="1449546"/>
          </a:xfrm>
          <a:prstGeom prst="roundRect">
            <a:avLst>
              <a:gd name="adj" fmla="val 5093"/>
            </a:avLst>
          </a:prstGeom>
          <a:solidFill>
            <a:schemeClr val="bg1"/>
          </a:solidFill>
          <a:ln w="1905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圆角 15">
            <a:extLst>
              <a:ext uri="{FF2B5EF4-FFF2-40B4-BE49-F238E27FC236}">
                <a16:creationId xmlns:a16="http://schemas.microsoft.com/office/drawing/2014/main" id="{0E1C9D3D-19C2-A5BB-31D6-614DB92BE45B}"/>
              </a:ext>
            </a:extLst>
          </p:cNvPr>
          <p:cNvSpPr/>
          <p:nvPr/>
        </p:nvSpPr>
        <p:spPr>
          <a:xfrm>
            <a:off x="3413760" y="2787175"/>
            <a:ext cx="4526280" cy="1449546"/>
          </a:xfrm>
          <a:prstGeom prst="roundRect">
            <a:avLst>
              <a:gd name="adj" fmla="val 5093"/>
            </a:avLst>
          </a:prstGeom>
          <a:solidFill>
            <a:schemeClr val="bg1"/>
          </a:solidFill>
          <a:ln w="1905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文本框 20">
            <a:extLst>
              <a:ext uri="{FF2B5EF4-FFF2-40B4-BE49-F238E27FC236}">
                <a16:creationId xmlns:a16="http://schemas.microsoft.com/office/drawing/2014/main" id="{92D2EF45-0BB4-D95B-C216-A044CE5780CE}"/>
              </a:ext>
            </a:extLst>
          </p:cNvPr>
          <p:cNvSpPr txBox="1"/>
          <p:nvPr/>
        </p:nvSpPr>
        <p:spPr>
          <a:xfrm>
            <a:off x="900848" y="121514"/>
            <a:ext cx="10560350" cy="584775"/>
          </a:xfrm>
          <a:prstGeom prst="rect">
            <a:avLst/>
          </a:prstGeom>
          <a:noFill/>
        </p:spPr>
        <p:txBody>
          <a:bodyPr wrap="square">
            <a:spAutoFit/>
          </a:bodyPr>
          <a:lstStyle/>
          <a:p>
            <a:r>
              <a:rPr lang="en-US" altLang="zh-CN" sz="3200" b="1" dirty="0">
                <a:latin typeface="微软雅黑" panose="020B0503020204020204" pitchFamily="34" charset="-122"/>
                <a:ea typeface="微软雅黑" panose="020B0503020204020204" pitchFamily="34" charset="-122"/>
                <a:cs typeface="+mj-cs"/>
              </a:rPr>
              <a:t>3.1 </a:t>
            </a:r>
            <a:r>
              <a:rPr lang="zh-CN" altLang="en-US" sz="3200" b="1" dirty="0">
                <a:latin typeface="微软雅黑" panose="020B0503020204020204" pitchFamily="34" charset="-122"/>
                <a:ea typeface="微软雅黑" panose="020B0503020204020204" pitchFamily="34" charset="-122"/>
                <a:cs typeface="+mj-cs"/>
              </a:rPr>
              <a:t>枚举类型</a:t>
            </a:r>
          </a:p>
        </p:txBody>
      </p:sp>
      <p:sp>
        <p:nvSpPr>
          <p:cNvPr id="10" name="Rectangle 3">
            <a:extLst>
              <a:ext uri="{FF2B5EF4-FFF2-40B4-BE49-F238E27FC236}">
                <a16:creationId xmlns:a16="http://schemas.microsoft.com/office/drawing/2014/main" id="{8BEACFB5-5FD0-FEC1-155C-E7A64644AADA}"/>
              </a:ext>
            </a:extLst>
          </p:cNvPr>
          <p:cNvSpPr txBox="1">
            <a:spLocks noChangeArrowheads="1"/>
          </p:cNvSpPr>
          <p:nvPr/>
        </p:nvSpPr>
        <p:spPr>
          <a:xfrm>
            <a:off x="531817" y="1146101"/>
            <a:ext cx="2614987" cy="369333"/>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80000"/>
              </a:lnSpc>
              <a:buClr>
                <a:srgbClr val="FF0000"/>
              </a:buClr>
              <a:buFont typeface="Wingdings" panose="05000000000000000000" pitchFamily="2" charset="2"/>
              <a:buNone/>
            </a:pPr>
            <a:r>
              <a:rPr lang="zh-CN" altLang="en-US" b="1" dirty="0">
                <a:solidFill>
                  <a:schemeClr val="accent1">
                    <a:lumMod val="75000"/>
                  </a:schemeClr>
                </a:solidFill>
                <a:latin typeface="Times New Roman" panose="02020603050405020304" pitchFamily="18" charset="0"/>
                <a:ea typeface="微软雅黑" panose="020B0503020204020204" pitchFamily="34" charset="-122"/>
                <a:cs typeface="Times New Roman" panose="02020603050405020304" pitchFamily="18" charset="0"/>
              </a:rPr>
              <a:t>枚举类型的使用</a:t>
            </a:r>
          </a:p>
        </p:txBody>
      </p:sp>
      <p:sp>
        <p:nvSpPr>
          <p:cNvPr id="11" name="文本框 10">
            <a:extLst>
              <a:ext uri="{FF2B5EF4-FFF2-40B4-BE49-F238E27FC236}">
                <a16:creationId xmlns:a16="http://schemas.microsoft.com/office/drawing/2014/main" id="{A12AD13C-9DCE-617B-0467-281F3E4E9DFD}"/>
              </a:ext>
            </a:extLst>
          </p:cNvPr>
          <p:cNvSpPr txBox="1"/>
          <p:nvPr/>
        </p:nvSpPr>
        <p:spPr>
          <a:xfrm>
            <a:off x="531817" y="1546677"/>
            <a:ext cx="8635332" cy="400110"/>
          </a:xfrm>
          <a:prstGeom prst="rect">
            <a:avLst/>
          </a:prstGeom>
          <a:noFill/>
        </p:spPr>
        <p:txBody>
          <a:bodyPr wrap="square">
            <a:spAutoFit/>
          </a:bodyPr>
          <a:lstStyle/>
          <a:p>
            <a:r>
              <a:rPr lang="zh-CN" altLang="en-US" sz="2000" b="1" dirty="0">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rPr>
              <a:t>枚举常量、枚举类型的变量可进行算术运算、关系运算</a:t>
            </a:r>
          </a:p>
        </p:txBody>
      </p:sp>
      <p:sp>
        <p:nvSpPr>
          <p:cNvPr id="15" name="文本框 14">
            <a:extLst>
              <a:ext uri="{FF2B5EF4-FFF2-40B4-BE49-F238E27FC236}">
                <a16:creationId xmlns:a16="http://schemas.microsoft.com/office/drawing/2014/main" id="{D647F0EF-9B0B-C9FE-0BB9-97638D700217}"/>
              </a:ext>
            </a:extLst>
          </p:cNvPr>
          <p:cNvSpPr txBox="1"/>
          <p:nvPr/>
        </p:nvSpPr>
        <p:spPr>
          <a:xfrm>
            <a:off x="3233897" y="2574245"/>
            <a:ext cx="6096000" cy="1538370"/>
          </a:xfrm>
          <a:prstGeom prst="rect">
            <a:avLst/>
          </a:prstGeom>
          <a:noFill/>
        </p:spPr>
        <p:txBody>
          <a:bodyPr wrap="square">
            <a:spAutoFit/>
          </a:bodyPr>
          <a:lstStyle/>
          <a:p>
            <a:pPr algn="just" eaLnBrk="1" hangingPunct="1">
              <a:lnSpc>
                <a:spcPct val="90000"/>
              </a:lnSpc>
              <a:buClr>
                <a:srgbClr val="FF0000"/>
              </a:buClr>
              <a:buFont typeface="Wingdings" panose="05000000000000000000" pitchFamily="2" charset="2"/>
              <a:buNone/>
            </a:pPr>
            <a:endParaRPr lang="zh-CN" altLang="en-US" sz="1800" dirty="0">
              <a:latin typeface="Comic Sans MS" panose="030F0702030302020204" pitchFamily="66" charset="0"/>
              <a:ea typeface="宋体" panose="02010600030101010101" pitchFamily="2" charset="-122"/>
              <a:cs typeface="Times New Roman" panose="02020603050405020304" pitchFamily="18" charset="0"/>
            </a:endParaRPr>
          </a:p>
          <a:p>
            <a:pPr algn="just" eaLnBrk="1" hangingPunct="1">
              <a:lnSpc>
                <a:spcPct val="150000"/>
              </a:lnSpc>
              <a:buClr>
                <a:srgbClr val="FF0000"/>
              </a:buClr>
              <a:buFont typeface="Wingdings" panose="05000000000000000000" pitchFamily="2" charset="2"/>
              <a:buNone/>
            </a:pPr>
            <a:r>
              <a:rPr lang="zh-CN" altLang="en-US" sz="1800" dirty="0">
                <a:latin typeface="Comic Sans MS" panose="030F0702030302020204" pitchFamily="66" charset="0"/>
                <a:ea typeface="宋体" panose="02010600030101010101" pitchFamily="2" charset="-122"/>
                <a:cs typeface="Times New Roman" panose="02020603050405020304" pitchFamily="18" charset="0"/>
              </a:rPr>
              <a:t>        </a:t>
            </a:r>
            <a:r>
              <a:rPr lang="en-US" altLang="zh-CN" sz="1800" dirty="0">
                <a:latin typeface="Comic Sans MS" panose="030F0702030302020204" pitchFamily="66" charset="0"/>
                <a:ea typeface="宋体" panose="02010600030101010101" pitchFamily="2" charset="-122"/>
                <a:cs typeface="Times New Roman" panose="02020603050405020304" pitchFamily="18" charset="0"/>
              </a:rPr>
              <a:t>d1=d1+2; //</a:t>
            </a:r>
            <a:r>
              <a:rPr lang="zh-CN" altLang="en-US" sz="1800" dirty="0">
                <a:latin typeface="Comic Sans MS" panose="030F0702030302020204" pitchFamily="66" charset="0"/>
                <a:ea typeface="宋体" panose="02010600030101010101" pitchFamily="2" charset="-122"/>
                <a:cs typeface="Times New Roman" panose="02020603050405020304" pitchFamily="18" charset="0"/>
              </a:rPr>
              <a:t>是错误的，因为结果为</a:t>
            </a:r>
            <a:r>
              <a:rPr lang="en-US" altLang="zh-CN" sz="1800" dirty="0">
                <a:latin typeface="Comic Sans MS" panose="030F0702030302020204" pitchFamily="66" charset="0"/>
                <a:ea typeface="宋体" panose="02010600030101010101" pitchFamily="2" charset="-122"/>
                <a:cs typeface="Times New Roman" panose="02020603050405020304" pitchFamily="18" charset="0"/>
              </a:rPr>
              <a:t>int</a:t>
            </a:r>
            <a:r>
              <a:rPr lang="zh-CN" altLang="en-US" sz="1800" dirty="0">
                <a:latin typeface="Comic Sans MS" panose="030F0702030302020204" pitchFamily="66" charset="0"/>
                <a:ea typeface="宋体" panose="02010600030101010101" pitchFamily="2" charset="-122"/>
                <a:cs typeface="Times New Roman" panose="02020603050405020304" pitchFamily="18" charset="0"/>
              </a:rPr>
              <a:t>型。</a:t>
            </a:r>
          </a:p>
          <a:p>
            <a:pPr algn="just" eaLnBrk="1" hangingPunct="1">
              <a:lnSpc>
                <a:spcPct val="150000"/>
              </a:lnSpc>
              <a:buClr>
                <a:srgbClr val="FF0000"/>
              </a:buClr>
              <a:buFont typeface="Wingdings" panose="05000000000000000000" pitchFamily="2" charset="2"/>
              <a:buNone/>
            </a:pPr>
            <a:r>
              <a:rPr lang="zh-CN" altLang="en-US" sz="1800" dirty="0">
                <a:latin typeface="Comic Sans MS" panose="030F0702030302020204" pitchFamily="66" charset="0"/>
                <a:ea typeface="宋体" panose="02010600030101010101" pitchFamily="2" charset="-122"/>
                <a:cs typeface="Times New Roman" panose="02020603050405020304" pitchFamily="18" charset="0"/>
              </a:rPr>
              <a:t>        </a:t>
            </a:r>
            <a:r>
              <a:rPr lang="en-US" altLang="zh-CN" sz="1800" dirty="0">
                <a:latin typeface="Comic Sans MS" panose="030F0702030302020204" pitchFamily="66" charset="0"/>
                <a:ea typeface="宋体" panose="02010600030101010101" pitchFamily="2" charset="-122"/>
                <a:cs typeface="Times New Roman" panose="02020603050405020304" pitchFamily="18" charset="0"/>
              </a:rPr>
              <a:t>//</a:t>
            </a:r>
            <a:r>
              <a:rPr lang="zh-CN" altLang="en-US" sz="1800" dirty="0">
                <a:latin typeface="Comic Sans MS" panose="030F0702030302020204" pitchFamily="66" charset="0"/>
                <a:ea typeface="宋体" panose="02010600030101010101" pitchFamily="2" charset="-122"/>
                <a:cs typeface="Times New Roman" panose="02020603050405020304" pitchFamily="18" charset="0"/>
              </a:rPr>
              <a:t>需要将它</a:t>
            </a:r>
            <a:r>
              <a:rPr lang="zh-CN" altLang="en-US" sz="1800" b="1" dirty="0">
                <a:solidFill>
                  <a:srgbClr val="FF3300"/>
                </a:solidFill>
                <a:latin typeface="Comic Sans MS" panose="030F0702030302020204" pitchFamily="66" charset="0"/>
                <a:ea typeface="宋体" panose="02010600030101010101" pitchFamily="2" charset="-122"/>
                <a:cs typeface="Times New Roman" panose="02020603050405020304" pitchFamily="18" charset="0"/>
              </a:rPr>
              <a:t>强制转换</a:t>
            </a:r>
            <a:r>
              <a:rPr lang="zh-CN" altLang="en-US" sz="1800" dirty="0">
                <a:latin typeface="Comic Sans MS" panose="030F0702030302020204" pitchFamily="66" charset="0"/>
                <a:ea typeface="宋体" panose="02010600030101010101" pitchFamily="2" charset="-122"/>
                <a:cs typeface="Times New Roman" panose="02020603050405020304" pitchFamily="18" charset="0"/>
              </a:rPr>
              <a:t>成枚举型：</a:t>
            </a:r>
          </a:p>
          <a:p>
            <a:pPr algn="just" eaLnBrk="1" hangingPunct="1">
              <a:lnSpc>
                <a:spcPct val="150000"/>
              </a:lnSpc>
              <a:buClr>
                <a:srgbClr val="FF0000"/>
              </a:buClr>
              <a:buFont typeface="Wingdings" panose="05000000000000000000" pitchFamily="2" charset="2"/>
              <a:buNone/>
            </a:pPr>
            <a:r>
              <a:rPr lang="zh-CN" altLang="en-US" sz="1800" dirty="0">
                <a:latin typeface="Comic Sans MS" panose="030F0702030302020204" pitchFamily="66" charset="0"/>
                <a:ea typeface="宋体" panose="02010600030101010101" pitchFamily="2" charset="-122"/>
                <a:cs typeface="Times New Roman" panose="02020603050405020304" pitchFamily="18" charset="0"/>
              </a:rPr>
              <a:t>        </a:t>
            </a:r>
            <a:r>
              <a:rPr lang="en-US" altLang="zh-CN" sz="1800" dirty="0">
                <a:latin typeface="Comic Sans MS" panose="030F0702030302020204" pitchFamily="66" charset="0"/>
                <a:ea typeface="宋体" panose="02010600030101010101" pitchFamily="2" charset="-122"/>
                <a:cs typeface="Times New Roman" panose="02020603050405020304" pitchFamily="18" charset="0"/>
              </a:rPr>
              <a:t>d1=(weekday)(d1+2);</a:t>
            </a:r>
          </a:p>
        </p:txBody>
      </p:sp>
      <p:sp>
        <p:nvSpPr>
          <p:cNvPr id="18" name="文本框 17">
            <a:extLst>
              <a:ext uri="{FF2B5EF4-FFF2-40B4-BE49-F238E27FC236}">
                <a16:creationId xmlns:a16="http://schemas.microsoft.com/office/drawing/2014/main" id="{AC59E978-AB14-7F8A-0FF5-E767006AB1E4}"/>
              </a:ext>
            </a:extLst>
          </p:cNvPr>
          <p:cNvSpPr txBox="1"/>
          <p:nvPr/>
        </p:nvSpPr>
        <p:spPr>
          <a:xfrm>
            <a:off x="531816" y="1946787"/>
            <a:ext cx="11286803" cy="923330"/>
          </a:xfrm>
          <a:prstGeom prst="rect">
            <a:avLst/>
          </a:prstGeom>
          <a:noFill/>
        </p:spPr>
        <p:txBody>
          <a:bodyPr wrap="square">
            <a:spAutoFit/>
          </a:bodyPr>
          <a:lstStyle/>
          <a:p>
            <a:pPr marL="285750" indent="-285750">
              <a:buFont typeface="Arial" panose="020B0604020202020204" pitchFamily="34" charset="0"/>
              <a:buChar char="•"/>
            </a:pPr>
            <a:r>
              <a:rPr lang="zh-CN" altLang="en-US" dirty="0">
                <a:latin typeface="宋体" panose="02010600030101010101" pitchFamily="2" charset="-122"/>
                <a:ea typeface="宋体" panose="02010600030101010101" pitchFamily="2" charset="-122"/>
              </a:rPr>
              <a:t>对枚举类型实施算术、关系运算时，枚举值转换成整型值参加运算，结果为整型值。所以，如果要将结果赋给枚举变量，还要将结果转换成枚举值。</a:t>
            </a:r>
          </a:p>
          <a:p>
            <a:endParaRPr lang="zh-CN" altLang="en-US" dirty="0">
              <a:latin typeface="宋体" panose="02010600030101010101" pitchFamily="2" charset="-122"/>
              <a:ea typeface="宋体" panose="02010600030101010101" pitchFamily="2" charset="-122"/>
            </a:endParaRPr>
          </a:p>
        </p:txBody>
      </p:sp>
      <p:sp>
        <p:nvSpPr>
          <p:cNvPr id="19" name="文本框 18">
            <a:extLst>
              <a:ext uri="{FF2B5EF4-FFF2-40B4-BE49-F238E27FC236}">
                <a16:creationId xmlns:a16="http://schemas.microsoft.com/office/drawing/2014/main" id="{FBA36933-1C18-ED85-E0C7-978812866CAC}"/>
              </a:ext>
            </a:extLst>
          </p:cNvPr>
          <p:cNvSpPr txBox="1"/>
          <p:nvPr/>
        </p:nvSpPr>
        <p:spPr>
          <a:xfrm>
            <a:off x="452598" y="4325545"/>
            <a:ext cx="11286803" cy="923330"/>
          </a:xfrm>
          <a:prstGeom prst="rect">
            <a:avLst/>
          </a:prstGeom>
          <a:noFill/>
        </p:spPr>
        <p:txBody>
          <a:bodyPr wrap="square">
            <a:spAutoFit/>
          </a:bodyPr>
          <a:lstStyle/>
          <a:p>
            <a:pPr marL="285750" indent="-285750">
              <a:buFont typeface="Arial" panose="020B0604020202020204" pitchFamily="34" charset="0"/>
              <a:buChar char="•"/>
            </a:pPr>
            <a:r>
              <a:rPr lang="zh-CN" altLang="en-US" dirty="0">
                <a:latin typeface="宋体" panose="02010600030101010101" pitchFamily="2" charset="-122"/>
                <a:ea typeface="宋体" panose="02010600030101010101" pitchFamily="2" charset="-122"/>
              </a:rPr>
              <a:t>枚举常量、枚举类型的变量可直接进行各种形式的</a:t>
            </a:r>
            <a:r>
              <a:rPr lang="zh-CN" altLang="en-US" b="1" dirty="0">
                <a:latin typeface="宋体" panose="02010600030101010101" pitchFamily="2" charset="-122"/>
                <a:ea typeface="宋体" panose="02010600030101010101" pitchFamily="2" charset="-122"/>
              </a:rPr>
              <a:t>关系运算</a:t>
            </a:r>
            <a:r>
              <a:rPr lang="zh-CN" altLang="en-US" dirty="0">
                <a:latin typeface="宋体" panose="02010600030101010101" pitchFamily="2" charset="-122"/>
                <a:ea typeface="宋体" panose="02010600030101010101" pitchFamily="2" charset="-122"/>
              </a:rPr>
              <a:t>。</a:t>
            </a:r>
          </a:p>
          <a:p>
            <a:pPr marL="285750" indent="-285750">
              <a:buFont typeface="Arial" panose="020B0604020202020204" pitchFamily="34" charset="0"/>
              <a:buChar char="•"/>
            </a:pPr>
            <a:endParaRPr lang="zh-CN" altLang="en-US" dirty="0">
              <a:latin typeface="宋体" panose="02010600030101010101" pitchFamily="2" charset="-122"/>
              <a:ea typeface="宋体" panose="02010600030101010101" pitchFamily="2" charset="-122"/>
            </a:endParaRPr>
          </a:p>
          <a:p>
            <a:endParaRPr lang="zh-CN" altLang="en-US" dirty="0">
              <a:latin typeface="宋体" panose="02010600030101010101" pitchFamily="2" charset="-122"/>
              <a:ea typeface="宋体" panose="02010600030101010101" pitchFamily="2" charset="-122"/>
            </a:endParaRPr>
          </a:p>
        </p:txBody>
      </p:sp>
      <p:sp>
        <p:nvSpPr>
          <p:cNvPr id="22" name="文本框 21">
            <a:extLst>
              <a:ext uri="{FF2B5EF4-FFF2-40B4-BE49-F238E27FC236}">
                <a16:creationId xmlns:a16="http://schemas.microsoft.com/office/drawing/2014/main" id="{5F0D6302-58AA-7FE8-34D5-606E4E4AEE75}"/>
              </a:ext>
            </a:extLst>
          </p:cNvPr>
          <p:cNvSpPr txBox="1"/>
          <p:nvPr/>
        </p:nvSpPr>
        <p:spPr>
          <a:xfrm>
            <a:off x="4682489" y="4764951"/>
            <a:ext cx="2827020" cy="1525418"/>
          </a:xfrm>
          <a:prstGeom prst="rect">
            <a:avLst/>
          </a:prstGeom>
          <a:noFill/>
        </p:spPr>
        <p:txBody>
          <a:bodyPr wrap="square">
            <a:spAutoFit/>
          </a:bodyPr>
          <a:lstStyle/>
          <a:p>
            <a:pPr algn="just" eaLnBrk="1" hangingPunct="1">
              <a:lnSpc>
                <a:spcPct val="150000"/>
              </a:lnSpc>
              <a:buClr>
                <a:srgbClr val="FF0000"/>
              </a:buClr>
              <a:buFont typeface="Wingdings" panose="05000000000000000000" pitchFamily="2" charset="2"/>
              <a:buNone/>
            </a:pPr>
            <a:r>
              <a:rPr lang="en-US" altLang="zh-CN" sz="1600" dirty="0">
                <a:solidFill>
                  <a:srgbClr val="000000"/>
                </a:solidFill>
                <a:latin typeface="Comic Sans MS" panose="030F0702030302020204" pitchFamily="66" charset="0"/>
                <a:cs typeface="Times New Roman" panose="02020603050405020304" pitchFamily="18" charset="0"/>
              </a:rPr>
              <a:t>if(city1==3) ;</a:t>
            </a:r>
            <a:endParaRPr lang="zh-CN" altLang="en-US" sz="1600" dirty="0">
              <a:solidFill>
                <a:srgbClr val="000000"/>
              </a:solidFill>
              <a:latin typeface="Comic Sans MS" panose="030F0702030302020204" pitchFamily="66" charset="0"/>
              <a:cs typeface="Times New Roman" panose="02020603050405020304" pitchFamily="18" charset="0"/>
            </a:endParaRPr>
          </a:p>
          <a:p>
            <a:pPr algn="just" eaLnBrk="1" hangingPunct="1">
              <a:lnSpc>
                <a:spcPct val="150000"/>
              </a:lnSpc>
              <a:buClr>
                <a:srgbClr val="FF0000"/>
              </a:buClr>
              <a:buFont typeface="Wingdings" panose="05000000000000000000" pitchFamily="2" charset="2"/>
              <a:buNone/>
            </a:pPr>
            <a:r>
              <a:rPr lang="zh-CN" altLang="en-US" sz="1600" dirty="0">
                <a:solidFill>
                  <a:srgbClr val="000000"/>
                </a:solidFill>
                <a:latin typeface="Comic Sans MS" panose="030F0702030302020204" pitchFamily="66" charset="0"/>
                <a:cs typeface="Times New Roman" panose="02020603050405020304" pitchFamily="18" charset="0"/>
              </a:rPr>
              <a:t>    </a:t>
            </a:r>
            <a:r>
              <a:rPr lang="en-US" altLang="zh-CN" sz="1600" dirty="0">
                <a:solidFill>
                  <a:srgbClr val="000000"/>
                </a:solidFill>
                <a:latin typeface="Comic Sans MS" panose="030F0702030302020204" pitchFamily="66" charset="0"/>
                <a:cs typeface="Times New Roman" panose="02020603050405020304" pitchFamily="18" charset="0"/>
              </a:rPr>
              <a:t>if(city2&gt;=Beijing);</a:t>
            </a:r>
            <a:endParaRPr lang="zh-CN" altLang="en-US" sz="1600" dirty="0">
              <a:solidFill>
                <a:srgbClr val="000000"/>
              </a:solidFill>
              <a:latin typeface="Comic Sans MS" panose="030F0702030302020204" pitchFamily="66" charset="0"/>
              <a:cs typeface="Times New Roman" panose="02020603050405020304" pitchFamily="18" charset="0"/>
            </a:endParaRPr>
          </a:p>
          <a:p>
            <a:pPr algn="just" eaLnBrk="1" hangingPunct="1">
              <a:lnSpc>
                <a:spcPct val="150000"/>
              </a:lnSpc>
              <a:buClr>
                <a:srgbClr val="FF0000"/>
              </a:buClr>
              <a:buFont typeface="Wingdings" panose="05000000000000000000" pitchFamily="2" charset="2"/>
              <a:buNone/>
            </a:pPr>
            <a:r>
              <a:rPr lang="zh-CN" altLang="en-US" sz="1600" dirty="0">
                <a:solidFill>
                  <a:srgbClr val="000000"/>
                </a:solidFill>
                <a:latin typeface="Comic Sans MS" panose="030F0702030302020204" pitchFamily="66" charset="0"/>
                <a:cs typeface="Times New Roman" panose="02020603050405020304" pitchFamily="18" charset="0"/>
              </a:rPr>
              <a:t>    </a:t>
            </a:r>
            <a:r>
              <a:rPr lang="en-US" altLang="zh-CN" sz="1600" dirty="0">
                <a:solidFill>
                  <a:srgbClr val="000000"/>
                </a:solidFill>
                <a:latin typeface="Comic Sans MS" panose="030F0702030302020204" pitchFamily="66" charset="0"/>
                <a:cs typeface="Times New Roman" panose="02020603050405020304" pitchFamily="18" charset="0"/>
              </a:rPr>
              <a:t>if(Shanghai==1);</a:t>
            </a:r>
          </a:p>
          <a:p>
            <a:pPr algn="just" eaLnBrk="1" hangingPunct="1">
              <a:lnSpc>
                <a:spcPct val="150000"/>
              </a:lnSpc>
              <a:buClr>
                <a:srgbClr val="FF0000"/>
              </a:buClr>
              <a:buFont typeface="Wingdings" panose="05000000000000000000" pitchFamily="2" charset="2"/>
              <a:buNone/>
            </a:pPr>
            <a:r>
              <a:rPr lang="en-US" altLang="zh-CN" sz="1600" dirty="0">
                <a:solidFill>
                  <a:srgbClr val="000000"/>
                </a:solidFill>
                <a:latin typeface="Comic Sans MS" panose="030F0702030302020204" pitchFamily="66" charset="0"/>
                <a:cs typeface="Times New Roman" panose="02020603050405020304" pitchFamily="18" charset="0"/>
              </a:rPr>
              <a:t>    if(city1&gt;SUN);</a:t>
            </a:r>
          </a:p>
        </p:txBody>
      </p:sp>
    </p:spTree>
    <p:extLst>
      <p:ext uri="{BB962C8B-B14F-4D97-AF65-F5344CB8AC3E}">
        <p14:creationId xmlns:p14="http://schemas.microsoft.com/office/powerpoint/2010/main" val="10522445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35F2E4-F6B5-64FA-0206-1580725186C9}"/>
            </a:ext>
          </a:extLst>
        </p:cNvPr>
        <p:cNvGrpSpPr/>
        <p:nvPr/>
      </p:nvGrpSpPr>
      <p:grpSpPr>
        <a:xfrm>
          <a:off x="0" y="0"/>
          <a:ext cx="0" cy="0"/>
          <a:chOff x="0" y="0"/>
          <a:chExt cx="0" cy="0"/>
        </a:xfrm>
      </p:grpSpPr>
      <p:sp>
        <p:nvSpPr>
          <p:cNvPr id="21" name="文本框 20">
            <a:extLst>
              <a:ext uri="{FF2B5EF4-FFF2-40B4-BE49-F238E27FC236}">
                <a16:creationId xmlns:a16="http://schemas.microsoft.com/office/drawing/2014/main" id="{E558A404-CD52-61E7-9149-97E938EC6097}"/>
              </a:ext>
            </a:extLst>
          </p:cNvPr>
          <p:cNvSpPr txBox="1"/>
          <p:nvPr/>
        </p:nvSpPr>
        <p:spPr>
          <a:xfrm>
            <a:off x="900848" y="121514"/>
            <a:ext cx="10560350" cy="584775"/>
          </a:xfrm>
          <a:prstGeom prst="rect">
            <a:avLst/>
          </a:prstGeom>
          <a:noFill/>
        </p:spPr>
        <p:txBody>
          <a:bodyPr wrap="square">
            <a:spAutoFit/>
          </a:bodyPr>
          <a:lstStyle/>
          <a:p>
            <a:r>
              <a:rPr lang="en-US" altLang="zh-CN" sz="3200" b="1" dirty="0">
                <a:latin typeface="微软雅黑" panose="020B0503020204020204" pitchFamily="34" charset="-122"/>
                <a:ea typeface="微软雅黑" panose="020B0503020204020204" pitchFamily="34" charset="-122"/>
                <a:cs typeface="+mj-cs"/>
              </a:rPr>
              <a:t>3.1 </a:t>
            </a:r>
            <a:r>
              <a:rPr lang="zh-CN" altLang="en-US" sz="3200" b="1" dirty="0">
                <a:latin typeface="微软雅黑" panose="020B0503020204020204" pitchFamily="34" charset="-122"/>
                <a:ea typeface="微软雅黑" panose="020B0503020204020204" pitchFamily="34" charset="-122"/>
                <a:cs typeface="+mj-cs"/>
              </a:rPr>
              <a:t>枚举类型</a:t>
            </a:r>
          </a:p>
        </p:txBody>
      </p:sp>
      <p:graphicFrame>
        <p:nvGraphicFramePr>
          <p:cNvPr id="10" name="Group 2">
            <a:extLst>
              <a:ext uri="{FF2B5EF4-FFF2-40B4-BE49-F238E27FC236}">
                <a16:creationId xmlns:a16="http://schemas.microsoft.com/office/drawing/2014/main" id="{7F0FE5E9-7F08-1D67-4618-2D7946D31095}"/>
              </a:ext>
            </a:extLst>
          </p:cNvPr>
          <p:cNvGraphicFramePr>
            <a:graphicFrameLocks noGrp="1"/>
          </p:cNvGraphicFramePr>
          <p:nvPr>
            <p:extLst>
              <p:ext uri="{D42A27DB-BD31-4B8C-83A1-F6EECF244321}">
                <p14:modId xmlns:p14="http://schemas.microsoft.com/office/powerpoint/2010/main" val="14885598"/>
              </p:ext>
            </p:extLst>
          </p:nvPr>
        </p:nvGraphicFramePr>
        <p:xfrm>
          <a:off x="1600200" y="1539240"/>
          <a:ext cx="8229600" cy="4535398"/>
        </p:xfrm>
        <a:graphic>
          <a:graphicData uri="http://schemas.openxmlformats.org/drawingml/2006/table">
            <a:tbl>
              <a:tblPr/>
              <a:tblGrid>
                <a:gridCol w="573088">
                  <a:extLst>
                    <a:ext uri="{9D8B030D-6E8A-4147-A177-3AD203B41FA5}">
                      <a16:colId xmlns:a16="http://schemas.microsoft.com/office/drawing/2014/main" val="20000"/>
                    </a:ext>
                  </a:extLst>
                </a:gridCol>
                <a:gridCol w="7656512">
                  <a:extLst>
                    <a:ext uri="{9D8B030D-6E8A-4147-A177-3AD203B41FA5}">
                      <a16:colId xmlns:a16="http://schemas.microsoft.com/office/drawing/2014/main" val="20001"/>
                    </a:ext>
                  </a:extLst>
                </a:gridCol>
              </a:tblGrid>
              <a:tr h="3986213">
                <a:tc>
                  <a:txBody>
                    <a:bodyPr/>
                    <a:lstStyle>
                      <a:lvl1pPr algn="l">
                        <a:spcBef>
                          <a:spcPct val="20000"/>
                        </a:spcBef>
                        <a:buClr>
                          <a:srgbClr val="FFFF00"/>
                        </a:buClr>
                        <a:buSzPct val="80000"/>
                        <a:buFont typeface="Wingdings" panose="05000000000000000000" pitchFamily="2" charset="2"/>
                        <a:defRPr sz="2800">
                          <a:solidFill>
                            <a:schemeClr val="tx1"/>
                          </a:solidFill>
                          <a:latin typeface="Arial" panose="020B0604020202020204" pitchFamily="34" charset="0"/>
                          <a:ea typeface="宋体" panose="02010600030101010101" pitchFamily="2" charset="-122"/>
                        </a:defRPr>
                      </a:lvl1pPr>
                      <a:lvl2pPr marL="742950" indent="-285750" algn="l">
                        <a:spcBef>
                          <a:spcPct val="20000"/>
                        </a:spcBef>
                        <a:buClr>
                          <a:srgbClr val="CC0000"/>
                        </a:buClr>
                        <a:buSzPct val="70000"/>
                        <a:buFont typeface="Wingdings" panose="05000000000000000000" pitchFamily="2" charset="2"/>
                        <a:defRPr sz="2400">
                          <a:solidFill>
                            <a:schemeClr val="tx1"/>
                          </a:solidFill>
                          <a:latin typeface="Arial" panose="020B0604020202020204" pitchFamily="34" charset="0"/>
                          <a:ea typeface="宋体" panose="02010600030101010101" pitchFamily="2" charset="-122"/>
                        </a:defRPr>
                      </a:lvl2pPr>
                      <a:lvl3pPr marL="1143000" indent="-228600" algn="l">
                        <a:spcBef>
                          <a:spcPct val="20000"/>
                        </a:spcBef>
                        <a:buClr>
                          <a:srgbClr val="009900"/>
                        </a:buClr>
                        <a:buSzPct val="60000"/>
                        <a:buFont typeface="Wingdings" panose="05000000000000000000" pitchFamily="2" charset="2"/>
                        <a:defRPr sz="2000">
                          <a:solidFill>
                            <a:schemeClr val="tx1"/>
                          </a:solidFill>
                          <a:latin typeface="Arial" panose="020B0604020202020204" pitchFamily="34" charset="0"/>
                          <a:ea typeface="宋体" panose="02010600030101010101" pitchFamily="2" charset="-122"/>
                        </a:defRPr>
                      </a:lvl3pPr>
                      <a:lvl4pPr marL="1600200" indent="-228600" algn="l">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4pPr>
                      <a:lvl5pPr marL="2057400" indent="-228600" algn="l">
                        <a:spcBef>
                          <a:spcPct val="20000"/>
                        </a:spcBef>
                        <a:buClr>
                          <a:schemeClr val="accent2"/>
                        </a:buClr>
                        <a:buSzPct val="5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2</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3</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4</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5</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6</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7</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8</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9</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10</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11</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12</a:t>
                      </a:r>
                    </a:p>
                  </a:txBody>
                  <a:tcPr marT="45707" marB="45707" horzOverflow="overflow">
                    <a:lnL>
                      <a:noFill/>
                    </a:lnL>
                    <a:lnR>
                      <a:noFill/>
                    </a:lnR>
                    <a:lnT w="28575" cap="flat" cmpd="sng" algn="ctr">
                      <a:solidFill>
                        <a:srgbClr val="003399"/>
                      </a:solidFill>
                      <a:prstDash val="solid"/>
                      <a:round/>
                      <a:headEnd type="none" w="med" len="med"/>
                      <a:tailEnd type="none" w="med" len="med"/>
                    </a:lnT>
                    <a:lnB w="6350" cap="flat" cmpd="sng" algn="ctr">
                      <a:solidFill>
                        <a:srgbClr val="003399"/>
                      </a:solidFill>
                      <a:prstDash val="solid"/>
                      <a:round/>
                      <a:headEnd type="none" w="med" len="med"/>
                      <a:tailEnd type="none" w="med" len="med"/>
                    </a:lnB>
                    <a:lnTlToBr>
                      <a:noFill/>
                    </a:lnTlToBr>
                    <a:lnBlToTr>
                      <a:noFill/>
                    </a:lnBlToTr>
                    <a:noFill/>
                  </a:tcPr>
                </a:tc>
                <a:tc>
                  <a:txBody>
                    <a:bodyPr/>
                    <a:lstStyle>
                      <a:lvl1pPr algn="l">
                        <a:spcBef>
                          <a:spcPct val="20000"/>
                        </a:spcBef>
                        <a:buClr>
                          <a:srgbClr val="FFFF00"/>
                        </a:buClr>
                        <a:buSzPct val="80000"/>
                        <a:buFont typeface="Wingdings" panose="05000000000000000000" pitchFamily="2" charset="2"/>
                        <a:defRPr sz="2800">
                          <a:solidFill>
                            <a:schemeClr val="tx1"/>
                          </a:solidFill>
                          <a:latin typeface="Arial" panose="020B0604020202020204" pitchFamily="34" charset="0"/>
                          <a:ea typeface="宋体" panose="02010600030101010101" pitchFamily="2" charset="-122"/>
                        </a:defRPr>
                      </a:lvl1pPr>
                      <a:lvl2pPr marL="742950" indent="-285750" algn="l">
                        <a:spcBef>
                          <a:spcPct val="20000"/>
                        </a:spcBef>
                        <a:buClr>
                          <a:srgbClr val="CC0000"/>
                        </a:buClr>
                        <a:buSzPct val="70000"/>
                        <a:buFont typeface="Wingdings" panose="05000000000000000000" pitchFamily="2" charset="2"/>
                        <a:defRPr sz="2400">
                          <a:solidFill>
                            <a:schemeClr val="tx1"/>
                          </a:solidFill>
                          <a:latin typeface="Arial" panose="020B0604020202020204" pitchFamily="34" charset="0"/>
                          <a:ea typeface="宋体" panose="02010600030101010101" pitchFamily="2" charset="-122"/>
                        </a:defRPr>
                      </a:lvl2pPr>
                      <a:lvl3pPr marL="1143000" indent="-228600" algn="l">
                        <a:spcBef>
                          <a:spcPct val="20000"/>
                        </a:spcBef>
                        <a:buClr>
                          <a:srgbClr val="009900"/>
                        </a:buClr>
                        <a:buSzPct val="60000"/>
                        <a:buFont typeface="Wingdings" panose="05000000000000000000" pitchFamily="2" charset="2"/>
                        <a:defRPr sz="2000">
                          <a:solidFill>
                            <a:schemeClr val="tx1"/>
                          </a:solidFill>
                          <a:latin typeface="Arial" panose="020B0604020202020204" pitchFamily="34" charset="0"/>
                          <a:ea typeface="宋体" panose="02010600030101010101" pitchFamily="2" charset="-122"/>
                        </a:defRPr>
                      </a:lvl3pPr>
                      <a:lvl4pPr marL="1600200" indent="-228600" algn="l">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4pPr>
                      <a:lvl5pPr marL="2057400" indent="-228600" algn="l">
                        <a:spcBef>
                          <a:spcPct val="20000"/>
                        </a:spcBef>
                        <a:buClr>
                          <a:schemeClr val="accent2"/>
                        </a:buClr>
                        <a:buSzPct val="5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9pPr>
                    </a:lstStyle>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a:t>
                      </a:r>
                      <a:r>
                        <a:rPr kumimoji="0" lang="zh-CN" altLang="en-US"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程序名：</a:t>
                      </a:r>
                      <a:r>
                        <a:rPr kumimoji="0" lang="en-US" altLang="zh-CN"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p3_1.cpp                                                             *</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a:t>
                      </a:r>
                      <a:r>
                        <a:rPr kumimoji="0" lang="zh-CN" altLang="en-US"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功能： 枚举类型的使用，输入城市代号，输出城市名称   *</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zh-CN" altLang="en-US"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r>
                        <a:rPr kumimoji="0" lang="en-US" altLang="zh-CN"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#include&lt;iostream&gt;</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using namespace std;</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800" b="0" i="0" u="none" strike="noStrike" cap="none" normalizeH="0" baseline="0" dirty="0" err="1">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enum</a:t>
                      </a:r>
                      <a:r>
                        <a:rPr kumimoji="0" lang="en-US" altLang="zh-CN"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city{ </a:t>
                      </a:r>
                      <a:r>
                        <a:rPr kumimoji="0" lang="en-US" altLang="zh-CN" sz="1800" b="0" i="0" u="none" strike="noStrike" cap="none" normalizeH="0" baseline="0" dirty="0" err="1">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Beijing,Shanghai,Tianjin</a:t>
                      </a:r>
                      <a:r>
                        <a:rPr kumimoji="0" lang="en-US" altLang="zh-CN"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=6,Chongqing};</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800" b="1"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int main()</a:t>
                      </a:r>
                      <a:endParaRPr kumimoji="0" lang="en-US" altLang="zh-CN"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int n;</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a:t>
                      </a:r>
                      <a:r>
                        <a:rPr kumimoji="0" lang="en-US" altLang="zh-CN" sz="1800" b="0" i="0" u="none" strike="noStrike" cap="none" normalizeH="0" baseline="0" dirty="0" err="1">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cout</a:t>
                      </a:r>
                      <a:r>
                        <a:rPr kumimoji="0" lang="en-US" altLang="zh-CN"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&lt;&lt;"Input a city number ("&lt;&lt;Beijing-1&lt;&lt;" to exit)</a:t>
                      </a:r>
                      <a:r>
                        <a:rPr kumimoji="0" lang="zh-CN" altLang="en-US"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r>
                        <a:rPr kumimoji="0" lang="en-US" altLang="zh-CN"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"&lt;&lt;</a:t>
                      </a:r>
                      <a:r>
                        <a:rPr kumimoji="0" lang="en-US" altLang="zh-CN" sz="1800" b="0" i="0" u="none" strike="noStrike" cap="none" normalizeH="0" baseline="0" dirty="0" err="1">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endl</a:t>
                      </a:r>
                      <a:r>
                        <a:rPr kumimoji="0" lang="en-US" altLang="zh-CN"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a:t>
                      </a:r>
                      <a:r>
                        <a:rPr kumimoji="0" lang="en-US" altLang="zh-CN" sz="1800" b="0" i="0" u="none" strike="noStrike" cap="none" normalizeH="0" baseline="0" dirty="0" err="1">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cin</a:t>
                      </a:r>
                      <a:r>
                        <a:rPr kumimoji="0" lang="en-US" altLang="zh-CN"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&gt;&gt;n;</a:t>
                      </a:r>
                    </a:p>
                  </a:txBody>
                  <a:tcPr marT="45707" marB="45707" horzOverflow="overflow">
                    <a:lnL>
                      <a:noFill/>
                    </a:lnL>
                    <a:lnR>
                      <a:noFill/>
                    </a:lnR>
                    <a:lnT w="28575" cap="flat" cmpd="sng" algn="ctr">
                      <a:solidFill>
                        <a:srgbClr val="003399"/>
                      </a:solidFill>
                      <a:prstDash val="solid"/>
                      <a:round/>
                      <a:headEnd type="none" w="med" len="med"/>
                      <a:tailEnd type="none" w="med" len="med"/>
                    </a:lnT>
                    <a:lnB w="6350" cap="flat" cmpd="sng" algn="ctr">
                      <a:solidFill>
                        <a:srgbClr val="003399"/>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bl>
          </a:graphicData>
        </a:graphic>
      </p:graphicFrame>
      <p:sp>
        <p:nvSpPr>
          <p:cNvPr id="12" name="Rectangle 11">
            <a:extLst>
              <a:ext uri="{FF2B5EF4-FFF2-40B4-BE49-F238E27FC236}">
                <a16:creationId xmlns:a16="http://schemas.microsoft.com/office/drawing/2014/main" id="{6996D87E-8DFC-201D-6FC2-EB31BFFAA686}"/>
              </a:ext>
            </a:extLst>
          </p:cNvPr>
          <p:cNvSpPr txBox="1">
            <a:spLocks noChangeArrowheads="1"/>
          </p:cNvSpPr>
          <p:nvPr/>
        </p:nvSpPr>
        <p:spPr>
          <a:xfrm>
            <a:off x="457200" y="1066800"/>
            <a:ext cx="8223250" cy="228600"/>
          </a:xfrm>
          <a:prstGeom prst="rect">
            <a:avLst/>
          </a:prstGeom>
          <a:noFill/>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buClr>
                <a:schemeClr val="tx1"/>
              </a:buClr>
              <a:buFont typeface="Wingdings" panose="05000000000000000000" pitchFamily="2" charset="2"/>
              <a:buNone/>
            </a:pPr>
            <a:r>
              <a:rPr lang="en-US" altLang="zh-CN" sz="1800" b="1"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a:t>
            </a:r>
            <a:r>
              <a:rPr lang="zh-CN" altLang="en-US" sz="1800" b="1"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例</a:t>
            </a:r>
            <a:r>
              <a:rPr lang="en-US" altLang="zh-CN" sz="1800" b="1"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3-1】</a:t>
            </a:r>
            <a:r>
              <a:rPr lang="zh-CN" altLang="en-US"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输入城市代号，输出城市名称。 </a:t>
            </a:r>
          </a:p>
        </p:txBody>
      </p:sp>
      <p:sp>
        <p:nvSpPr>
          <p:cNvPr id="13" name="AutoShape 9">
            <a:extLst>
              <a:ext uri="{FF2B5EF4-FFF2-40B4-BE49-F238E27FC236}">
                <a16:creationId xmlns:a16="http://schemas.microsoft.com/office/drawing/2014/main" id="{5481CB6E-917C-6BB7-9939-6289FC2E9EFE}"/>
              </a:ext>
            </a:extLst>
          </p:cNvPr>
          <p:cNvSpPr>
            <a:spLocks noChangeArrowheads="1"/>
          </p:cNvSpPr>
          <p:nvPr/>
        </p:nvSpPr>
        <p:spPr bwMode="auto">
          <a:xfrm>
            <a:off x="7063740" y="3429000"/>
            <a:ext cx="1981200" cy="433388"/>
          </a:xfrm>
          <a:prstGeom prst="wedgeRoundRectCallout">
            <a:avLst>
              <a:gd name="adj1" fmla="val -136380"/>
              <a:gd name="adj2" fmla="val 88463"/>
              <a:gd name="adj3" fmla="val 16667"/>
            </a:avLst>
          </a:prstGeom>
          <a:solidFill>
            <a:srgbClr val="F5F9FD"/>
          </a:solidFill>
          <a:ln w="19050">
            <a:solidFill>
              <a:schemeClr val="accent1"/>
            </a:solidFill>
            <a:miter lim="800000"/>
            <a:headEnd/>
            <a:tailEnd/>
          </a:ln>
          <a:effectLst/>
        </p:spPr>
        <p:txBody>
          <a:bodyPr/>
          <a:lstStyle>
            <a:lvl1pPr marL="457200" indent="-457200">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a:spcBef>
                <a:spcPct val="0"/>
              </a:spcBef>
              <a:buClrTx/>
              <a:buSzTx/>
              <a:buNone/>
            </a:pPr>
            <a:r>
              <a:rPr kumimoji="1" lang="zh-CN" altLang="en-US" sz="2000" b="1" dirty="0">
                <a:solidFill>
                  <a:schemeClr val="accent1"/>
                </a:solidFill>
              </a:rPr>
              <a:t>枚举类型定义</a:t>
            </a:r>
          </a:p>
        </p:txBody>
      </p:sp>
    </p:spTree>
    <p:extLst>
      <p:ext uri="{BB962C8B-B14F-4D97-AF65-F5344CB8AC3E}">
        <p14:creationId xmlns:p14="http://schemas.microsoft.com/office/powerpoint/2010/main" val="16981456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1"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autoUpdateAnimBg="0"/>
      <p:bldP spid="13" grpId="1"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495CA1-AD48-EA44-53C7-BCDE408E172B}"/>
            </a:ext>
          </a:extLst>
        </p:cNvPr>
        <p:cNvGrpSpPr/>
        <p:nvPr/>
      </p:nvGrpSpPr>
      <p:grpSpPr>
        <a:xfrm>
          <a:off x="0" y="0"/>
          <a:ext cx="0" cy="0"/>
          <a:chOff x="0" y="0"/>
          <a:chExt cx="0" cy="0"/>
        </a:xfrm>
      </p:grpSpPr>
      <p:sp>
        <p:nvSpPr>
          <p:cNvPr id="21" name="文本框 20">
            <a:extLst>
              <a:ext uri="{FF2B5EF4-FFF2-40B4-BE49-F238E27FC236}">
                <a16:creationId xmlns:a16="http://schemas.microsoft.com/office/drawing/2014/main" id="{A8EFD733-823D-AEE2-E763-3154B3BD81AF}"/>
              </a:ext>
            </a:extLst>
          </p:cNvPr>
          <p:cNvSpPr txBox="1"/>
          <p:nvPr/>
        </p:nvSpPr>
        <p:spPr>
          <a:xfrm>
            <a:off x="900848" y="121514"/>
            <a:ext cx="10560350" cy="584775"/>
          </a:xfrm>
          <a:prstGeom prst="rect">
            <a:avLst/>
          </a:prstGeom>
          <a:noFill/>
        </p:spPr>
        <p:txBody>
          <a:bodyPr wrap="square">
            <a:spAutoFit/>
          </a:bodyPr>
          <a:lstStyle/>
          <a:p>
            <a:r>
              <a:rPr lang="en-US" altLang="zh-CN" sz="3200" b="1" dirty="0">
                <a:latin typeface="微软雅黑" panose="020B0503020204020204" pitchFamily="34" charset="-122"/>
                <a:ea typeface="微软雅黑" panose="020B0503020204020204" pitchFamily="34" charset="-122"/>
                <a:cs typeface="+mj-cs"/>
              </a:rPr>
              <a:t>3.1 </a:t>
            </a:r>
            <a:r>
              <a:rPr lang="zh-CN" altLang="en-US" sz="3200" b="1" dirty="0">
                <a:latin typeface="微软雅黑" panose="020B0503020204020204" pitchFamily="34" charset="-122"/>
                <a:ea typeface="微软雅黑" panose="020B0503020204020204" pitchFamily="34" charset="-122"/>
                <a:cs typeface="+mj-cs"/>
              </a:rPr>
              <a:t>枚举类型</a:t>
            </a:r>
          </a:p>
        </p:txBody>
      </p:sp>
      <p:graphicFrame>
        <p:nvGraphicFramePr>
          <p:cNvPr id="2" name="Group 2">
            <a:extLst>
              <a:ext uri="{FF2B5EF4-FFF2-40B4-BE49-F238E27FC236}">
                <a16:creationId xmlns:a16="http://schemas.microsoft.com/office/drawing/2014/main" id="{F1EFB19F-E117-6EDB-AA20-F2F26F5056E3}"/>
              </a:ext>
            </a:extLst>
          </p:cNvPr>
          <p:cNvGraphicFramePr>
            <a:graphicFrameLocks noGrp="1"/>
          </p:cNvGraphicFramePr>
          <p:nvPr>
            <p:extLst>
              <p:ext uri="{D42A27DB-BD31-4B8C-83A1-F6EECF244321}">
                <p14:modId xmlns:p14="http://schemas.microsoft.com/office/powerpoint/2010/main" val="3217337821"/>
              </p:ext>
            </p:extLst>
          </p:nvPr>
        </p:nvGraphicFramePr>
        <p:xfrm>
          <a:off x="1116330" y="1651794"/>
          <a:ext cx="8229600" cy="3554412"/>
        </p:xfrm>
        <a:graphic>
          <a:graphicData uri="http://schemas.openxmlformats.org/drawingml/2006/table">
            <a:tbl>
              <a:tblPr/>
              <a:tblGrid>
                <a:gridCol w="573088">
                  <a:extLst>
                    <a:ext uri="{9D8B030D-6E8A-4147-A177-3AD203B41FA5}">
                      <a16:colId xmlns:a16="http://schemas.microsoft.com/office/drawing/2014/main" val="20000"/>
                    </a:ext>
                  </a:extLst>
                </a:gridCol>
                <a:gridCol w="7656512">
                  <a:extLst>
                    <a:ext uri="{9D8B030D-6E8A-4147-A177-3AD203B41FA5}">
                      <a16:colId xmlns:a16="http://schemas.microsoft.com/office/drawing/2014/main" val="20001"/>
                    </a:ext>
                  </a:extLst>
                </a:gridCol>
              </a:tblGrid>
              <a:tr h="3554412">
                <a:tc>
                  <a:txBody>
                    <a:bodyPr/>
                    <a:lstStyle/>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600" b="0" i="0" u="none" strike="noStrike" cap="none" normalizeH="0" baseline="0">
                          <a:ln>
                            <a:noFill/>
                          </a:ln>
                          <a:solidFill>
                            <a:schemeClr val="tx1"/>
                          </a:solidFill>
                          <a:effectLst/>
                          <a:latin typeface="Times New Roman" panose="02020603050405020304" pitchFamily="18" charset="0"/>
                          <a:ea typeface="宋体" pitchFamily="2" charset="-122"/>
                          <a:cs typeface="Times New Roman" panose="02020603050405020304" pitchFamily="18" charset="0"/>
                        </a:rPr>
                        <a:t>13</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600" b="0" i="0" u="none" strike="noStrike" cap="none" normalizeH="0" baseline="0">
                          <a:ln>
                            <a:noFill/>
                          </a:ln>
                          <a:solidFill>
                            <a:schemeClr val="tx1"/>
                          </a:solidFill>
                          <a:effectLst/>
                          <a:latin typeface="Times New Roman" panose="02020603050405020304" pitchFamily="18" charset="0"/>
                          <a:ea typeface="宋体" pitchFamily="2" charset="-122"/>
                          <a:cs typeface="Times New Roman" panose="02020603050405020304" pitchFamily="18" charset="0"/>
                        </a:rPr>
                        <a:t>14</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600" b="0" i="0" u="none" strike="noStrike" cap="none" normalizeH="0" baseline="0">
                          <a:ln>
                            <a:noFill/>
                          </a:ln>
                          <a:solidFill>
                            <a:schemeClr val="tx1"/>
                          </a:solidFill>
                          <a:effectLst/>
                          <a:latin typeface="Times New Roman" panose="02020603050405020304" pitchFamily="18" charset="0"/>
                          <a:ea typeface="宋体" pitchFamily="2" charset="-122"/>
                          <a:cs typeface="Times New Roman" panose="02020603050405020304" pitchFamily="18" charset="0"/>
                        </a:rPr>
                        <a:t>15</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600" b="0" i="0" u="none" strike="noStrike" cap="none" normalizeH="0" baseline="0">
                          <a:ln>
                            <a:noFill/>
                          </a:ln>
                          <a:solidFill>
                            <a:schemeClr val="tx1"/>
                          </a:solidFill>
                          <a:effectLst/>
                          <a:latin typeface="Times New Roman" panose="02020603050405020304" pitchFamily="18" charset="0"/>
                          <a:ea typeface="宋体" pitchFamily="2" charset="-122"/>
                          <a:cs typeface="Times New Roman" panose="02020603050405020304" pitchFamily="18" charset="0"/>
                        </a:rPr>
                        <a:t>16</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600" b="0" i="0" u="none" strike="noStrike" cap="none" normalizeH="0" baseline="0">
                          <a:ln>
                            <a:noFill/>
                          </a:ln>
                          <a:solidFill>
                            <a:schemeClr val="tx1"/>
                          </a:solidFill>
                          <a:effectLst/>
                          <a:latin typeface="Times New Roman" panose="02020603050405020304" pitchFamily="18" charset="0"/>
                          <a:ea typeface="宋体" pitchFamily="2" charset="-122"/>
                          <a:cs typeface="Times New Roman" panose="02020603050405020304" pitchFamily="18" charset="0"/>
                        </a:rPr>
                        <a:t>17</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600" b="0" i="0" u="none" strike="noStrike" cap="none" normalizeH="0" baseline="0">
                          <a:ln>
                            <a:noFill/>
                          </a:ln>
                          <a:solidFill>
                            <a:schemeClr val="tx1"/>
                          </a:solidFill>
                          <a:effectLst/>
                          <a:latin typeface="Times New Roman" panose="02020603050405020304" pitchFamily="18" charset="0"/>
                          <a:ea typeface="宋体" pitchFamily="2" charset="-122"/>
                          <a:cs typeface="Times New Roman" panose="02020603050405020304" pitchFamily="18" charset="0"/>
                        </a:rPr>
                        <a:t>18</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600" b="0" i="0" u="none" strike="noStrike" cap="none" normalizeH="0" baseline="0">
                          <a:ln>
                            <a:noFill/>
                          </a:ln>
                          <a:solidFill>
                            <a:schemeClr val="tx1"/>
                          </a:solidFill>
                          <a:effectLst/>
                          <a:latin typeface="Times New Roman" panose="02020603050405020304" pitchFamily="18" charset="0"/>
                          <a:ea typeface="宋体" pitchFamily="2" charset="-122"/>
                          <a:cs typeface="Times New Roman" panose="02020603050405020304" pitchFamily="18" charset="0"/>
                        </a:rPr>
                        <a:t>19</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600" b="0" i="0" u="none" strike="noStrike" cap="none" normalizeH="0" baseline="0">
                          <a:ln>
                            <a:noFill/>
                          </a:ln>
                          <a:solidFill>
                            <a:schemeClr val="tx1"/>
                          </a:solidFill>
                          <a:effectLst/>
                          <a:latin typeface="Times New Roman" panose="02020603050405020304" pitchFamily="18" charset="0"/>
                          <a:ea typeface="宋体" pitchFamily="2" charset="-122"/>
                          <a:cs typeface="Times New Roman" panose="02020603050405020304" pitchFamily="18" charset="0"/>
                        </a:rPr>
                        <a:t>20</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600" b="0" i="0" u="none" strike="noStrike" cap="none" normalizeH="0" baseline="0">
                          <a:ln>
                            <a:noFill/>
                          </a:ln>
                          <a:solidFill>
                            <a:schemeClr val="tx1"/>
                          </a:solidFill>
                          <a:effectLst/>
                          <a:latin typeface="Times New Roman" panose="02020603050405020304" pitchFamily="18" charset="0"/>
                          <a:ea typeface="宋体" pitchFamily="2" charset="-122"/>
                          <a:cs typeface="Times New Roman" panose="02020603050405020304" pitchFamily="18" charset="0"/>
                        </a:rPr>
                        <a:t>21</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600" b="0" i="0" u="none" strike="noStrike" cap="none" normalizeH="0" baseline="0">
                          <a:ln>
                            <a:noFill/>
                          </a:ln>
                          <a:solidFill>
                            <a:schemeClr val="tx1"/>
                          </a:solidFill>
                          <a:effectLst/>
                          <a:latin typeface="Times New Roman" panose="02020603050405020304" pitchFamily="18" charset="0"/>
                          <a:ea typeface="宋体" pitchFamily="2" charset="-122"/>
                          <a:cs typeface="Times New Roman" panose="02020603050405020304" pitchFamily="18" charset="0"/>
                        </a:rPr>
                        <a:t>22</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600" b="0" i="0" u="none" strike="noStrike" cap="none" normalizeH="0" baseline="0">
                          <a:ln>
                            <a:noFill/>
                          </a:ln>
                          <a:solidFill>
                            <a:schemeClr val="tx1"/>
                          </a:solidFill>
                          <a:effectLst/>
                          <a:latin typeface="Times New Roman" panose="02020603050405020304" pitchFamily="18" charset="0"/>
                          <a:ea typeface="宋体" pitchFamily="2" charset="-122"/>
                          <a:cs typeface="Times New Roman" panose="02020603050405020304" pitchFamily="18" charset="0"/>
                        </a:rPr>
                        <a:t>23</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600" b="0" i="0" u="none" strike="noStrike" cap="none" normalizeH="0" baseline="0">
                          <a:ln>
                            <a:noFill/>
                          </a:ln>
                          <a:solidFill>
                            <a:schemeClr val="tx1"/>
                          </a:solidFill>
                          <a:effectLst/>
                          <a:latin typeface="Times New Roman" panose="02020603050405020304" pitchFamily="18" charset="0"/>
                          <a:ea typeface="宋体" pitchFamily="2" charset="-122"/>
                          <a:cs typeface="Times New Roman" panose="02020603050405020304" pitchFamily="18" charset="0"/>
                        </a:rPr>
                        <a:t>24</a:t>
                      </a:r>
                    </a:p>
                  </a:txBody>
                  <a:tcPr marT="45726" marB="45726" horzOverflow="overflow">
                    <a:lnL cap="flat">
                      <a:noFill/>
                    </a:lnL>
                    <a:lnR>
                      <a:noFill/>
                    </a:lnR>
                    <a:lnT w="28575" cap="flat" cmpd="sng" algn="ctr">
                      <a:solidFill>
                        <a:srgbClr val="003399"/>
                      </a:solidFill>
                      <a:prstDash val="solid"/>
                      <a:round/>
                      <a:headEnd type="none" w="med" len="med"/>
                      <a:tailEnd type="none" w="med" len="med"/>
                    </a:lnT>
                    <a:lnB w="6350" cap="flat" cmpd="sng" algn="ctr">
                      <a:solidFill>
                        <a:srgbClr val="003399"/>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 while(n&gt;=Beijing){</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      switch(n) {</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        case Beijing:  </a:t>
                      </a:r>
                      <a:r>
                        <a:rPr kumimoji="0" lang="en-US" altLang="zh-CN" sz="16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cout</a:t>
                      </a: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&lt;&lt;"Beijing"&lt;&lt;</a:t>
                      </a:r>
                      <a:r>
                        <a:rPr kumimoji="0" lang="en-US" altLang="zh-CN" sz="16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endl</a:t>
                      </a: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 break;</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        case Shanghai: </a:t>
                      </a:r>
                      <a:r>
                        <a:rPr kumimoji="0" lang="en-US" altLang="zh-CN" sz="16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cout</a:t>
                      </a: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&lt;&lt;"Shanghai"&lt;&lt;</a:t>
                      </a:r>
                      <a:r>
                        <a:rPr kumimoji="0" lang="en-US" altLang="zh-CN" sz="16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endl;break</a:t>
                      </a: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        case Tianjin: </a:t>
                      </a:r>
                      <a:r>
                        <a:rPr kumimoji="0" lang="en-US" altLang="zh-CN" sz="16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cout</a:t>
                      </a: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&lt;&lt;"Tianjin"&lt;&lt;</a:t>
                      </a:r>
                      <a:r>
                        <a:rPr kumimoji="0" lang="en-US" altLang="zh-CN" sz="16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endl</a:t>
                      </a: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  break;</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        case Chongqing: </a:t>
                      </a:r>
                      <a:r>
                        <a:rPr kumimoji="0" lang="en-US" altLang="zh-CN" sz="16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cout</a:t>
                      </a: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&lt;&lt;"Chongqing"&lt;&lt;</a:t>
                      </a:r>
                      <a:r>
                        <a:rPr kumimoji="0" lang="en-US" altLang="zh-CN" sz="16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endl</a:t>
                      </a: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 break;</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        default: </a:t>
                      </a:r>
                      <a:r>
                        <a:rPr kumimoji="0" lang="en-US" altLang="zh-CN" sz="16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cout</a:t>
                      </a: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&lt;&lt;"Invalid city number! "&lt;&lt;</a:t>
                      </a:r>
                      <a:r>
                        <a:rPr kumimoji="0" lang="en-US" altLang="zh-CN" sz="16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endl</a:t>
                      </a: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 break;</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      }</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      </a:t>
                      </a:r>
                      <a:r>
                        <a:rPr kumimoji="0" lang="en-US" altLang="zh-CN" sz="16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cin</a:t>
                      </a: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&gt;&gt;n;</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   }</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   return 0;</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 </a:t>
                      </a:r>
                    </a:p>
                  </a:txBody>
                  <a:tcPr marT="45726" marB="45726" horzOverflow="overflow">
                    <a:lnL>
                      <a:noFill/>
                    </a:lnL>
                    <a:lnR cap="flat">
                      <a:noFill/>
                    </a:lnR>
                    <a:lnT w="28575" cap="flat" cmpd="sng" algn="ctr">
                      <a:solidFill>
                        <a:srgbClr val="003399"/>
                      </a:solidFill>
                      <a:prstDash val="solid"/>
                      <a:round/>
                      <a:headEnd type="none" w="med" len="med"/>
                      <a:tailEnd type="none" w="med" len="med"/>
                    </a:lnT>
                    <a:lnB w="6350" cap="flat" cmpd="sng" algn="ctr">
                      <a:solidFill>
                        <a:srgbClr val="003399"/>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bl>
          </a:graphicData>
        </a:graphic>
      </p:graphicFrame>
      <p:sp>
        <p:nvSpPr>
          <p:cNvPr id="4" name="AutoShape 11">
            <a:extLst>
              <a:ext uri="{FF2B5EF4-FFF2-40B4-BE49-F238E27FC236}">
                <a16:creationId xmlns:a16="http://schemas.microsoft.com/office/drawing/2014/main" id="{BD4D78C8-3DA0-A3B2-8DD0-51F16A248710}"/>
              </a:ext>
            </a:extLst>
          </p:cNvPr>
          <p:cNvSpPr>
            <a:spLocks noChangeArrowheads="1"/>
          </p:cNvSpPr>
          <p:nvPr/>
        </p:nvSpPr>
        <p:spPr bwMode="auto">
          <a:xfrm>
            <a:off x="4937760" y="1865243"/>
            <a:ext cx="2057400" cy="381000"/>
          </a:xfrm>
          <a:prstGeom prst="wedgeRoundRectCallout">
            <a:avLst>
              <a:gd name="adj1" fmla="val -117514"/>
              <a:gd name="adj2" fmla="val -51250"/>
              <a:gd name="adj3" fmla="val 16667"/>
            </a:avLst>
          </a:prstGeom>
          <a:solidFill>
            <a:srgbClr val="F5F9FD"/>
          </a:solidFill>
          <a:ln w="19050">
            <a:solidFill>
              <a:schemeClr val="accent1"/>
            </a:solidFill>
            <a:miter lim="800000"/>
            <a:headEnd/>
            <a:tailEnd/>
          </a:ln>
          <a:effectLst/>
        </p:spPr>
        <p:txBody>
          <a:bodyPr/>
          <a:lstStyle>
            <a:lvl1pPr marL="457200" indent="-457200">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a:spcBef>
                <a:spcPct val="0"/>
              </a:spcBef>
              <a:buClrTx/>
              <a:buSzTx/>
              <a:buNone/>
            </a:pPr>
            <a:r>
              <a:rPr kumimoji="1" lang="zh-CN" altLang="en-US" sz="2000" b="1" dirty="0">
                <a:solidFill>
                  <a:schemeClr val="accent1"/>
                </a:solidFill>
              </a:rPr>
              <a:t>枚举类型的使用</a:t>
            </a:r>
          </a:p>
        </p:txBody>
      </p:sp>
      <p:grpSp>
        <p:nvGrpSpPr>
          <p:cNvPr id="5" name="组合 4">
            <a:extLst>
              <a:ext uri="{FF2B5EF4-FFF2-40B4-BE49-F238E27FC236}">
                <a16:creationId xmlns:a16="http://schemas.microsoft.com/office/drawing/2014/main" id="{F5474C4D-209A-6B15-E626-AB97F9514AC1}"/>
              </a:ext>
            </a:extLst>
          </p:cNvPr>
          <p:cNvGrpSpPr/>
          <p:nvPr/>
        </p:nvGrpSpPr>
        <p:grpSpPr>
          <a:xfrm>
            <a:off x="7185660" y="2558365"/>
            <a:ext cx="3680460" cy="1846659"/>
            <a:chOff x="7185660" y="2558365"/>
            <a:chExt cx="3680460" cy="1846659"/>
          </a:xfrm>
        </p:grpSpPr>
        <p:sp>
          <p:nvSpPr>
            <p:cNvPr id="3" name="Rectangle 9">
              <a:extLst>
                <a:ext uri="{FF2B5EF4-FFF2-40B4-BE49-F238E27FC236}">
                  <a16:creationId xmlns:a16="http://schemas.microsoft.com/office/drawing/2014/main" id="{A5D4CBF6-A190-0A6D-982C-FC624F90A527}"/>
                </a:ext>
              </a:extLst>
            </p:cNvPr>
            <p:cNvSpPr>
              <a:spLocks noChangeArrowheads="1"/>
            </p:cNvSpPr>
            <p:nvPr/>
          </p:nvSpPr>
          <p:spPr bwMode="auto">
            <a:xfrm>
              <a:off x="7185660" y="2558365"/>
              <a:ext cx="3223260" cy="1846659"/>
            </a:xfrm>
            <a:prstGeom prst="rect">
              <a:avLst/>
            </a:prstGeom>
            <a:solidFill>
              <a:schemeClr val="bg1"/>
            </a:solidFill>
            <a:ln w="1905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tLang="zh-CN" b="1" dirty="0">
                <a:solidFill>
                  <a:schemeClr val="tx1"/>
                </a:solidFill>
                <a:latin typeface="微软雅黑" panose="020B0503020204020204" pitchFamily="34" charset="-122"/>
                <a:ea typeface="微软雅黑" panose="020B0503020204020204" pitchFamily="34" charset="-122"/>
              </a:endParaRPr>
            </a:p>
          </p:txBody>
        </p:sp>
        <p:sp>
          <p:nvSpPr>
            <p:cNvPr id="8" name="文本框 7">
              <a:extLst>
                <a:ext uri="{FF2B5EF4-FFF2-40B4-BE49-F238E27FC236}">
                  <a16:creationId xmlns:a16="http://schemas.microsoft.com/office/drawing/2014/main" id="{9877D9B9-1870-BD5F-46B1-F9C5880083E6}"/>
                </a:ext>
              </a:extLst>
            </p:cNvPr>
            <p:cNvSpPr txBox="1"/>
            <p:nvPr/>
          </p:nvSpPr>
          <p:spPr>
            <a:xfrm>
              <a:off x="7376160" y="2558365"/>
              <a:ext cx="3489960" cy="1846659"/>
            </a:xfrm>
            <a:prstGeom prst="rect">
              <a:avLst/>
            </a:prstGeom>
            <a:noFill/>
          </p:spPr>
          <p:txBody>
            <a:bodyPr wrap="square">
              <a:spAutoFit/>
            </a:bodyPr>
            <a:lstStyle/>
            <a:p>
              <a:pPr eaLnBrk="1" hangingPunct="1">
                <a:defRPr/>
              </a:pPr>
              <a:r>
                <a:rPr kumimoji="1" lang="zh-CN" altLang="en-US" sz="1600" b="1" dirty="0">
                  <a:effectLst>
                    <a:outerShdw blurRad="38100" dist="38100" dir="2700000" algn="tl">
                      <a:srgbClr val="C0C0C0"/>
                    </a:outerShdw>
                  </a:effectLst>
                  <a:latin typeface="楷体_GB2312" pitchFamily="49" charset="-122"/>
                  <a:ea typeface="楷体_GB2312" pitchFamily="49" charset="-122"/>
                </a:rPr>
                <a:t>运行结果</a:t>
              </a:r>
              <a:r>
                <a:rPr kumimoji="1" lang="zh-CN" altLang="en-US" sz="1600" dirty="0">
                  <a:effectLst>
                    <a:outerShdw blurRad="38100" dist="38100" dir="2700000" algn="tl">
                      <a:srgbClr val="C0C0C0"/>
                    </a:outerShdw>
                  </a:effectLst>
                  <a:latin typeface="Times New Roman" pitchFamily="18" charset="0"/>
                </a:rPr>
                <a:t>：</a:t>
              </a:r>
            </a:p>
            <a:p>
              <a:pPr eaLnBrk="1" hangingPunct="1">
                <a:defRPr/>
              </a:pPr>
              <a:r>
                <a:rPr kumimoji="1" lang="en-US" altLang="zh-CN" sz="1600" b="1" dirty="0">
                  <a:latin typeface="Times New Roman" pitchFamily="18" charset="0"/>
                  <a:cs typeface="Times New Roman" pitchFamily="18" charset="0"/>
                </a:rPr>
                <a:t>Input a city number (-1 to exit)</a:t>
              </a:r>
              <a:r>
                <a:rPr kumimoji="1" lang="zh-CN" altLang="en-US" sz="1600" b="1" dirty="0">
                  <a:latin typeface="宋体" pitchFamily="2" charset="-122"/>
                </a:rPr>
                <a:t>：</a:t>
              </a:r>
            </a:p>
            <a:p>
              <a:pPr eaLnBrk="1" hangingPunct="1">
                <a:defRPr/>
              </a:pPr>
              <a:r>
                <a:rPr kumimoji="1" lang="en-US" altLang="zh-CN" sz="1600" b="1" u="sng" dirty="0">
                  <a:latin typeface="Times New Roman" pitchFamily="18" charset="0"/>
                  <a:cs typeface="Times New Roman" pitchFamily="18" charset="0"/>
                </a:rPr>
                <a:t>1</a:t>
              </a:r>
              <a:r>
                <a:rPr kumimoji="1" lang="en-US" altLang="zh-CN" sz="1600" b="1" u="sng" dirty="0">
                  <a:latin typeface="宋体" pitchFamily="2" charset="-122"/>
                </a:rPr>
                <a:t>↙</a:t>
              </a:r>
            </a:p>
            <a:p>
              <a:pPr eaLnBrk="1" hangingPunct="1">
                <a:defRPr/>
              </a:pPr>
              <a:r>
                <a:rPr kumimoji="1" lang="en-US" altLang="zh-CN" sz="1600" b="1" dirty="0">
                  <a:latin typeface="Times New Roman" pitchFamily="18" charset="0"/>
                  <a:cs typeface="Times New Roman" pitchFamily="18" charset="0"/>
                </a:rPr>
                <a:t>Shanghai</a:t>
              </a:r>
            </a:p>
            <a:p>
              <a:pPr eaLnBrk="1" hangingPunct="1">
                <a:defRPr/>
              </a:pPr>
              <a:r>
                <a:rPr kumimoji="1" lang="en-US" altLang="zh-CN" sz="1600" b="1" u="sng" dirty="0">
                  <a:latin typeface="Times New Roman" pitchFamily="18" charset="0"/>
                  <a:cs typeface="Times New Roman" pitchFamily="18" charset="0"/>
                </a:rPr>
                <a:t>8</a:t>
              </a:r>
              <a:r>
                <a:rPr kumimoji="1" lang="en-US" altLang="zh-CN" sz="1600" b="1" u="sng" dirty="0">
                  <a:latin typeface="宋体" pitchFamily="2" charset="-122"/>
                </a:rPr>
                <a:t>↙</a:t>
              </a:r>
            </a:p>
            <a:p>
              <a:pPr eaLnBrk="1" hangingPunct="1">
                <a:defRPr/>
              </a:pPr>
              <a:r>
                <a:rPr kumimoji="1" lang="en-US" altLang="zh-CN" sz="1600" b="1" dirty="0">
                  <a:latin typeface="Times New Roman" pitchFamily="18" charset="0"/>
                  <a:cs typeface="Times New Roman" pitchFamily="18" charset="0"/>
                </a:rPr>
                <a:t>Invalid city number!</a:t>
              </a:r>
            </a:p>
            <a:p>
              <a:pPr eaLnBrk="1" hangingPunct="1">
                <a:defRPr/>
              </a:pPr>
              <a:r>
                <a:rPr kumimoji="1" lang="en-US" altLang="zh-CN" sz="1600" b="1" u="sng" dirty="0">
                  <a:latin typeface="Times New Roman" pitchFamily="18" charset="0"/>
                </a:rPr>
                <a:t>-1</a:t>
              </a:r>
              <a:r>
                <a:rPr kumimoji="1" lang="en-US" altLang="zh-CN" sz="1600" b="1" u="sng" dirty="0">
                  <a:latin typeface="Times New Roman" pitchFamily="18" charset="0"/>
                  <a:cs typeface="Times New Roman" pitchFamily="18" charset="0"/>
                </a:rPr>
                <a:t>↙</a:t>
              </a:r>
              <a:r>
                <a:rPr kumimoji="1" lang="en-US" altLang="zh-CN" sz="1600" b="1" dirty="0">
                  <a:latin typeface="Times New Roman" pitchFamily="18" charset="0"/>
                  <a:cs typeface="Times New Roman" pitchFamily="18" charset="0"/>
                </a:rPr>
                <a:t> </a:t>
              </a:r>
            </a:p>
          </p:txBody>
        </p:sp>
      </p:grpSp>
    </p:spTree>
    <p:extLst>
      <p:ext uri="{BB962C8B-B14F-4D97-AF65-F5344CB8AC3E}">
        <p14:creationId xmlns:p14="http://schemas.microsoft.com/office/powerpoint/2010/main" val="28897345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autoUpdateAnimBg="0"/>
      <p:bldP spid="4" grpId="1" animBg="1"/>
      <p:bldP spid="3" grpId="0" animBg="1"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926A7B-B611-84CF-4BE8-F11773FD19B0}"/>
            </a:ext>
          </a:extLst>
        </p:cNvPr>
        <p:cNvGrpSpPr/>
        <p:nvPr/>
      </p:nvGrpSpPr>
      <p:grpSpPr>
        <a:xfrm>
          <a:off x="0" y="0"/>
          <a:ext cx="0" cy="0"/>
          <a:chOff x="0" y="0"/>
          <a:chExt cx="0" cy="0"/>
        </a:xfrm>
      </p:grpSpPr>
      <p:sp>
        <p:nvSpPr>
          <p:cNvPr id="5" name="矩形: 圆角 4">
            <a:extLst>
              <a:ext uri="{FF2B5EF4-FFF2-40B4-BE49-F238E27FC236}">
                <a16:creationId xmlns:a16="http://schemas.microsoft.com/office/drawing/2014/main" id="{3F314279-7730-1961-EF71-A8070925E0DE}"/>
              </a:ext>
            </a:extLst>
          </p:cNvPr>
          <p:cNvSpPr/>
          <p:nvPr/>
        </p:nvSpPr>
        <p:spPr>
          <a:xfrm>
            <a:off x="1062990" y="3829650"/>
            <a:ext cx="1026560" cy="310897"/>
          </a:xfrm>
          <a:prstGeom prst="roundRect">
            <a:avLst>
              <a:gd name="adj" fmla="val 3334"/>
            </a:avLst>
          </a:prstGeom>
          <a:solidFill>
            <a:srgbClr val="B9B9B9"/>
          </a:solidFill>
          <a:ln w="19050">
            <a:solidFill>
              <a:schemeClr val="bg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圆角 3">
            <a:extLst>
              <a:ext uri="{FF2B5EF4-FFF2-40B4-BE49-F238E27FC236}">
                <a16:creationId xmlns:a16="http://schemas.microsoft.com/office/drawing/2014/main" id="{EC49E157-A42D-6B95-6A66-7F9EACD5346D}"/>
              </a:ext>
            </a:extLst>
          </p:cNvPr>
          <p:cNvSpPr/>
          <p:nvPr/>
        </p:nvSpPr>
        <p:spPr>
          <a:xfrm>
            <a:off x="1062990" y="1383571"/>
            <a:ext cx="1048873" cy="310897"/>
          </a:xfrm>
          <a:prstGeom prst="roundRect">
            <a:avLst>
              <a:gd name="adj" fmla="val 3334"/>
            </a:avLst>
          </a:prstGeom>
          <a:solidFill>
            <a:srgbClr val="B9B9B9"/>
          </a:solidFill>
          <a:ln w="19050">
            <a:solidFill>
              <a:schemeClr val="bg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文本框 20">
            <a:extLst>
              <a:ext uri="{FF2B5EF4-FFF2-40B4-BE49-F238E27FC236}">
                <a16:creationId xmlns:a16="http://schemas.microsoft.com/office/drawing/2014/main" id="{AD01B2A3-D9B8-907C-2E5D-4318233B20EE}"/>
              </a:ext>
            </a:extLst>
          </p:cNvPr>
          <p:cNvSpPr txBox="1"/>
          <p:nvPr/>
        </p:nvSpPr>
        <p:spPr>
          <a:xfrm>
            <a:off x="900848" y="121514"/>
            <a:ext cx="10560350" cy="584775"/>
          </a:xfrm>
          <a:prstGeom prst="rect">
            <a:avLst/>
          </a:prstGeom>
          <a:noFill/>
        </p:spPr>
        <p:txBody>
          <a:bodyPr wrap="square">
            <a:spAutoFit/>
          </a:bodyPr>
          <a:lstStyle/>
          <a:p>
            <a:r>
              <a:rPr lang="en-US" altLang="zh-CN" sz="3200" b="1" dirty="0">
                <a:latin typeface="微软雅黑" panose="020B0503020204020204" pitchFamily="34" charset="-122"/>
                <a:ea typeface="微软雅黑" panose="020B0503020204020204" pitchFamily="34" charset="-122"/>
                <a:cs typeface="+mj-cs"/>
              </a:rPr>
              <a:t>3.2 </a:t>
            </a:r>
            <a:r>
              <a:rPr lang="zh-CN" altLang="en-US" sz="3200" b="1" dirty="0">
                <a:latin typeface="微软雅黑" panose="020B0503020204020204" pitchFamily="34" charset="-122"/>
                <a:ea typeface="微软雅黑" panose="020B0503020204020204" pitchFamily="34" charset="-122"/>
                <a:cs typeface="+mj-cs"/>
              </a:rPr>
              <a:t>数组</a:t>
            </a:r>
          </a:p>
        </p:txBody>
      </p:sp>
      <p:sp>
        <p:nvSpPr>
          <p:cNvPr id="7" name="文本框 6">
            <a:extLst>
              <a:ext uri="{FF2B5EF4-FFF2-40B4-BE49-F238E27FC236}">
                <a16:creationId xmlns:a16="http://schemas.microsoft.com/office/drawing/2014/main" id="{06BA6AE5-00EA-78CF-1529-CCBDCFE4A554}"/>
              </a:ext>
            </a:extLst>
          </p:cNvPr>
          <p:cNvSpPr txBox="1"/>
          <p:nvPr/>
        </p:nvSpPr>
        <p:spPr>
          <a:xfrm>
            <a:off x="1062990" y="1203925"/>
            <a:ext cx="1543050" cy="480131"/>
          </a:xfrm>
          <a:prstGeom prst="rect">
            <a:avLst/>
          </a:prstGeom>
          <a:noFill/>
        </p:spPr>
        <p:txBody>
          <a:bodyPr wrap="square">
            <a:spAutoFit/>
          </a:bodyPr>
          <a:lstStyle/>
          <a:p>
            <a:pPr algn="just" eaLnBrk="1" hangingPunct="1">
              <a:lnSpc>
                <a:spcPct val="90000"/>
              </a:lnSpc>
              <a:buFont typeface="Wingdings" panose="05000000000000000000" pitchFamily="2" charset="2"/>
              <a:buNone/>
            </a:pPr>
            <a:r>
              <a:rPr lang="zh-CN" altLang="en-US" sz="2800" b="1" dirty="0">
                <a:latin typeface="宋体" panose="02010600030101010101" pitchFamily="2" charset="-122"/>
              </a:rPr>
              <a:t>数组</a:t>
            </a:r>
            <a:endParaRPr lang="zh-CN" altLang="en-US" sz="2800" b="1" dirty="0"/>
          </a:p>
        </p:txBody>
      </p:sp>
      <p:sp>
        <p:nvSpPr>
          <p:cNvPr id="9" name="文本框 8">
            <a:extLst>
              <a:ext uri="{FF2B5EF4-FFF2-40B4-BE49-F238E27FC236}">
                <a16:creationId xmlns:a16="http://schemas.microsoft.com/office/drawing/2014/main" id="{9F1BC38B-A4C3-02E3-5155-3DE7E0398525}"/>
              </a:ext>
            </a:extLst>
          </p:cNvPr>
          <p:cNvSpPr txBox="1"/>
          <p:nvPr/>
        </p:nvSpPr>
        <p:spPr>
          <a:xfrm>
            <a:off x="1062990" y="3660416"/>
            <a:ext cx="1885950" cy="480131"/>
          </a:xfrm>
          <a:prstGeom prst="rect">
            <a:avLst/>
          </a:prstGeom>
          <a:noFill/>
        </p:spPr>
        <p:txBody>
          <a:bodyPr wrap="square">
            <a:spAutoFit/>
          </a:bodyPr>
          <a:lstStyle/>
          <a:p>
            <a:pPr eaLnBrk="1" hangingPunct="1">
              <a:lnSpc>
                <a:spcPct val="90000"/>
              </a:lnSpc>
              <a:buFont typeface="Wingdings" panose="05000000000000000000" pitchFamily="2" charset="2"/>
              <a:buNone/>
            </a:pPr>
            <a:r>
              <a:rPr lang="zh-CN" altLang="en-US" sz="2800" b="1" dirty="0"/>
              <a:t>特点</a:t>
            </a:r>
          </a:p>
        </p:txBody>
      </p:sp>
      <p:sp>
        <p:nvSpPr>
          <p:cNvPr id="11" name="文本框 10">
            <a:extLst>
              <a:ext uri="{FF2B5EF4-FFF2-40B4-BE49-F238E27FC236}">
                <a16:creationId xmlns:a16="http://schemas.microsoft.com/office/drawing/2014/main" id="{F55DD0A0-116C-9A68-2A95-9898189613D3}"/>
              </a:ext>
            </a:extLst>
          </p:cNvPr>
          <p:cNvSpPr txBox="1"/>
          <p:nvPr/>
        </p:nvSpPr>
        <p:spPr>
          <a:xfrm>
            <a:off x="1062990" y="1853290"/>
            <a:ext cx="9566910" cy="1034129"/>
          </a:xfrm>
          <a:prstGeom prst="rect">
            <a:avLst/>
          </a:prstGeom>
          <a:noFill/>
        </p:spPr>
        <p:txBody>
          <a:bodyPr wrap="square">
            <a:spAutoFit/>
          </a:bodyPr>
          <a:lstStyle/>
          <a:p>
            <a:pPr algn="just" eaLnBrk="1" hangingPunct="1">
              <a:lnSpc>
                <a:spcPct val="90000"/>
              </a:lnSpc>
              <a:buFont typeface="Wingdings" panose="05000000000000000000" pitchFamily="2" charset="2"/>
              <a:buNone/>
            </a:pPr>
            <a:r>
              <a:rPr lang="zh-CN" altLang="en-US" sz="2000" dirty="0">
                <a:latin typeface="宋体" panose="02010600030101010101" pitchFamily="2" charset="-122"/>
              </a:rPr>
              <a:t>数组是一组在内存中</a:t>
            </a:r>
            <a:r>
              <a:rPr lang="zh-CN" altLang="en-US" sz="2400" b="1" dirty="0">
                <a:solidFill>
                  <a:schemeClr val="accent1"/>
                </a:solidFill>
                <a:latin typeface="宋体" panose="02010600030101010101" pitchFamily="2" charset="-122"/>
              </a:rPr>
              <a:t>依次连续存放</a:t>
            </a:r>
            <a:r>
              <a:rPr lang="zh-CN" altLang="en-US" sz="2000" dirty="0">
                <a:latin typeface="宋体" panose="02010600030101010101" pitchFamily="2" charset="-122"/>
              </a:rPr>
              <a:t>的、具有</a:t>
            </a:r>
            <a:r>
              <a:rPr lang="zh-CN" altLang="en-US" sz="2400" b="1" dirty="0">
                <a:solidFill>
                  <a:schemeClr val="accent1"/>
                </a:solidFill>
                <a:latin typeface="宋体" panose="02010600030101010101" pitchFamily="2" charset="-122"/>
              </a:rPr>
              <a:t>同一类型</a:t>
            </a:r>
            <a:r>
              <a:rPr lang="zh-CN" altLang="en-US" sz="2000" dirty="0">
                <a:latin typeface="宋体" panose="02010600030101010101" pitchFamily="2" charset="-122"/>
              </a:rPr>
              <a:t>的数据变量所组成的集合体。其中的每个变量称为数组元素，它们属于同一种数据类型，数组元素用数组名与带方括号的数组</a:t>
            </a:r>
            <a:r>
              <a:rPr lang="zh-CN" altLang="en-US" sz="2400" b="1" dirty="0">
                <a:solidFill>
                  <a:schemeClr val="accent1"/>
                </a:solidFill>
                <a:latin typeface="宋体" panose="02010600030101010101" pitchFamily="2" charset="-122"/>
              </a:rPr>
              <a:t>下标</a:t>
            </a:r>
            <a:r>
              <a:rPr lang="zh-CN" altLang="en-US" sz="2000" dirty="0">
                <a:latin typeface="宋体" panose="02010600030101010101" pitchFamily="2" charset="-122"/>
              </a:rPr>
              <a:t>一起标识。数组可以是一维的，也可以是多维的。</a:t>
            </a:r>
          </a:p>
        </p:txBody>
      </p:sp>
      <p:sp>
        <p:nvSpPr>
          <p:cNvPr id="13" name="文本框 12">
            <a:extLst>
              <a:ext uri="{FF2B5EF4-FFF2-40B4-BE49-F238E27FC236}">
                <a16:creationId xmlns:a16="http://schemas.microsoft.com/office/drawing/2014/main" id="{6ECFA6E4-6AF6-924E-6157-9E8D2A14458A}"/>
              </a:ext>
            </a:extLst>
          </p:cNvPr>
          <p:cNvSpPr txBox="1"/>
          <p:nvPr/>
        </p:nvSpPr>
        <p:spPr>
          <a:xfrm>
            <a:off x="1062990" y="4226051"/>
            <a:ext cx="9566910" cy="1077218"/>
          </a:xfrm>
          <a:prstGeom prst="rect">
            <a:avLst/>
          </a:prstGeom>
          <a:noFill/>
        </p:spPr>
        <p:txBody>
          <a:bodyPr wrap="square">
            <a:spAutoFit/>
          </a:bodyPr>
          <a:lstStyle/>
          <a:p>
            <a:r>
              <a:rPr lang="zh-CN" altLang="en-US" sz="2400" b="1" dirty="0">
                <a:solidFill>
                  <a:schemeClr val="accent1"/>
                </a:solidFill>
                <a:latin typeface="Times New Roman" panose="02020603050405020304" pitchFamily="18" charset="0"/>
              </a:rPr>
              <a:t>若干个同类型</a:t>
            </a:r>
            <a:r>
              <a:rPr lang="zh-CN" altLang="en-US" sz="2000" dirty="0">
                <a:latin typeface="Times New Roman" panose="02020603050405020304" pitchFamily="18" charset="0"/>
              </a:rPr>
              <a:t>的数据元素，并且各个数据元素之间存在某种</a:t>
            </a:r>
            <a:r>
              <a:rPr lang="zh-CN" altLang="en-US" sz="2400" b="1" dirty="0">
                <a:solidFill>
                  <a:schemeClr val="accent1"/>
                </a:solidFill>
                <a:latin typeface="Times New Roman" panose="02020603050405020304" pitchFamily="18" charset="0"/>
              </a:rPr>
              <a:t>次序关系</a:t>
            </a:r>
            <a:r>
              <a:rPr lang="zh-CN" altLang="en-US" sz="2000" dirty="0">
                <a:latin typeface="Times New Roman" panose="02020603050405020304" pitchFamily="18" charset="0"/>
              </a:rPr>
              <a:t>。这类数据有一个共同的特点：它们有若干个同类型的数据元素，并且各个数据元素之间存在某种次序关系。</a:t>
            </a:r>
            <a:endParaRPr lang="zh-CN" altLang="en-US" dirty="0"/>
          </a:p>
        </p:txBody>
      </p:sp>
    </p:spTree>
    <p:extLst>
      <p:ext uri="{BB962C8B-B14F-4D97-AF65-F5344CB8AC3E}">
        <p14:creationId xmlns:p14="http://schemas.microsoft.com/office/powerpoint/2010/main" val="35123781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FCA60C-BBBD-5AA2-EAF7-80F001071727}"/>
            </a:ext>
          </a:extLst>
        </p:cNvPr>
        <p:cNvGrpSpPr/>
        <p:nvPr/>
      </p:nvGrpSpPr>
      <p:grpSpPr>
        <a:xfrm>
          <a:off x="0" y="0"/>
          <a:ext cx="0" cy="0"/>
          <a:chOff x="0" y="0"/>
          <a:chExt cx="0" cy="0"/>
        </a:xfrm>
      </p:grpSpPr>
      <p:sp>
        <p:nvSpPr>
          <p:cNvPr id="3" name="文本框 2">
            <a:extLst>
              <a:ext uri="{FF2B5EF4-FFF2-40B4-BE49-F238E27FC236}">
                <a16:creationId xmlns:a16="http://schemas.microsoft.com/office/drawing/2014/main" id="{88940EF4-C89E-B0F0-B800-6FF987380CAC}"/>
              </a:ext>
            </a:extLst>
          </p:cNvPr>
          <p:cNvSpPr txBox="1"/>
          <p:nvPr/>
        </p:nvSpPr>
        <p:spPr>
          <a:xfrm>
            <a:off x="557048" y="1013513"/>
            <a:ext cx="2841472" cy="461665"/>
          </a:xfrm>
          <a:prstGeom prst="rect">
            <a:avLst/>
          </a:prstGeom>
          <a:noFill/>
        </p:spPr>
        <p:txBody>
          <a:bodyPr wrap="square">
            <a:spAutoFit/>
          </a:bodyPr>
          <a:lstStyle/>
          <a:p>
            <a:r>
              <a:rPr lang="zh-CN" altLang="zh-CN" sz="2400" b="1" dirty="0">
                <a:solidFill>
                  <a:schemeClr val="accent1"/>
                </a:solidFill>
                <a:latin typeface="微软雅黑" panose="020B0503020204020204" pitchFamily="34" charset="-122"/>
                <a:ea typeface="微软雅黑" panose="020B0503020204020204" pitchFamily="34" charset="-122"/>
              </a:rPr>
              <a:t>为什么需要数组？</a:t>
            </a:r>
            <a:endParaRPr lang="zh-CN" altLang="en-US" sz="2400" b="1" dirty="0">
              <a:solidFill>
                <a:schemeClr val="accent1"/>
              </a:solidFill>
              <a:latin typeface="微软雅黑" panose="020B0503020204020204" pitchFamily="34" charset="-122"/>
              <a:ea typeface="微软雅黑" panose="020B0503020204020204" pitchFamily="34" charset="-122"/>
            </a:endParaRPr>
          </a:p>
        </p:txBody>
      </p:sp>
      <p:sp>
        <p:nvSpPr>
          <p:cNvPr id="5" name="文本框 4">
            <a:extLst>
              <a:ext uri="{FF2B5EF4-FFF2-40B4-BE49-F238E27FC236}">
                <a16:creationId xmlns:a16="http://schemas.microsoft.com/office/drawing/2014/main" id="{82AFAF9F-89E7-93E9-4490-137E276E6B38}"/>
              </a:ext>
            </a:extLst>
          </p:cNvPr>
          <p:cNvSpPr txBox="1"/>
          <p:nvPr/>
        </p:nvSpPr>
        <p:spPr>
          <a:xfrm>
            <a:off x="1329822" y="1720840"/>
            <a:ext cx="9955398" cy="3416320"/>
          </a:xfrm>
          <a:prstGeom prst="rect">
            <a:avLst/>
          </a:prstGeom>
          <a:noFill/>
        </p:spPr>
        <p:txBody>
          <a:bodyPr wrap="square">
            <a:spAutoFit/>
          </a:bodyPr>
          <a:lstStyle/>
          <a:p>
            <a:pPr>
              <a:buNone/>
            </a:pPr>
            <a:r>
              <a:rPr lang="zh-CN" altLang="zh-CN" dirty="0">
                <a:latin typeface="Times New Roman" panose="02020603050405020304" pitchFamily="18" charset="0"/>
                <a:ea typeface="宋体" panose="02010600030101010101" pitchFamily="2" charset="-122"/>
                <a:cs typeface="Times New Roman" panose="02020603050405020304" pitchFamily="18" charset="0"/>
              </a:rPr>
              <a:t>保存一个学生的成绩，可以定义一个变量：</a:t>
            </a:r>
          </a:p>
          <a:p>
            <a:pPr rtl="0">
              <a:buNone/>
            </a:pPr>
            <a:r>
              <a:rPr lang="en-US" altLang="zh-CN" dirty="0">
                <a:latin typeface="Times New Roman" panose="02020603050405020304" pitchFamily="18" charset="0"/>
                <a:ea typeface="宋体" panose="02010600030101010101" pitchFamily="2" charset="-122"/>
                <a:cs typeface="Times New Roman" panose="02020603050405020304" pitchFamily="18" charset="0"/>
              </a:rPr>
              <a:t>                    </a:t>
            </a:r>
            <a:r>
              <a:rPr lang="zh-CN" altLang="zh-CN" dirty="0">
                <a:latin typeface="Times New Roman" panose="02020603050405020304" pitchFamily="18" charset="0"/>
                <a:ea typeface="宋体" panose="02010600030101010101" pitchFamily="2" charset="-122"/>
                <a:cs typeface="Times New Roman" panose="02020603050405020304" pitchFamily="18" charset="0"/>
              </a:rPr>
              <a:t>int score = 80;</a:t>
            </a:r>
          </a:p>
          <a:p>
            <a:pPr>
              <a:buNone/>
            </a:pPr>
            <a:endParaRPr lang="en-US" altLang="zh-CN" dirty="0">
              <a:latin typeface="Times New Roman" panose="02020603050405020304" pitchFamily="18" charset="0"/>
              <a:ea typeface="宋体" panose="02010600030101010101" pitchFamily="2" charset="-122"/>
              <a:cs typeface="Times New Roman" panose="02020603050405020304" pitchFamily="18" charset="0"/>
            </a:endParaRPr>
          </a:p>
          <a:p>
            <a:pPr>
              <a:buNone/>
            </a:pPr>
            <a:r>
              <a:rPr lang="zh-CN" altLang="zh-CN" dirty="0">
                <a:latin typeface="Times New Roman" panose="02020603050405020304" pitchFamily="18" charset="0"/>
                <a:ea typeface="宋体" panose="02010600030101010101" pitchFamily="2" charset="-122"/>
                <a:cs typeface="Times New Roman" panose="02020603050405020304" pitchFamily="18" charset="0"/>
              </a:rPr>
              <a:t>保存五个学生的成绩，也可以分别定义：</a:t>
            </a:r>
          </a:p>
          <a:p>
            <a:pPr rtl="0">
              <a:buNone/>
            </a:pPr>
            <a:r>
              <a:rPr lang="en-US" altLang="zh-CN" dirty="0">
                <a:latin typeface="Times New Roman" panose="02020603050405020304" pitchFamily="18" charset="0"/>
                <a:ea typeface="宋体" panose="02010600030101010101" pitchFamily="2" charset="-122"/>
                <a:cs typeface="Times New Roman" panose="02020603050405020304" pitchFamily="18" charset="0"/>
              </a:rPr>
              <a:t>                    </a:t>
            </a:r>
            <a:r>
              <a:rPr lang="zh-CN" altLang="zh-CN" dirty="0">
                <a:latin typeface="Times New Roman" panose="02020603050405020304" pitchFamily="18" charset="0"/>
                <a:ea typeface="宋体" panose="02010600030101010101" pitchFamily="2" charset="-122"/>
                <a:cs typeface="Times New Roman" panose="02020603050405020304" pitchFamily="18" charset="0"/>
              </a:rPr>
              <a:t>int score1, score2, score3, score4, score5;</a:t>
            </a:r>
          </a:p>
          <a:p>
            <a:pPr>
              <a:buNone/>
            </a:pPr>
            <a:endParaRPr lang="en-US" altLang="zh-CN" dirty="0">
              <a:latin typeface="Times New Roman" panose="02020603050405020304" pitchFamily="18" charset="0"/>
              <a:ea typeface="宋体" panose="02010600030101010101" pitchFamily="2" charset="-122"/>
              <a:cs typeface="Times New Roman" panose="02020603050405020304" pitchFamily="18" charset="0"/>
            </a:endParaRPr>
          </a:p>
          <a:p>
            <a:pPr>
              <a:buNone/>
            </a:pPr>
            <a:r>
              <a:rPr lang="zh-CN" altLang="zh-CN" dirty="0">
                <a:latin typeface="Times New Roman" panose="02020603050405020304" pitchFamily="18" charset="0"/>
                <a:ea typeface="宋体" panose="02010600030101010101" pitchFamily="2" charset="-122"/>
                <a:cs typeface="Times New Roman" panose="02020603050405020304" pitchFamily="18" charset="0"/>
              </a:rPr>
              <a:t>但当人数增加时，变量会越来越多，也不方便统一处理。</a:t>
            </a:r>
          </a:p>
          <a:p>
            <a:pPr>
              <a:buNone/>
            </a:pPr>
            <a:endParaRPr lang="en-US" altLang="zh-CN" b="1" dirty="0">
              <a:latin typeface="Times New Roman" panose="02020603050405020304" pitchFamily="18" charset="0"/>
              <a:ea typeface="宋体" panose="02010600030101010101" pitchFamily="2" charset="-122"/>
              <a:cs typeface="Times New Roman" panose="02020603050405020304" pitchFamily="18" charset="0"/>
            </a:endParaRPr>
          </a:p>
          <a:p>
            <a:pPr marL="285750" indent="-285750">
              <a:buFont typeface="Wingdings" panose="05000000000000000000" pitchFamily="2" charset="2"/>
              <a:buChar char="ü"/>
            </a:pPr>
            <a:r>
              <a:rPr lang="zh-CN" altLang="en-US" b="1" dirty="0">
                <a:latin typeface="Times New Roman" panose="02020603050405020304" pitchFamily="18" charset="0"/>
                <a:ea typeface="宋体" panose="02010600030101010101" pitchFamily="2" charset="-122"/>
                <a:cs typeface="Times New Roman" panose="02020603050405020304" pitchFamily="18" charset="0"/>
              </a:rPr>
              <a:t>当我们</a:t>
            </a:r>
            <a:r>
              <a:rPr lang="zh-CN" altLang="zh-CN" b="1" dirty="0">
                <a:latin typeface="Times New Roman" panose="02020603050405020304" pitchFamily="18" charset="0"/>
                <a:ea typeface="宋体" panose="02010600030101010101" pitchFamily="2" charset="-122"/>
                <a:cs typeface="Times New Roman" panose="02020603050405020304" pitchFamily="18" charset="0"/>
              </a:rPr>
              <a:t>使用数组</a:t>
            </a:r>
            <a:r>
              <a:rPr lang="zh-CN" altLang="en-US" b="1" dirty="0">
                <a:latin typeface="Times New Roman" panose="02020603050405020304" pitchFamily="18" charset="0"/>
                <a:ea typeface="宋体" panose="02010600030101010101" pitchFamily="2" charset="-122"/>
                <a:cs typeface="Times New Roman" panose="02020603050405020304" pitchFamily="18" charset="0"/>
              </a:rPr>
              <a:t>，只需</a:t>
            </a:r>
            <a:endParaRPr lang="zh-CN" altLang="zh-CN" dirty="0">
              <a:latin typeface="Times New Roman" panose="02020603050405020304" pitchFamily="18" charset="0"/>
              <a:ea typeface="宋体" panose="02010600030101010101" pitchFamily="2" charset="-122"/>
              <a:cs typeface="Times New Roman" panose="02020603050405020304" pitchFamily="18" charset="0"/>
            </a:endParaRPr>
          </a:p>
          <a:p>
            <a:pPr rtl="0">
              <a:buNone/>
            </a:pPr>
            <a:r>
              <a:rPr lang="en-US" altLang="zh-CN" dirty="0">
                <a:latin typeface="Times New Roman" panose="02020603050405020304" pitchFamily="18" charset="0"/>
                <a:ea typeface="宋体" panose="02010600030101010101" pitchFamily="2" charset="-122"/>
                <a:cs typeface="Times New Roman" panose="02020603050405020304" pitchFamily="18" charset="0"/>
              </a:rPr>
              <a:t>                    </a:t>
            </a:r>
            <a:r>
              <a:rPr lang="zh-CN" altLang="zh-CN" b="1" dirty="0">
                <a:solidFill>
                  <a:schemeClr val="accent1"/>
                </a:solidFill>
                <a:latin typeface="Times New Roman" panose="02020603050405020304" pitchFamily="18" charset="0"/>
                <a:ea typeface="宋体" panose="02010600030101010101" pitchFamily="2" charset="-122"/>
                <a:cs typeface="Times New Roman" panose="02020603050405020304" pitchFamily="18" charset="0"/>
              </a:rPr>
              <a:t>int score[5]</a:t>
            </a:r>
            <a:r>
              <a:rPr lang="en-US" altLang="zh-CN" b="1" dirty="0">
                <a:solidFill>
                  <a:schemeClr val="accent1"/>
                </a:solidFill>
                <a:latin typeface="Times New Roman" panose="02020603050405020304" pitchFamily="18" charset="0"/>
                <a:ea typeface="宋体" panose="02010600030101010101" pitchFamily="2" charset="-122"/>
                <a:cs typeface="Times New Roman" panose="02020603050405020304" pitchFamily="18" charset="0"/>
              </a:rPr>
              <a:t>;</a:t>
            </a:r>
            <a:endParaRPr lang="zh-CN" altLang="zh-CN" b="1" dirty="0">
              <a:solidFill>
                <a:schemeClr val="accent1"/>
              </a:solidFill>
              <a:latin typeface="Times New Roman" panose="02020603050405020304" pitchFamily="18" charset="0"/>
              <a:ea typeface="宋体" panose="02010600030101010101" pitchFamily="2" charset="-122"/>
              <a:cs typeface="Times New Roman" panose="02020603050405020304" pitchFamily="18" charset="0"/>
            </a:endParaRPr>
          </a:p>
          <a:p>
            <a:pPr>
              <a:buNone/>
            </a:pPr>
            <a:endParaRPr lang="en-US" altLang="zh-CN" dirty="0">
              <a:latin typeface="Times New Roman" panose="02020603050405020304" pitchFamily="18" charset="0"/>
              <a:ea typeface="宋体" panose="02010600030101010101" pitchFamily="2" charset="-122"/>
              <a:cs typeface="Times New Roman" panose="02020603050405020304" pitchFamily="18" charset="0"/>
            </a:endParaRPr>
          </a:p>
          <a:p>
            <a:pPr>
              <a:buNone/>
            </a:pPr>
            <a:r>
              <a:rPr lang="zh-CN" altLang="zh-CN" b="1" dirty="0">
                <a:solidFill>
                  <a:schemeClr val="accent1"/>
                </a:solidFill>
                <a:latin typeface="Times New Roman" panose="02020603050405020304" pitchFamily="18" charset="0"/>
                <a:ea typeface="宋体" panose="02010600030101010101" pitchFamily="2" charset="-122"/>
                <a:cs typeface="Times New Roman" panose="02020603050405020304" pitchFamily="18" charset="0"/>
              </a:rPr>
              <a:t>数组把一组同类型的数据组织在一起，使用统一的名称进行管理。</a:t>
            </a:r>
          </a:p>
        </p:txBody>
      </p:sp>
      <p:sp>
        <p:nvSpPr>
          <p:cNvPr id="2" name="文本框 1">
            <a:extLst>
              <a:ext uri="{FF2B5EF4-FFF2-40B4-BE49-F238E27FC236}">
                <a16:creationId xmlns:a16="http://schemas.microsoft.com/office/drawing/2014/main" id="{9F836CBF-7990-B6F3-D7D1-363540253CF0}"/>
              </a:ext>
            </a:extLst>
          </p:cNvPr>
          <p:cNvSpPr txBox="1"/>
          <p:nvPr/>
        </p:nvSpPr>
        <p:spPr>
          <a:xfrm>
            <a:off x="900848" y="121514"/>
            <a:ext cx="10560350" cy="584775"/>
          </a:xfrm>
          <a:prstGeom prst="rect">
            <a:avLst/>
          </a:prstGeom>
          <a:noFill/>
        </p:spPr>
        <p:txBody>
          <a:bodyPr wrap="square">
            <a:spAutoFit/>
          </a:bodyPr>
          <a:lstStyle/>
          <a:p>
            <a:r>
              <a:rPr lang="en-US" altLang="zh-CN" sz="3200" b="1" dirty="0">
                <a:latin typeface="微软雅黑" panose="020B0503020204020204" pitchFamily="34" charset="-122"/>
                <a:ea typeface="微软雅黑" panose="020B0503020204020204" pitchFamily="34" charset="-122"/>
                <a:cs typeface="+mj-cs"/>
              </a:rPr>
              <a:t>3.2 </a:t>
            </a:r>
            <a:r>
              <a:rPr lang="zh-CN" altLang="en-US" sz="3200" b="1" dirty="0">
                <a:latin typeface="微软雅黑" panose="020B0503020204020204" pitchFamily="34" charset="-122"/>
                <a:ea typeface="微软雅黑" panose="020B0503020204020204" pitchFamily="34" charset="-122"/>
                <a:cs typeface="+mj-cs"/>
              </a:rPr>
              <a:t>数组</a:t>
            </a:r>
          </a:p>
        </p:txBody>
      </p:sp>
    </p:spTree>
    <p:extLst>
      <p:ext uri="{BB962C8B-B14F-4D97-AF65-F5344CB8AC3E}">
        <p14:creationId xmlns:p14="http://schemas.microsoft.com/office/powerpoint/2010/main" val="22350531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3F1AD3-B60C-4D77-96F2-57B7795023F3}"/>
            </a:ext>
          </a:extLst>
        </p:cNvPr>
        <p:cNvGrpSpPr/>
        <p:nvPr/>
      </p:nvGrpSpPr>
      <p:grpSpPr>
        <a:xfrm>
          <a:off x="0" y="0"/>
          <a:ext cx="0" cy="0"/>
          <a:chOff x="0" y="0"/>
          <a:chExt cx="0" cy="0"/>
        </a:xfrm>
      </p:grpSpPr>
      <p:sp>
        <p:nvSpPr>
          <p:cNvPr id="4" name="矩形: 圆角 3">
            <a:extLst>
              <a:ext uri="{FF2B5EF4-FFF2-40B4-BE49-F238E27FC236}">
                <a16:creationId xmlns:a16="http://schemas.microsoft.com/office/drawing/2014/main" id="{CE009842-8509-2E19-B68D-8E1C5083774D}"/>
              </a:ext>
            </a:extLst>
          </p:cNvPr>
          <p:cNvSpPr/>
          <p:nvPr/>
        </p:nvSpPr>
        <p:spPr>
          <a:xfrm>
            <a:off x="6181023" y="2272767"/>
            <a:ext cx="4309816" cy="2701473"/>
          </a:xfrm>
          <a:prstGeom prst="roundRect">
            <a:avLst>
              <a:gd name="adj" fmla="val 5093"/>
            </a:avLst>
          </a:prstGeom>
          <a:solidFill>
            <a:srgbClr val="E5EBF7"/>
          </a:solidFill>
          <a:ln w="1905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圆角 1">
            <a:extLst>
              <a:ext uri="{FF2B5EF4-FFF2-40B4-BE49-F238E27FC236}">
                <a16:creationId xmlns:a16="http://schemas.microsoft.com/office/drawing/2014/main" id="{846EFA9F-9567-5AEA-6EBD-F9EF076D171F}"/>
              </a:ext>
            </a:extLst>
          </p:cNvPr>
          <p:cNvSpPr/>
          <p:nvPr/>
        </p:nvSpPr>
        <p:spPr>
          <a:xfrm>
            <a:off x="1275644" y="2272768"/>
            <a:ext cx="4309816" cy="2701473"/>
          </a:xfrm>
          <a:prstGeom prst="roundRect">
            <a:avLst>
              <a:gd name="adj" fmla="val 5093"/>
            </a:avLst>
          </a:prstGeom>
          <a:solidFill>
            <a:srgbClr val="F7F7F7"/>
          </a:solidFill>
          <a:ln w="1905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圆角 8">
            <a:extLst>
              <a:ext uri="{FF2B5EF4-FFF2-40B4-BE49-F238E27FC236}">
                <a16:creationId xmlns:a16="http://schemas.microsoft.com/office/drawing/2014/main" id="{C33FA7AB-1DE6-FD08-FE02-69D239946F9D}"/>
              </a:ext>
            </a:extLst>
          </p:cNvPr>
          <p:cNvSpPr/>
          <p:nvPr/>
        </p:nvSpPr>
        <p:spPr>
          <a:xfrm>
            <a:off x="3188970" y="1535402"/>
            <a:ext cx="4526280" cy="508649"/>
          </a:xfrm>
          <a:prstGeom prst="roundRect">
            <a:avLst>
              <a:gd name="adj" fmla="val 5093"/>
            </a:avLst>
          </a:prstGeom>
          <a:solidFill>
            <a:schemeClr val="bg1"/>
          </a:solidFill>
          <a:ln w="1905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a:extLst>
              <a:ext uri="{FF2B5EF4-FFF2-40B4-BE49-F238E27FC236}">
                <a16:creationId xmlns:a16="http://schemas.microsoft.com/office/drawing/2014/main" id="{8CD56F04-DAAD-AC22-E6E4-826D4B3D2E9F}"/>
              </a:ext>
            </a:extLst>
          </p:cNvPr>
          <p:cNvSpPr txBox="1"/>
          <p:nvPr/>
        </p:nvSpPr>
        <p:spPr>
          <a:xfrm>
            <a:off x="746235" y="1087086"/>
            <a:ext cx="2576085" cy="461665"/>
          </a:xfrm>
          <a:prstGeom prst="rect">
            <a:avLst/>
          </a:prstGeom>
          <a:noFill/>
        </p:spPr>
        <p:txBody>
          <a:bodyPr wrap="square">
            <a:spAutoFit/>
          </a:bodyPr>
          <a:lstStyle/>
          <a:p>
            <a:r>
              <a:rPr lang="zh-CN" altLang="zh-CN" sz="2400" b="1" dirty="0">
                <a:solidFill>
                  <a:schemeClr val="accent1"/>
                </a:solidFill>
                <a:latin typeface="微软雅黑" panose="020B0503020204020204" pitchFamily="34" charset="-122"/>
                <a:ea typeface="微软雅黑" panose="020B0503020204020204" pitchFamily="34" charset="-122"/>
              </a:rPr>
              <a:t>一维数组定义</a:t>
            </a:r>
            <a:endParaRPr lang="zh-CN" altLang="en-US" sz="2400" b="1" dirty="0">
              <a:solidFill>
                <a:schemeClr val="accent1"/>
              </a:solidFill>
              <a:latin typeface="微软雅黑" panose="020B0503020204020204" pitchFamily="34" charset="-122"/>
              <a:ea typeface="微软雅黑" panose="020B0503020204020204" pitchFamily="34" charset="-122"/>
            </a:endParaRPr>
          </a:p>
        </p:txBody>
      </p:sp>
      <p:sp>
        <p:nvSpPr>
          <p:cNvPr id="5" name="文本框 4">
            <a:extLst>
              <a:ext uri="{FF2B5EF4-FFF2-40B4-BE49-F238E27FC236}">
                <a16:creationId xmlns:a16="http://schemas.microsoft.com/office/drawing/2014/main" id="{4556733D-305E-60A3-DF0B-BB2A7F79E519}"/>
              </a:ext>
            </a:extLst>
          </p:cNvPr>
          <p:cNvSpPr txBox="1"/>
          <p:nvPr/>
        </p:nvSpPr>
        <p:spPr>
          <a:xfrm>
            <a:off x="7106665" y="2720887"/>
            <a:ext cx="2855779" cy="1712135"/>
          </a:xfrm>
          <a:prstGeom prst="rect">
            <a:avLst/>
          </a:prstGeom>
          <a:noFill/>
        </p:spPr>
        <p:txBody>
          <a:bodyPr wrap="square">
            <a:spAutoFit/>
          </a:bodyPr>
          <a:lstStyle/>
          <a:p>
            <a:pPr>
              <a:lnSpc>
                <a:spcPct val="150000"/>
              </a:lnSpc>
              <a:buNone/>
            </a:pPr>
            <a:r>
              <a:rPr lang="zh-CN" altLang="zh-CN" b="1" dirty="0"/>
              <a:t>理解这三个部分</a:t>
            </a:r>
            <a:endParaRPr lang="zh-CN" altLang="zh-CN" dirty="0"/>
          </a:p>
          <a:p>
            <a:pPr>
              <a:lnSpc>
                <a:spcPct val="150000"/>
              </a:lnSpc>
              <a:buNone/>
            </a:pPr>
            <a:r>
              <a:rPr lang="zh-CN" altLang="zh-CN" dirty="0">
                <a:latin typeface="Times New Roman" panose="02020603050405020304" pitchFamily="18" charset="0"/>
                <a:cs typeface="Times New Roman" panose="02020603050405020304" pitchFamily="18" charset="0"/>
              </a:rPr>
              <a:t>int：每个元素的类型。</a:t>
            </a:r>
          </a:p>
          <a:p>
            <a:pPr>
              <a:lnSpc>
                <a:spcPct val="150000"/>
              </a:lnSpc>
              <a:buNone/>
            </a:pPr>
            <a:r>
              <a:rPr lang="zh-CN" altLang="zh-CN" dirty="0">
                <a:latin typeface="Times New Roman" panose="02020603050405020304" pitchFamily="18" charset="0"/>
                <a:cs typeface="Times New Roman" panose="02020603050405020304" pitchFamily="18" charset="0"/>
              </a:rPr>
              <a:t>score：整组数据的名称。</a:t>
            </a:r>
          </a:p>
          <a:p>
            <a:pPr>
              <a:lnSpc>
                <a:spcPct val="150000"/>
              </a:lnSpc>
              <a:buNone/>
            </a:pPr>
            <a:r>
              <a:rPr lang="zh-CN" altLang="zh-CN" dirty="0">
                <a:latin typeface="Times New Roman" panose="02020603050405020304" pitchFamily="18" charset="0"/>
                <a:cs typeface="Times New Roman" panose="02020603050405020304" pitchFamily="18" charset="0"/>
              </a:rPr>
              <a:t>5：</a:t>
            </a:r>
            <a:r>
              <a:rPr lang="zh-CN" altLang="zh-CN" dirty="0"/>
              <a:t>数组中元素的个数</a:t>
            </a:r>
          </a:p>
        </p:txBody>
      </p:sp>
      <p:sp>
        <p:nvSpPr>
          <p:cNvPr id="7" name="文本框 6">
            <a:extLst>
              <a:ext uri="{FF2B5EF4-FFF2-40B4-BE49-F238E27FC236}">
                <a16:creationId xmlns:a16="http://schemas.microsoft.com/office/drawing/2014/main" id="{4E6A5B44-E8CC-AEC2-05E6-C3A6B9AAAFC9}"/>
              </a:ext>
            </a:extLst>
          </p:cNvPr>
          <p:cNvSpPr txBox="1"/>
          <p:nvPr/>
        </p:nvSpPr>
        <p:spPr>
          <a:xfrm>
            <a:off x="3863340" y="1602232"/>
            <a:ext cx="3589020" cy="369332"/>
          </a:xfrm>
          <a:prstGeom prst="rect">
            <a:avLst/>
          </a:prstGeom>
          <a:noFill/>
        </p:spPr>
        <p:txBody>
          <a:bodyPr wrap="square">
            <a:spAutoFit/>
          </a:bodyPr>
          <a:lstStyle/>
          <a:p>
            <a:pPr rtl="0">
              <a:buNone/>
            </a:pPr>
            <a:r>
              <a:rPr lang="zh-CN" altLang="zh-CN" sz="1800" dirty="0">
                <a:latin typeface="微软雅黑" panose="020B0503020204020204" pitchFamily="34" charset="-122"/>
                <a:ea typeface="微软雅黑" panose="020B0503020204020204" pitchFamily="34" charset="-122"/>
              </a:rPr>
              <a:t>数据类型 </a:t>
            </a:r>
            <a:r>
              <a:rPr lang="en-US" altLang="zh-CN" sz="1800" dirty="0">
                <a:latin typeface="微软雅黑" panose="020B0503020204020204" pitchFamily="34" charset="-122"/>
                <a:ea typeface="微软雅黑" panose="020B0503020204020204" pitchFamily="34" charset="-122"/>
              </a:rPr>
              <a:t> </a:t>
            </a:r>
            <a:r>
              <a:rPr lang="zh-CN" altLang="zh-CN" sz="1800" dirty="0">
                <a:latin typeface="微软雅黑" panose="020B0503020204020204" pitchFamily="34" charset="-122"/>
                <a:ea typeface="微软雅黑" panose="020B0503020204020204" pitchFamily="34" charset="-122"/>
              </a:rPr>
              <a:t>数组名[</a:t>
            </a:r>
            <a:r>
              <a:rPr lang="zh-CN" altLang="en-US" sz="1800" dirty="0">
                <a:latin typeface="微软雅黑" panose="020B0503020204020204" pitchFamily="34" charset="-122"/>
                <a:ea typeface="微软雅黑" panose="020B0503020204020204" pitchFamily="34" charset="-122"/>
              </a:rPr>
              <a:t>常量表达式</a:t>
            </a:r>
            <a:r>
              <a:rPr lang="zh-CN" altLang="zh-CN" sz="1800" dirty="0">
                <a:latin typeface="微软雅黑" panose="020B0503020204020204" pitchFamily="34" charset="-122"/>
                <a:ea typeface="微软雅黑" panose="020B0503020204020204" pitchFamily="34" charset="-122"/>
              </a:rPr>
              <a:t>];</a:t>
            </a:r>
          </a:p>
        </p:txBody>
      </p:sp>
      <p:grpSp>
        <p:nvGrpSpPr>
          <p:cNvPr id="16" name="组合 15">
            <a:extLst>
              <a:ext uri="{FF2B5EF4-FFF2-40B4-BE49-F238E27FC236}">
                <a16:creationId xmlns:a16="http://schemas.microsoft.com/office/drawing/2014/main" id="{0DC76485-8AF8-5D80-6793-88D9D973D67E}"/>
              </a:ext>
            </a:extLst>
          </p:cNvPr>
          <p:cNvGrpSpPr/>
          <p:nvPr/>
        </p:nvGrpSpPr>
        <p:grpSpPr>
          <a:xfrm>
            <a:off x="1559686" y="2401206"/>
            <a:ext cx="5084158" cy="2454138"/>
            <a:chOff x="3133023" y="2345168"/>
            <a:chExt cx="6096000" cy="2454138"/>
          </a:xfrm>
        </p:grpSpPr>
        <p:sp>
          <p:nvSpPr>
            <p:cNvPr id="11" name="文本框 10">
              <a:extLst>
                <a:ext uri="{FF2B5EF4-FFF2-40B4-BE49-F238E27FC236}">
                  <a16:creationId xmlns:a16="http://schemas.microsoft.com/office/drawing/2014/main" id="{9C032458-5757-2A2F-67EE-094DBB1DFBB0}"/>
                </a:ext>
              </a:extLst>
            </p:cNvPr>
            <p:cNvSpPr txBox="1"/>
            <p:nvPr/>
          </p:nvSpPr>
          <p:spPr>
            <a:xfrm>
              <a:off x="3133023" y="2767981"/>
              <a:ext cx="4404360" cy="2031325"/>
            </a:xfrm>
            <a:prstGeom prst="rect">
              <a:avLst/>
            </a:prstGeom>
            <a:noFill/>
          </p:spPr>
          <p:txBody>
            <a:bodyPr wrap="square">
              <a:spAutoFit/>
            </a:bodyPr>
            <a:lstStyle/>
            <a:p>
              <a:pPr rtl="0">
                <a:buNone/>
              </a:pPr>
              <a:r>
                <a:rPr lang="zh-CN" altLang="zh-CN" sz="1800" dirty="0">
                  <a:latin typeface="Comic Sans MS" panose="030F0702030302020204" pitchFamily="66" charset="0"/>
                  <a:ea typeface="宋体" panose="02010600030101010101" pitchFamily="2" charset="-122"/>
                  <a:cs typeface="Times New Roman" panose="02020603050405020304" pitchFamily="18" charset="0"/>
                </a:rPr>
                <a:t>int score[5];       // 5个整数</a:t>
              </a:r>
            </a:p>
            <a:p>
              <a:pPr rtl="0">
                <a:buNone/>
              </a:pPr>
              <a:r>
                <a:rPr lang="zh-CN" altLang="zh-CN" sz="1800" dirty="0">
                  <a:latin typeface="Comic Sans MS" panose="030F0702030302020204" pitchFamily="66" charset="0"/>
                  <a:ea typeface="宋体" panose="02010600030101010101" pitchFamily="2" charset="-122"/>
                  <a:cs typeface="Times New Roman" panose="02020603050405020304" pitchFamily="18" charset="0"/>
                </a:rPr>
                <a:t>double price[10];   // 10个小数</a:t>
              </a:r>
            </a:p>
            <a:p>
              <a:pPr rtl="0">
                <a:buNone/>
              </a:pPr>
              <a:r>
                <a:rPr lang="zh-CN" altLang="zh-CN" sz="1800" dirty="0">
                  <a:latin typeface="Comic Sans MS" panose="030F0702030302020204" pitchFamily="66" charset="0"/>
                  <a:ea typeface="宋体" panose="02010600030101010101" pitchFamily="2" charset="-122"/>
                  <a:cs typeface="Times New Roman" panose="02020603050405020304" pitchFamily="18" charset="0"/>
                </a:rPr>
                <a:t>char letters[6];    // 6个字符</a:t>
              </a:r>
            </a:p>
            <a:p>
              <a:pPr>
                <a:buNone/>
              </a:pPr>
              <a:endParaRPr lang="en-US" altLang="zh-CN" sz="1800" dirty="0">
                <a:latin typeface="Comic Sans MS" panose="030F0702030302020204" pitchFamily="66" charset="0"/>
                <a:ea typeface="宋体" panose="02010600030101010101" pitchFamily="2" charset="-122"/>
                <a:cs typeface="Times New Roman" panose="02020603050405020304" pitchFamily="18" charset="0"/>
              </a:endParaRPr>
            </a:p>
            <a:p>
              <a:pPr>
                <a:buNone/>
              </a:pPr>
              <a:r>
                <a:rPr lang="zh-CN" altLang="zh-CN" sz="1800" dirty="0">
                  <a:latin typeface="Comic Sans MS" panose="030F0702030302020204" pitchFamily="66" charset="0"/>
                  <a:ea typeface="宋体" panose="02010600030101010101" pitchFamily="2" charset="-122"/>
                  <a:cs typeface="Times New Roman" panose="02020603050405020304" pitchFamily="18" charset="0"/>
                </a:rPr>
                <a:t>也可以使用编译时能够确定的常量：</a:t>
              </a:r>
            </a:p>
            <a:p>
              <a:pPr rtl="0">
                <a:buNone/>
              </a:pPr>
              <a:r>
                <a:rPr lang="zh-CN" altLang="zh-CN" sz="1800" dirty="0">
                  <a:latin typeface="Comic Sans MS" panose="030F0702030302020204" pitchFamily="66" charset="0"/>
                  <a:ea typeface="宋体" panose="02010600030101010101" pitchFamily="2" charset="-122"/>
                  <a:cs typeface="Times New Roman" panose="02020603050405020304" pitchFamily="18" charset="0"/>
                </a:rPr>
                <a:t>const int N = 5;</a:t>
              </a:r>
            </a:p>
            <a:p>
              <a:pPr rtl="0">
                <a:buNone/>
              </a:pPr>
              <a:r>
                <a:rPr lang="zh-CN" altLang="zh-CN" sz="1800" dirty="0">
                  <a:latin typeface="Comic Sans MS" panose="030F0702030302020204" pitchFamily="66" charset="0"/>
                  <a:ea typeface="宋体" panose="02010600030101010101" pitchFamily="2" charset="-122"/>
                  <a:cs typeface="Times New Roman" panose="02020603050405020304" pitchFamily="18" charset="0"/>
                </a:rPr>
                <a:t>int a[N];</a:t>
              </a:r>
            </a:p>
          </p:txBody>
        </p:sp>
        <p:sp>
          <p:nvSpPr>
            <p:cNvPr id="13" name="文本框 12">
              <a:extLst>
                <a:ext uri="{FF2B5EF4-FFF2-40B4-BE49-F238E27FC236}">
                  <a16:creationId xmlns:a16="http://schemas.microsoft.com/office/drawing/2014/main" id="{A4839282-26CD-7B11-0930-062CD23809AB}"/>
                </a:ext>
              </a:extLst>
            </p:cNvPr>
            <p:cNvSpPr txBox="1"/>
            <p:nvPr/>
          </p:nvSpPr>
          <p:spPr>
            <a:xfrm>
              <a:off x="3133023" y="2345168"/>
              <a:ext cx="6096000" cy="369332"/>
            </a:xfrm>
            <a:prstGeom prst="rect">
              <a:avLst/>
            </a:prstGeom>
            <a:noFill/>
          </p:spPr>
          <p:txBody>
            <a:bodyPr wrap="square">
              <a:spAutoFit/>
            </a:bodyPr>
            <a:lstStyle/>
            <a:p>
              <a:pPr>
                <a:buNone/>
              </a:pPr>
              <a:r>
                <a:rPr lang="zh-CN" altLang="zh-CN" sz="1800" b="1" dirty="0"/>
                <a:t>示例</a:t>
              </a:r>
              <a:endParaRPr lang="zh-CN" altLang="zh-CN" sz="1800" dirty="0"/>
            </a:p>
          </p:txBody>
        </p:sp>
      </p:grpSp>
      <p:grpSp>
        <p:nvGrpSpPr>
          <p:cNvPr id="19" name="组合 18">
            <a:extLst>
              <a:ext uri="{FF2B5EF4-FFF2-40B4-BE49-F238E27FC236}">
                <a16:creationId xmlns:a16="http://schemas.microsoft.com/office/drawing/2014/main" id="{7106EB64-BD1B-2B36-BB8C-93148B23CF09}"/>
              </a:ext>
            </a:extLst>
          </p:cNvPr>
          <p:cNvGrpSpPr/>
          <p:nvPr/>
        </p:nvGrpSpPr>
        <p:grpSpPr>
          <a:xfrm>
            <a:off x="1822744" y="5038260"/>
            <a:ext cx="8750006" cy="1099684"/>
            <a:chOff x="900848" y="5262938"/>
            <a:chExt cx="8750006" cy="1099684"/>
          </a:xfrm>
        </p:grpSpPr>
        <p:sp>
          <p:nvSpPr>
            <p:cNvPr id="20" name="core goal bar">
              <a:extLst>
                <a:ext uri="{FF2B5EF4-FFF2-40B4-BE49-F238E27FC236}">
                  <a16:creationId xmlns:a16="http://schemas.microsoft.com/office/drawing/2014/main" id="{550B24D4-CD38-C728-7592-B320C921A83F}"/>
                </a:ext>
              </a:extLst>
            </p:cNvPr>
            <p:cNvSpPr/>
            <p:nvPr/>
          </p:nvSpPr>
          <p:spPr>
            <a:xfrm>
              <a:off x="973239" y="5628561"/>
              <a:ext cx="8401730" cy="734061"/>
            </a:xfrm>
            <a:prstGeom prst="roundRect">
              <a:avLst/>
            </a:prstGeom>
            <a:solidFill>
              <a:srgbClr val="EAF6FF">
                <a:alpha val="93000"/>
              </a:srgbClr>
            </a:solidFill>
            <a:ln w="28575">
              <a:solidFill>
                <a:schemeClr val="bg1"/>
              </a:solidFill>
            </a:ln>
            <a:effectLst>
              <a:outerShdw blurRad="25400" dist="5080" dir="5400000" algn="ctr" rotWithShape="0">
                <a:srgbClr val="8BBDEB">
                  <a:alpha val="11000"/>
                </a:srgbClr>
              </a:outerShdw>
            </a:effectLst>
          </p:spPr>
        </p:sp>
        <p:grpSp>
          <p:nvGrpSpPr>
            <p:cNvPr id="22" name="组合 21">
              <a:extLst>
                <a:ext uri="{FF2B5EF4-FFF2-40B4-BE49-F238E27FC236}">
                  <a16:creationId xmlns:a16="http://schemas.microsoft.com/office/drawing/2014/main" id="{1401F9A4-73C8-8897-25C4-F812828D7568}"/>
                </a:ext>
              </a:extLst>
            </p:cNvPr>
            <p:cNvGrpSpPr/>
            <p:nvPr/>
          </p:nvGrpSpPr>
          <p:grpSpPr>
            <a:xfrm>
              <a:off x="900848" y="5262938"/>
              <a:ext cx="1004899" cy="969673"/>
              <a:chOff x="2265918" y="5437179"/>
              <a:chExt cx="599478" cy="578464"/>
            </a:xfrm>
          </p:grpSpPr>
          <p:sp>
            <p:nvSpPr>
              <p:cNvPr id="24" name="椭圆 23">
                <a:extLst>
                  <a:ext uri="{FF2B5EF4-FFF2-40B4-BE49-F238E27FC236}">
                    <a16:creationId xmlns:a16="http://schemas.microsoft.com/office/drawing/2014/main" id="{A5206C4C-5491-DAA5-FECB-F47E41641FAD}"/>
                  </a:ext>
                </a:extLst>
              </p:cNvPr>
              <p:cNvSpPr/>
              <p:nvPr/>
            </p:nvSpPr>
            <p:spPr>
              <a:xfrm rot="20890438">
                <a:off x="2371650" y="5543578"/>
                <a:ext cx="273738" cy="264143"/>
              </a:xfrm>
              <a:prstGeom prst="ellipse">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800" b="1" dirty="0">
                  <a:latin typeface="微软雅黑" panose="020B0503020204020204" pitchFamily="34" charset="-122"/>
                  <a:ea typeface="微软雅黑" panose="020B0503020204020204" pitchFamily="34" charset="-122"/>
                </a:endParaRPr>
              </a:p>
            </p:txBody>
          </p:sp>
          <p:pic>
            <p:nvPicPr>
              <p:cNvPr id="25" name="图形 24">
                <a:extLst>
                  <a:ext uri="{FF2B5EF4-FFF2-40B4-BE49-F238E27FC236}">
                    <a16:creationId xmlns:a16="http://schemas.microsoft.com/office/drawing/2014/main" id="{D79D4E7F-28CF-98D6-986D-18C9B6BD7ED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20890438">
                <a:off x="2265918" y="5437179"/>
                <a:ext cx="599478" cy="578464"/>
              </a:xfrm>
              <a:prstGeom prst="rect">
                <a:avLst/>
              </a:prstGeom>
            </p:spPr>
          </p:pic>
        </p:grpSp>
        <p:sp>
          <p:nvSpPr>
            <p:cNvPr id="23" name="文本框 22">
              <a:extLst>
                <a:ext uri="{FF2B5EF4-FFF2-40B4-BE49-F238E27FC236}">
                  <a16:creationId xmlns:a16="http://schemas.microsoft.com/office/drawing/2014/main" id="{4C7DC7F6-D6DA-C886-45CD-97B9FBBD6382}"/>
                </a:ext>
              </a:extLst>
            </p:cNvPr>
            <p:cNvSpPr txBox="1"/>
            <p:nvPr/>
          </p:nvSpPr>
          <p:spPr>
            <a:xfrm>
              <a:off x="2055402" y="5747774"/>
              <a:ext cx="7595452" cy="414794"/>
            </a:xfrm>
            <a:prstGeom prst="rect">
              <a:avLst/>
            </a:prstGeom>
            <a:noFill/>
          </p:spPr>
          <p:txBody>
            <a:bodyPr wrap="square">
              <a:spAutoFit/>
            </a:bodyPr>
            <a:lstStyle/>
            <a:p>
              <a:pPr>
                <a:lnSpc>
                  <a:spcPct val="110000"/>
                </a:lnSpc>
              </a:pPr>
              <a:r>
                <a:rPr kumimoji="1" lang="zh-CN" altLang="en-US" sz="2000" b="1" dirty="0"/>
                <a:t>数组属于构造数据类型，在使用之前必须先进行类型定义。</a:t>
              </a:r>
            </a:p>
          </p:txBody>
        </p:sp>
      </p:grpSp>
      <p:sp>
        <p:nvSpPr>
          <p:cNvPr id="26" name="文本框 25">
            <a:extLst>
              <a:ext uri="{FF2B5EF4-FFF2-40B4-BE49-F238E27FC236}">
                <a16:creationId xmlns:a16="http://schemas.microsoft.com/office/drawing/2014/main" id="{5125B941-FE56-FB7B-EE99-0810094A63B4}"/>
              </a:ext>
            </a:extLst>
          </p:cNvPr>
          <p:cNvSpPr txBox="1"/>
          <p:nvPr/>
        </p:nvSpPr>
        <p:spPr>
          <a:xfrm>
            <a:off x="900848" y="121514"/>
            <a:ext cx="10560350" cy="584775"/>
          </a:xfrm>
          <a:prstGeom prst="rect">
            <a:avLst/>
          </a:prstGeom>
          <a:noFill/>
        </p:spPr>
        <p:txBody>
          <a:bodyPr wrap="square">
            <a:spAutoFit/>
          </a:bodyPr>
          <a:lstStyle/>
          <a:p>
            <a:r>
              <a:rPr lang="en-US" altLang="zh-CN" sz="3200" b="1" dirty="0">
                <a:latin typeface="微软雅黑" panose="020B0503020204020204" pitchFamily="34" charset="-122"/>
                <a:ea typeface="微软雅黑" panose="020B0503020204020204" pitchFamily="34" charset="-122"/>
                <a:cs typeface="+mj-cs"/>
              </a:rPr>
              <a:t>3.2.1 </a:t>
            </a:r>
            <a:r>
              <a:rPr lang="zh-CN" altLang="en-US" sz="3200" b="1" dirty="0">
                <a:latin typeface="微软雅黑" panose="020B0503020204020204" pitchFamily="34" charset="-122"/>
                <a:ea typeface="微软雅黑" panose="020B0503020204020204" pitchFamily="34" charset="-122"/>
                <a:cs typeface="+mj-cs"/>
              </a:rPr>
              <a:t>一维数组的定义与使用</a:t>
            </a:r>
          </a:p>
        </p:txBody>
      </p:sp>
    </p:spTree>
    <p:extLst>
      <p:ext uri="{BB962C8B-B14F-4D97-AF65-F5344CB8AC3E}">
        <p14:creationId xmlns:p14="http://schemas.microsoft.com/office/powerpoint/2010/main" val="40021203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9BFB5E-D9E7-DBA1-8092-29DC8B760EE7}"/>
            </a:ext>
          </a:extLst>
        </p:cNvPr>
        <p:cNvGrpSpPr/>
        <p:nvPr/>
      </p:nvGrpSpPr>
      <p:grpSpPr>
        <a:xfrm>
          <a:off x="0" y="0"/>
          <a:ext cx="0" cy="0"/>
          <a:chOff x="0" y="0"/>
          <a:chExt cx="0" cy="0"/>
        </a:xfrm>
      </p:grpSpPr>
      <p:graphicFrame>
        <p:nvGraphicFramePr>
          <p:cNvPr id="4" name="表格 3">
            <a:extLst>
              <a:ext uri="{FF2B5EF4-FFF2-40B4-BE49-F238E27FC236}">
                <a16:creationId xmlns:a16="http://schemas.microsoft.com/office/drawing/2014/main" id="{1C8FD97A-7D09-8EEF-F094-73BFFC9DBB84}"/>
              </a:ext>
            </a:extLst>
          </p:cNvPr>
          <p:cNvGraphicFramePr>
            <a:graphicFrameLocks noGrp="1"/>
          </p:cNvGraphicFramePr>
          <p:nvPr>
            <p:extLst>
              <p:ext uri="{D42A27DB-BD31-4B8C-83A1-F6EECF244321}">
                <p14:modId xmlns:p14="http://schemas.microsoft.com/office/powerpoint/2010/main" val="3585606191"/>
              </p:ext>
            </p:extLst>
          </p:nvPr>
        </p:nvGraphicFramePr>
        <p:xfrm>
          <a:off x="4339065" y="2777700"/>
          <a:ext cx="6836190" cy="1097280"/>
        </p:xfrm>
        <a:graphic>
          <a:graphicData uri="http://schemas.openxmlformats.org/drawingml/2006/table">
            <a:tbl>
              <a:tblPr>
                <a:tableStyleId>{5C22544A-7EE6-4342-B048-85BDC9FD1C3A}</a:tableStyleId>
              </a:tblPr>
              <a:tblGrid>
                <a:gridCol w="1139365">
                  <a:extLst>
                    <a:ext uri="{9D8B030D-6E8A-4147-A177-3AD203B41FA5}">
                      <a16:colId xmlns:a16="http://schemas.microsoft.com/office/drawing/2014/main" val="1551065575"/>
                    </a:ext>
                  </a:extLst>
                </a:gridCol>
                <a:gridCol w="1139365">
                  <a:extLst>
                    <a:ext uri="{9D8B030D-6E8A-4147-A177-3AD203B41FA5}">
                      <a16:colId xmlns:a16="http://schemas.microsoft.com/office/drawing/2014/main" val="2965454582"/>
                    </a:ext>
                  </a:extLst>
                </a:gridCol>
                <a:gridCol w="1139365">
                  <a:extLst>
                    <a:ext uri="{9D8B030D-6E8A-4147-A177-3AD203B41FA5}">
                      <a16:colId xmlns:a16="http://schemas.microsoft.com/office/drawing/2014/main" val="1174858016"/>
                    </a:ext>
                  </a:extLst>
                </a:gridCol>
                <a:gridCol w="1139365">
                  <a:extLst>
                    <a:ext uri="{9D8B030D-6E8A-4147-A177-3AD203B41FA5}">
                      <a16:colId xmlns:a16="http://schemas.microsoft.com/office/drawing/2014/main" val="365195187"/>
                    </a:ext>
                  </a:extLst>
                </a:gridCol>
                <a:gridCol w="1139365">
                  <a:extLst>
                    <a:ext uri="{9D8B030D-6E8A-4147-A177-3AD203B41FA5}">
                      <a16:colId xmlns:a16="http://schemas.microsoft.com/office/drawing/2014/main" val="3562313973"/>
                    </a:ext>
                  </a:extLst>
                </a:gridCol>
                <a:gridCol w="1139365">
                  <a:extLst>
                    <a:ext uri="{9D8B030D-6E8A-4147-A177-3AD203B41FA5}">
                      <a16:colId xmlns:a16="http://schemas.microsoft.com/office/drawing/2014/main" val="1177872013"/>
                    </a:ext>
                  </a:extLst>
                </a:gridCol>
              </a:tblGrid>
              <a:tr h="0">
                <a:tc>
                  <a:txBody>
                    <a:bodyPr/>
                    <a:lstStyle/>
                    <a:p>
                      <a:pPr>
                        <a:buNone/>
                      </a:pPr>
                      <a:r>
                        <a:rPr lang="zh-CN">
                          <a:latin typeface="Times New Roman" panose="02020603050405020304" pitchFamily="18" charset="0"/>
                          <a:ea typeface="宋体" panose="02010600030101010101" pitchFamily="2" charset="-122"/>
                          <a:cs typeface="Times New Roman" panose="02020603050405020304" pitchFamily="18" charset="0"/>
                        </a:rPr>
                        <a:t>下标</a:t>
                      </a:r>
                    </a:p>
                  </a:txBody>
                  <a:tcPr anchor="ctr">
                    <a:lnL w="12700" cap="flat" cmpd="sng" algn="ctr">
                      <a:solidFill>
                        <a:schemeClr val="tx1"/>
                      </a:solidFill>
                      <a:prstDash val="solid"/>
                      <a:round/>
                      <a:headEnd type="none" w="med" len="med"/>
                      <a:tailEnd type="none" w="med" len="med"/>
                    </a:lnL>
                    <a:lnR w="9525" cap="flat" cmpd="sng" algn="ctr">
                      <a:solidFill>
                        <a:schemeClr val="tx1"/>
                      </a:solidFill>
                      <a:prstDash val="sysDash"/>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chemeClr val="tx1"/>
                      </a:solidFill>
                      <a:prstDash val="sysDash"/>
                      <a:round/>
                      <a:headEnd type="none" w="med" len="med"/>
                      <a:tailEnd type="none" w="med" len="med"/>
                    </a:lnB>
                  </a:tcPr>
                </a:tc>
                <a:tc>
                  <a:txBody>
                    <a:bodyPr/>
                    <a:lstStyle/>
                    <a:p>
                      <a:pPr>
                        <a:buNone/>
                      </a:pPr>
                      <a:r>
                        <a:rPr lang="zh-CN">
                          <a:latin typeface="Times New Roman" panose="02020603050405020304" pitchFamily="18" charset="0"/>
                          <a:ea typeface="宋体" panose="02010600030101010101" pitchFamily="2" charset="-122"/>
                          <a:cs typeface="Times New Roman" panose="02020603050405020304" pitchFamily="18" charset="0"/>
                        </a:rPr>
                        <a:t>0</a:t>
                      </a:r>
                    </a:p>
                  </a:txBody>
                  <a:tcPr anchor="ctr">
                    <a:lnL w="9525" cap="flat" cmpd="sng" algn="ctr">
                      <a:solidFill>
                        <a:schemeClr val="tx1"/>
                      </a:solidFill>
                      <a:prstDash val="sysDash"/>
                      <a:round/>
                      <a:headEnd type="none" w="med" len="med"/>
                      <a:tailEnd type="none" w="med" len="med"/>
                    </a:lnL>
                    <a:lnR w="9525" cap="flat" cmpd="sng" algn="ctr">
                      <a:solidFill>
                        <a:schemeClr val="tx1"/>
                      </a:solidFill>
                      <a:prstDash val="sysDash"/>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chemeClr val="tx1"/>
                      </a:solidFill>
                      <a:prstDash val="sysDash"/>
                      <a:round/>
                      <a:headEnd type="none" w="med" len="med"/>
                      <a:tailEnd type="none" w="med" len="med"/>
                    </a:lnB>
                  </a:tcPr>
                </a:tc>
                <a:tc>
                  <a:txBody>
                    <a:bodyPr/>
                    <a:lstStyle/>
                    <a:p>
                      <a:pPr>
                        <a:buNone/>
                      </a:pPr>
                      <a:r>
                        <a:rPr lang="zh-CN" dirty="0">
                          <a:latin typeface="Times New Roman" panose="02020603050405020304" pitchFamily="18" charset="0"/>
                          <a:ea typeface="宋体" panose="02010600030101010101" pitchFamily="2" charset="-122"/>
                          <a:cs typeface="Times New Roman" panose="02020603050405020304" pitchFamily="18" charset="0"/>
                        </a:rPr>
                        <a:t>1</a:t>
                      </a:r>
                    </a:p>
                  </a:txBody>
                  <a:tcPr anchor="ctr">
                    <a:lnL w="9525" cap="flat" cmpd="sng" algn="ctr">
                      <a:solidFill>
                        <a:schemeClr val="tx1"/>
                      </a:solidFill>
                      <a:prstDash val="sysDash"/>
                      <a:round/>
                      <a:headEnd type="none" w="med" len="med"/>
                      <a:tailEnd type="none" w="med" len="med"/>
                    </a:lnL>
                    <a:lnR w="9525" cap="flat" cmpd="sng" algn="ctr">
                      <a:solidFill>
                        <a:schemeClr val="tx1"/>
                      </a:solidFill>
                      <a:prstDash val="sysDash"/>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chemeClr val="tx1"/>
                      </a:solidFill>
                      <a:prstDash val="sysDash"/>
                      <a:round/>
                      <a:headEnd type="none" w="med" len="med"/>
                      <a:tailEnd type="none" w="med" len="med"/>
                    </a:lnB>
                  </a:tcPr>
                </a:tc>
                <a:tc>
                  <a:txBody>
                    <a:bodyPr/>
                    <a:lstStyle/>
                    <a:p>
                      <a:pPr>
                        <a:buNone/>
                      </a:pPr>
                      <a:r>
                        <a:rPr lang="zh-CN">
                          <a:latin typeface="Times New Roman" panose="02020603050405020304" pitchFamily="18" charset="0"/>
                          <a:ea typeface="宋体" panose="02010600030101010101" pitchFamily="2" charset="-122"/>
                          <a:cs typeface="Times New Roman" panose="02020603050405020304" pitchFamily="18" charset="0"/>
                        </a:rPr>
                        <a:t>2</a:t>
                      </a:r>
                    </a:p>
                  </a:txBody>
                  <a:tcPr anchor="ctr">
                    <a:lnL w="9525" cap="flat" cmpd="sng" algn="ctr">
                      <a:solidFill>
                        <a:schemeClr val="tx1"/>
                      </a:solidFill>
                      <a:prstDash val="sysDash"/>
                      <a:round/>
                      <a:headEnd type="none" w="med" len="med"/>
                      <a:tailEnd type="none" w="med" len="med"/>
                    </a:lnL>
                    <a:lnR w="9525" cap="flat" cmpd="sng" algn="ctr">
                      <a:solidFill>
                        <a:schemeClr val="tx1"/>
                      </a:solidFill>
                      <a:prstDash val="sysDash"/>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chemeClr val="tx1"/>
                      </a:solidFill>
                      <a:prstDash val="sysDash"/>
                      <a:round/>
                      <a:headEnd type="none" w="med" len="med"/>
                      <a:tailEnd type="none" w="med" len="med"/>
                    </a:lnB>
                  </a:tcPr>
                </a:tc>
                <a:tc>
                  <a:txBody>
                    <a:bodyPr/>
                    <a:lstStyle/>
                    <a:p>
                      <a:pPr>
                        <a:buNone/>
                      </a:pPr>
                      <a:r>
                        <a:rPr lang="zh-CN">
                          <a:latin typeface="Times New Roman" panose="02020603050405020304" pitchFamily="18" charset="0"/>
                          <a:ea typeface="宋体" panose="02010600030101010101" pitchFamily="2" charset="-122"/>
                          <a:cs typeface="Times New Roman" panose="02020603050405020304" pitchFamily="18" charset="0"/>
                        </a:rPr>
                        <a:t>3</a:t>
                      </a:r>
                    </a:p>
                  </a:txBody>
                  <a:tcPr anchor="ctr">
                    <a:lnL w="9525" cap="flat" cmpd="sng" algn="ctr">
                      <a:solidFill>
                        <a:schemeClr val="tx1"/>
                      </a:solidFill>
                      <a:prstDash val="sysDash"/>
                      <a:round/>
                      <a:headEnd type="none" w="med" len="med"/>
                      <a:tailEnd type="none" w="med" len="med"/>
                    </a:lnL>
                    <a:lnR w="9525" cap="flat" cmpd="sng" algn="ctr">
                      <a:solidFill>
                        <a:schemeClr val="tx1"/>
                      </a:solidFill>
                      <a:prstDash val="sysDash"/>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chemeClr val="tx1"/>
                      </a:solidFill>
                      <a:prstDash val="sysDash"/>
                      <a:round/>
                      <a:headEnd type="none" w="med" len="med"/>
                      <a:tailEnd type="none" w="med" len="med"/>
                    </a:lnB>
                  </a:tcPr>
                </a:tc>
                <a:tc>
                  <a:txBody>
                    <a:bodyPr/>
                    <a:lstStyle/>
                    <a:p>
                      <a:pPr>
                        <a:buNone/>
                      </a:pPr>
                      <a:r>
                        <a:rPr lang="zh-CN">
                          <a:latin typeface="Times New Roman" panose="02020603050405020304" pitchFamily="18" charset="0"/>
                          <a:ea typeface="宋体" panose="02010600030101010101" pitchFamily="2" charset="-122"/>
                          <a:cs typeface="Times New Roman" panose="02020603050405020304" pitchFamily="18" charset="0"/>
                        </a:rPr>
                        <a:t>4</a:t>
                      </a:r>
                    </a:p>
                  </a:txBody>
                  <a:tcPr anchor="ctr">
                    <a:lnL w="9525" cap="flat" cmpd="sng" algn="ctr">
                      <a:solidFill>
                        <a:schemeClr val="tx1"/>
                      </a:solidFill>
                      <a:prstDash val="sysDash"/>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chemeClr val="tx1"/>
                      </a:solidFill>
                      <a:prstDash val="sysDash"/>
                      <a:round/>
                      <a:headEnd type="none" w="med" len="med"/>
                      <a:tailEnd type="none" w="med" len="med"/>
                    </a:lnB>
                  </a:tcPr>
                </a:tc>
                <a:extLst>
                  <a:ext uri="{0D108BD9-81ED-4DB2-BD59-A6C34878D82A}">
                    <a16:rowId xmlns:a16="http://schemas.microsoft.com/office/drawing/2014/main" val="4147020949"/>
                  </a:ext>
                </a:extLst>
              </a:tr>
              <a:tr h="0">
                <a:tc>
                  <a:txBody>
                    <a:bodyPr/>
                    <a:lstStyle/>
                    <a:p>
                      <a:pPr>
                        <a:buNone/>
                      </a:pPr>
                      <a:r>
                        <a:rPr lang="zh-CN">
                          <a:latin typeface="Times New Roman" panose="02020603050405020304" pitchFamily="18" charset="0"/>
                          <a:ea typeface="宋体" panose="02010600030101010101" pitchFamily="2" charset="-122"/>
                          <a:cs typeface="Times New Roman" panose="02020603050405020304" pitchFamily="18" charset="0"/>
                        </a:rPr>
                        <a:t>数值</a:t>
                      </a:r>
                    </a:p>
                  </a:txBody>
                  <a:tcPr anchor="ctr">
                    <a:lnL w="12700" cap="flat" cmpd="sng" algn="ctr">
                      <a:solidFill>
                        <a:schemeClr val="tx1"/>
                      </a:solidFill>
                      <a:prstDash val="solid"/>
                      <a:round/>
                      <a:headEnd type="none" w="med" len="med"/>
                      <a:tailEnd type="none" w="med" len="med"/>
                    </a:lnL>
                    <a:lnR w="9525" cap="flat" cmpd="sng" algn="ctr">
                      <a:solidFill>
                        <a:schemeClr val="tx1"/>
                      </a:solidFill>
                      <a:prstDash val="sysDash"/>
                      <a:round/>
                      <a:headEnd type="none" w="med" len="med"/>
                      <a:tailEnd type="none" w="med" len="med"/>
                    </a:lnR>
                    <a:lnT w="9525" cap="flat" cmpd="sng" algn="ctr">
                      <a:solidFill>
                        <a:schemeClr val="tx1"/>
                      </a:solidFill>
                      <a:prstDash val="sysDash"/>
                      <a:round/>
                      <a:headEnd type="none" w="med" len="med"/>
                      <a:tailEnd type="none" w="med" len="med"/>
                    </a:lnT>
                    <a:lnB w="9525" cap="flat" cmpd="sng" algn="ctr">
                      <a:solidFill>
                        <a:schemeClr val="tx1"/>
                      </a:solidFill>
                      <a:prstDash val="sysDash"/>
                      <a:round/>
                      <a:headEnd type="none" w="med" len="med"/>
                      <a:tailEnd type="none" w="med" len="med"/>
                    </a:lnB>
                  </a:tcPr>
                </a:tc>
                <a:tc>
                  <a:txBody>
                    <a:bodyPr/>
                    <a:lstStyle/>
                    <a:p>
                      <a:pPr>
                        <a:buNone/>
                      </a:pPr>
                      <a:r>
                        <a:rPr lang="zh-CN" dirty="0">
                          <a:latin typeface="Times New Roman" panose="02020603050405020304" pitchFamily="18" charset="0"/>
                          <a:ea typeface="宋体" panose="02010600030101010101" pitchFamily="2" charset="-122"/>
                          <a:cs typeface="Times New Roman" panose="02020603050405020304" pitchFamily="18" charset="0"/>
                        </a:rPr>
                        <a:t>80</a:t>
                      </a:r>
                    </a:p>
                  </a:txBody>
                  <a:tcPr anchor="ctr">
                    <a:lnL w="9525" cap="flat" cmpd="sng" algn="ctr">
                      <a:solidFill>
                        <a:schemeClr val="tx1"/>
                      </a:solidFill>
                      <a:prstDash val="sysDash"/>
                      <a:round/>
                      <a:headEnd type="none" w="med" len="med"/>
                      <a:tailEnd type="none" w="med" len="med"/>
                    </a:lnL>
                    <a:lnR w="9525" cap="flat" cmpd="sng" algn="ctr">
                      <a:solidFill>
                        <a:schemeClr val="tx1"/>
                      </a:solidFill>
                      <a:prstDash val="sysDash"/>
                      <a:round/>
                      <a:headEnd type="none" w="med" len="med"/>
                      <a:tailEnd type="none" w="med" len="med"/>
                    </a:lnR>
                    <a:lnT w="9525" cap="flat" cmpd="sng" algn="ctr">
                      <a:solidFill>
                        <a:schemeClr val="tx1"/>
                      </a:solidFill>
                      <a:prstDash val="sysDash"/>
                      <a:round/>
                      <a:headEnd type="none" w="med" len="med"/>
                      <a:tailEnd type="none" w="med" len="med"/>
                    </a:lnT>
                    <a:lnB w="9525" cap="flat" cmpd="sng" algn="ctr">
                      <a:solidFill>
                        <a:schemeClr val="tx1"/>
                      </a:solidFill>
                      <a:prstDash val="sysDash"/>
                      <a:round/>
                      <a:headEnd type="none" w="med" len="med"/>
                      <a:tailEnd type="none" w="med" len="med"/>
                    </a:lnB>
                  </a:tcPr>
                </a:tc>
                <a:tc>
                  <a:txBody>
                    <a:bodyPr/>
                    <a:lstStyle/>
                    <a:p>
                      <a:pPr>
                        <a:buNone/>
                      </a:pPr>
                      <a:r>
                        <a:rPr lang="zh-CN">
                          <a:latin typeface="Times New Roman" panose="02020603050405020304" pitchFamily="18" charset="0"/>
                          <a:ea typeface="宋体" panose="02010600030101010101" pitchFamily="2" charset="-122"/>
                          <a:cs typeface="Times New Roman" panose="02020603050405020304" pitchFamily="18" charset="0"/>
                        </a:rPr>
                        <a:t>90</a:t>
                      </a:r>
                    </a:p>
                  </a:txBody>
                  <a:tcPr anchor="ctr">
                    <a:lnL w="9525" cap="flat" cmpd="sng" algn="ctr">
                      <a:solidFill>
                        <a:schemeClr val="tx1"/>
                      </a:solidFill>
                      <a:prstDash val="sysDash"/>
                      <a:round/>
                      <a:headEnd type="none" w="med" len="med"/>
                      <a:tailEnd type="none" w="med" len="med"/>
                    </a:lnL>
                    <a:lnR w="9525" cap="flat" cmpd="sng" algn="ctr">
                      <a:solidFill>
                        <a:schemeClr val="tx1"/>
                      </a:solidFill>
                      <a:prstDash val="sysDash"/>
                      <a:round/>
                      <a:headEnd type="none" w="med" len="med"/>
                      <a:tailEnd type="none" w="med" len="med"/>
                    </a:lnR>
                    <a:lnT w="9525" cap="flat" cmpd="sng" algn="ctr">
                      <a:solidFill>
                        <a:schemeClr val="tx1"/>
                      </a:solidFill>
                      <a:prstDash val="sysDash"/>
                      <a:round/>
                      <a:headEnd type="none" w="med" len="med"/>
                      <a:tailEnd type="none" w="med" len="med"/>
                    </a:lnT>
                    <a:lnB w="9525" cap="flat" cmpd="sng" algn="ctr">
                      <a:solidFill>
                        <a:schemeClr val="tx1"/>
                      </a:solidFill>
                      <a:prstDash val="sysDash"/>
                      <a:round/>
                      <a:headEnd type="none" w="med" len="med"/>
                      <a:tailEnd type="none" w="med" len="med"/>
                    </a:lnB>
                  </a:tcPr>
                </a:tc>
                <a:tc>
                  <a:txBody>
                    <a:bodyPr/>
                    <a:lstStyle/>
                    <a:p>
                      <a:pPr>
                        <a:buNone/>
                      </a:pPr>
                      <a:r>
                        <a:rPr lang="zh-CN">
                          <a:latin typeface="Times New Roman" panose="02020603050405020304" pitchFamily="18" charset="0"/>
                          <a:ea typeface="宋体" panose="02010600030101010101" pitchFamily="2" charset="-122"/>
                          <a:cs typeface="Times New Roman" panose="02020603050405020304" pitchFamily="18" charset="0"/>
                        </a:rPr>
                        <a:t>95</a:t>
                      </a:r>
                    </a:p>
                  </a:txBody>
                  <a:tcPr anchor="ctr">
                    <a:lnL w="9525" cap="flat" cmpd="sng" algn="ctr">
                      <a:solidFill>
                        <a:schemeClr val="tx1"/>
                      </a:solidFill>
                      <a:prstDash val="sysDash"/>
                      <a:round/>
                      <a:headEnd type="none" w="med" len="med"/>
                      <a:tailEnd type="none" w="med" len="med"/>
                    </a:lnL>
                    <a:lnR w="9525" cap="flat" cmpd="sng" algn="ctr">
                      <a:solidFill>
                        <a:schemeClr val="tx1"/>
                      </a:solidFill>
                      <a:prstDash val="sysDash"/>
                      <a:round/>
                      <a:headEnd type="none" w="med" len="med"/>
                      <a:tailEnd type="none" w="med" len="med"/>
                    </a:lnR>
                    <a:lnT w="9525" cap="flat" cmpd="sng" algn="ctr">
                      <a:solidFill>
                        <a:schemeClr val="tx1"/>
                      </a:solidFill>
                      <a:prstDash val="sysDash"/>
                      <a:round/>
                      <a:headEnd type="none" w="med" len="med"/>
                      <a:tailEnd type="none" w="med" len="med"/>
                    </a:lnT>
                    <a:lnB w="9525" cap="flat" cmpd="sng" algn="ctr">
                      <a:solidFill>
                        <a:schemeClr val="tx1"/>
                      </a:solidFill>
                      <a:prstDash val="sysDash"/>
                      <a:round/>
                      <a:headEnd type="none" w="med" len="med"/>
                      <a:tailEnd type="none" w="med" len="med"/>
                    </a:lnB>
                  </a:tcPr>
                </a:tc>
                <a:tc>
                  <a:txBody>
                    <a:bodyPr/>
                    <a:lstStyle/>
                    <a:p>
                      <a:pPr>
                        <a:buNone/>
                      </a:pPr>
                      <a:r>
                        <a:rPr lang="zh-CN">
                          <a:latin typeface="Times New Roman" panose="02020603050405020304" pitchFamily="18" charset="0"/>
                          <a:ea typeface="宋体" panose="02010600030101010101" pitchFamily="2" charset="-122"/>
                          <a:cs typeface="Times New Roman" panose="02020603050405020304" pitchFamily="18" charset="0"/>
                        </a:rPr>
                        <a:t>70</a:t>
                      </a:r>
                    </a:p>
                  </a:txBody>
                  <a:tcPr anchor="ctr">
                    <a:lnL w="9525" cap="flat" cmpd="sng" algn="ctr">
                      <a:solidFill>
                        <a:schemeClr val="tx1"/>
                      </a:solidFill>
                      <a:prstDash val="sysDash"/>
                      <a:round/>
                      <a:headEnd type="none" w="med" len="med"/>
                      <a:tailEnd type="none" w="med" len="med"/>
                    </a:lnL>
                    <a:lnR w="9525" cap="flat" cmpd="sng" algn="ctr">
                      <a:solidFill>
                        <a:schemeClr val="tx1"/>
                      </a:solidFill>
                      <a:prstDash val="sysDash"/>
                      <a:round/>
                      <a:headEnd type="none" w="med" len="med"/>
                      <a:tailEnd type="none" w="med" len="med"/>
                    </a:lnR>
                    <a:lnT w="9525" cap="flat" cmpd="sng" algn="ctr">
                      <a:solidFill>
                        <a:schemeClr val="tx1"/>
                      </a:solidFill>
                      <a:prstDash val="sysDash"/>
                      <a:round/>
                      <a:headEnd type="none" w="med" len="med"/>
                      <a:tailEnd type="none" w="med" len="med"/>
                    </a:lnT>
                    <a:lnB w="9525" cap="flat" cmpd="sng" algn="ctr">
                      <a:solidFill>
                        <a:schemeClr val="tx1"/>
                      </a:solidFill>
                      <a:prstDash val="sysDash"/>
                      <a:round/>
                      <a:headEnd type="none" w="med" len="med"/>
                      <a:tailEnd type="none" w="med" len="med"/>
                    </a:lnB>
                  </a:tcPr>
                </a:tc>
                <a:tc>
                  <a:txBody>
                    <a:bodyPr/>
                    <a:lstStyle/>
                    <a:p>
                      <a:pPr>
                        <a:buNone/>
                      </a:pPr>
                      <a:r>
                        <a:rPr lang="zh-CN">
                          <a:latin typeface="Times New Roman" panose="02020603050405020304" pitchFamily="18" charset="0"/>
                          <a:ea typeface="宋体" panose="02010600030101010101" pitchFamily="2" charset="-122"/>
                          <a:cs typeface="Times New Roman" panose="02020603050405020304" pitchFamily="18" charset="0"/>
                        </a:rPr>
                        <a:t>85</a:t>
                      </a:r>
                    </a:p>
                  </a:txBody>
                  <a:tcPr anchor="ctr">
                    <a:lnL w="9525" cap="flat" cmpd="sng" algn="ctr">
                      <a:solidFill>
                        <a:schemeClr val="tx1"/>
                      </a:solidFill>
                      <a:prstDash val="sysDash"/>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chemeClr val="tx1"/>
                      </a:solidFill>
                      <a:prstDash val="sysDash"/>
                      <a:round/>
                      <a:headEnd type="none" w="med" len="med"/>
                      <a:tailEnd type="none" w="med" len="med"/>
                    </a:lnT>
                    <a:lnB w="9525" cap="flat" cmpd="sng" algn="ctr">
                      <a:solidFill>
                        <a:schemeClr val="tx1"/>
                      </a:solidFill>
                      <a:prstDash val="sysDash"/>
                      <a:round/>
                      <a:headEnd type="none" w="med" len="med"/>
                      <a:tailEnd type="none" w="med" len="med"/>
                    </a:lnB>
                  </a:tcPr>
                </a:tc>
                <a:extLst>
                  <a:ext uri="{0D108BD9-81ED-4DB2-BD59-A6C34878D82A}">
                    <a16:rowId xmlns:a16="http://schemas.microsoft.com/office/drawing/2014/main" val="2257003083"/>
                  </a:ext>
                </a:extLst>
              </a:tr>
              <a:tr h="0">
                <a:tc>
                  <a:txBody>
                    <a:bodyPr/>
                    <a:lstStyle/>
                    <a:p>
                      <a:pPr>
                        <a:buNone/>
                      </a:pPr>
                      <a:r>
                        <a:rPr lang="zh-CN">
                          <a:latin typeface="Times New Roman" panose="02020603050405020304" pitchFamily="18" charset="0"/>
                          <a:ea typeface="宋体" panose="02010600030101010101" pitchFamily="2" charset="-122"/>
                          <a:cs typeface="Times New Roman" panose="02020603050405020304" pitchFamily="18" charset="0"/>
                        </a:rPr>
                        <a:t>元素</a:t>
                      </a:r>
                    </a:p>
                  </a:txBody>
                  <a:tcPr anchor="ctr">
                    <a:lnL w="12700" cap="flat" cmpd="sng" algn="ctr">
                      <a:solidFill>
                        <a:schemeClr val="tx1"/>
                      </a:solidFill>
                      <a:prstDash val="solid"/>
                      <a:round/>
                      <a:headEnd type="none" w="med" len="med"/>
                      <a:tailEnd type="none" w="med" len="med"/>
                    </a:lnL>
                    <a:lnR w="9525" cap="flat" cmpd="sng" algn="ctr">
                      <a:solidFill>
                        <a:schemeClr val="tx1"/>
                      </a:solidFill>
                      <a:prstDash val="sysDash"/>
                      <a:round/>
                      <a:headEnd type="none" w="med" len="med"/>
                      <a:tailEnd type="none" w="med" len="med"/>
                    </a:lnR>
                    <a:lnT w="9525" cap="flat" cmpd="sng" algn="ctr">
                      <a:solidFill>
                        <a:schemeClr val="tx1"/>
                      </a:solidFill>
                      <a:prstDash val="sysDash"/>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zh-CN">
                          <a:latin typeface="Times New Roman" panose="02020603050405020304" pitchFamily="18" charset="0"/>
                          <a:ea typeface="宋体" panose="02010600030101010101" pitchFamily="2" charset="-122"/>
                          <a:cs typeface="Times New Roman" panose="02020603050405020304" pitchFamily="18" charset="0"/>
                        </a:rPr>
                        <a:t>score[0]</a:t>
                      </a:r>
                    </a:p>
                  </a:txBody>
                  <a:tcPr anchor="ctr">
                    <a:lnL w="9525" cap="flat" cmpd="sng" algn="ctr">
                      <a:solidFill>
                        <a:schemeClr val="tx1"/>
                      </a:solidFill>
                      <a:prstDash val="sysDash"/>
                      <a:round/>
                      <a:headEnd type="none" w="med" len="med"/>
                      <a:tailEnd type="none" w="med" len="med"/>
                    </a:lnL>
                    <a:lnR w="9525" cap="flat" cmpd="sng" algn="ctr">
                      <a:solidFill>
                        <a:schemeClr val="tx1"/>
                      </a:solidFill>
                      <a:prstDash val="sysDash"/>
                      <a:round/>
                      <a:headEnd type="none" w="med" len="med"/>
                      <a:tailEnd type="none" w="med" len="med"/>
                    </a:lnR>
                    <a:lnT w="9525" cap="flat" cmpd="sng" algn="ctr">
                      <a:solidFill>
                        <a:schemeClr val="tx1"/>
                      </a:solidFill>
                      <a:prstDash val="sysDash"/>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zh-CN">
                          <a:latin typeface="Times New Roman" panose="02020603050405020304" pitchFamily="18" charset="0"/>
                          <a:ea typeface="宋体" panose="02010600030101010101" pitchFamily="2" charset="-122"/>
                          <a:cs typeface="Times New Roman" panose="02020603050405020304" pitchFamily="18" charset="0"/>
                        </a:rPr>
                        <a:t>score[1]</a:t>
                      </a:r>
                    </a:p>
                  </a:txBody>
                  <a:tcPr anchor="ctr">
                    <a:lnL w="9525" cap="flat" cmpd="sng" algn="ctr">
                      <a:solidFill>
                        <a:schemeClr val="tx1"/>
                      </a:solidFill>
                      <a:prstDash val="sysDash"/>
                      <a:round/>
                      <a:headEnd type="none" w="med" len="med"/>
                      <a:tailEnd type="none" w="med" len="med"/>
                    </a:lnL>
                    <a:lnR w="9525" cap="flat" cmpd="sng" algn="ctr">
                      <a:solidFill>
                        <a:schemeClr val="tx1"/>
                      </a:solidFill>
                      <a:prstDash val="sysDash"/>
                      <a:round/>
                      <a:headEnd type="none" w="med" len="med"/>
                      <a:tailEnd type="none" w="med" len="med"/>
                    </a:lnR>
                    <a:lnT w="9525" cap="flat" cmpd="sng" algn="ctr">
                      <a:solidFill>
                        <a:schemeClr val="tx1"/>
                      </a:solidFill>
                      <a:prstDash val="sysDash"/>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zh-CN">
                          <a:latin typeface="Times New Roman" panose="02020603050405020304" pitchFamily="18" charset="0"/>
                          <a:ea typeface="宋体" panose="02010600030101010101" pitchFamily="2" charset="-122"/>
                          <a:cs typeface="Times New Roman" panose="02020603050405020304" pitchFamily="18" charset="0"/>
                        </a:rPr>
                        <a:t>score[2]</a:t>
                      </a:r>
                    </a:p>
                  </a:txBody>
                  <a:tcPr anchor="ctr">
                    <a:lnL w="9525" cap="flat" cmpd="sng" algn="ctr">
                      <a:solidFill>
                        <a:schemeClr val="tx1"/>
                      </a:solidFill>
                      <a:prstDash val="sysDash"/>
                      <a:round/>
                      <a:headEnd type="none" w="med" len="med"/>
                      <a:tailEnd type="none" w="med" len="med"/>
                    </a:lnL>
                    <a:lnR w="9525" cap="flat" cmpd="sng" algn="ctr">
                      <a:solidFill>
                        <a:schemeClr val="tx1"/>
                      </a:solidFill>
                      <a:prstDash val="sysDash"/>
                      <a:round/>
                      <a:headEnd type="none" w="med" len="med"/>
                      <a:tailEnd type="none" w="med" len="med"/>
                    </a:lnR>
                    <a:lnT w="9525" cap="flat" cmpd="sng" algn="ctr">
                      <a:solidFill>
                        <a:schemeClr val="tx1"/>
                      </a:solidFill>
                      <a:prstDash val="sysDash"/>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zh-CN">
                          <a:latin typeface="Times New Roman" panose="02020603050405020304" pitchFamily="18" charset="0"/>
                          <a:ea typeface="宋体" panose="02010600030101010101" pitchFamily="2" charset="-122"/>
                          <a:cs typeface="Times New Roman" panose="02020603050405020304" pitchFamily="18" charset="0"/>
                        </a:rPr>
                        <a:t>score[3]</a:t>
                      </a:r>
                    </a:p>
                  </a:txBody>
                  <a:tcPr anchor="ctr">
                    <a:lnL w="9525" cap="flat" cmpd="sng" algn="ctr">
                      <a:solidFill>
                        <a:schemeClr val="tx1"/>
                      </a:solidFill>
                      <a:prstDash val="sysDash"/>
                      <a:round/>
                      <a:headEnd type="none" w="med" len="med"/>
                      <a:tailEnd type="none" w="med" len="med"/>
                    </a:lnL>
                    <a:lnR w="9525" cap="flat" cmpd="sng" algn="ctr">
                      <a:solidFill>
                        <a:schemeClr val="tx1"/>
                      </a:solidFill>
                      <a:prstDash val="sysDash"/>
                      <a:round/>
                      <a:headEnd type="none" w="med" len="med"/>
                      <a:tailEnd type="none" w="med" len="med"/>
                    </a:lnR>
                    <a:lnT w="9525" cap="flat" cmpd="sng" algn="ctr">
                      <a:solidFill>
                        <a:schemeClr val="tx1"/>
                      </a:solidFill>
                      <a:prstDash val="sysDash"/>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zh-CN" dirty="0">
                          <a:latin typeface="Times New Roman" panose="02020603050405020304" pitchFamily="18" charset="0"/>
                          <a:ea typeface="宋体" panose="02010600030101010101" pitchFamily="2" charset="-122"/>
                          <a:cs typeface="Times New Roman" panose="02020603050405020304" pitchFamily="18" charset="0"/>
                        </a:rPr>
                        <a:t>score[4]</a:t>
                      </a:r>
                    </a:p>
                  </a:txBody>
                  <a:tcPr anchor="ctr">
                    <a:lnL w="9525" cap="flat" cmpd="sng" algn="ctr">
                      <a:solidFill>
                        <a:schemeClr val="tx1"/>
                      </a:solidFill>
                      <a:prstDash val="sysDash"/>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chemeClr val="tx1"/>
                      </a:solidFill>
                      <a:prstDash val="sysDash"/>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45344276"/>
                  </a:ext>
                </a:extLst>
              </a:tr>
            </a:tbl>
          </a:graphicData>
        </a:graphic>
      </p:graphicFrame>
      <p:sp>
        <p:nvSpPr>
          <p:cNvPr id="6" name="文本框 5">
            <a:extLst>
              <a:ext uri="{FF2B5EF4-FFF2-40B4-BE49-F238E27FC236}">
                <a16:creationId xmlns:a16="http://schemas.microsoft.com/office/drawing/2014/main" id="{5C49E9DE-9A22-563B-B847-673908B1BDCE}"/>
              </a:ext>
            </a:extLst>
          </p:cNvPr>
          <p:cNvSpPr txBox="1"/>
          <p:nvPr/>
        </p:nvSpPr>
        <p:spPr>
          <a:xfrm>
            <a:off x="641131" y="1120676"/>
            <a:ext cx="6096000" cy="461665"/>
          </a:xfrm>
          <a:prstGeom prst="rect">
            <a:avLst/>
          </a:prstGeom>
          <a:noFill/>
        </p:spPr>
        <p:txBody>
          <a:bodyPr wrap="square">
            <a:spAutoFit/>
          </a:bodyPr>
          <a:lstStyle/>
          <a:p>
            <a:pPr>
              <a:buNone/>
            </a:pPr>
            <a:r>
              <a:rPr lang="zh-CN" altLang="zh-CN" sz="2400" b="1" dirty="0">
                <a:solidFill>
                  <a:schemeClr val="accent1"/>
                </a:solidFill>
                <a:latin typeface="微软雅黑" panose="020B0503020204020204" pitchFamily="34" charset="-122"/>
                <a:ea typeface="微软雅黑" panose="020B0503020204020204" pitchFamily="34" charset="-122"/>
              </a:rPr>
              <a:t>数组下标从0开始</a:t>
            </a:r>
          </a:p>
        </p:txBody>
      </p:sp>
      <p:grpSp>
        <p:nvGrpSpPr>
          <p:cNvPr id="8" name="组合 7">
            <a:extLst>
              <a:ext uri="{FF2B5EF4-FFF2-40B4-BE49-F238E27FC236}">
                <a16:creationId xmlns:a16="http://schemas.microsoft.com/office/drawing/2014/main" id="{B6485A38-4CE7-68BB-89A3-C7D682376E3A}"/>
              </a:ext>
            </a:extLst>
          </p:cNvPr>
          <p:cNvGrpSpPr/>
          <p:nvPr/>
        </p:nvGrpSpPr>
        <p:grpSpPr>
          <a:xfrm>
            <a:off x="2622844" y="4268267"/>
            <a:ext cx="7035010" cy="1099684"/>
            <a:chOff x="900848" y="5262938"/>
            <a:chExt cx="7035010" cy="1099684"/>
          </a:xfrm>
        </p:grpSpPr>
        <p:sp>
          <p:nvSpPr>
            <p:cNvPr id="9" name="core goal bar">
              <a:extLst>
                <a:ext uri="{FF2B5EF4-FFF2-40B4-BE49-F238E27FC236}">
                  <a16:creationId xmlns:a16="http://schemas.microsoft.com/office/drawing/2014/main" id="{8802EC78-A085-FBA7-1D0D-1597824C87CA}"/>
                </a:ext>
              </a:extLst>
            </p:cNvPr>
            <p:cNvSpPr/>
            <p:nvPr/>
          </p:nvSpPr>
          <p:spPr>
            <a:xfrm>
              <a:off x="973239" y="5628561"/>
              <a:ext cx="6801530" cy="734061"/>
            </a:xfrm>
            <a:prstGeom prst="roundRect">
              <a:avLst/>
            </a:prstGeom>
            <a:solidFill>
              <a:srgbClr val="EAF6FF">
                <a:alpha val="93000"/>
              </a:srgbClr>
            </a:solidFill>
            <a:ln w="28575">
              <a:solidFill>
                <a:schemeClr val="bg1"/>
              </a:solidFill>
            </a:ln>
            <a:effectLst>
              <a:outerShdw blurRad="25400" dist="5080" dir="5400000" algn="ctr" rotWithShape="0">
                <a:srgbClr val="8BBDEB">
                  <a:alpha val="11000"/>
                </a:srgbClr>
              </a:outerShdw>
            </a:effectLst>
          </p:spPr>
        </p:sp>
        <p:grpSp>
          <p:nvGrpSpPr>
            <p:cNvPr id="10" name="组合 9">
              <a:extLst>
                <a:ext uri="{FF2B5EF4-FFF2-40B4-BE49-F238E27FC236}">
                  <a16:creationId xmlns:a16="http://schemas.microsoft.com/office/drawing/2014/main" id="{E1D076FE-552F-668D-92CB-AE9481C3A7D7}"/>
                </a:ext>
              </a:extLst>
            </p:cNvPr>
            <p:cNvGrpSpPr/>
            <p:nvPr/>
          </p:nvGrpSpPr>
          <p:grpSpPr>
            <a:xfrm>
              <a:off x="900848" y="5262938"/>
              <a:ext cx="1004899" cy="969673"/>
              <a:chOff x="2265918" y="5437179"/>
              <a:chExt cx="599478" cy="578464"/>
            </a:xfrm>
          </p:grpSpPr>
          <p:sp>
            <p:nvSpPr>
              <p:cNvPr id="12" name="椭圆 11">
                <a:extLst>
                  <a:ext uri="{FF2B5EF4-FFF2-40B4-BE49-F238E27FC236}">
                    <a16:creationId xmlns:a16="http://schemas.microsoft.com/office/drawing/2014/main" id="{2A574A64-F136-F7BC-8C03-3A47C4341F98}"/>
                  </a:ext>
                </a:extLst>
              </p:cNvPr>
              <p:cNvSpPr/>
              <p:nvPr/>
            </p:nvSpPr>
            <p:spPr>
              <a:xfrm rot="20890438">
                <a:off x="2371650" y="5543578"/>
                <a:ext cx="273738" cy="264143"/>
              </a:xfrm>
              <a:prstGeom prst="ellipse">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800" b="1" dirty="0">
                  <a:latin typeface="微软雅黑" panose="020B0503020204020204" pitchFamily="34" charset="-122"/>
                  <a:ea typeface="微软雅黑" panose="020B0503020204020204" pitchFamily="34" charset="-122"/>
                </a:endParaRPr>
              </a:p>
            </p:txBody>
          </p:sp>
          <p:pic>
            <p:nvPicPr>
              <p:cNvPr id="13" name="图形 12">
                <a:extLst>
                  <a:ext uri="{FF2B5EF4-FFF2-40B4-BE49-F238E27FC236}">
                    <a16:creationId xmlns:a16="http://schemas.microsoft.com/office/drawing/2014/main" id="{77E45254-2AA2-7159-1F4F-E996EAB14FD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20890438">
                <a:off x="2265918" y="5437179"/>
                <a:ext cx="599478" cy="578464"/>
              </a:xfrm>
              <a:prstGeom prst="rect">
                <a:avLst/>
              </a:prstGeom>
            </p:spPr>
          </p:pic>
        </p:grpSp>
        <p:sp>
          <p:nvSpPr>
            <p:cNvPr id="11" name="文本框 10">
              <a:extLst>
                <a:ext uri="{FF2B5EF4-FFF2-40B4-BE49-F238E27FC236}">
                  <a16:creationId xmlns:a16="http://schemas.microsoft.com/office/drawing/2014/main" id="{AF2874A4-D9B2-BE55-8CF6-CB70D19B39B6}"/>
                </a:ext>
              </a:extLst>
            </p:cNvPr>
            <p:cNvSpPr txBox="1"/>
            <p:nvPr/>
          </p:nvSpPr>
          <p:spPr>
            <a:xfrm>
              <a:off x="2216491" y="5788194"/>
              <a:ext cx="5719367" cy="414794"/>
            </a:xfrm>
            <a:prstGeom prst="rect">
              <a:avLst/>
            </a:prstGeom>
            <a:noFill/>
          </p:spPr>
          <p:txBody>
            <a:bodyPr wrap="square">
              <a:spAutoFit/>
            </a:bodyPr>
            <a:lstStyle/>
            <a:p>
              <a:pPr>
                <a:lnSpc>
                  <a:spcPct val="110000"/>
                </a:lnSpc>
              </a:pPr>
              <a:r>
                <a:rPr kumimoji="1" lang="zh-CN" altLang="en-US" sz="2000" b="1" dirty="0"/>
                <a:t>长度为 </a:t>
              </a:r>
              <a:r>
                <a:rPr kumimoji="1" lang="en-US" altLang="zh-CN" sz="2000" b="1" dirty="0"/>
                <a:t>n </a:t>
              </a:r>
              <a:r>
                <a:rPr kumimoji="1" lang="zh-CN" altLang="en-US" sz="2000" b="1" dirty="0"/>
                <a:t>的数组，有效下标为 </a:t>
              </a:r>
              <a:r>
                <a:rPr kumimoji="1" lang="en-US" altLang="zh-CN" sz="2000" b="1" dirty="0"/>
                <a:t>0</a:t>
              </a:r>
              <a:r>
                <a:rPr kumimoji="1" lang="zh-CN" altLang="en-US" sz="2000" b="1" dirty="0"/>
                <a:t>到</a:t>
              </a:r>
              <a:r>
                <a:rPr kumimoji="1" lang="en-US" altLang="zh-CN" sz="2000" b="1" dirty="0"/>
                <a:t>n−1</a:t>
              </a:r>
              <a:r>
                <a:rPr kumimoji="1" lang="zh-CN" altLang="en-US" sz="2000" b="1" dirty="0"/>
                <a:t>。</a:t>
              </a:r>
            </a:p>
          </p:txBody>
        </p:sp>
      </p:grpSp>
      <p:sp>
        <p:nvSpPr>
          <p:cNvPr id="15" name="文本框 14">
            <a:extLst>
              <a:ext uri="{FF2B5EF4-FFF2-40B4-BE49-F238E27FC236}">
                <a16:creationId xmlns:a16="http://schemas.microsoft.com/office/drawing/2014/main" id="{86BF4879-EC26-2434-EE21-2799E41FA609}"/>
              </a:ext>
            </a:extLst>
          </p:cNvPr>
          <p:cNvSpPr txBox="1"/>
          <p:nvPr/>
        </p:nvSpPr>
        <p:spPr>
          <a:xfrm>
            <a:off x="744638" y="1827524"/>
            <a:ext cx="4084320" cy="369332"/>
          </a:xfrm>
          <a:prstGeom prst="rect">
            <a:avLst/>
          </a:prstGeom>
          <a:noFill/>
        </p:spPr>
        <p:txBody>
          <a:bodyPr wrap="square">
            <a:spAutoFit/>
          </a:bodyPr>
          <a:lstStyle/>
          <a:p>
            <a:pPr rtl="0">
              <a:buNone/>
            </a:pPr>
            <a:r>
              <a:rPr lang="zh-CN" altLang="zh-CN" sz="1800" dirty="0">
                <a:latin typeface="Comic Sans MS" panose="030F0702030302020204" pitchFamily="66" charset="0"/>
              </a:rPr>
              <a:t>int score[5] = {80, 90, 95, 70, 85};</a:t>
            </a:r>
          </a:p>
        </p:txBody>
      </p:sp>
      <p:sp>
        <p:nvSpPr>
          <p:cNvPr id="17" name="文本框 16">
            <a:extLst>
              <a:ext uri="{FF2B5EF4-FFF2-40B4-BE49-F238E27FC236}">
                <a16:creationId xmlns:a16="http://schemas.microsoft.com/office/drawing/2014/main" id="{281B0E19-4206-4525-989A-AC83D0BF7EF8}"/>
              </a:ext>
            </a:extLst>
          </p:cNvPr>
          <p:cNvSpPr txBox="1"/>
          <p:nvPr/>
        </p:nvSpPr>
        <p:spPr>
          <a:xfrm>
            <a:off x="806667" y="2334911"/>
            <a:ext cx="3131820" cy="1701748"/>
          </a:xfrm>
          <a:prstGeom prst="rect">
            <a:avLst/>
          </a:prstGeom>
          <a:noFill/>
        </p:spPr>
        <p:txBody>
          <a:bodyPr wrap="square">
            <a:spAutoFit/>
          </a:bodyPr>
          <a:lstStyle/>
          <a:p>
            <a:pPr>
              <a:lnSpc>
                <a:spcPct val="150000"/>
              </a:lnSpc>
              <a:buNone/>
            </a:pPr>
            <a:r>
              <a:rPr lang="zh-CN" altLang="zh-CN" sz="1800" b="1" dirty="0">
                <a:latin typeface="Times New Roman" panose="02020603050405020304" pitchFamily="18" charset="0"/>
                <a:ea typeface="宋体" panose="02010600030101010101" pitchFamily="2" charset="-122"/>
                <a:cs typeface="Times New Roman" panose="02020603050405020304" pitchFamily="18" charset="0"/>
              </a:rPr>
              <a:t>注意区分</a:t>
            </a:r>
            <a:endParaRPr lang="zh-CN" altLang="zh-CN" sz="1800" dirty="0">
              <a:latin typeface="Times New Roman" panose="02020603050405020304" pitchFamily="18" charset="0"/>
              <a:ea typeface="宋体" panose="02010600030101010101" pitchFamily="2" charset="-122"/>
              <a:cs typeface="Times New Roman" panose="02020603050405020304" pitchFamily="18" charset="0"/>
            </a:endParaRPr>
          </a:p>
          <a:p>
            <a:pPr>
              <a:lnSpc>
                <a:spcPct val="150000"/>
              </a:lnSpc>
              <a:buNone/>
            </a:pPr>
            <a:r>
              <a:rPr lang="zh-CN" altLang="zh-CN" sz="1800" dirty="0">
                <a:latin typeface="Times New Roman" panose="02020603050405020304" pitchFamily="18" charset="0"/>
                <a:ea typeface="宋体" panose="02010600030101010101" pitchFamily="2" charset="-122"/>
                <a:cs typeface="Times New Roman" panose="02020603050405020304" pitchFamily="18" charset="0"/>
              </a:rPr>
              <a:t>第1个元素：score[0]。</a:t>
            </a:r>
          </a:p>
          <a:p>
            <a:pPr>
              <a:lnSpc>
                <a:spcPct val="150000"/>
              </a:lnSpc>
              <a:buNone/>
            </a:pPr>
            <a:r>
              <a:rPr lang="zh-CN" altLang="zh-CN" sz="1800" dirty="0">
                <a:latin typeface="Times New Roman" panose="02020603050405020304" pitchFamily="18" charset="0"/>
                <a:ea typeface="宋体" panose="02010600030101010101" pitchFamily="2" charset="-122"/>
                <a:cs typeface="Times New Roman" panose="02020603050405020304" pitchFamily="18" charset="0"/>
              </a:rPr>
              <a:t>第5个元素：score[4]。</a:t>
            </a:r>
          </a:p>
          <a:p>
            <a:pPr>
              <a:lnSpc>
                <a:spcPct val="150000"/>
              </a:lnSpc>
              <a:buNone/>
            </a:pPr>
            <a:r>
              <a:rPr lang="zh-CN" altLang="zh-CN" sz="1800" dirty="0">
                <a:latin typeface="Times New Roman" panose="02020603050405020304" pitchFamily="18" charset="0"/>
                <a:ea typeface="宋体" panose="02010600030101010101" pitchFamily="2" charset="-122"/>
                <a:cs typeface="Times New Roman" panose="02020603050405020304" pitchFamily="18" charset="0"/>
              </a:rPr>
              <a:t>score[5] 不属于这个数组。</a:t>
            </a:r>
          </a:p>
        </p:txBody>
      </p:sp>
      <p:sp>
        <p:nvSpPr>
          <p:cNvPr id="18" name="文本框 17">
            <a:extLst>
              <a:ext uri="{FF2B5EF4-FFF2-40B4-BE49-F238E27FC236}">
                <a16:creationId xmlns:a16="http://schemas.microsoft.com/office/drawing/2014/main" id="{1C8D8FF4-36EA-418C-8F0C-3B491C4E1D0A}"/>
              </a:ext>
            </a:extLst>
          </p:cNvPr>
          <p:cNvSpPr txBox="1"/>
          <p:nvPr/>
        </p:nvSpPr>
        <p:spPr>
          <a:xfrm>
            <a:off x="900848" y="121514"/>
            <a:ext cx="10560350" cy="584775"/>
          </a:xfrm>
          <a:prstGeom prst="rect">
            <a:avLst/>
          </a:prstGeom>
          <a:noFill/>
        </p:spPr>
        <p:txBody>
          <a:bodyPr wrap="square">
            <a:spAutoFit/>
          </a:bodyPr>
          <a:lstStyle/>
          <a:p>
            <a:r>
              <a:rPr lang="en-US" altLang="zh-CN" sz="3200" b="1" dirty="0">
                <a:latin typeface="微软雅黑" panose="020B0503020204020204" pitchFamily="34" charset="-122"/>
                <a:ea typeface="微软雅黑" panose="020B0503020204020204" pitchFamily="34" charset="-122"/>
                <a:cs typeface="+mj-cs"/>
              </a:rPr>
              <a:t>3.2.1 </a:t>
            </a:r>
            <a:r>
              <a:rPr lang="zh-CN" altLang="en-US" sz="3200" b="1" dirty="0">
                <a:latin typeface="微软雅黑" panose="020B0503020204020204" pitchFamily="34" charset="-122"/>
                <a:ea typeface="微软雅黑" panose="020B0503020204020204" pitchFamily="34" charset="-122"/>
                <a:cs typeface="+mj-cs"/>
              </a:rPr>
              <a:t>一维数组的定义与使用</a:t>
            </a:r>
          </a:p>
        </p:txBody>
      </p:sp>
    </p:spTree>
    <p:extLst>
      <p:ext uri="{BB962C8B-B14F-4D97-AF65-F5344CB8AC3E}">
        <p14:creationId xmlns:p14="http://schemas.microsoft.com/office/powerpoint/2010/main" val="36040962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C8DE6D-F7EE-70B8-D62B-B1795F5DE2D1}"/>
            </a:ext>
          </a:extLst>
        </p:cNvPr>
        <p:cNvGrpSpPr/>
        <p:nvPr/>
      </p:nvGrpSpPr>
      <p:grpSpPr>
        <a:xfrm>
          <a:off x="0" y="0"/>
          <a:ext cx="0" cy="0"/>
          <a:chOff x="0" y="0"/>
          <a:chExt cx="0" cy="0"/>
        </a:xfrm>
      </p:grpSpPr>
      <p:sp>
        <p:nvSpPr>
          <p:cNvPr id="4" name="文本框 3">
            <a:extLst>
              <a:ext uri="{FF2B5EF4-FFF2-40B4-BE49-F238E27FC236}">
                <a16:creationId xmlns:a16="http://schemas.microsoft.com/office/drawing/2014/main" id="{E0FABC59-A3EE-1E92-4ABF-B32B7184807C}"/>
              </a:ext>
            </a:extLst>
          </p:cNvPr>
          <p:cNvSpPr txBox="1"/>
          <p:nvPr/>
        </p:nvSpPr>
        <p:spPr>
          <a:xfrm>
            <a:off x="900848" y="121514"/>
            <a:ext cx="10560350" cy="584775"/>
          </a:xfrm>
          <a:prstGeom prst="rect">
            <a:avLst/>
          </a:prstGeom>
          <a:noFill/>
        </p:spPr>
        <p:txBody>
          <a:bodyPr wrap="square">
            <a:spAutoFit/>
          </a:bodyPr>
          <a:lstStyle/>
          <a:p>
            <a:r>
              <a:rPr lang="en-US" altLang="zh-CN" sz="3200" b="1" dirty="0">
                <a:latin typeface="微软雅黑" panose="020B0503020204020204" pitchFamily="34" charset="-122"/>
                <a:ea typeface="微软雅黑" panose="020B0503020204020204" pitchFamily="34" charset="-122"/>
                <a:cs typeface="+mj-cs"/>
              </a:rPr>
              <a:t>3.2.1 </a:t>
            </a:r>
            <a:r>
              <a:rPr lang="zh-CN" altLang="en-US" sz="3200" b="1" dirty="0">
                <a:latin typeface="微软雅黑" panose="020B0503020204020204" pitchFamily="34" charset="-122"/>
                <a:ea typeface="微软雅黑" panose="020B0503020204020204" pitchFamily="34" charset="-122"/>
                <a:cs typeface="+mj-cs"/>
              </a:rPr>
              <a:t>一维数组的定义与使用</a:t>
            </a:r>
          </a:p>
        </p:txBody>
      </p:sp>
      <p:graphicFrame>
        <p:nvGraphicFramePr>
          <p:cNvPr id="6" name="Object 6">
            <a:extLst>
              <a:ext uri="{FF2B5EF4-FFF2-40B4-BE49-F238E27FC236}">
                <a16:creationId xmlns:a16="http://schemas.microsoft.com/office/drawing/2014/main" id="{90D2E6BA-09D8-AD10-E3BE-B792FB6C28D6}"/>
              </a:ext>
            </a:extLst>
          </p:cNvPr>
          <p:cNvGraphicFramePr>
            <a:graphicFrameLocks noChangeAspect="1"/>
          </p:cNvGraphicFramePr>
          <p:nvPr>
            <p:extLst>
              <p:ext uri="{D42A27DB-BD31-4B8C-83A1-F6EECF244321}">
                <p14:modId xmlns:p14="http://schemas.microsoft.com/office/powerpoint/2010/main" val="3905967818"/>
              </p:ext>
            </p:extLst>
          </p:nvPr>
        </p:nvGraphicFramePr>
        <p:xfrm>
          <a:off x="2874406" y="2496651"/>
          <a:ext cx="7086600" cy="3432175"/>
        </p:xfrm>
        <a:graphic>
          <a:graphicData uri="http://schemas.openxmlformats.org/presentationml/2006/ole">
            <mc:AlternateContent xmlns:mc="http://schemas.openxmlformats.org/markup-compatibility/2006">
              <mc:Choice xmlns:v="urn:schemas-microsoft-com:vml" Requires="v">
                <p:oleObj r:id="rId3" imgW="3082093" imgH="1584553" progId="Word.Picture.8">
                  <p:embed/>
                </p:oleObj>
              </mc:Choice>
              <mc:Fallback>
                <p:oleObj r:id="rId3" imgW="3082093" imgH="1584553" progId="Word.Picture.8">
                  <p:embed/>
                  <p:pic>
                    <p:nvPicPr>
                      <p:cNvPr id="27653" name="Object 6">
                        <a:extLst>
                          <a:ext uri="{FF2B5EF4-FFF2-40B4-BE49-F238E27FC236}">
                            <a16:creationId xmlns:a16="http://schemas.microsoft.com/office/drawing/2014/main" id="{27A77818-B0C5-425E-07D3-0EFC897BD42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74406" y="2496651"/>
                        <a:ext cx="7086600" cy="3432175"/>
                      </a:xfrm>
                      <a:prstGeom prst="rect">
                        <a:avLst/>
                      </a:prstGeom>
                      <a:noFill/>
                      <a:ln>
                        <a:noFill/>
                      </a:ln>
                    </p:spPr>
                  </p:pic>
                </p:oleObj>
              </mc:Fallback>
            </mc:AlternateContent>
          </a:graphicData>
        </a:graphic>
      </p:graphicFrame>
      <p:sp>
        <p:nvSpPr>
          <p:cNvPr id="10" name="文本框 9">
            <a:extLst>
              <a:ext uri="{FF2B5EF4-FFF2-40B4-BE49-F238E27FC236}">
                <a16:creationId xmlns:a16="http://schemas.microsoft.com/office/drawing/2014/main" id="{522F83FF-55FD-19C5-6FB1-85F390A2EB34}"/>
              </a:ext>
            </a:extLst>
          </p:cNvPr>
          <p:cNvSpPr txBox="1"/>
          <p:nvPr/>
        </p:nvSpPr>
        <p:spPr>
          <a:xfrm>
            <a:off x="934403" y="1076474"/>
            <a:ext cx="9806940" cy="830997"/>
          </a:xfrm>
          <a:prstGeom prst="rect">
            <a:avLst/>
          </a:prstGeom>
          <a:noFill/>
        </p:spPr>
        <p:txBody>
          <a:bodyPr wrap="square">
            <a:spAutoFit/>
          </a:bodyPr>
          <a:lstStyle/>
          <a:p>
            <a:pPr algn="just" eaLnBrk="1" hangingPunct="1">
              <a:buFont typeface="Wingdings" panose="05000000000000000000" pitchFamily="2" charset="2"/>
              <a:buNone/>
            </a:pPr>
            <a:r>
              <a:rPr lang="zh-CN" altLang="en-US" sz="2000" dirty="0">
                <a:latin typeface="宋体" panose="02010600030101010101" pitchFamily="2" charset="-122"/>
              </a:rPr>
              <a:t>数组定义之后，系统会将从内存中为其分配</a:t>
            </a:r>
            <a:r>
              <a:rPr lang="zh-CN" altLang="en-US" sz="2400" b="1" dirty="0">
                <a:solidFill>
                  <a:schemeClr val="accent1"/>
                </a:solidFill>
                <a:latin typeface="宋体" panose="02010600030101010101" pitchFamily="2" charset="-122"/>
              </a:rPr>
              <a:t>一块连续的存储空间</a:t>
            </a:r>
            <a:r>
              <a:rPr lang="zh-CN" altLang="en-US" sz="2000" dirty="0">
                <a:latin typeface="宋体" panose="02010600030101010101" pitchFamily="2" charset="-122"/>
              </a:rPr>
              <a:t>，从第</a:t>
            </a:r>
            <a:r>
              <a:rPr lang="en-US" altLang="zh-CN" sz="2000" dirty="0">
                <a:latin typeface="宋体" panose="02010600030101010101" pitchFamily="2" charset="-122"/>
              </a:rPr>
              <a:t>1</a:t>
            </a:r>
            <a:r>
              <a:rPr lang="zh-CN" altLang="en-US" sz="2000" dirty="0">
                <a:latin typeface="宋体" panose="02010600030101010101" pitchFamily="2" charset="-122"/>
              </a:rPr>
              <a:t>个数据元素开始</a:t>
            </a:r>
            <a:r>
              <a:rPr lang="zh-CN" altLang="en-US" sz="2400" b="1" dirty="0">
                <a:solidFill>
                  <a:schemeClr val="accent1"/>
                </a:solidFill>
                <a:latin typeface="宋体" panose="02010600030101010101" pitchFamily="2" charset="-122"/>
              </a:rPr>
              <a:t>依次存放</a:t>
            </a:r>
            <a:r>
              <a:rPr lang="zh-CN" altLang="en-US" sz="2000" dirty="0">
                <a:latin typeface="宋体" panose="02010600030101010101" pitchFamily="2" charset="-122"/>
              </a:rPr>
              <a:t>各个数组元素。例如，定义的数组</a:t>
            </a:r>
            <a:r>
              <a:rPr lang="en-US" altLang="zh-CN" sz="2000" dirty="0">
                <a:latin typeface="宋体" panose="02010600030101010101" pitchFamily="2" charset="-122"/>
              </a:rPr>
              <a:t>a</a:t>
            </a:r>
            <a:r>
              <a:rPr lang="zh-CN" altLang="en-US" sz="2000" dirty="0">
                <a:latin typeface="宋体" panose="02010600030101010101" pitchFamily="2" charset="-122"/>
              </a:rPr>
              <a:t>其内存排列</a:t>
            </a:r>
            <a:r>
              <a:rPr lang="en-US" altLang="zh-CN" sz="2000" dirty="0">
                <a:latin typeface="宋体" panose="02010600030101010101" pitchFamily="2" charset="-122"/>
              </a:rPr>
              <a:t>(</a:t>
            </a:r>
            <a:r>
              <a:rPr lang="zh-CN" altLang="en-US" sz="2000" dirty="0">
                <a:latin typeface="宋体" panose="02010600030101010101" pitchFamily="2" charset="-122"/>
              </a:rPr>
              <a:t>分配</a:t>
            </a:r>
            <a:r>
              <a:rPr lang="en-US" altLang="zh-CN" sz="2000" dirty="0">
                <a:latin typeface="宋体" panose="02010600030101010101" pitchFamily="2" charset="-122"/>
              </a:rPr>
              <a:t>)</a:t>
            </a:r>
            <a:r>
              <a:rPr lang="zh-CN" altLang="en-US" sz="2000" dirty="0">
                <a:latin typeface="宋体" panose="02010600030101010101" pitchFamily="2" charset="-122"/>
              </a:rPr>
              <a:t>示意图</a:t>
            </a:r>
          </a:p>
        </p:txBody>
      </p:sp>
      <p:sp>
        <p:nvSpPr>
          <p:cNvPr id="12" name="文本框 11">
            <a:extLst>
              <a:ext uri="{FF2B5EF4-FFF2-40B4-BE49-F238E27FC236}">
                <a16:creationId xmlns:a16="http://schemas.microsoft.com/office/drawing/2014/main" id="{CEA95983-E1E2-0200-87F7-5D6145B6FC37}"/>
              </a:ext>
            </a:extLst>
          </p:cNvPr>
          <p:cNvSpPr txBox="1"/>
          <p:nvPr/>
        </p:nvSpPr>
        <p:spPr>
          <a:xfrm>
            <a:off x="1981200" y="2002006"/>
            <a:ext cx="8229600" cy="400110"/>
          </a:xfrm>
          <a:prstGeom prst="rect">
            <a:avLst/>
          </a:prstGeom>
          <a:noFill/>
        </p:spPr>
        <p:txBody>
          <a:bodyPr wrap="square">
            <a:spAutoFit/>
          </a:bodyPr>
          <a:lstStyle/>
          <a:p>
            <a:r>
              <a:rPr lang="zh-CN" altLang="en-US" sz="2000" b="1" dirty="0">
                <a:latin typeface="Times New Roman" panose="02020603050405020304" pitchFamily="18" charset="0"/>
                <a:ea typeface="黑体" panose="02010609060101010101" pitchFamily="49" charset="-122"/>
                <a:cs typeface="Times New Roman" panose="02020603050405020304" pitchFamily="18" charset="0"/>
              </a:rPr>
              <a:t> </a:t>
            </a:r>
            <a:r>
              <a:rPr lang="zh-CN" altLang="en-US" sz="2000" dirty="0">
                <a:latin typeface="Times New Roman" panose="02020603050405020304" pitchFamily="18" charset="0"/>
                <a:cs typeface="Times New Roman" panose="02020603050405020304" pitchFamily="18" charset="0"/>
              </a:rPr>
              <a:t>例如：</a:t>
            </a:r>
            <a:r>
              <a:rPr lang="zh-CN" altLang="en-US" sz="2000" b="1" dirty="0">
                <a:latin typeface="Times New Roman" panose="02020603050405020304" pitchFamily="18" charset="0"/>
                <a:ea typeface="黑体" panose="02010609060101010101" pitchFamily="49" charset="-122"/>
                <a:cs typeface="Times New Roman" panose="02020603050405020304" pitchFamily="18" charset="0"/>
              </a:rPr>
              <a:t> </a:t>
            </a:r>
            <a:r>
              <a:rPr lang="en-US" altLang="zh-CN" sz="2000" dirty="0">
                <a:latin typeface="Times New Roman" panose="02020603050405020304" pitchFamily="18" charset="0"/>
                <a:cs typeface="Times New Roman" panose="02020603050405020304" pitchFamily="18" charset="0"/>
              </a:rPr>
              <a:t>int a[5];       //</a:t>
            </a:r>
            <a:r>
              <a:rPr lang="zh-CN" altLang="en-US" sz="2000" dirty="0">
                <a:latin typeface="Times New Roman" panose="02020603050405020304" pitchFamily="18" charset="0"/>
                <a:cs typeface="Times New Roman" panose="02020603050405020304" pitchFamily="18" charset="0"/>
              </a:rPr>
              <a:t>定义了一个</a:t>
            </a:r>
            <a:r>
              <a:rPr lang="en-US" altLang="zh-CN" sz="2000" dirty="0">
                <a:latin typeface="Times New Roman" panose="02020603050405020304" pitchFamily="18" charset="0"/>
                <a:cs typeface="Times New Roman" panose="02020603050405020304" pitchFamily="18" charset="0"/>
              </a:rPr>
              <a:t>5</a:t>
            </a:r>
            <a:r>
              <a:rPr lang="zh-CN" altLang="en-US" sz="2000" dirty="0">
                <a:latin typeface="Times New Roman" panose="02020603050405020304" pitchFamily="18" charset="0"/>
                <a:cs typeface="Times New Roman" panose="02020603050405020304" pitchFamily="18" charset="0"/>
              </a:rPr>
              <a:t>个元素的整型数组</a:t>
            </a:r>
            <a:r>
              <a:rPr lang="en-US" altLang="zh-CN" sz="2000" dirty="0">
                <a:latin typeface="Times New Roman" panose="02020603050405020304" pitchFamily="18" charset="0"/>
                <a:cs typeface="Times New Roman" panose="02020603050405020304" pitchFamily="18" charset="0"/>
              </a:rPr>
              <a:t>a </a:t>
            </a:r>
            <a:endParaRPr lang="zh-CN" alt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425393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D59B2E-47AD-4CED-A037-36F1E03C53E1}"/>
            </a:ext>
          </a:extLst>
        </p:cNvPr>
        <p:cNvGrpSpPr/>
        <p:nvPr/>
      </p:nvGrpSpPr>
      <p:grpSpPr>
        <a:xfrm>
          <a:off x="0" y="0"/>
          <a:ext cx="0" cy="0"/>
          <a:chOff x="0" y="0"/>
          <a:chExt cx="0" cy="0"/>
        </a:xfrm>
      </p:grpSpPr>
      <p:sp>
        <p:nvSpPr>
          <p:cNvPr id="4" name="文本框 3">
            <a:extLst>
              <a:ext uri="{FF2B5EF4-FFF2-40B4-BE49-F238E27FC236}">
                <a16:creationId xmlns:a16="http://schemas.microsoft.com/office/drawing/2014/main" id="{CED63D46-C8D9-1869-1958-6C09B4DBBBA7}"/>
              </a:ext>
            </a:extLst>
          </p:cNvPr>
          <p:cNvSpPr txBox="1"/>
          <p:nvPr/>
        </p:nvSpPr>
        <p:spPr>
          <a:xfrm>
            <a:off x="900848" y="121514"/>
            <a:ext cx="10560350" cy="584775"/>
          </a:xfrm>
          <a:prstGeom prst="rect">
            <a:avLst/>
          </a:prstGeom>
          <a:noFill/>
        </p:spPr>
        <p:txBody>
          <a:bodyPr wrap="square">
            <a:spAutoFit/>
          </a:bodyPr>
          <a:lstStyle/>
          <a:p>
            <a:r>
              <a:rPr lang="en-US" altLang="zh-CN" sz="3200" b="1" dirty="0">
                <a:latin typeface="微软雅黑" panose="020B0503020204020204" pitchFamily="34" charset="-122"/>
                <a:ea typeface="微软雅黑" panose="020B0503020204020204" pitchFamily="34" charset="-122"/>
                <a:cs typeface="+mj-cs"/>
              </a:rPr>
              <a:t>3.2.1 </a:t>
            </a:r>
            <a:r>
              <a:rPr lang="zh-CN" altLang="en-US" sz="3200" b="1" dirty="0">
                <a:latin typeface="微软雅黑" panose="020B0503020204020204" pitchFamily="34" charset="-122"/>
                <a:ea typeface="微软雅黑" panose="020B0503020204020204" pitchFamily="34" charset="-122"/>
                <a:cs typeface="+mj-cs"/>
              </a:rPr>
              <a:t>一维数组的定义与使用</a:t>
            </a:r>
          </a:p>
        </p:txBody>
      </p:sp>
      <p:grpSp>
        <p:nvGrpSpPr>
          <p:cNvPr id="13" name="组合 12">
            <a:extLst>
              <a:ext uri="{FF2B5EF4-FFF2-40B4-BE49-F238E27FC236}">
                <a16:creationId xmlns:a16="http://schemas.microsoft.com/office/drawing/2014/main" id="{FB86F608-8309-B8DA-856F-1A6695962006}"/>
              </a:ext>
            </a:extLst>
          </p:cNvPr>
          <p:cNvGrpSpPr/>
          <p:nvPr/>
        </p:nvGrpSpPr>
        <p:grpSpPr>
          <a:xfrm>
            <a:off x="2457450" y="1459256"/>
            <a:ext cx="6160770" cy="508649"/>
            <a:chOff x="2190750" y="2220123"/>
            <a:chExt cx="6160770" cy="508649"/>
          </a:xfrm>
        </p:grpSpPr>
        <p:sp>
          <p:nvSpPr>
            <p:cNvPr id="5" name="矩形: 圆角 4">
              <a:extLst>
                <a:ext uri="{FF2B5EF4-FFF2-40B4-BE49-F238E27FC236}">
                  <a16:creationId xmlns:a16="http://schemas.microsoft.com/office/drawing/2014/main" id="{402B24FC-638F-A8B8-8ADB-50398B88A331}"/>
                </a:ext>
              </a:extLst>
            </p:cNvPr>
            <p:cNvSpPr/>
            <p:nvPr/>
          </p:nvSpPr>
          <p:spPr>
            <a:xfrm>
              <a:off x="2190750" y="2220123"/>
              <a:ext cx="6160770" cy="508649"/>
            </a:xfrm>
            <a:prstGeom prst="roundRect">
              <a:avLst>
                <a:gd name="adj" fmla="val 5093"/>
              </a:avLst>
            </a:prstGeom>
            <a:solidFill>
              <a:schemeClr val="bg1"/>
            </a:solidFill>
            <a:ln w="1905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a:extLst>
                <a:ext uri="{FF2B5EF4-FFF2-40B4-BE49-F238E27FC236}">
                  <a16:creationId xmlns:a16="http://schemas.microsoft.com/office/drawing/2014/main" id="{CEB47336-F4F0-20CD-5CAF-1C48CF24C2D2}"/>
                </a:ext>
              </a:extLst>
            </p:cNvPr>
            <p:cNvSpPr txBox="1"/>
            <p:nvPr/>
          </p:nvSpPr>
          <p:spPr>
            <a:xfrm>
              <a:off x="2190750" y="2289782"/>
              <a:ext cx="6160770" cy="369332"/>
            </a:xfrm>
            <a:prstGeom prst="rect">
              <a:avLst/>
            </a:prstGeom>
            <a:noFill/>
          </p:spPr>
          <p:txBody>
            <a:bodyPr wrap="square">
              <a:spAutoFit/>
            </a:bodyPr>
            <a:lstStyle/>
            <a:p>
              <a:pPr algn="just" eaLnBrk="1" hangingPunct="1">
                <a:spcBef>
                  <a:spcPct val="0"/>
                </a:spcBef>
                <a:buClrTx/>
                <a:buSzTx/>
                <a:buFontTx/>
                <a:buNone/>
              </a:pPr>
              <a:r>
                <a:rPr kumimoji="1" lang="zh-CN" altLang="en-US" sz="1800" dirty="0">
                  <a:solidFill>
                    <a:srgbClr val="000000"/>
                  </a:solidFill>
                  <a:latin typeface="Times New Roman" panose="02020603050405020304" pitchFamily="18" charset="0"/>
                  <a:cs typeface="Times New Roman" panose="02020603050405020304" pitchFamily="18" charset="0"/>
                </a:rPr>
                <a:t>数据类型  数组名  </a:t>
              </a:r>
              <a:r>
                <a:rPr kumimoji="1" lang="en-US" altLang="zh-CN" sz="1800" dirty="0">
                  <a:solidFill>
                    <a:srgbClr val="000000"/>
                  </a:solidFill>
                  <a:latin typeface="Times New Roman" panose="02020603050405020304" pitchFamily="18" charset="0"/>
                  <a:cs typeface="Times New Roman" panose="02020603050405020304" pitchFamily="18" charset="0"/>
                </a:rPr>
                <a:t>[</a:t>
              </a:r>
              <a:r>
                <a:rPr kumimoji="1" lang="zh-CN" altLang="en-US" sz="1800" dirty="0">
                  <a:solidFill>
                    <a:srgbClr val="000000"/>
                  </a:solidFill>
                  <a:latin typeface="Times New Roman" panose="02020603050405020304" pitchFamily="18" charset="0"/>
                  <a:cs typeface="Times New Roman" panose="02020603050405020304" pitchFamily="18" charset="0"/>
                </a:rPr>
                <a:t>常量表达式</a:t>
              </a:r>
              <a:r>
                <a:rPr kumimoji="1" lang="en-US" altLang="zh-CN" sz="1800" dirty="0">
                  <a:solidFill>
                    <a:srgbClr val="000000"/>
                  </a:solidFill>
                  <a:latin typeface="Times New Roman" panose="02020603050405020304" pitchFamily="18" charset="0"/>
                  <a:cs typeface="Times New Roman" panose="02020603050405020304" pitchFamily="18" charset="0"/>
                </a:rPr>
                <a:t>] ={</a:t>
              </a:r>
              <a:r>
                <a:rPr kumimoji="1" lang="zh-CN" altLang="en-US" sz="1800" dirty="0">
                  <a:solidFill>
                    <a:srgbClr val="000000"/>
                  </a:solidFill>
                  <a:latin typeface="Times New Roman" panose="02020603050405020304" pitchFamily="18" charset="0"/>
                  <a:cs typeface="Times New Roman" panose="02020603050405020304" pitchFamily="18" charset="0"/>
                </a:rPr>
                <a:t>初值</a:t>
              </a:r>
              <a:r>
                <a:rPr kumimoji="1" lang="en-US" altLang="zh-CN" sz="1800" dirty="0">
                  <a:solidFill>
                    <a:srgbClr val="000000"/>
                  </a:solidFill>
                  <a:latin typeface="Times New Roman" panose="02020603050405020304" pitchFamily="18" charset="0"/>
                  <a:cs typeface="Times New Roman" panose="02020603050405020304" pitchFamily="18" charset="0"/>
                </a:rPr>
                <a:t>1, </a:t>
              </a:r>
              <a:r>
                <a:rPr kumimoji="1" lang="zh-CN" altLang="en-US" sz="1800" dirty="0">
                  <a:solidFill>
                    <a:srgbClr val="000000"/>
                  </a:solidFill>
                  <a:latin typeface="Times New Roman" panose="02020603050405020304" pitchFamily="18" charset="0"/>
                  <a:cs typeface="Times New Roman" panose="02020603050405020304" pitchFamily="18" charset="0"/>
                </a:rPr>
                <a:t>初值</a:t>
              </a:r>
              <a:r>
                <a:rPr kumimoji="1" lang="en-US" altLang="zh-CN" sz="1800" dirty="0">
                  <a:solidFill>
                    <a:srgbClr val="000000"/>
                  </a:solidFill>
                  <a:latin typeface="Times New Roman" panose="02020603050405020304" pitchFamily="18" charset="0"/>
                  <a:cs typeface="Times New Roman" panose="02020603050405020304" pitchFamily="18" charset="0"/>
                </a:rPr>
                <a:t>2,…, </a:t>
              </a:r>
              <a:r>
                <a:rPr kumimoji="1" lang="zh-CN" altLang="en-US" sz="1800" dirty="0">
                  <a:solidFill>
                    <a:srgbClr val="000000"/>
                  </a:solidFill>
                  <a:latin typeface="Times New Roman" panose="02020603050405020304" pitchFamily="18" charset="0"/>
                  <a:cs typeface="Times New Roman" panose="02020603050405020304" pitchFamily="18" charset="0"/>
                </a:rPr>
                <a:t>初值</a:t>
              </a:r>
              <a:r>
                <a:rPr kumimoji="1" lang="en-US" altLang="zh-CN" sz="1800" dirty="0">
                  <a:solidFill>
                    <a:srgbClr val="000000"/>
                  </a:solidFill>
                  <a:latin typeface="Times New Roman" panose="02020603050405020304" pitchFamily="18" charset="0"/>
                  <a:cs typeface="Times New Roman" panose="02020603050405020304" pitchFamily="18" charset="0"/>
                </a:rPr>
                <a:t>n};</a:t>
              </a:r>
              <a:endParaRPr kumimoji="1" lang="en-US" altLang="zh-CN" sz="1800" dirty="0">
                <a:solidFill>
                  <a:schemeClr val="tx2"/>
                </a:solidFill>
                <a:latin typeface="Times New Roman" panose="02020603050405020304" pitchFamily="18" charset="0"/>
                <a:cs typeface="Times New Roman" panose="02020603050405020304" pitchFamily="18" charset="0"/>
              </a:endParaRPr>
            </a:p>
          </p:txBody>
        </p:sp>
      </p:grpSp>
      <p:sp>
        <p:nvSpPr>
          <p:cNvPr id="11" name="文本框 10">
            <a:extLst>
              <a:ext uri="{FF2B5EF4-FFF2-40B4-BE49-F238E27FC236}">
                <a16:creationId xmlns:a16="http://schemas.microsoft.com/office/drawing/2014/main" id="{01F446DC-B46F-812E-0CB1-124844ADEBE7}"/>
              </a:ext>
            </a:extLst>
          </p:cNvPr>
          <p:cNvSpPr txBox="1"/>
          <p:nvPr/>
        </p:nvSpPr>
        <p:spPr>
          <a:xfrm>
            <a:off x="763688" y="1036458"/>
            <a:ext cx="3000592" cy="396134"/>
          </a:xfrm>
          <a:prstGeom prst="rect">
            <a:avLst/>
          </a:prstGeom>
          <a:noFill/>
        </p:spPr>
        <p:txBody>
          <a:bodyPr wrap="square">
            <a:spAutoFit/>
          </a:bodyPr>
          <a:lstStyle/>
          <a:p>
            <a:pPr algn="just">
              <a:lnSpc>
                <a:spcPct val="80000"/>
              </a:lnSpc>
              <a:buClr>
                <a:srgbClr val="FF0000"/>
              </a:buClr>
              <a:buFont typeface="Wingdings" panose="05000000000000000000" pitchFamily="2" charset="2"/>
              <a:buNone/>
            </a:pPr>
            <a:r>
              <a:rPr lang="zh-CN" altLang="en-US" sz="2400" b="1" dirty="0">
                <a:latin typeface="微软雅黑" panose="020B0503020204020204" pitchFamily="34" charset="-122"/>
                <a:ea typeface="微软雅黑" panose="020B0503020204020204" pitchFamily="34" charset="-122"/>
              </a:rPr>
              <a:t>一维数组初始化</a:t>
            </a:r>
          </a:p>
        </p:txBody>
      </p:sp>
      <p:sp>
        <p:nvSpPr>
          <p:cNvPr id="17" name="文本框 16">
            <a:extLst>
              <a:ext uri="{FF2B5EF4-FFF2-40B4-BE49-F238E27FC236}">
                <a16:creationId xmlns:a16="http://schemas.microsoft.com/office/drawing/2014/main" id="{93D9DE08-74CE-6D66-676D-FE75AD8675EC}"/>
              </a:ext>
            </a:extLst>
          </p:cNvPr>
          <p:cNvSpPr txBox="1"/>
          <p:nvPr/>
        </p:nvSpPr>
        <p:spPr>
          <a:xfrm>
            <a:off x="763688" y="2037564"/>
            <a:ext cx="10255317" cy="4374787"/>
          </a:xfrm>
          <a:prstGeom prst="rect">
            <a:avLst/>
          </a:prstGeom>
          <a:noFill/>
        </p:spPr>
        <p:txBody>
          <a:bodyPr wrap="square">
            <a:spAutoFit/>
          </a:bodyPr>
          <a:lstStyle/>
          <a:p>
            <a:pPr marL="285750" indent="-285750" algn="just">
              <a:lnSpc>
                <a:spcPct val="130000"/>
              </a:lnSpc>
              <a:buFont typeface="Arial" panose="020B0604020202020204" pitchFamily="34" charset="0"/>
              <a:buChar char="•"/>
            </a:pPr>
            <a:r>
              <a:rPr lang="zh-CN" altLang="en-US" dirty="0">
                <a:latin typeface="Times New Roman" panose="02020603050405020304" pitchFamily="18" charset="0"/>
                <a:ea typeface="宋体" panose="02010600030101010101" pitchFamily="2" charset="-122"/>
                <a:cs typeface="Times New Roman" panose="02020603050405020304" pitchFamily="18" charset="0"/>
              </a:rPr>
              <a:t>{初值1,初值2,…, 初值n}称为初值表，初值之间用逗号，分隔, 所有初值用{ }括起来。</a:t>
            </a:r>
            <a:endParaRPr lang="en-US" altLang="zh-CN" dirty="0">
              <a:latin typeface="Times New Roman" panose="02020603050405020304" pitchFamily="18" charset="0"/>
              <a:ea typeface="宋体" panose="02010600030101010101" pitchFamily="2" charset="-122"/>
              <a:cs typeface="Times New Roman" panose="02020603050405020304" pitchFamily="18" charset="0"/>
            </a:endParaRPr>
          </a:p>
          <a:p>
            <a:pPr marL="285750" indent="-285750" algn="just">
              <a:lnSpc>
                <a:spcPct val="130000"/>
              </a:lnSpc>
              <a:buFont typeface="Arial" panose="020B0604020202020204" pitchFamily="34" charset="0"/>
              <a:buChar char="•"/>
            </a:pPr>
            <a:r>
              <a:rPr lang="zh-CN" altLang="en-US" dirty="0">
                <a:latin typeface="Times New Roman" panose="02020603050405020304" pitchFamily="18" charset="0"/>
                <a:ea typeface="宋体" panose="02010600030101010101" pitchFamily="2" charset="-122"/>
                <a:cs typeface="Times New Roman" panose="02020603050405020304" pitchFamily="18" charset="0"/>
              </a:rPr>
              <a:t>初值可以是一个</a:t>
            </a:r>
            <a:r>
              <a:rPr lang="zh-CN" altLang="en-US" b="1" dirty="0">
                <a:solidFill>
                  <a:schemeClr val="accent1"/>
                </a:solidFill>
                <a:latin typeface="Times New Roman" panose="02020603050405020304" pitchFamily="18" charset="0"/>
                <a:ea typeface="宋体" panose="02010600030101010101" pitchFamily="2" charset="-122"/>
                <a:cs typeface="Times New Roman" panose="02020603050405020304" pitchFamily="18" charset="0"/>
              </a:rPr>
              <a:t>变量表达式</a:t>
            </a:r>
            <a:r>
              <a:rPr lang="zh-CN" altLang="en-US" dirty="0">
                <a:latin typeface="Times New Roman" panose="02020603050405020304" pitchFamily="18" charset="0"/>
                <a:ea typeface="宋体" panose="02010600030101010101" pitchFamily="2" charset="-122"/>
                <a:cs typeface="Times New Roman" panose="02020603050405020304" pitchFamily="18" charset="0"/>
              </a:rPr>
              <a:t>，初值与数组元素的对应关系是：初值i给数组第i个元素；所以，初值个数n不能超过数组的大小。</a:t>
            </a:r>
            <a:endParaRPr lang="en-US" altLang="zh-CN" dirty="0">
              <a:latin typeface="Times New Roman" panose="02020603050405020304" pitchFamily="18" charset="0"/>
              <a:ea typeface="宋体" panose="02010600030101010101" pitchFamily="2" charset="-122"/>
              <a:cs typeface="Times New Roman" panose="02020603050405020304" pitchFamily="18" charset="0"/>
            </a:endParaRPr>
          </a:p>
          <a:p>
            <a:pPr marL="285750" indent="-285750" algn="just">
              <a:lnSpc>
                <a:spcPct val="130000"/>
              </a:lnSpc>
              <a:buFont typeface="Arial" panose="020B0604020202020204" pitchFamily="34" charset="0"/>
              <a:buChar char="•"/>
            </a:pPr>
            <a:r>
              <a:rPr lang="zh-CN" altLang="en-US" dirty="0">
                <a:latin typeface="Times New Roman" panose="02020603050405020304" pitchFamily="18" charset="0"/>
                <a:ea typeface="宋体" panose="02010600030101010101" pitchFamily="2" charset="-122"/>
                <a:cs typeface="Times New Roman" panose="02020603050405020304" pitchFamily="18" charset="0"/>
              </a:rPr>
              <a:t>若初值表中初值个数(项数)小于数组的大小，则未指定值的数组元素被赋值为0；但初值表中项数不能为0。例如：</a:t>
            </a:r>
          </a:p>
          <a:p>
            <a:pPr algn="just">
              <a:lnSpc>
                <a:spcPct val="130000"/>
              </a:lnSpc>
            </a:pPr>
            <a:r>
              <a:rPr lang="zh-CN" altLang="en-US" dirty="0">
                <a:latin typeface="Times New Roman" panose="02020603050405020304" pitchFamily="18" charset="0"/>
                <a:ea typeface="宋体" panose="02010600030101010101" pitchFamily="2" charset="-122"/>
                <a:cs typeface="Times New Roman" panose="02020603050405020304" pitchFamily="18" charset="0"/>
              </a:rPr>
              <a:t>                          </a:t>
            </a:r>
            <a:r>
              <a:rPr lang="zh-CN" altLang="en-US" b="1" dirty="0">
                <a:solidFill>
                  <a:schemeClr val="accent1"/>
                </a:solidFill>
                <a:latin typeface="Times New Roman" panose="02020603050405020304" pitchFamily="18" charset="0"/>
                <a:ea typeface="宋体" panose="02010600030101010101" pitchFamily="2" charset="-122"/>
                <a:cs typeface="Times New Roman" panose="02020603050405020304" pitchFamily="18" charset="0"/>
              </a:rPr>
              <a:t>weekday b[10]={MON,WED,FRI};</a:t>
            </a:r>
            <a:endParaRPr lang="en-US" altLang="zh-CN" b="1" dirty="0">
              <a:solidFill>
                <a:schemeClr val="accent1"/>
              </a:solidFill>
              <a:latin typeface="Times New Roman" panose="02020603050405020304" pitchFamily="18" charset="0"/>
              <a:ea typeface="宋体" panose="02010600030101010101" pitchFamily="2" charset="-122"/>
              <a:cs typeface="Times New Roman" panose="02020603050405020304" pitchFamily="18" charset="0"/>
            </a:endParaRPr>
          </a:p>
          <a:p>
            <a:pPr marL="285750" indent="-285750" algn="just">
              <a:lnSpc>
                <a:spcPct val="130000"/>
              </a:lnSpc>
              <a:buFont typeface="Arial" panose="020B0604020202020204" pitchFamily="34" charset="0"/>
              <a:buChar char="•"/>
            </a:pPr>
            <a:r>
              <a:rPr lang="zh-CN" altLang="en-US" dirty="0">
                <a:latin typeface="Times New Roman" panose="02020603050405020304" pitchFamily="18" charset="0"/>
                <a:ea typeface="宋体" panose="02010600030101010101" pitchFamily="2" charset="-122"/>
                <a:cs typeface="Times New Roman" panose="02020603050405020304" pitchFamily="18" charset="0"/>
              </a:rPr>
              <a:t>当对全部数组元素赋初值时，</a:t>
            </a:r>
            <a:r>
              <a:rPr lang="zh-CN" altLang="en-US" b="1" dirty="0">
                <a:solidFill>
                  <a:schemeClr val="accent1"/>
                </a:solidFill>
                <a:latin typeface="Times New Roman" panose="02020603050405020304" pitchFamily="18" charset="0"/>
                <a:ea typeface="宋体" panose="02010600030101010101" pitchFamily="2" charset="-122"/>
                <a:cs typeface="Times New Roman" panose="02020603050405020304" pitchFamily="18" charset="0"/>
              </a:rPr>
              <a:t>可以省略数组的大小</a:t>
            </a:r>
            <a:r>
              <a:rPr lang="zh-CN" altLang="en-US" dirty="0">
                <a:latin typeface="Times New Roman" panose="02020603050405020304" pitchFamily="18" charset="0"/>
                <a:ea typeface="宋体" panose="02010600030101010101" pitchFamily="2" charset="-122"/>
                <a:cs typeface="Times New Roman" panose="02020603050405020304" pitchFamily="18" charset="0"/>
              </a:rPr>
              <a:t>，此时数组的实际大小就是初值列表中初值的个数。例如：</a:t>
            </a:r>
            <a:endParaRPr lang="en-US" altLang="zh-CN" dirty="0">
              <a:latin typeface="Times New Roman" panose="02020603050405020304" pitchFamily="18" charset="0"/>
              <a:ea typeface="宋体" panose="02010600030101010101" pitchFamily="2" charset="-122"/>
              <a:cs typeface="Times New Roman" panose="02020603050405020304" pitchFamily="18" charset="0"/>
            </a:endParaRPr>
          </a:p>
          <a:p>
            <a:pPr algn="just">
              <a:lnSpc>
                <a:spcPct val="130000"/>
              </a:lnSpc>
            </a:pPr>
            <a:r>
              <a:rPr lang="en-US" altLang="zh-CN" b="1" dirty="0">
                <a:solidFill>
                  <a:schemeClr val="accent1"/>
                </a:solidFill>
                <a:latin typeface="Times New Roman" panose="02020603050405020304" pitchFamily="18" charset="0"/>
                <a:ea typeface="宋体" panose="02010600030101010101" pitchFamily="2" charset="-122"/>
                <a:cs typeface="Times New Roman" panose="02020603050405020304" pitchFamily="18" charset="0"/>
              </a:rPr>
              <a:t>                       </a:t>
            </a:r>
            <a:r>
              <a:rPr lang="zh-CN" altLang="en-US" b="1" dirty="0">
                <a:solidFill>
                  <a:schemeClr val="accent1"/>
                </a:solidFill>
                <a:latin typeface="Times New Roman" panose="02020603050405020304" pitchFamily="18" charset="0"/>
                <a:ea typeface="宋体" panose="02010600030101010101" pitchFamily="2" charset="-122"/>
                <a:cs typeface="Times New Roman" panose="02020603050405020304" pitchFamily="18" charset="0"/>
              </a:rPr>
              <a:t>   char str[ ] = {'a', 'b', 'c', 'd', 'e' }; //数组str的实际大小为5。</a:t>
            </a:r>
            <a:endParaRPr lang="en-US" altLang="zh-CN" b="1" dirty="0">
              <a:solidFill>
                <a:schemeClr val="accent1"/>
              </a:solidFill>
              <a:latin typeface="Times New Roman" panose="02020603050405020304" pitchFamily="18" charset="0"/>
              <a:ea typeface="宋体" panose="02010600030101010101" pitchFamily="2" charset="-122"/>
              <a:cs typeface="Times New Roman" panose="02020603050405020304" pitchFamily="18" charset="0"/>
            </a:endParaRPr>
          </a:p>
          <a:p>
            <a:pPr marL="285750" indent="-285750" algn="just">
              <a:lnSpc>
                <a:spcPct val="130000"/>
              </a:lnSpc>
              <a:buFont typeface="Arial" panose="020B0604020202020204" pitchFamily="34" charset="0"/>
              <a:buChar char="•"/>
            </a:pPr>
            <a:r>
              <a:rPr lang="zh-CN" altLang="en-US" dirty="0">
                <a:latin typeface="Times New Roman" panose="02020603050405020304" pitchFamily="18" charset="0"/>
                <a:ea typeface="宋体" panose="02010600030101010101" pitchFamily="2" charset="-122"/>
                <a:cs typeface="Times New Roman" panose="02020603050405020304" pitchFamily="18" charset="0"/>
              </a:rPr>
              <a:t>在函数中定义数组时，如果没有给出初值表，数组不被初始化，其数组元素的值为</a:t>
            </a:r>
            <a:r>
              <a:rPr lang="zh-CN" altLang="en-US" b="1" dirty="0">
                <a:solidFill>
                  <a:schemeClr val="accent1"/>
                </a:solidFill>
                <a:latin typeface="Times New Roman" panose="02020603050405020304" pitchFamily="18" charset="0"/>
                <a:ea typeface="宋体" panose="02010600030101010101" pitchFamily="2" charset="-122"/>
                <a:cs typeface="Times New Roman" panose="02020603050405020304" pitchFamily="18" charset="0"/>
              </a:rPr>
              <a:t>随机值</a:t>
            </a:r>
            <a:r>
              <a:rPr lang="zh-CN" altLang="en-US" dirty="0">
                <a:latin typeface="Times New Roman" panose="02020603050405020304" pitchFamily="18" charset="0"/>
                <a:ea typeface="宋体" panose="02010600030101010101" pitchFamily="2" charset="-122"/>
                <a:cs typeface="Times New Roman" panose="02020603050405020304" pitchFamily="18" charset="0"/>
              </a:rPr>
              <a:t>；在函数外定义数组如果没有初始化，其数组元素的值为0。</a:t>
            </a:r>
            <a:endParaRPr lang="en-US" altLang="zh-CN" dirty="0">
              <a:latin typeface="Times New Roman" panose="02020603050405020304" pitchFamily="18" charset="0"/>
              <a:ea typeface="宋体" panose="02010600030101010101" pitchFamily="2" charset="-122"/>
              <a:cs typeface="Times New Roman" panose="02020603050405020304" pitchFamily="18" charset="0"/>
            </a:endParaRPr>
          </a:p>
          <a:p>
            <a:pPr marL="285750" indent="-285750" algn="just">
              <a:lnSpc>
                <a:spcPct val="130000"/>
              </a:lnSpc>
              <a:buFont typeface="Arial" panose="020B0604020202020204" pitchFamily="34" charset="0"/>
              <a:buChar char="•"/>
            </a:pPr>
            <a:r>
              <a:rPr lang="zh-CN" altLang="en-US" dirty="0">
                <a:latin typeface="Times New Roman" panose="02020603050405020304" pitchFamily="18" charset="0"/>
                <a:ea typeface="宋体" panose="02010600030101010101" pitchFamily="2" charset="-122"/>
                <a:cs typeface="Times New Roman" panose="02020603050405020304" pitchFamily="18" charset="0"/>
              </a:rPr>
              <a:t>数组初值表的可以用一个</a:t>
            </a:r>
            <a:r>
              <a:rPr lang="zh-CN" altLang="en-US" b="1" dirty="0">
                <a:solidFill>
                  <a:schemeClr val="accent1"/>
                </a:solidFill>
                <a:latin typeface="Times New Roman" panose="02020603050405020304" pitchFamily="18" charset="0"/>
                <a:ea typeface="宋体" panose="02010600030101010101" pitchFamily="2" charset="-122"/>
                <a:cs typeface="Times New Roman" panose="02020603050405020304" pitchFamily="18" charset="0"/>
              </a:rPr>
              <a:t>逗号</a:t>
            </a:r>
            <a:r>
              <a:rPr lang="zh-CN" altLang="en-US" dirty="0">
                <a:latin typeface="Times New Roman" panose="02020603050405020304" pitchFamily="18" charset="0"/>
                <a:ea typeface="宋体" panose="02010600030101010101" pitchFamily="2" charset="-122"/>
                <a:cs typeface="Times New Roman" panose="02020603050405020304" pitchFamily="18" charset="0"/>
              </a:rPr>
              <a:t>结尾，其效果与没有逗号一样。 </a:t>
            </a:r>
          </a:p>
        </p:txBody>
      </p:sp>
    </p:spTree>
    <p:extLst>
      <p:ext uri="{BB962C8B-B14F-4D97-AF65-F5344CB8AC3E}">
        <p14:creationId xmlns:p14="http://schemas.microsoft.com/office/powerpoint/2010/main" val="2804459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68C61D-9C74-2EA3-DFD0-4FAE0C9C2B0F}"/>
            </a:ext>
          </a:extLst>
        </p:cNvPr>
        <p:cNvGrpSpPr/>
        <p:nvPr/>
      </p:nvGrpSpPr>
      <p:grpSpPr>
        <a:xfrm>
          <a:off x="0" y="0"/>
          <a:ext cx="0" cy="0"/>
          <a:chOff x="0" y="0"/>
          <a:chExt cx="0" cy="0"/>
        </a:xfrm>
      </p:grpSpPr>
      <p:sp>
        <p:nvSpPr>
          <p:cNvPr id="4" name="文本框 3">
            <a:extLst>
              <a:ext uri="{FF2B5EF4-FFF2-40B4-BE49-F238E27FC236}">
                <a16:creationId xmlns:a16="http://schemas.microsoft.com/office/drawing/2014/main" id="{794B1B2E-0BEE-CE57-9B03-1E5A9FC81926}"/>
              </a:ext>
            </a:extLst>
          </p:cNvPr>
          <p:cNvSpPr txBox="1"/>
          <p:nvPr/>
        </p:nvSpPr>
        <p:spPr>
          <a:xfrm>
            <a:off x="900848" y="121514"/>
            <a:ext cx="10560350" cy="584775"/>
          </a:xfrm>
          <a:prstGeom prst="rect">
            <a:avLst/>
          </a:prstGeom>
          <a:noFill/>
        </p:spPr>
        <p:txBody>
          <a:bodyPr wrap="square">
            <a:spAutoFit/>
          </a:bodyPr>
          <a:lstStyle/>
          <a:p>
            <a:r>
              <a:rPr lang="en-US" altLang="zh-CN" sz="3200" b="1" dirty="0">
                <a:latin typeface="微软雅黑" panose="020B0503020204020204" pitchFamily="34" charset="-122"/>
                <a:ea typeface="微软雅黑" panose="020B0503020204020204" pitchFamily="34" charset="-122"/>
                <a:cs typeface="+mj-cs"/>
              </a:rPr>
              <a:t>3.2.1 </a:t>
            </a:r>
            <a:r>
              <a:rPr lang="zh-CN" altLang="en-US" sz="3200" b="1" dirty="0">
                <a:latin typeface="微软雅黑" panose="020B0503020204020204" pitchFamily="34" charset="-122"/>
                <a:ea typeface="微软雅黑" panose="020B0503020204020204" pitchFamily="34" charset="-122"/>
                <a:cs typeface="+mj-cs"/>
              </a:rPr>
              <a:t>一维数组的定义与使用</a:t>
            </a:r>
          </a:p>
        </p:txBody>
      </p:sp>
      <p:sp>
        <p:nvSpPr>
          <p:cNvPr id="7" name="文本框 6">
            <a:extLst>
              <a:ext uri="{FF2B5EF4-FFF2-40B4-BE49-F238E27FC236}">
                <a16:creationId xmlns:a16="http://schemas.microsoft.com/office/drawing/2014/main" id="{F98E6554-BAF8-28F8-4ECB-5F7922348B3E}"/>
              </a:ext>
            </a:extLst>
          </p:cNvPr>
          <p:cNvSpPr txBox="1"/>
          <p:nvPr/>
        </p:nvSpPr>
        <p:spPr>
          <a:xfrm>
            <a:off x="592455" y="1025699"/>
            <a:ext cx="10622280" cy="1015663"/>
          </a:xfrm>
          <a:prstGeom prst="rect">
            <a:avLst/>
          </a:prstGeom>
          <a:noFill/>
        </p:spPr>
        <p:txBody>
          <a:bodyPr wrap="square">
            <a:spAutoFit/>
          </a:bodyPr>
          <a:lstStyle/>
          <a:p>
            <a:pPr algn="just">
              <a:buClr>
                <a:srgbClr val="FF0000"/>
              </a:buClr>
              <a:buFont typeface="Wingdings" panose="05000000000000000000" pitchFamily="2" charset="2"/>
              <a:buNone/>
            </a:pPr>
            <a:r>
              <a:rPr lang="zh-CN" altLang="en-US" sz="2000" dirty="0">
                <a:latin typeface="宋体" panose="02010600030101010101" pitchFamily="2" charset="-122"/>
                <a:ea typeface="宋体" panose="02010600030101010101" pitchFamily="2" charset="-122"/>
              </a:rPr>
              <a:t>对一维数组实施的存取操作有两类：</a:t>
            </a:r>
            <a:r>
              <a:rPr lang="zh-CN" altLang="en-US" sz="2000" b="1" dirty="0">
                <a:solidFill>
                  <a:schemeClr val="accent1"/>
                </a:solidFill>
                <a:latin typeface="微软雅黑" panose="020B0503020204020204" pitchFamily="34" charset="-122"/>
                <a:ea typeface="微软雅黑" panose="020B0503020204020204" pitchFamily="34" charset="-122"/>
              </a:rPr>
              <a:t>存取数组元素</a:t>
            </a:r>
            <a:r>
              <a:rPr lang="zh-CN" altLang="en-US" sz="2000" dirty="0">
                <a:solidFill>
                  <a:schemeClr val="accent1"/>
                </a:solidFill>
                <a:latin typeface="微软雅黑" panose="020B0503020204020204" pitchFamily="34" charset="-122"/>
                <a:ea typeface="微软雅黑" panose="020B0503020204020204" pitchFamily="34" charset="-122"/>
              </a:rPr>
              <a:t>与</a:t>
            </a:r>
            <a:r>
              <a:rPr lang="zh-CN" altLang="en-US" sz="2000" b="1" dirty="0">
                <a:solidFill>
                  <a:schemeClr val="accent1"/>
                </a:solidFill>
                <a:latin typeface="微软雅黑" panose="020B0503020204020204" pitchFamily="34" charset="-122"/>
                <a:ea typeface="微软雅黑" panose="020B0503020204020204" pitchFamily="34" charset="-122"/>
              </a:rPr>
              <a:t>读取数组元素的地址</a:t>
            </a:r>
            <a:r>
              <a:rPr lang="zh-CN" altLang="en-US" sz="2000" dirty="0">
                <a:latin typeface="宋体" panose="02010600030101010101" pitchFamily="2" charset="-122"/>
                <a:ea typeface="宋体" panose="02010600030101010101" pitchFamily="2" charset="-122"/>
              </a:rPr>
              <a:t>。数组元素是通过数组名及下标来标识的，这种带下标的数组元素也称为</a:t>
            </a:r>
            <a:r>
              <a:rPr lang="zh-CN" altLang="en-US" sz="2000" b="1" dirty="0">
                <a:solidFill>
                  <a:schemeClr val="accent1"/>
                </a:solidFill>
                <a:latin typeface="微软雅黑" panose="020B0503020204020204" pitchFamily="34" charset="-122"/>
                <a:ea typeface="微软雅黑" panose="020B0503020204020204" pitchFamily="34" charset="-122"/>
              </a:rPr>
              <a:t>下标变量</a:t>
            </a:r>
            <a:r>
              <a:rPr lang="zh-CN" altLang="en-US" sz="2000" dirty="0">
                <a:latin typeface="宋体" panose="02010600030101010101" pitchFamily="2" charset="-122"/>
                <a:ea typeface="宋体" panose="02010600030101010101" pitchFamily="2" charset="-122"/>
              </a:rPr>
              <a:t>，下标变量可以象简单变量一样参与各种运算。</a:t>
            </a:r>
          </a:p>
        </p:txBody>
      </p:sp>
      <p:sp>
        <p:nvSpPr>
          <p:cNvPr id="10" name="文本框 9">
            <a:extLst>
              <a:ext uri="{FF2B5EF4-FFF2-40B4-BE49-F238E27FC236}">
                <a16:creationId xmlns:a16="http://schemas.microsoft.com/office/drawing/2014/main" id="{A0BA829F-1C44-60A5-1055-67FD49A49AD3}"/>
              </a:ext>
            </a:extLst>
          </p:cNvPr>
          <p:cNvSpPr txBox="1"/>
          <p:nvPr/>
        </p:nvSpPr>
        <p:spPr>
          <a:xfrm>
            <a:off x="634365" y="2898507"/>
            <a:ext cx="6096000" cy="313932"/>
          </a:xfrm>
          <a:prstGeom prst="rect">
            <a:avLst/>
          </a:prstGeom>
          <a:noFill/>
        </p:spPr>
        <p:txBody>
          <a:bodyPr wrap="square">
            <a:spAutoFit/>
          </a:bodyPr>
          <a:lstStyle/>
          <a:p>
            <a:pPr algn="just">
              <a:lnSpc>
                <a:spcPct val="80000"/>
              </a:lnSpc>
              <a:buClr>
                <a:srgbClr val="FF0000"/>
              </a:buClr>
              <a:buFont typeface="Wingdings" panose="05000000000000000000" pitchFamily="2" charset="2"/>
              <a:buNone/>
            </a:pPr>
            <a:r>
              <a:rPr lang="zh-CN" altLang="en-US" dirty="0">
                <a:latin typeface="Times New Roman" panose="02020603050405020304" pitchFamily="18" charset="0"/>
                <a:ea typeface="宋体" panose="02010600030101010101" pitchFamily="2" charset="-122"/>
                <a:cs typeface="Times New Roman" panose="02020603050405020304" pitchFamily="18" charset="0"/>
              </a:rPr>
              <a:t>存取一维数组元素的一般语法形式为：   </a:t>
            </a:r>
          </a:p>
        </p:txBody>
      </p:sp>
      <p:grpSp>
        <p:nvGrpSpPr>
          <p:cNvPr id="15" name="组合 14">
            <a:extLst>
              <a:ext uri="{FF2B5EF4-FFF2-40B4-BE49-F238E27FC236}">
                <a16:creationId xmlns:a16="http://schemas.microsoft.com/office/drawing/2014/main" id="{864E6542-AB06-2736-EEBE-1353A9510EA9}"/>
              </a:ext>
            </a:extLst>
          </p:cNvPr>
          <p:cNvGrpSpPr/>
          <p:nvPr/>
        </p:nvGrpSpPr>
        <p:grpSpPr>
          <a:xfrm>
            <a:off x="2564130" y="2173298"/>
            <a:ext cx="6160770" cy="508649"/>
            <a:chOff x="2190750" y="2220123"/>
            <a:chExt cx="6160770" cy="508649"/>
          </a:xfrm>
        </p:grpSpPr>
        <p:sp>
          <p:nvSpPr>
            <p:cNvPr id="16" name="矩形: 圆角 15">
              <a:extLst>
                <a:ext uri="{FF2B5EF4-FFF2-40B4-BE49-F238E27FC236}">
                  <a16:creationId xmlns:a16="http://schemas.microsoft.com/office/drawing/2014/main" id="{935A9727-479A-5247-257B-A6CC84F82B74}"/>
                </a:ext>
              </a:extLst>
            </p:cNvPr>
            <p:cNvSpPr/>
            <p:nvPr/>
          </p:nvSpPr>
          <p:spPr>
            <a:xfrm>
              <a:off x="2190750" y="2220123"/>
              <a:ext cx="6160770" cy="508649"/>
            </a:xfrm>
            <a:prstGeom prst="roundRect">
              <a:avLst>
                <a:gd name="adj" fmla="val 5093"/>
              </a:avLst>
            </a:prstGeom>
            <a:solidFill>
              <a:schemeClr val="bg1"/>
            </a:solidFill>
            <a:ln w="1905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17">
              <a:extLst>
                <a:ext uri="{FF2B5EF4-FFF2-40B4-BE49-F238E27FC236}">
                  <a16:creationId xmlns:a16="http://schemas.microsoft.com/office/drawing/2014/main" id="{6EF18A41-A962-1911-32D4-5BA8182ADEDF}"/>
                </a:ext>
              </a:extLst>
            </p:cNvPr>
            <p:cNvSpPr txBox="1"/>
            <p:nvPr/>
          </p:nvSpPr>
          <p:spPr>
            <a:xfrm>
              <a:off x="3912870" y="2289781"/>
              <a:ext cx="3524250" cy="369332"/>
            </a:xfrm>
            <a:prstGeom prst="rect">
              <a:avLst/>
            </a:prstGeom>
            <a:noFill/>
          </p:spPr>
          <p:txBody>
            <a:bodyPr wrap="square">
              <a:spAutoFit/>
            </a:bodyPr>
            <a:lstStyle/>
            <a:p>
              <a:pPr algn="just" eaLnBrk="1" hangingPunct="1">
                <a:spcBef>
                  <a:spcPct val="0"/>
                </a:spcBef>
                <a:buClrTx/>
                <a:buSzTx/>
                <a:buFontTx/>
                <a:buNone/>
              </a:pPr>
              <a:r>
                <a:rPr kumimoji="1" lang="zh-CN" altLang="en-US" sz="1800" dirty="0">
                  <a:solidFill>
                    <a:srgbClr val="000000"/>
                  </a:solidFill>
                  <a:latin typeface="Times New Roman" panose="02020603050405020304" pitchFamily="18" charset="0"/>
                  <a:cs typeface="Times New Roman" panose="02020603050405020304" pitchFamily="18" charset="0"/>
                </a:rPr>
                <a:t> 数组名  </a:t>
              </a:r>
              <a:r>
                <a:rPr kumimoji="1" lang="en-US" altLang="zh-CN" sz="1800" dirty="0">
                  <a:solidFill>
                    <a:srgbClr val="000000"/>
                  </a:solidFill>
                  <a:latin typeface="Times New Roman" panose="02020603050405020304" pitchFamily="18" charset="0"/>
                  <a:cs typeface="Times New Roman" panose="02020603050405020304" pitchFamily="18" charset="0"/>
                </a:rPr>
                <a:t>[</a:t>
              </a:r>
              <a:r>
                <a:rPr kumimoji="1" lang="zh-CN" altLang="en-US" sz="1800" dirty="0">
                  <a:solidFill>
                    <a:srgbClr val="000000"/>
                  </a:solidFill>
                  <a:latin typeface="Times New Roman" panose="02020603050405020304" pitchFamily="18" charset="0"/>
                  <a:cs typeface="Times New Roman" panose="02020603050405020304" pitchFamily="18" charset="0"/>
                </a:rPr>
                <a:t>下标表达式</a:t>
              </a:r>
              <a:r>
                <a:rPr kumimoji="1" lang="en-US" altLang="zh-CN" sz="1800" dirty="0">
                  <a:solidFill>
                    <a:srgbClr val="000000"/>
                  </a:solidFill>
                  <a:latin typeface="Times New Roman" panose="02020603050405020304" pitchFamily="18" charset="0"/>
                  <a:cs typeface="Times New Roman" panose="02020603050405020304" pitchFamily="18" charset="0"/>
                </a:rPr>
                <a:t>]; </a:t>
              </a:r>
            </a:p>
          </p:txBody>
        </p:sp>
      </p:grpSp>
      <p:sp>
        <p:nvSpPr>
          <p:cNvPr id="20" name="文本框 19">
            <a:extLst>
              <a:ext uri="{FF2B5EF4-FFF2-40B4-BE49-F238E27FC236}">
                <a16:creationId xmlns:a16="http://schemas.microsoft.com/office/drawing/2014/main" id="{08E83CF3-FEF7-C35B-5B19-A4EA0312ECCC}"/>
              </a:ext>
            </a:extLst>
          </p:cNvPr>
          <p:cNvSpPr txBox="1"/>
          <p:nvPr/>
        </p:nvSpPr>
        <p:spPr>
          <a:xfrm>
            <a:off x="634365" y="3212439"/>
            <a:ext cx="10622280" cy="2532745"/>
          </a:xfrm>
          <a:prstGeom prst="rect">
            <a:avLst/>
          </a:prstGeom>
          <a:noFill/>
        </p:spPr>
        <p:txBody>
          <a:bodyPr wrap="square">
            <a:spAutoFit/>
          </a:bodyPr>
          <a:lstStyle/>
          <a:p>
            <a:pPr algn="just">
              <a:lnSpc>
                <a:spcPct val="150000"/>
              </a:lnSpc>
            </a:pPr>
            <a:r>
              <a:rPr lang="zh-CN" altLang="en-US" dirty="0">
                <a:latin typeface="Times New Roman" panose="02020603050405020304" pitchFamily="18" charset="0"/>
                <a:ea typeface="宋体" panose="02010600030101010101" pitchFamily="2" charset="-122"/>
                <a:cs typeface="Times New Roman" panose="02020603050405020304" pitchFamily="18" charset="0"/>
              </a:rPr>
              <a:t>说明：　        </a:t>
            </a:r>
          </a:p>
          <a:p>
            <a:pPr algn="just">
              <a:lnSpc>
                <a:spcPct val="150000"/>
              </a:lnSpc>
            </a:pPr>
            <a:r>
              <a:rPr lang="zh-CN" altLang="en-US" dirty="0">
                <a:latin typeface="Times New Roman" panose="02020603050405020304" pitchFamily="18" charset="0"/>
                <a:ea typeface="宋体" panose="02010600030101010101" pitchFamily="2" charset="-122"/>
                <a:cs typeface="Times New Roman" panose="02020603050405020304" pitchFamily="18" charset="0"/>
              </a:rPr>
              <a:t>下标表达式可以是变量表达式，用来标识数组元素；不同于数组定义时用来确定数组长度的常量表达式。</a:t>
            </a:r>
          </a:p>
          <a:p>
            <a:pPr algn="just">
              <a:lnSpc>
                <a:spcPct val="150000"/>
              </a:lnSpc>
            </a:pPr>
            <a:r>
              <a:rPr lang="zh-CN" altLang="en-US" dirty="0">
                <a:latin typeface="Times New Roman" panose="02020603050405020304" pitchFamily="18" charset="0"/>
                <a:ea typeface="宋体" panose="02010600030101010101" pitchFamily="2" charset="-122"/>
                <a:cs typeface="Times New Roman" panose="02020603050405020304" pitchFamily="18" charset="0"/>
              </a:rPr>
              <a:t>当定义了一个长度为n的一维数组a，C++规定数组的下标从0开始，依次为0、1、2、3、…、n-1。对应的数组元素分别是a[0]、a[1]、…、a[n-1]，因此下标表达式的值要在[0，n-1]范围内。</a:t>
            </a:r>
            <a:endParaRPr lang="en-US" altLang="zh-CN" dirty="0">
              <a:latin typeface="Times New Roman" panose="02020603050405020304" pitchFamily="18" charset="0"/>
              <a:ea typeface="宋体" panose="02010600030101010101" pitchFamily="2" charset="-122"/>
              <a:cs typeface="Times New Roman" panose="02020603050405020304" pitchFamily="18" charset="0"/>
            </a:endParaRPr>
          </a:p>
          <a:p>
            <a:pPr algn="ctr">
              <a:lnSpc>
                <a:spcPct val="150000"/>
              </a:lnSpc>
            </a:pPr>
            <a:r>
              <a:rPr lang="zh-CN" altLang="en-US" dirty="0">
                <a:latin typeface="Times New Roman" panose="02020603050405020304" pitchFamily="18" charset="0"/>
                <a:ea typeface="宋体" panose="02010600030101010101" pitchFamily="2" charset="-122"/>
                <a:cs typeface="Times New Roman" panose="02020603050405020304" pitchFamily="18" charset="0"/>
              </a:rPr>
              <a:t>例如：</a:t>
            </a:r>
          </a:p>
          <a:p>
            <a:pPr algn="ctr">
              <a:lnSpc>
                <a:spcPct val="150000"/>
              </a:lnSpc>
            </a:pPr>
            <a:r>
              <a:rPr lang="zh-CN" altLang="en-US" dirty="0">
                <a:latin typeface="Times New Roman" panose="02020603050405020304" pitchFamily="18" charset="0"/>
                <a:ea typeface="宋体" panose="02010600030101010101" pitchFamily="2" charset="-122"/>
                <a:cs typeface="Times New Roman" panose="02020603050405020304" pitchFamily="18" charset="0"/>
              </a:rPr>
              <a:t>    a[1+2]=100;   // 将数组a的第4个元素赋值100。</a:t>
            </a:r>
          </a:p>
        </p:txBody>
      </p:sp>
    </p:spTree>
    <p:extLst>
      <p:ext uri="{BB962C8B-B14F-4D97-AF65-F5344CB8AC3E}">
        <p14:creationId xmlns:p14="http://schemas.microsoft.com/office/powerpoint/2010/main" val="11836174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30AF72-655B-B4B3-3B1B-B867588F1C93}"/>
            </a:ext>
          </a:extLst>
        </p:cNvPr>
        <p:cNvGrpSpPr/>
        <p:nvPr/>
      </p:nvGrpSpPr>
      <p:grpSpPr>
        <a:xfrm>
          <a:off x="0" y="0"/>
          <a:ext cx="0" cy="0"/>
          <a:chOff x="0" y="0"/>
          <a:chExt cx="0" cy="0"/>
        </a:xfrm>
      </p:grpSpPr>
      <p:sp>
        <p:nvSpPr>
          <p:cNvPr id="2" name="文本框 1">
            <a:extLst>
              <a:ext uri="{FF2B5EF4-FFF2-40B4-BE49-F238E27FC236}">
                <a16:creationId xmlns:a16="http://schemas.microsoft.com/office/drawing/2014/main" id="{ED6CCAD5-FE7B-F306-3290-61C073CAA2CD}"/>
              </a:ext>
            </a:extLst>
          </p:cNvPr>
          <p:cNvSpPr txBox="1"/>
          <p:nvPr/>
        </p:nvSpPr>
        <p:spPr>
          <a:xfrm>
            <a:off x="900848" y="121514"/>
            <a:ext cx="10560350" cy="584775"/>
          </a:xfrm>
          <a:prstGeom prst="rect">
            <a:avLst/>
          </a:prstGeom>
          <a:noFill/>
        </p:spPr>
        <p:txBody>
          <a:bodyPr wrap="square">
            <a:spAutoFit/>
          </a:bodyPr>
          <a:lstStyle/>
          <a:p>
            <a:r>
              <a:rPr lang="en-US" altLang="zh-CN" sz="3200" b="1" dirty="0">
                <a:latin typeface="微软雅黑" panose="020B0503020204020204" pitchFamily="34" charset="-122"/>
                <a:ea typeface="微软雅黑" panose="020B0503020204020204" pitchFamily="34" charset="-122"/>
                <a:cs typeface="+mj-cs"/>
              </a:rPr>
              <a:t>3.2 </a:t>
            </a:r>
            <a:r>
              <a:rPr lang="zh-CN" altLang="en-US" sz="3200" b="1" dirty="0">
                <a:latin typeface="微软雅黑" panose="020B0503020204020204" pitchFamily="34" charset="-122"/>
                <a:ea typeface="微软雅黑" panose="020B0503020204020204" pitchFamily="34" charset="-122"/>
                <a:cs typeface="+mj-cs"/>
              </a:rPr>
              <a:t>数组</a:t>
            </a:r>
          </a:p>
        </p:txBody>
      </p:sp>
      <p:sp>
        <p:nvSpPr>
          <p:cNvPr id="3" name="Rectangle 3">
            <a:extLst>
              <a:ext uri="{FF2B5EF4-FFF2-40B4-BE49-F238E27FC236}">
                <a16:creationId xmlns:a16="http://schemas.microsoft.com/office/drawing/2014/main" id="{999A8557-621B-4839-EC5B-A4A0776129F4}"/>
              </a:ext>
            </a:extLst>
          </p:cNvPr>
          <p:cNvSpPr txBox="1">
            <a:spLocks noChangeArrowheads="1"/>
          </p:cNvSpPr>
          <p:nvPr/>
        </p:nvSpPr>
        <p:spPr>
          <a:xfrm>
            <a:off x="704850" y="967740"/>
            <a:ext cx="10359390" cy="441960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80000"/>
              </a:lnSpc>
              <a:buFont typeface="Wingdings" panose="05000000000000000000" pitchFamily="2" charset="2"/>
              <a:buNone/>
            </a:pPr>
            <a:r>
              <a:rPr lang="en-US" altLang="zh-CN" sz="2000" b="1" dirty="0">
                <a:latin typeface="Times New Roman" panose="02020603050405020304" pitchFamily="18" charset="0"/>
                <a:ea typeface="宋体" panose="02010600030101010101" pitchFamily="2" charset="-122"/>
                <a:cs typeface="Times New Roman" panose="02020603050405020304" pitchFamily="18" charset="0"/>
              </a:rPr>
              <a:t>【</a:t>
            </a:r>
            <a:r>
              <a:rPr lang="zh-CN" altLang="en-US" sz="2000" b="1" dirty="0">
                <a:latin typeface="Times New Roman" panose="02020603050405020304" pitchFamily="18" charset="0"/>
                <a:ea typeface="宋体" panose="02010600030101010101" pitchFamily="2" charset="-122"/>
                <a:cs typeface="Times New Roman" panose="02020603050405020304" pitchFamily="18" charset="0"/>
              </a:rPr>
              <a:t>例</a:t>
            </a:r>
            <a:r>
              <a:rPr lang="en-US" altLang="zh-CN" sz="2000" b="1" dirty="0">
                <a:latin typeface="Times New Roman" panose="02020603050405020304" pitchFamily="18" charset="0"/>
                <a:ea typeface="宋体" panose="02010600030101010101" pitchFamily="2" charset="-122"/>
                <a:cs typeface="Times New Roman" panose="02020603050405020304" pitchFamily="18" charset="0"/>
              </a:rPr>
              <a:t>3-2】</a:t>
            </a:r>
            <a:r>
              <a:rPr lang="zh-CN" altLang="en-US" sz="2000" dirty="0">
                <a:latin typeface="Times New Roman" panose="02020603050405020304" pitchFamily="18" charset="0"/>
                <a:ea typeface="宋体" panose="02010600030101010101" pitchFamily="2" charset="-122"/>
                <a:cs typeface="Times New Roman" panose="02020603050405020304" pitchFamily="18" charset="0"/>
              </a:rPr>
              <a:t>学生成绩排序。</a:t>
            </a:r>
          </a:p>
          <a:p>
            <a:pPr algn="just">
              <a:lnSpc>
                <a:spcPct val="80000"/>
              </a:lnSpc>
              <a:buFont typeface="Wingdings" panose="05000000000000000000" pitchFamily="2" charset="2"/>
              <a:buNone/>
            </a:pPr>
            <a:r>
              <a:rPr lang="zh-CN" altLang="en-US" sz="2000" b="1"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  分析</a:t>
            </a:r>
            <a:r>
              <a:rPr lang="zh-CN" altLang="en-US" sz="20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a:t>
            </a:r>
            <a:r>
              <a:rPr lang="zh-CN" altLang="en-US" sz="2000" dirty="0">
                <a:latin typeface="Times New Roman" panose="02020603050405020304" pitchFamily="18" charset="0"/>
                <a:ea typeface="宋体" panose="02010600030101010101" pitchFamily="2" charset="-122"/>
                <a:cs typeface="Times New Roman" panose="02020603050405020304" pitchFamily="18" charset="0"/>
              </a:rPr>
              <a:t>学生成绩由键盘输入，当输入一个负数时，输入完毕。</a:t>
            </a:r>
          </a:p>
          <a:p>
            <a:pPr algn="just">
              <a:lnSpc>
                <a:spcPct val="80000"/>
              </a:lnSpc>
              <a:buFont typeface="Wingdings" panose="05000000000000000000" pitchFamily="2" charset="2"/>
              <a:buNone/>
            </a:pPr>
            <a:r>
              <a:rPr lang="zh-CN" altLang="en-US" sz="20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 </a:t>
            </a:r>
          </a:p>
          <a:p>
            <a:pPr algn="just">
              <a:lnSpc>
                <a:spcPct val="80000"/>
              </a:lnSpc>
              <a:buFont typeface="Wingdings" panose="05000000000000000000" pitchFamily="2" charset="2"/>
              <a:buNone/>
            </a:pPr>
            <a:r>
              <a:rPr lang="zh-CN" altLang="en-US" sz="20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  采用直观的“选择</a:t>
            </a:r>
            <a:r>
              <a:rPr lang="zh-CN" altLang="en-US" sz="2000" b="1" dirty="0">
                <a:solidFill>
                  <a:srgbClr val="FF0000"/>
                </a:solidFill>
                <a:latin typeface="Times New Roman" panose="02020603050405020304" pitchFamily="18" charset="0"/>
                <a:ea typeface="宋体" panose="02010600030101010101" pitchFamily="2" charset="-122"/>
                <a:cs typeface="Times New Roman" panose="02020603050405020304" pitchFamily="18" charset="0"/>
              </a:rPr>
              <a:t>排序法</a:t>
            </a:r>
            <a:r>
              <a:rPr lang="zh-CN" altLang="en-US" sz="20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”进行排序，基本步骤如下：</a:t>
            </a:r>
            <a:endParaRPr lang="zh-CN" altLang="en-US" sz="2000" dirty="0">
              <a:latin typeface="Times New Roman" panose="02020603050405020304" pitchFamily="18" charset="0"/>
              <a:ea typeface="宋体" panose="02010600030101010101" pitchFamily="2" charset="-122"/>
              <a:cs typeface="Times New Roman" panose="02020603050405020304" pitchFamily="18" charset="0"/>
            </a:endParaRPr>
          </a:p>
          <a:p>
            <a:pPr algn="just">
              <a:lnSpc>
                <a:spcPct val="80000"/>
              </a:lnSpc>
              <a:buFont typeface="Wingdings" panose="05000000000000000000" pitchFamily="2" charset="2"/>
              <a:buNone/>
            </a:pPr>
            <a:r>
              <a:rPr lang="zh-CN" altLang="en-US" sz="20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  ① 将</a:t>
            </a:r>
            <a:r>
              <a:rPr lang="en-US" altLang="zh-CN" sz="20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a[0]</a:t>
            </a:r>
            <a:r>
              <a:rPr lang="zh-CN" altLang="en-US" sz="20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依次与</a:t>
            </a:r>
            <a:r>
              <a:rPr lang="en-US" altLang="zh-CN" sz="20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a[1]~a[n-1]</a:t>
            </a:r>
            <a:r>
              <a:rPr lang="zh-CN" altLang="en-US" sz="20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比较，选出大者与</a:t>
            </a:r>
            <a:r>
              <a:rPr lang="en-US" altLang="zh-CN" sz="20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a[0]</a:t>
            </a:r>
            <a:r>
              <a:rPr lang="zh-CN" altLang="en-US" sz="20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交换；最后</a:t>
            </a:r>
            <a:r>
              <a:rPr lang="en-US" altLang="zh-CN" sz="20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a[0]</a:t>
            </a:r>
            <a:r>
              <a:rPr lang="zh-CN" altLang="en-US" sz="20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为 </a:t>
            </a:r>
            <a:r>
              <a:rPr lang="en-US" altLang="zh-CN" sz="20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a[0]~a[n-1]</a:t>
            </a:r>
            <a:r>
              <a:rPr lang="zh-CN" altLang="en-US" sz="20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中</a:t>
            </a:r>
            <a:r>
              <a:rPr lang="zh-CN" altLang="en-US" sz="2000" dirty="0">
                <a:solidFill>
                  <a:srgbClr val="FF0000"/>
                </a:solidFill>
                <a:latin typeface="Times New Roman" panose="02020603050405020304" pitchFamily="18" charset="0"/>
                <a:ea typeface="宋体" panose="02010600030101010101" pitchFamily="2" charset="-122"/>
                <a:cs typeface="Times New Roman" panose="02020603050405020304" pitchFamily="18" charset="0"/>
              </a:rPr>
              <a:t>最大者</a:t>
            </a:r>
            <a:r>
              <a:rPr lang="zh-CN" altLang="en-US" sz="20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a:t>
            </a:r>
            <a:endParaRPr lang="zh-CN" altLang="en-US" sz="2000" dirty="0">
              <a:latin typeface="Times New Roman" panose="02020603050405020304" pitchFamily="18" charset="0"/>
              <a:ea typeface="宋体" panose="02010600030101010101" pitchFamily="2" charset="-122"/>
              <a:cs typeface="Times New Roman" panose="02020603050405020304" pitchFamily="18" charset="0"/>
            </a:endParaRPr>
          </a:p>
          <a:p>
            <a:pPr algn="just">
              <a:lnSpc>
                <a:spcPct val="80000"/>
              </a:lnSpc>
              <a:buFont typeface="Wingdings" panose="05000000000000000000" pitchFamily="2" charset="2"/>
              <a:buNone/>
            </a:pPr>
            <a:r>
              <a:rPr lang="zh-CN" altLang="en-US" sz="20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  ② 将</a:t>
            </a:r>
            <a:r>
              <a:rPr lang="en-US" altLang="zh-CN" sz="20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a[1]</a:t>
            </a:r>
            <a:r>
              <a:rPr lang="zh-CN" altLang="en-US" sz="20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依次与</a:t>
            </a:r>
            <a:r>
              <a:rPr lang="en-US" altLang="zh-CN" sz="20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a[2]~a[n-1]</a:t>
            </a:r>
            <a:r>
              <a:rPr lang="zh-CN" altLang="en-US" sz="20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比较，选出大者与</a:t>
            </a:r>
            <a:r>
              <a:rPr lang="en-US" altLang="zh-CN" sz="20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a[1]</a:t>
            </a:r>
            <a:r>
              <a:rPr lang="zh-CN" altLang="en-US" sz="20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交换；最后</a:t>
            </a:r>
            <a:r>
              <a:rPr lang="en-US" altLang="zh-CN" sz="20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a[1]</a:t>
            </a:r>
            <a:r>
              <a:rPr lang="zh-CN" altLang="en-US" sz="20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为 </a:t>
            </a:r>
            <a:r>
              <a:rPr lang="en-US" altLang="zh-CN" sz="20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a[1]~a[n-1]</a:t>
            </a:r>
            <a:r>
              <a:rPr lang="zh-CN" altLang="en-US" sz="20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中</a:t>
            </a:r>
            <a:r>
              <a:rPr lang="zh-CN" altLang="en-US" sz="2000" dirty="0">
                <a:solidFill>
                  <a:srgbClr val="FF0000"/>
                </a:solidFill>
                <a:latin typeface="Times New Roman" panose="02020603050405020304" pitchFamily="18" charset="0"/>
                <a:ea typeface="宋体" panose="02010600030101010101" pitchFamily="2" charset="-122"/>
                <a:cs typeface="Times New Roman" panose="02020603050405020304" pitchFamily="18" charset="0"/>
              </a:rPr>
              <a:t>最大者</a:t>
            </a:r>
            <a:r>
              <a:rPr lang="zh-CN" altLang="en-US" sz="20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a:t>
            </a:r>
            <a:endParaRPr lang="zh-CN" altLang="en-US" sz="2000" dirty="0">
              <a:latin typeface="Times New Roman" panose="02020603050405020304" pitchFamily="18" charset="0"/>
              <a:ea typeface="宋体" panose="02010600030101010101" pitchFamily="2" charset="-122"/>
              <a:cs typeface="Times New Roman" panose="02020603050405020304" pitchFamily="18" charset="0"/>
            </a:endParaRPr>
          </a:p>
          <a:p>
            <a:pPr algn="just">
              <a:lnSpc>
                <a:spcPct val="80000"/>
              </a:lnSpc>
              <a:buFont typeface="Wingdings" panose="05000000000000000000" pitchFamily="2" charset="2"/>
              <a:buNone/>
            </a:pPr>
            <a:r>
              <a:rPr lang="zh-CN" altLang="en-US" sz="20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  ③ 同理，从</a:t>
            </a:r>
            <a:r>
              <a:rPr lang="en-US" altLang="zh-CN" sz="2000" dirty="0" err="1">
                <a:solidFill>
                  <a:srgbClr val="000000"/>
                </a:solidFill>
                <a:latin typeface="Times New Roman" panose="02020603050405020304" pitchFamily="18" charset="0"/>
                <a:ea typeface="宋体" panose="02010600030101010101" pitchFamily="2" charset="-122"/>
                <a:cs typeface="Times New Roman" panose="02020603050405020304" pitchFamily="18" charset="0"/>
              </a:rPr>
              <a:t>i</a:t>
            </a:r>
            <a:r>
              <a:rPr lang="en-US" altLang="zh-CN" sz="20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=2</a:t>
            </a:r>
            <a:r>
              <a:rPr lang="zh-CN" altLang="en-US" sz="20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到</a:t>
            </a:r>
            <a:r>
              <a:rPr lang="en-US" altLang="zh-CN" sz="2000" dirty="0" err="1">
                <a:solidFill>
                  <a:srgbClr val="000000"/>
                </a:solidFill>
                <a:latin typeface="Times New Roman" panose="02020603050405020304" pitchFamily="18" charset="0"/>
                <a:ea typeface="宋体" panose="02010600030101010101" pitchFamily="2" charset="-122"/>
                <a:cs typeface="Times New Roman" panose="02020603050405020304" pitchFamily="18" charset="0"/>
              </a:rPr>
              <a:t>i</a:t>
            </a:r>
            <a:r>
              <a:rPr lang="en-US" altLang="zh-CN" sz="20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=n-1, </a:t>
            </a:r>
            <a:r>
              <a:rPr lang="zh-CN" altLang="en-US" sz="20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将</a:t>
            </a:r>
            <a:r>
              <a:rPr lang="en-US" altLang="zh-CN" sz="20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a[</a:t>
            </a:r>
            <a:r>
              <a:rPr lang="en-US" altLang="zh-CN" sz="2000" dirty="0" err="1">
                <a:solidFill>
                  <a:srgbClr val="000000"/>
                </a:solidFill>
                <a:latin typeface="Times New Roman" panose="02020603050405020304" pitchFamily="18" charset="0"/>
                <a:ea typeface="宋体" panose="02010600030101010101" pitchFamily="2" charset="-122"/>
                <a:cs typeface="Times New Roman" panose="02020603050405020304" pitchFamily="18" charset="0"/>
              </a:rPr>
              <a:t>i</a:t>
            </a:r>
            <a:r>
              <a:rPr lang="en-US" altLang="zh-CN" sz="20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a:t>
            </a:r>
            <a:r>
              <a:rPr lang="zh-CN" altLang="en-US" sz="20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依次与</a:t>
            </a:r>
            <a:r>
              <a:rPr lang="en-US" altLang="zh-CN" sz="20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a[i+1]~a[n-1]</a:t>
            </a:r>
            <a:r>
              <a:rPr lang="zh-CN" altLang="en-US" sz="20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比较，选出</a:t>
            </a:r>
            <a:r>
              <a:rPr lang="zh-CN" altLang="en-US" sz="2000" dirty="0">
                <a:solidFill>
                  <a:srgbClr val="FF0000"/>
                </a:solidFill>
                <a:latin typeface="Times New Roman" panose="02020603050405020304" pitchFamily="18" charset="0"/>
                <a:ea typeface="宋体" panose="02010600030101010101" pitchFamily="2" charset="-122"/>
                <a:cs typeface="Times New Roman" panose="02020603050405020304" pitchFamily="18" charset="0"/>
              </a:rPr>
              <a:t>较大者</a:t>
            </a:r>
            <a:r>
              <a:rPr lang="zh-CN" altLang="en-US" sz="20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存于</a:t>
            </a:r>
            <a:r>
              <a:rPr lang="en-US" altLang="zh-CN" sz="20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a[</a:t>
            </a:r>
            <a:r>
              <a:rPr lang="en-US" altLang="zh-CN" sz="2000" dirty="0" err="1">
                <a:solidFill>
                  <a:srgbClr val="000000"/>
                </a:solidFill>
                <a:latin typeface="Times New Roman" panose="02020603050405020304" pitchFamily="18" charset="0"/>
                <a:ea typeface="宋体" panose="02010600030101010101" pitchFamily="2" charset="-122"/>
                <a:cs typeface="Times New Roman" panose="02020603050405020304" pitchFamily="18" charset="0"/>
              </a:rPr>
              <a:t>i</a:t>
            </a:r>
            <a:r>
              <a:rPr lang="en-US" altLang="zh-CN" sz="20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a:t>
            </a:r>
            <a:r>
              <a:rPr lang="zh-CN" altLang="en-US" sz="20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中。</a:t>
            </a:r>
          </a:p>
        </p:txBody>
      </p:sp>
    </p:spTree>
    <p:extLst>
      <p:ext uri="{BB962C8B-B14F-4D97-AF65-F5344CB8AC3E}">
        <p14:creationId xmlns:p14="http://schemas.microsoft.com/office/powerpoint/2010/main" val="21691029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6144AD-839F-1E83-290A-694DE074336C}"/>
            </a:ext>
          </a:extLst>
        </p:cNvPr>
        <p:cNvGrpSpPr/>
        <p:nvPr/>
      </p:nvGrpSpPr>
      <p:grpSpPr>
        <a:xfrm>
          <a:off x="0" y="0"/>
          <a:ext cx="0" cy="0"/>
          <a:chOff x="0" y="0"/>
          <a:chExt cx="0" cy="0"/>
        </a:xfrm>
      </p:grpSpPr>
      <p:sp>
        <p:nvSpPr>
          <p:cNvPr id="2" name="文本框 1">
            <a:extLst>
              <a:ext uri="{FF2B5EF4-FFF2-40B4-BE49-F238E27FC236}">
                <a16:creationId xmlns:a16="http://schemas.microsoft.com/office/drawing/2014/main" id="{E3999F2D-BA3A-06D8-6D4D-EA3AF9C23567}"/>
              </a:ext>
            </a:extLst>
          </p:cNvPr>
          <p:cNvSpPr txBox="1"/>
          <p:nvPr/>
        </p:nvSpPr>
        <p:spPr>
          <a:xfrm>
            <a:off x="900848" y="121514"/>
            <a:ext cx="10560350" cy="584775"/>
          </a:xfrm>
          <a:prstGeom prst="rect">
            <a:avLst/>
          </a:prstGeom>
          <a:noFill/>
        </p:spPr>
        <p:txBody>
          <a:bodyPr wrap="square">
            <a:spAutoFit/>
          </a:bodyPr>
          <a:lstStyle/>
          <a:p>
            <a:r>
              <a:rPr lang="en-US" altLang="zh-CN" sz="3200" b="1" dirty="0">
                <a:latin typeface="微软雅黑" panose="020B0503020204020204" pitchFamily="34" charset="-122"/>
                <a:ea typeface="微软雅黑" panose="020B0503020204020204" pitchFamily="34" charset="-122"/>
                <a:cs typeface="+mj-cs"/>
              </a:rPr>
              <a:t>3.2 </a:t>
            </a:r>
            <a:r>
              <a:rPr lang="zh-CN" altLang="en-US" sz="3200" b="1" dirty="0">
                <a:latin typeface="微软雅黑" panose="020B0503020204020204" pitchFamily="34" charset="-122"/>
                <a:ea typeface="微软雅黑" panose="020B0503020204020204" pitchFamily="34" charset="-122"/>
                <a:cs typeface="+mj-cs"/>
              </a:rPr>
              <a:t>数组</a:t>
            </a:r>
          </a:p>
        </p:txBody>
      </p:sp>
      <p:graphicFrame>
        <p:nvGraphicFramePr>
          <p:cNvPr id="4" name="表格 3">
            <a:extLst>
              <a:ext uri="{FF2B5EF4-FFF2-40B4-BE49-F238E27FC236}">
                <a16:creationId xmlns:a16="http://schemas.microsoft.com/office/drawing/2014/main" id="{2725560E-4DDE-4935-55F5-258B2F51024A}"/>
              </a:ext>
            </a:extLst>
          </p:cNvPr>
          <p:cNvGraphicFramePr>
            <a:graphicFrameLocks noGrp="1"/>
          </p:cNvGraphicFramePr>
          <p:nvPr>
            <p:extLst>
              <p:ext uri="{D42A27DB-BD31-4B8C-83A1-F6EECF244321}">
                <p14:modId xmlns:p14="http://schemas.microsoft.com/office/powerpoint/2010/main" val="1403001884"/>
              </p:ext>
            </p:extLst>
          </p:nvPr>
        </p:nvGraphicFramePr>
        <p:xfrm>
          <a:off x="1325880" y="895350"/>
          <a:ext cx="8229600" cy="5513070"/>
        </p:xfrm>
        <a:graphic>
          <a:graphicData uri="http://schemas.openxmlformats.org/drawingml/2006/table">
            <a:tbl>
              <a:tblPr/>
              <a:tblGrid>
                <a:gridCol w="573088">
                  <a:extLst>
                    <a:ext uri="{9D8B030D-6E8A-4147-A177-3AD203B41FA5}">
                      <a16:colId xmlns:a16="http://schemas.microsoft.com/office/drawing/2014/main" val="1110432596"/>
                    </a:ext>
                  </a:extLst>
                </a:gridCol>
                <a:gridCol w="7656512">
                  <a:extLst>
                    <a:ext uri="{9D8B030D-6E8A-4147-A177-3AD203B41FA5}">
                      <a16:colId xmlns:a16="http://schemas.microsoft.com/office/drawing/2014/main" val="946126279"/>
                    </a:ext>
                  </a:extLst>
                </a:gridCol>
              </a:tblGrid>
              <a:tr h="5513070">
                <a:tc>
                  <a:txBody>
                    <a:bodyPr/>
                    <a:lstStyle>
                      <a:lvl1pPr algn="l">
                        <a:spcBef>
                          <a:spcPct val="20000"/>
                        </a:spcBef>
                        <a:buClr>
                          <a:srgbClr val="FFFF00"/>
                        </a:buClr>
                        <a:buSzPct val="80000"/>
                        <a:buFont typeface="Wingdings" panose="05000000000000000000" pitchFamily="2" charset="2"/>
                        <a:defRPr sz="2800">
                          <a:solidFill>
                            <a:schemeClr val="tx1"/>
                          </a:solidFill>
                          <a:latin typeface="Arial" panose="020B0604020202020204" pitchFamily="34" charset="0"/>
                          <a:ea typeface="宋体" panose="02010600030101010101" pitchFamily="2" charset="-122"/>
                        </a:defRPr>
                      </a:lvl1pPr>
                      <a:lvl2pPr marL="742950" indent="-285750" algn="l">
                        <a:spcBef>
                          <a:spcPct val="20000"/>
                        </a:spcBef>
                        <a:buClr>
                          <a:srgbClr val="CC0000"/>
                        </a:buClr>
                        <a:buSzPct val="70000"/>
                        <a:buFont typeface="Wingdings" panose="05000000000000000000" pitchFamily="2" charset="2"/>
                        <a:defRPr sz="2400">
                          <a:solidFill>
                            <a:schemeClr val="tx1"/>
                          </a:solidFill>
                          <a:latin typeface="Arial" panose="020B0604020202020204" pitchFamily="34" charset="0"/>
                          <a:ea typeface="宋体" panose="02010600030101010101" pitchFamily="2" charset="-122"/>
                        </a:defRPr>
                      </a:lvl2pPr>
                      <a:lvl3pPr marL="1143000" indent="-228600" algn="l">
                        <a:spcBef>
                          <a:spcPct val="20000"/>
                        </a:spcBef>
                        <a:buClr>
                          <a:srgbClr val="009900"/>
                        </a:buClr>
                        <a:buSzPct val="60000"/>
                        <a:buFont typeface="Wingdings" panose="05000000000000000000" pitchFamily="2" charset="2"/>
                        <a:defRPr sz="2000">
                          <a:solidFill>
                            <a:schemeClr val="tx1"/>
                          </a:solidFill>
                          <a:latin typeface="Arial" panose="020B0604020202020204" pitchFamily="34" charset="0"/>
                          <a:ea typeface="宋体" panose="02010600030101010101" pitchFamily="2" charset="-122"/>
                        </a:defRPr>
                      </a:lvl3pPr>
                      <a:lvl4pPr marL="1600200" indent="-228600" algn="l">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4pPr>
                      <a:lvl5pPr marL="2057400" indent="-228600" algn="l">
                        <a:spcBef>
                          <a:spcPct val="20000"/>
                        </a:spcBef>
                        <a:buClr>
                          <a:schemeClr val="accent2"/>
                        </a:buClr>
                        <a:buSzPct val="5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rPr>
                        <a:t>1</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rPr>
                        <a:t>2</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rPr>
                        <a:t>3</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rPr>
                        <a:t>4</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rPr>
                        <a:t>5</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rPr>
                        <a:t>6</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rPr>
                        <a:t>7</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rPr>
                        <a:t>8</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rPr>
                        <a:t>9</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rPr>
                        <a:t>10</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rPr>
                        <a:t>11</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rPr>
                        <a:t>12</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rPr>
                        <a:t>13</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rPr>
                        <a:t>14</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rPr>
                        <a:t>15</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rPr>
                        <a:t>16</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rPr>
                        <a:t>17</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rPr>
                        <a:t>18</a:t>
                      </a:r>
                    </a:p>
                  </a:txBody>
                  <a:tcPr marT="45726" marB="45726" horzOverflow="overflow">
                    <a:lnL>
                      <a:noFill/>
                    </a:lnL>
                    <a:lnR>
                      <a:noFill/>
                    </a:lnR>
                    <a:lnT w="28575" cap="flat" cmpd="sng" algn="ctr">
                      <a:solidFill>
                        <a:srgbClr val="003399"/>
                      </a:solidFill>
                      <a:prstDash val="solid"/>
                      <a:round/>
                      <a:headEnd type="none" w="med" len="med"/>
                      <a:tailEnd type="none" w="med" len="med"/>
                    </a:lnT>
                    <a:lnB w="6350" cap="flat" cmpd="sng" algn="ctr">
                      <a:solidFill>
                        <a:srgbClr val="003399"/>
                      </a:solidFill>
                      <a:prstDash val="solid"/>
                      <a:round/>
                      <a:headEnd type="none" w="med" len="med"/>
                      <a:tailEnd type="none" w="med" len="med"/>
                    </a:lnB>
                    <a:lnTlToBr>
                      <a:noFill/>
                    </a:lnTlToBr>
                    <a:lnBlToTr>
                      <a:noFill/>
                    </a:lnBlToTr>
                    <a:noFill/>
                  </a:tcPr>
                </a:tc>
                <a:tc>
                  <a:txBody>
                    <a:bodyPr/>
                    <a:lstStyle>
                      <a:lvl1pPr algn="l">
                        <a:spcBef>
                          <a:spcPct val="20000"/>
                        </a:spcBef>
                        <a:buClr>
                          <a:srgbClr val="FFFF00"/>
                        </a:buClr>
                        <a:buSzPct val="80000"/>
                        <a:buFont typeface="Wingdings" panose="05000000000000000000" pitchFamily="2" charset="2"/>
                        <a:defRPr sz="2800">
                          <a:solidFill>
                            <a:schemeClr val="tx1"/>
                          </a:solidFill>
                          <a:latin typeface="Arial" panose="020B0604020202020204" pitchFamily="34" charset="0"/>
                          <a:ea typeface="宋体" panose="02010600030101010101" pitchFamily="2" charset="-122"/>
                        </a:defRPr>
                      </a:lvl1pPr>
                      <a:lvl2pPr marL="742950" indent="-285750" algn="l">
                        <a:spcBef>
                          <a:spcPct val="20000"/>
                        </a:spcBef>
                        <a:buClr>
                          <a:srgbClr val="CC0000"/>
                        </a:buClr>
                        <a:buSzPct val="70000"/>
                        <a:buFont typeface="Wingdings" panose="05000000000000000000" pitchFamily="2" charset="2"/>
                        <a:defRPr sz="2400">
                          <a:solidFill>
                            <a:schemeClr val="tx1"/>
                          </a:solidFill>
                          <a:latin typeface="Arial" panose="020B0604020202020204" pitchFamily="34" charset="0"/>
                          <a:ea typeface="宋体" panose="02010600030101010101" pitchFamily="2" charset="-122"/>
                        </a:defRPr>
                      </a:lvl2pPr>
                      <a:lvl3pPr marL="1143000" indent="-228600" algn="l">
                        <a:spcBef>
                          <a:spcPct val="20000"/>
                        </a:spcBef>
                        <a:buClr>
                          <a:srgbClr val="009900"/>
                        </a:buClr>
                        <a:buSzPct val="60000"/>
                        <a:buFont typeface="Wingdings" panose="05000000000000000000" pitchFamily="2" charset="2"/>
                        <a:defRPr sz="2000">
                          <a:solidFill>
                            <a:schemeClr val="tx1"/>
                          </a:solidFill>
                          <a:latin typeface="Arial" panose="020B0604020202020204" pitchFamily="34" charset="0"/>
                          <a:ea typeface="宋体" panose="02010600030101010101" pitchFamily="2" charset="-122"/>
                        </a:defRPr>
                      </a:lvl3pPr>
                      <a:lvl4pPr marL="1600200" indent="-228600" algn="l">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4pPr>
                      <a:lvl5pPr marL="2057400" indent="-228600" algn="l">
                        <a:spcBef>
                          <a:spcPct val="20000"/>
                        </a:spcBef>
                        <a:buClr>
                          <a:schemeClr val="accent2"/>
                        </a:buClr>
                        <a:buSzPct val="5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rPr>
                        <a:t>/******************************</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rPr>
                        <a:t>* p3_2.cpp                                          *</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rPr>
                        <a:t>*  </a:t>
                      </a:r>
                      <a:r>
                        <a:rPr kumimoji="0" lang="zh-CN" altLang="en-US"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rPr>
                        <a:t>数组应用</a:t>
                      </a: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rPr>
                        <a:t>—</a:t>
                      </a:r>
                      <a:r>
                        <a:rPr kumimoji="0" lang="zh-CN" altLang="en-US"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rPr>
                        <a:t>选择排序                     *</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zh-CN" altLang="en-US"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rPr>
                        <a:t>******************************</a:t>
                      </a: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rPr>
                        <a:t>/</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rPr>
                        <a:t>#include&lt;iostream&gt;</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rPr>
                        <a:t>using namespace std;</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600" b="1"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rPr>
                        <a:t>int main()</a:t>
                      </a:r>
                      <a:endPar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endParaRP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rPr>
                        <a:t>{  const int </a:t>
                      </a:r>
                      <a:r>
                        <a:rPr kumimoji="0" lang="en-US" altLang="zh-CN" sz="1600" b="0" i="0" u="none" strike="noStrike" cap="none" normalizeH="0" baseline="0" dirty="0" err="1">
                          <a:ln>
                            <a:noFill/>
                          </a:ln>
                          <a:solidFill>
                            <a:schemeClr val="tx1"/>
                          </a:solidFill>
                          <a:effectLst/>
                          <a:latin typeface="Times New Roman" panose="02020603050405020304" pitchFamily="18" charset="0"/>
                          <a:ea typeface="宋体" panose="02010600030101010101" pitchFamily="2" charset="-122"/>
                        </a:rPr>
                        <a:t>MaxN</a:t>
                      </a: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rPr>
                        <a:t>=5;</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rPr>
                        <a:t>    int </a:t>
                      </a:r>
                      <a:r>
                        <a:rPr kumimoji="0" lang="en-US" altLang="zh-CN" sz="1600" b="0" i="0" u="none" strike="noStrike" cap="none" normalizeH="0" baseline="0" dirty="0" err="1">
                          <a:ln>
                            <a:noFill/>
                          </a:ln>
                          <a:solidFill>
                            <a:schemeClr val="tx1"/>
                          </a:solidFill>
                          <a:effectLst/>
                          <a:latin typeface="Times New Roman" panose="02020603050405020304" pitchFamily="18" charset="0"/>
                          <a:ea typeface="宋体" panose="02010600030101010101" pitchFamily="2" charset="-122"/>
                        </a:rPr>
                        <a:t>n,</a:t>
                      </a:r>
                      <a:r>
                        <a:rPr kumimoji="0" lang="en-US" altLang="zh-CN" sz="1600" b="1" i="0" u="none" strike="noStrike" cap="none" normalizeH="0" baseline="0" dirty="0" err="1">
                          <a:ln>
                            <a:noFill/>
                          </a:ln>
                          <a:solidFill>
                            <a:srgbClr val="FF0000"/>
                          </a:solidFill>
                          <a:effectLst/>
                          <a:latin typeface="Times New Roman" panose="02020603050405020304" pitchFamily="18" charset="0"/>
                          <a:ea typeface="宋体" panose="02010600030101010101" pitchFamily="2" charset="-122"/>
                        </a:rPr>
                        <a:t>a</a:t>
                      </a:r>
                      <a:r>
                        <a:rPr kumimoji="0" lang="en-US" altLang="zh-CN" sz="1600" b="1" i="0" u="none" strike="noStrike" cap="none" normalizeH="0" baseline="0" dirty="0">
                          <a:ln>
                            <a:noFill/>
                          </a:ln>
                          <a:solidFill>
                            <a:srgbClr val="FF0000"/>
                          </a:solidFill>
                          <a:effectLst/>
                          <a:latin typeface="Times New Roman" panose="02020603050405020304" pitchFamily="18" charset="0"/>
                          <a:ea typeface="宋体" panose="02010600030101010101" pitchFamily="2" charset="-122"/>
                        </a:rPr>
                        <a:t>[</a:t>
                      </a:r>
                      <a:r>
                        <a:rPr kumimoji="0" lang="en-US" altLang="zh-CN" sz="1600" b="1" i="0" u="none" strike="noStrike" cap="none" normalizeH="0" baseline="0" dirty="0" err="1">
                          <a:ln>
                            <a:noFill/>
                          </a:ln>
                          <a:solidFill>
                            <a:srgbClr val="FF0000"/>
                          </a:solidFill>
                          <a:effectLst/>
                          <a:latin typeface="Times New Roman" panose="02020603050405020304" pitchFamily="18" charset="0"/>
                          <a:ea typeface="宋体" panose="02010600030101010101" pitchFamily="2" charset="-122"/>
                        </a:rPr>
                        <a:t>MaxN</a:t>
                      </a:r>
                      <a:r>
                        <a:rPr kumimoji="0" lang="en-US" altLang="zh-CN" sz="1600" b="1" i="0" u="none" strike="noStrike" cap="none" normalizeH="0" baseline="0" dirty="0">
                          <a:ln>
                            <a:noFill/>
                          </a:ln>
                          <a:solidFill>
                            <a:srgbClr val="FF0000"/>
                          </a:solidFill>
                          <a:effectLst/>
                          <a:latin typeface="Times New Roman" panose="02020603050405020304" pitchFamily="18" charset="0"/>
                          <a:ea typeface="宋体" panose="02010600030101010101" pitchFamily="2" charset="-122"/>
                        </a:rPr>
                        <a:t>]</a:t>
                      </a: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rPr>
                        <a:t>,</a:t>
                      </a:r>
                      <a:r>
                        <a:rPr kumimoji="0" lang="en-US" altLang="zh-CN" sz="1600" b="0" i="0" u="none" strike="noStrike" cap="none" normalizeH="0" baseline="0" dirty="0" err="1">
                          <a:ln>
                            <a:noFill/>
                          </a:ln>
                          <a:solidFill>
                            <a:schemeClr val="tx1"/>
                          </a:solidFill>
                          <a:effectLst/>
                          <a:latin typeface="Times New Roman" panose="02020603050405020304" pitchFamily="18" charset="0"/>
                          <a:ea typeface="宋体" panose="02010600030101010101" pitchFamily="2" charset="-122"/>
                        </a:rPr>
                        <a:t>i,j</a:t>
                      </a: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rPr>
                        <a:t>;</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rPr>
                        <a:t>    for (n=0;n&lt;</a:t>
                      </a:r>
                      <a:r>
                        <a:rPr kumimoji="0" lang="en-US" altLang="zh-CN" sz="1600" b="0" i="0" u="none" strike="noStrike" cap="none" normalizeH="0" baseline="0" dirty="0" err="1">
                          <a:ln>
                            <a:noFill/>
                          </a:ln>
                          <a:solidFill>
                            <a:schemeClr val="tx1"/>
                          </a:solidFill>
                          <a:effectLst/>
                          <a:latin typeface="Times New Roman" panose="02020603050405020304" pitchFamily="18" charset="0"/>
                          <a:ea typeface="宋体" panose="02010600030101010101" pitchFamily="2" charset="-122"/>
                        </a:rPr>
                        <a:t>MaxN;n</a:t>
                      </a: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rPr>
                        <a:t>++)</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rPr>
                        <a:t>   {</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rPr>
                        <a:t>       </a:t>
                      </a:r>
                      <a:r>
                        <a:rPr kumimoji="0" lang="en-US" altLang="zh-CN" sz="1600" b="0" i="0" u="none" strike="noStrike" cap="none" normalizeH="0" baseline="0" dirty="0" err="1">
                          <a:ln>
                            <a:noFill/>
                          </a:ln>
                          <a:solidFill>
                            <a:schemeClr val="tx1"/>
                          </a:solidFill>
                          <a:effectLst/>
                          <a:latin typeface="Times New Roman" panose="02020603050405020304" pitchFamily="18" charset="0"/>
                          <a:ea typeface="宋体" panose="02010600030101010101" pitchFamily="2" charset="-122"/>
                        </a:rPr>
                        <a:t>cin</a:t>
                      </a: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rPr>
                        <a:t>&gt;&gt;</a:t>
                      </a:r>
                      <a:r>
                        <a:rPr kumimoji="0" lang="en-US" altLang="zh-CN" sz="1600" b="1" i="0" u="none" strike="noStrike" cap="none" normalizeH="0" baseline="0" dirty="0">
                          <a:ln>
                            <a:noFill/>
                          </a:ln>
                          <a:solidFill>
                            <a:srgbClr val="FF0000"/>
                          </a:solidFill>
                          <a:effectLst/>
                          <a:latin typeface="Times New Roman" panose="02020603050405020304" pitchFamily="18" charset="0"/>
                          <a:ea typeface="宋体" panose="02010600030101010101" pitchFamily="2" charset="-122"/>
                        </a:rPr>
                        <a:t>a[n]</a:t>
                      </a: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rPr>
                        <a:t>;    //</a:t>
                      </a:r>
                      <a:r>
                        <a:rPr kumimoji="0" lang="zh-CN" altLang="en-US"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rPr>
                        <a:t>输入数组元素</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zh-CN" altLang="en-US"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rPr>
                        <a:t>       </a:t>
                      </a: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rPr>
                        <a:t>if (</a:t>
                      </a:r>
                      <a:r>
                        <a:rPr kumimoji="0" lang="en-US" altLang="zh-CN" sz="1600" b="1" i="0" u="none" strike="noStrike" cap="none" normalizeH="0" baseline="0" dirty="0">
                          <a:ln>
                            <a:noFill/>
                          </a:ln>
                          <a:solidFill>
                            <a:srgbClr val="FF0000"/>
                          </a:solidFill>
                          <a:effectLst/>
                          <a:latin typeface="Times New Roman" panose="02020603050405020304" pitchFamily="18" charset="0"/>
                          <a:ea typeface="宋体" panose="02010600030101010101" pitchFamily="2" charset="-122"/>
                        </a:rPr>
                        <a:t>a[n]</a:t>
                      </a: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rPr>
                        <a:t>&lt;0) </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rPr>
                        <a:t>            break;</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rPr>
                        <a:t>   }  </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rPr>
                        <a:t>   for (</a:t>
                      </a:r>
                      <a:r>
                        <a:rPr kumimoji="0" lang="en-US" altLang="zh-CN" sz="1600" b="0" i="0" u="none" strike="noStrike" cap="none" normalizeH="0" baseline="0" dirty="0" err="1">
                          <a:ln>
                            <a:noFill/>
                          </a:ln>
                          <a:solidFill>
                            <a:schemeClr val="tx1"/>
                          </a:solidFill>
                          <a:effectLst/>
                          <a:latin typeface="Times New Roman" panose="02020603050405020304" pitchFamily="18" charset="0"/>
                          <a:ea typeface="宋体" panose="02010600030101010101" pitchFamily="2" charset="-122"/>
                        </a:rPr>
                        <a:t>i</a:t>
                      </a: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rPr>
                        <a:t>=0;i&lt;</a:t>
                      </a:r>
                      <a:r>
                        <a:rPr kumimoji="0" lang="en-US" altLang="zh-CN" sz="1600" b="0" i="0" u="none" strike="noStrike" cap="none" normalizeH="0" baseline="0" dirty="0" err="1">
                          <a:ln>
                            <a:noFill/>
                          </a:ln>
                          <a:solidFill>
                            <a:schemeClr val="tx1"/>
                          </a:solidFill>
                          <a:effectLst/>
                          <a:latin typeface="Times New Roman" panose="02020603050405020304" pitchFamily="18" charset="0"/>
                          <a:ea typeface="宋体" panose="02010600030101010101" pitchFamily="2" charset="-122"/>
                        </a:rPr>
                        <a:t>n;i</a:t>
                      </a: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rPr>
                        <a:t>++)</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rPr>
                        <a:t>          </a:t>
                      </a:r>
                      <a:r>
                        <a:rPr kumimoji="0" lang="en-US" altLang="zh-CN" sz="1600" b="0" i="0" u="none" strike="noStrike" cap="none" normalizeH="0" baseline="0" dirty="0" err="1">
                          <a:ln>
                            <a:noFill/>
                          </a:ln>
                          <a:solidFill>
                            <a:schemeClr val="tx1"/>
                          </a:solidFill>
                          <a:effectLst/>
                          <a:latin typeface="Times New Roman" panose="02020603050405020304" pitchFamily="18" charset="0"/>
                          <a:ea typeface="宋体" panose="02010600030101010101" pitchFamily="2" charset="-122"/>
                        </a:rPr>
                        <a:t>cout</a:t>
                      </a: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rPr>
                        <a:t>&lt;&lt;</a:t>
                      </a:r>
                      <a:r>
                        <a:rPr kumimoji="0" lang="en-US" altLang="zh-CN" sz="1600" b="1" i="0" u="none" strike="noStrike" cap="none" normalizeH="0" baseline="0" dirty="0">
                          <a:ln>
                            <a:noFill/>
                          </a:ln>
                          <a:solidFill>
                            <a:srgbClr val="FF0000"/>
                          </a:solidFill>
                          <a:effectLst/>
                          <a:latin typeface="Times New Roman" panose="02020603050405020304" pitchFamily="18" charset="0"/>
                          <a:ea typeface="宋体" panose="02010600030101010101" pitchFamily="2" charset="-122"/>
                        </a:rPr>
                        <a:t>a[</a:t>
                      </a:r>
                      <a:r>
                        <a:rPr kumimoji="0" lang="en-US" altLang="zh-CN" sz="1600" b="1" i="0" u="none" strike="noStrike" cap="none" normalizeH="0" baseline="0" dirty="0" err="1">
                          <a:ln>
                            <a:noFill/>
                          </a:ln>
                          <a:solidFill>
                            <a:srgbClr val="FF0000"/>
                          </a:solidFill>
                          <a:effectLst/>
                          <a:latin typeface="Times New Roman" panose="02020603050405020304" pitchFamily="18" charset="0"/>
                          <a:ea typeface="宋体" panose="02010600030101010101" pitchFamily="2" charset="-122"/>
                        </a:rPr>
                        <a:t>i</a:t>
                      </a:r>
                      <a:r>
                        <a:rPr kumimoji="0" lang="en-US" altLang="zh-CN" sz="1600" b="1" i="0" u="none" strike="noStrike" cap="none" normalizeH="0" baseline="0" dirty="0">
                          <a:ln>
                            <a:noFill/>
                          </a:ln>
                          <a:solidFill>
                            <a:srgbClr val="FF0000"/>
                          </a:solidFill>
                          <a:effectLst/>
                          <a:latin typeface="Times New Roman" panose="02020603050405020304" pitchFamily="18" charset="0"/>
                          <a:ea typeface="宋体" panose="02010600030101010101" pitchFamily="2" charset="-122"/>
                        </a:rPr>
                        <a:t>]</a:t>
                      </a: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rPr>
                        <a:t>&lt;&lt;",\t";  </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rPr>
                        <a:t>   </a:t>
                      </a:r>
                      <a:r>
                        <a:rPr kumimoji="0" lang="en-US" altLang="zh-CN" sz="1600" b="0" i="0" u="none" strike="noStrike" cap="none" normalizeH="0" baseline="0" dirty="0" err="1">
                          <a:ln>
                            <a:noFill/>
                          </a:ln>
                          <a:solidFill>
                            <a:schemeClr val="tx1"/>
                          </a:solidFill>
                          <a:effectLst/>
                          <a:latin typeface="Times New Roman" panose="02020603050405020304" pitchFamily="18" charset="0"/>
                          <a:ea typeface="宋体" panose="02010600030101010101" pitchFamily="2" charset="-122"/>
                        </a:rPr>
                        <a:t>cout</a:t>
                      </a: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rPr>
                        <a:t>&lt;&lt;"n"&lt;&lt;n&lt;&lt;</a:t>
                      </a:r>
                      <a:r>
                        <a:rPr kumimoji="0" lang="en-US" altLang="zh-CN" sz="1600" b="0" i="0" u="none" strike="noStrike" cap="none" normalizeH="0" baseline="0" dirty="0" err="1">
                          <a:ln>
                            <a:noFill/>
                          </a:ln>
                          <a:solidFill>
                            <a:schemeClr val="tx1"/>
                          </a:solidFill>
                          <a:effectLst/>
                          <a:latin typeface="Times New Roman" panose="02020603050405020304" pitchFamily="18" charset="0"/>
                          <a:ea typeface="宋体" panose="02010600030101010101" pitchFamily="2" charset="-122"/>
                        </a:rPr>
                        <a:t>endl</a:t>
                      </a: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rPr>
                        <a:t>;</a:t>
                      </a:r>
                    </a:p>
                  </a:txBody>
                  <a:tcPr marT="45726" marB="45726" horzOverflow="overflow">
                    <a:lnL>
                      <a:noFill/>
                    </a:lnL>
                    <a:lnR>
                      <a:noFill/>
                    </a:lnR>
                    <a:lnT w="28575" cap="flat" cmpd="sng" algn="ctr">
                      <a:solidFill>
                        <a:srgbClr val="003399"/>
                      </a:solidFill>
                      <a:prstDash val="solid"/>
                      <a:round/>
                      <a:headEnd type="none" w="med" len="med"/>
                      <a:tailEnd type="none" w="med" len="med"/>
                    </a:lnT>
                    <a:lnB w="6350" cap="flat" cmpd="sng" algn="ctr">
                      <a:solidFill>
                        <a:srgbClr val="003399"/>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92878897"/>
                  </a:ext>
                </a:extLst>
              </a:tr>
            </a:tbl>
          </a:graphicData>
        </a:graphic>
      </p:graphicFrame>
      <p:sp>
        <p:nvSpPr>
          <p:cNvPr id="5" name="AutoShape 9">
            <a:extLst>
              <a:ext uri="{FF2B5EF4-FFF2-40B4-BE49-F238E27FC236}">
                <a16:creationId xmlns:a16="http://schemas.microsoft.com/office/drawing/2014/main" id="{873EAC77-3B8E-0C41-AA22-CCCCA49979BF}"/>
              </a:ext>
            </a:extLst>
          </p:cNvPr>
          <p:cNvSpPr>
            <a:spLocks noChangeArrowheads="1"/>
          </p:cNvSpPr>
          <p:nvPr/>
        </p:nvSpPr>
        <p:spPr bwMode="auto">
          <a:xfrm>
            <a:off x="5425440" y="2720340"/>
            <a:ext cx="1981200" cy="433388"/>
          </a:xfrm>
          <a:prstGeom prst="wedgeRoundRectCallout">
            <a:avLst>
              <a:gd name="adj1" fmla="val -136380"/>
              <a:gd name="adj2" fmla="val 88463"/>
              <a:gd name="adj3" fmla="val 16667"/>
            </a:avLst>
          </a:prstGeom>
          <a:solidFill>
            <a:srgbClr val="F5F9FD"/>
          </a:solidFill>
          <a:ln w="19050">
            <a:solidFill>
              <a:schemeClr val="accent1"/>
            </a:solidFill>
            <a:miter lim="800000"/>
            <a:headEnd/>
            <a:tailEnd/>
          </a:ln>
          <a:effectLst/>
        </p:spPr>
        <p:txBody>
          <a:bodyPr/>
          <a:lstStyle>
            <a:lvl1pPr marL="457200" indent="-457200">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algn="ctr">
              <a:spcBef>
                <a:spcPct val="0"/>
              </a:spcBef>
              <a:buClrTx/>
              <a:buSzTx/>
              <a:buNone/>
            </a:pPr>
            <a:r>
              <a:rPr kumimoji="1" lang="zh-CN" altLang="en-US" sz="2000" b="1" dirty="0">
                <a:solidFill>
                  <a:schemeClr val="accent1"/>
                </a:solidFill>
              </a:rPr>
              <a:t>数组定义</a:t>
            </a:r>
          </a:p>
        </p:txBody>
      </p:sp>
      <p:sp>
        <p:nvSpPr>
          <p:cNvPr id="6" name="AutoShape 10">
            <a:extLst>
              <a:ext uri="{FF2B5EF4-FFF2-40B4-BE49-F238E27FC236}">
                <a16:creationId xmlns:a16="http://schemas.microsoft.com/office/drawing/2014/main" id="{EDA3B163-0177-12AF-7D49-C5F71B28C7B6}"/>
              </a:ext>
            </a:extLst>
          </p:cNvPr>
          <p:cNvSpPr>
            <a:spLocks noChangeArrowheads="1"/>
          </p:cNvSpPr>
          <p:nvPr/>
        </p:nvSpPr>
        <p:spPr bwMode="auto">
          <a:xfrm>
            <a:off x="5349240" y="4930140"/>
            <a:ext cx="1752600" cy="381000"/>
          </a:xfrm>
          <a:prstGeom prst="wedgeRoundRectCallout">
            <a:avLst>
              <a:gd name="adj1" fmla="val -129259"/>
              <a:gd name="adj2" fmla="val -173333"/>
              <a:gd name="adj3" fmla="val 16667"/>
            </a:avLst>
          </a:prstGeom>
          <a:solidFill>
            <a:srgbClr val="F5F9FD"/>
          </a:solidFill>
          <a:ln w="19050">
            <a:solidFill>
              <a:schemeClr val="accent1"/>
            </a:solidFill>
            <a:miter lim="800000"/>
            <a:headEnd/>
            <a:tailEnd/>
          </a:ln>
          <a:effectLst/>
        </p:spPr>
        <p:txBody>
          <a:bodyPr/>
          <a:lstStyle>
            <a:lvl1pPr marL="457200" indent="-457200">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algn="ctr">
              <a:spcBef>
                <a:spcPct val="0"/>
              </a:spcBef>
              <a:buClrTx/>
              <a:buSzTx/>
              <a:buNone/>
            </a:pPr>
            <a:r>
              <a:rPr kumimoji="1" lang="zh-CN" altLang="en-US" sz="2000" b="1" dirty="0">
                <a:solidFill>
                  <a:schemeClr val="accent1"/>
                </a:solidFill>
              </a:rPr>
              <a:t>数组使用</a:t>
            </a:r>
          </a:p>
        </p:txBody>
      </p:sp>
    </p:spTree>
    <p:extLst>
      <p:ext uri="{BB962C8B-B14F-4D97-AF65-F5344CB8AC3E}">
        <p14:creationId xmlns:p14="http://schemas.microsoft.com/office/powerpoint/2010/main" val="1265040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1"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1"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autoUpdateAnimBg="0"/>
      <p:bldP spid="5" grpId="1" animBg="1"/>
      <p:bldP spid="6" grpId="0" animBg="1" autoUpdateAnimBg="0"/>
      <p:bldP spid="6" grpId="1"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A51B3B-2B20-C4ED-5C27-9AF22D5390F2}"/>
            </a:ext>
          </a:extLst>
        </p:cNvPr>
        <p:cNvGrpSpPr/>
        <p:nvPr/>
      </p:nvGrpSpPr>
      <p:grpSpPr>
        <a:xfrm>
          <a:off x="0" y="0"/>
          <a:ext cx="0" cy="0"/>
          <a:chOff x="0" y="0"/>
          <a:chExt cx="0" cy="0"/>
        </a:xfrm>
      </p:grpSpPr>
      <p:sp>
        <p:nvSpPr>
          <p:cNvPr id="2" name="文本框 1">
            <a:extLst>
              <a:ext uri="{FF2B5EF4-FFF2-40B4-BE49-F238E27FC236}">
                <a16:creationId xmlns:a16="http://schemas.microsoft.com/office/drawing/2014/main" id="{4F5F3262-1970-2173-2BD6-22284ECC9667}"/>
              </a:ext>
            </a:extLst>
          </p:cNvPr>
          <p:cNvSpPr txBox="1"/>
          <p:nvPr/>
        </p:nvSpPr>
        <p:spPr>
          <a:xfrm>
            <a:off x="900848" y="121514"/>
            <a:ext cx="10560350" cy="584775"/>
          </a:xfrm>
          <a:prstGeom prst="rect">
            <a:avLst/>
          </a:prstGeom>
          <a:noFill/>
        </p:spPr>
        <p:txBody>
          <a:bodyPr wrap="square">
            <a:spAutoFit/>
          </a:bodyPr>
          <a:lstStyle/>
          <a:p>
            <a:r>
              <a:rPr lang="en-US" altLang="zh-CN" sz="3200" b="1" dirty="0">
                <a:latin typeface="微软雅黑" panose="020B0503020204020204" pitchFamily="34" charset="-122"/>
                <a:ea typeface="微软雅黑" panose="020B0503020204020204" pitchFamily="34" charset="-122"/>
                <a:cs typeface="+mj-cs"/>
              </a:rPr>
              <a:t>3.2 </a:t>
            </a:r>
            <a:r>
              <a:rPr lang="zh-CN" altLang="en-US" sz="3200" b="1" dirty="0">
                <a:latin typeface="微软雅黑" panose="020B0503020204020204" pitchFamily="34" charset="-122"/>
                <a:ea typeface="微软雅黑" panose="020B0503020204020204" pitchFamily="34" charset="-122"/>
                <a:cs typeface="+mj-cs"/>
              </a:rPr>
              <a:t>数组</a:t>
            </a:r>
          </a:p>
        </p:txBody>
      </p:sp>
      <p:graphicFrame>
        <p:nvGraphicFramePr>
          <p:cNvPr id="4" name="Group 2">
            <a:extLst>
              <a:ext uri="{FF2B5EF4-FFF2-40B4-BE49-F238E27FC236}">
                <a16:creationId xmlns:a16="http://schemas.microsoft.com/office/drawing/2014/main" id="{2301541F-010F-52F6-CD03-C4E10EEB2FAB}"/>
              </a:ext>
            </a:extLst>
          </p:cNvPr>
          <p:cNvGraphicFramePr>
            <a:graphicFrameLocks noGrp="1"/>
          </p:cNvGraphicFramePr>
          <p:nvPr>
            <p:extLst>
              <p:ext uri="{D42A27DB-BD31-4B8C-83A1-F6EECF244321}">
                <p14:modId xmlns:p14="http://schemas.microsoft.com/office/powerpoint/2010/main" val="3643258812"/>
              </p:ext>
            </p:extLst>
          </p:nvPr>
        </p:nvGraphicFramePr>
        <p:xfrm>
          <a:off x="1607820" y="1247228"/>
          <a:ext cx="8229600" cy="4645146"/>
        </p:xfrm>
        <a:graphic>
          <a:graphicData uri="http://schemas.openxmlformats.org/drawingml/2006/table">
            <a:tbl>
              <a:tblPr/>
              <a:tblGrid>
                <a:gridCol w="573088">
                  <a:extLst>
                    <a:ext uri="{9D8B030D-6E8A-4147-A177-3AD203B41FA5}">
                      <a16:colId xmlns:a16="http://schemas.microsoft.com/office/drawing/2014/main" val="20000"/>
                    </a:ext>
                  </a:extLst>
                </a:gridCol>
                <a:gridCol w="7656512">
                  <a:extLst>
                    <a:ext uri="{9D8B030D-6E8A-4147-A177-3AD203B41FA5}">
                      <a16:colId xmlns:a16="http://schemas.microsoft.com/office/drawing/2014/main" val="20001"/>
                    </a:ext>
                  </a:extLst>
                </a:gridCol>
              </a:tblGrid>
              <a:tr h="4645025">
                <a:tc>
                  <a:txBody>
                    <a:bodyPr/>
                    <a:lstStyle/>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800" b="0" i="0" u="none" strike="noStrike" cap="none" normalizeH="0" baseline="0" dirty="0">
                          <a:ln>
                            <a:noFill/>
                          </a:ln>
                          <a:solidFill>
                            <a:schemeClr val="tx1"/>
                          </a:solidFill>
                          <a:effectLst/>
                          <a:latin typeface="Times New Roman" pitchFamily="18" charset="0"/>
                          <a:ea typeface="宋体" pitchFamily="2" charset="-122"/>
                        </a:rPr>
                        <a:t>19</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800" b="0" i="0" u="none" strike="noStrike" cap="none" normalizeH="0" baseline="0" dirty="0">
                          <a:ln>
                            <a:noFill/>
                          </a:ln>
                          <a:solidFill>
                            <a:schemeClr val="tx1"/>
                          </a:solidFill>
                          <a:effectLst/>
                          <a:latin typeface="Times New Roman" pitchFamily="18" charset="0"/>
                          <a:ea typeface="宋体" pitchFamily="2" charset="-122"/>
                        </a:rPr>
                        <a:t>20</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800" b="0" i="0" u="none" strike="noStrike" cap="none" normalizeH="0" baseline="0" dirty="0">
                          <a:ln>
                            <a:noFill/>
                          </a:ln>
                          <a:solidFill>
                            <a:schemeClr val="tx1"/>
                          </a:solidFill>
                          <a:effectLst/>
                          <a:latin typeface="Times New Roman" pitchFamily="18" charset="0"/>
                          <a:ea typeface="宋体" pitchFamily="2" charset="-122"/>
                        </a:rPr>
                        <a:t>21</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800" b="0" i="0" u="none" strike="noStrike" cap="none" normalizeH="0" baseline="0" dirty="0">
                          <a:ln>
                            <a:noFill/>
                          </a:ln>
                          <a:solidFill>
                            <a:schemeClr val="tx1"/>
                          </a:solidFill>
                          <a:effectLst/>
                          <a:latin typeface="Times New Roman" pitchFamily="18" charset="0"/>
                          <a:ea typeface="宋体" pitchFamily="2" charset="-122"/>
                        </a:rPr>
                        <a:t>22</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800" b="0" i="0" u="none" strike="noStrike" cap="none" normalizeH="0" baseline="0" dirty="0">
                          <a:ln>
                            <a:noFill/>
                          </a:ln>
                          <a:solidFill>
                            <a:schemeClr val="tx1"/>
                          </a:solidFill>
                          <a:effectLst/>
                          <a:latin typeface="Times New Roman" pitchFamily="18" charset="0"/>
                          <a:ea typeface="宋体" pitchFamily="2" charset="-122"/>
                        </a:rPr>
                        <a:t>23</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800" b="0" i="0" u="none" strike="noStrike" cap="none" normalizeH="0" baseline="0" dirty="0">
                          <a:ln>
                            <a:noFill/>
                          </a:ln>
                          <a:solidFill>
                            <a:schemeClr val="tx1"/>
                          </a:solidFill>
                          <a:effectLst/>
                          <a:latin typeface="Times New Roman" pitchFamily="18" charset="0"/>
                          <a:ea typeface="宋体" pitchFamily="2" charset="-122"/>
                        </a:rPr>
                        <a:t>24</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800" b="0" i="0" u="none" strike="noStrike" cap="none" normalizeH="0" baseline="0" dirty="0">
                          <a:ln>
                            <a:noFill/>
                          </a:ln>
                          <a:solidFill>
                            <a:schemeClr val="tx1"/>
                          </a:solidFill>
                          <a:effectLst/>
                          <a:latin typeface="Times New Roman" pitchFamily="18" charset="0"/>
                          <a:ea typeface="宋体" pitchFamily="2" charset="-122"/>
                        </a:rPr>
                        <a:t>25</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800" b="0" i="0" u="none" strike="noStrike" cap="none" normalizeH="0" baseline="0" dirty="0">
                          <a:ln>
                            <a:noFill/>
                          </a:ln>
                          <a:solidFill>
                            <a:schemeClr val="tx1"/>
                          </a:solidFill>
                          <a:effectLst/>
                          <a:latin typeface="Times New Roman" pitchFamily="18" charset="0"/>
                          <a:ea typeface="宋体" pitchFamily="2" charset="-122"/>
                        </a:rPr>
                        <a:t>26</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800" b="0" i="0" u="none" strike="noStrike" cap="none" normalizeH="0" baseline="0" dirty="0">
                          <a:ln>
                            <a:noFill/>
                          </a:ln>
                          <a:solidFill>
                            <a:schemeClr val="tx1"/>
                          </a:solidFill>
                          <a:effectLst/>
                          <a:latin typeface="Times New Roman" pitchFamily="18" charset="0"/>
                          <a:ea typeface="宋体" pitchFamily="2" charset="-122"/>
                        </a:rPr>
                        <a:t>27</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800" b="0" i="0" u="none" strike="noStrike" cap="none" normalizeH="0" baseline="0" dirty="0">
                          <a:ln>
                            <a:noFill/>
                          </a:ln>
                          <a:solidFill>
                            <a:schemeClr val="tx1"/>
                          </a:solidFill>
                          <a:effectLst/>
                          <a:latin typeface="Times New Roman" pitchFamily="18" charset="0"/>
                          <a:ea typeface="宋体" pitchFamily="2" charset="-122"/>
                        </a:rPr>
                        <a:t>28</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800" b="0" i="0" u="none" strike="noStrike" cap="none" normalizeH="0" baseline="0" dirty="0">
                          <a:ln>
                            <a:noFill/>
                          </a:ln>
                          <a:solidFill>
                            <a:schemeClr val="tx1"/>
                          </a:solidFill>
                          <a:effectLst/>
                          <a:latin typeface="Times New Roman" pitchFamily="18" charset="0"/>
                          <a:ea typeface="宋体" pitchFamily="2" charset="-122"/>
                        </a:rPr>
                        <a:t>29</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800" b="0" i="0" u="none" strike="noStrike" cap="none" normalizeH="0" baseline="0" dirty="0">
                          <a:ln>
                            <a:noFill/>
                          </a:ln>
                          <a:solidFill>
                            <a:schemeClr val="tx1"/>
                          </a:solidFill>
                          <a:effectLst/>
                          <a:latin typeface="Times New Roman" pitchFamily="18" charset="0"/>
                          <a:ea typeface="宋体" pitchFamily="2" charset="-122"/>
                        </a:rPr>
                        <a:t>30</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800" b="0" i="0" u="none" strike="noStrike" cap="none" normalizeH="0" baseline="0" dirty="0">
                          <a:ln>
                            <a:noFill/>
                          </a:ln>
                          <a:solidFill>
                            <a:schemeClr val="tx1"/>
                          </a:solidFill>
                          <a:effectLst/>
                          <a:latin typeface="Times New Roman" pitchFamily="18" charset="0"/>
                          <a:ea typeface="宋体" pitchFamily="2" charset="-122"/>
                        </a:rPr>
                        <a:t>31</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800" b="0" i="0" u="none" strike="noStrike" cap="none" normalizeH="0" baseline="0" dirty="0">
                          <a:ln>
                            <a:noFill/>
                          </a:ln>
                          <a:solidFill>
                            <a:schemeClr val="tx1"/>
                          </a:solidFill>
                          <a:effectLst/>
                          <a:latin typeface="Times New Roman" pitchFamily="18" charset="0"/>
                          <a:ea typeface="宋体" pitchFamily="2" charset="-122"/>
                        </a:rPr>
                        <a:t>32</a:t>
                      </a:r>
                    </a:p>
                  </a:txBody>
                  <a:tcPr marT="45717" marB="45717" horzOverflow="overflow">
                    <a:lnL cap="flat">
                      <a:noFill/>
                    </a:lnL>
                    <a:lnR>
                      <a:noFill/>
                    </a:lnR>
                    <a:lnT w="28575" cap="flat" cmpd="sng" algn="ctr">
                      <a:solidFill>
                        <a:srgbClr val="003399"/>
                      </a:solidFill>
                      <a:prstDash val="solid"/>
                      <a:round/>
                      <a:headEnd type="none" w="med" len="med"/>
                      <a:tailEnd type="none" w="med" len="med"/>
                    </a:lnT>
                    <a:lnB w="6350" cap="flat" cmpd="sng" algn="ctr">
                      <a:solidFill>
                        <a:srgbClr val="003399"/>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600" b="0" i="0" u="none" strike="noStrike" cap="none" normalizeH="0" baseline="0" dirty="0">
                          <a:ln>
                            <a:noFill/>
                          </a:ln>
                          <a:solidFill>
                            <a:schemeClr val="tx1"/>
                          </a:solidFill>
                          <a:effectLst/>
                          <a:latin typeface="宋体" pitchFamily="2" charset="-122"/>
                          <a:ea typeface="宋体" pitchFamily="2" charset="-122"/>
                        </a:rPr>
                        <a:t> </a:t>
                      </a:r>
                      <a:r>
                        <a:rPr kumimoji="0" lang="en-US" altLang="zh-CN" sz="1800" b="0" i="0" u="none" strike="noStrike" cap="none" normalizeH="0" baseline="0" dirty="0">
                          <a:ln>
                            <a:noFill/>
                          </a:ln>
                          <a:solidFill>
                            <a:srgbClr val="FF0000"/>
                          </a:solidFill>
                          <a:effectLst/>
                          <a:latin typeface="Times New Roman" pitchFamily="18" charset="0"/>
                          <a:ea typeface="宋体" pitchFamily="2" charset="-122"/>
                        </a:rPr>
                        <a:t>//</a:t>
                      </a:r>
                      <a:r>
                        <a:rPr kumimoji="0" lang="zh-CN" altLang="en-US" sz="1800" b="0" i="0" u="none" strike="noStrike" cap="none" normalizeH="0" baseline="0" dirty="0">
                          <a:ln>
                            <a:noFill/>
                          </a:ln>
                          <a:solidFill>
                            <a:srgbClr val="FF0000"/>
                          </a:solidFill>
                          <a:effectLst/>
                          <a:latin typeface="Times New Roman" pitchFamily="18" charset="0"/>
                          <a:ea typeface="宋体" pitchFamily="2" charset="-122"/>
                        </a:rPr>
                        <a:t>对数组元素逐趟进行选择排序</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zh-CN" altLang="en-US" sz="1800" b="0" i="0" u="none" strike="noStrike" cap="none" normalizeH="0" baseline="0" dirty="0">
                          <a:ln>
                            <a:noFill/>
                          </a:ln>
                          <a:solidFill>
                            <a:schemeClr val="tx1"/>
                          </a:solidFill>
                          <a:effectLst/>
                          <a:latin typeface="Times New Roman" pitchFamily="18" charset="0"/>
                          <a:ea typeface="宋体" pitchFamily="2" charset="-122"/>
                        </a:rPr>
                        <a:t>  </a:t>
                      </a:r>
                      <a:r>
                        <a:rPr kumimoji="0" lang="en-US" altLang="zh-CN" sz="1800" b="0" i="0" u="none" strike="noStrike" cap="none" normalizeH="0" baseline="0" dirty="0">
                          <a:ln>
                            <a:noFill/>
                          </a:ln>
                          <a:solidFill>
                            <a:schemeClr val="tx1"/>
                          </a:solidFill>
                          <a:effectLst/>
                          <a:latin typeface="Times New Roman" pitchFamily="18" charset="0"/>
                          <a:ea typeface="宋体" pitchFamily="2" charset="-122"/>
                        </a:rPr>
                        <a:t>for (</a:t>
                      </a:r>
                      <a:r>
                        <a:rPr kumimoji="0" lang="en-US" altLang="zh-CN" sz="1800" b="0" i="0" u="none" strike="noStrike" cap="none" normalizeH="0" baseline="0" dirty="0" err="1">
                          <a:ln>
                            <a:noFill/>
                          </a:ln>
                          <a:solidFill>
                            <a:schemeClr val="tx1"/>
                          </a:solidFill>
                          <a:effectLst/>
                          <a:latin typeface="Times New Roman" pitchFamily="18" charset="0"/>
                          <a:ea typeface="宋体" pitchFamily="2" charset="-122"/>
                        </a:rPr>
                        <a:t>i</a:t>
                      </a:r>
                      <a:r>
                        <a:rPr kumimoji="0" lang="en-US" altLang="zh-CN" sz="1800" b="0" i="0" u="none" strike="noStrike" cap="none" normalizeH="0" baseline="0" dirty="0">
                          <a:ln>
                            <a:noFill/>
                          </a:ln>
                          <a:solidFill>
                            <a:schemeClr val="tx1"/>
                          </a:solidFill>
                          <a:effectLst/>
                          <a:latin typeface="Times New Roman" pitchFamily="18" charset="0"/>
                          <a:ea typeface="宋体" pitchFamily="2" charset="-122"/>
                        </a:rPr>
                        <a:t>=0;i&lt;n-1;i++)</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800" b="0" i="0" u="none" strike="noStrike" cap="none" normalizeH="0" baseline="0" dirty="0">
                          <a:ln>
                            <a:noFill/>
                          </a:ln>
                          <a:solidFill>
                            <a:schemeClr val="tx1"/>
                          </a:solidFill>
                          <a:effectLst/>
                          <a:latin typeface="Times New Roman" pitchFamily="18" charset="0"/>
                          <a:ea typeface="宋体" pitchFamily="2" charset="-122"/>
                        </a:rPr>
                        <a:t>     for (j=i+1;j&lt;</a:t>
                      </a:r>
                      <a:r>
                        <a:rPr kumimoji="0" lang="en-US" altLang="zh-CN" sz="1800" b="0" i="0" u="none" strike="noStrike" cap="none" normalizeH="0" baseline="0" dirty="0" err="1">
                          <a:ln>
                            <a:noFill/>
                          </a:ln>
                          <a:solidFill>
                            <a:schemeClr val="tx1"/>
                          </a:solidFill>
                          <a:effectLst/>
                          <a:latin typeface="Times New Roman" pitchFamily="18" charset="0"/>
                          <a:ea typeface="宋体" pitchFamily="2" charset="-122"/>
                        </a:rPr>
                        <a:t>n;j</a:t>
                      </a:r>
                      <a:r>
                        <a:rPr kumimoji="0" lang="en-US" altLang="zh-CN" sz="1800" b="0" i="0" u="none" strike="noStrike" cap="none" normalizeH="0" baseline="0" dirty="0">
                          <a:ln>
                            <a:noFill/>
                          </a:ln>
                          <a:solidFill>
                            <a:schemeClr val="tx1"/>
                          </a:solidFill>
                          <a:effectLst/>
                          <a:latin typeface="Times New Roman" pitchFamily="18" charset="0"/>
                          <a:ea typeface="宋体" pitchFamily="2" charset="-122"/>
                        </a:rPr>
                        <a:t>++)  //</a:t>
                      </a:r>
                      <a:r>
                        <a:rPr kumimoji="0" lang="zh-CN" altLang="en-US" sz="1800" b="0" i="0" u="none" strike="noStrike" cap="none" normalizeH="0" baseline="0" dirty="0">
                          <a:ln>
                            <a:noFill/>
                          </a:ln>
                          <a:solidFill>
                            <a:schemeClr val="tx1"/>
                          </a:solidFill>
                          <a:effectLst/>
                          <a:latin typeface="Times New Roman" pitchFamily="18" charset="0"/>
                          <a:ea typeface="宋体" pitchFamily="2" charset="-122"/>
                        </a:rPr>
                        <a:t>从</a:t>
                      </a:r>
                      <a:r>
                        <a:rPr kumimoji="0" lang="zh-CN" altLang="en-US" sz="1800" b="1" i="0" u="none" strike="noStrike" cap="none" normalizeH="0" baseline="0" dirty="0">
                          <a:ln>
                            <a:noFill/>
                          </a:ln>
                          <a:solidFill>
                            <a:srgbClr val="FF0000"/>
                          </a:solidFill>
                          <a:effectLst/>
                          <a:latin typeface="Times New Roman" pitchFamily="18" charset="0"/>
                          <a:ea typeface="宋体" pitchFamily="2" charset="-122"/>
                        </a:rPr>
                        <a:t>待排序序列</a:t>
                      </a:r>
                      <a:r>
                        <a:rPr kumimoji="0" lang="zh-CN" altLang="en-US" sz="1800" b="0" i="0" u="none" strike="noStrike" cap="none" normalizeH="0" baseline="0" dirty="0">
                          <a:ln>
                            <a:noFill/>
                          </a:ln>
                          <a:solidFill>
                            <a:schemeClr val="tx1"/>
                          </a:solidFill>
                          <a:effectLst/>
                          <a:latin typeface="Times New Roman" pitchFamily="18" charset="0"/>
                          <a:ea typeface="宋体" pitchFamily="2" charset="-122"/>
                        </a:rPr>
                        <a:t>中选择一个最大的数组元素 </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zh-CN" altLang="en-US" sz="1800" b="0" i="0" u="none" strike="noStrike" cap="none" normalizeH="0" baseline="0" dirty="0">
                          <a:ln>
                            <a:noFill/>
                          </a:ln>
                          <a:solidFill>
                            <a:schemeClr val="tx1"/>
                          </a:solidFill>
                          <a:effectLst/>
                          <a:latin typeface="Times New Roman" pitchFamily="18" charset="0"/>
                          <a:ea typeface="宋体" pitchFamily="2" charset="-122"/>
                        </a:rPr>
                        <a:t>         </a:t>
                      </a:r>
                      <a:r>
                        <a:rPr kumimoji="0" lang="en-US" altLang="zh-CN" sz="1800" b="0" i="0" u="none" strike="noStrike" cap="none" normalizeH="0" baseline="0" dirty="0">
                          <a:ln>
                            <a:noFill/>
                          </a:ln>
                          <a:solidFill>
                            <a:schemeClr val="tx1"/>
                          </a:solidFill>
                          <a:effectLst/>
                          <a:latin typeface="Times New Roman" pitchFamily="18" charset="0"/>
                          <a:ea typeface="宋体" pitchFamily="2" charset="-122"/>
                        </a:rPr>
                        <a:t>if (a[</a:t>
                      </a:r>
                      <a:r>
                        <a:rPr kumimoji="0" lang="en-US" altLang="zh-CN" sz="1800" b="0" i="0" u="none" strike="noStrike" cap="none" normalizeH="0" baseline="0" dirty="0" err="1">
                          <a:ln>
                            <a:noFill/>
                          </a:ln>
                          <a:solidFill>
                            <a:schemeClr val="tx1"/>
                          </a:solidFill>
                          <a:effectLst/>
                          <a:latin typeface="Times New Roman" pitchFamily="18" charset="0"/>
                          <a:ea typeface="宋体" pitchFamily="2" charset="-122"/>
                        </a:rPr>
                        <a:t>i</a:t>
                      </a:r>
                      <a:r>
                        <a:rPr kumimoji="0" lang="en-US" altLang="zh-CN" sz="1800" b="0" i="0" u="none" strike="noStrike" cap="none" normalizeH="0" baseline="0" dirty="0">
                          <a:ln>
                            <a:noFill/>
                          </a:ln>
                          <a:solidFill>
                            <a:schemeClr val="tx1"/>
                          </a:solidFill>
                          <a:effectLst/>
                          <a:latin typeface="Times New Roman" pitchFamily="18" charset="0"/>
                          <a:ea typeface="宋体" pitchFamily="2" charset="-122"/>
                        </a:rPr>
                        <a:t>]&lt;a[j])</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800" b="0" i="0" u="none" strike="noStrike" cap="none" normalizeH="0" baseline="0" dirty="0">
                          <a:ln>
                            <a:noFill/>
                          </a:ln>
                          <a:solidFill>
                            <a:schemeClr val="tx1"/>
                          </a:solidFill>
                          <a:effectLst/>
                          <a:latin typeface="Times New Roman" pitchFamily="18" charset="0"/>
                          <a:ea typeface="宋体" pitchFamily="2" charset="-122"/>
                        </a:rPr>
                        <a:t>         {  </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800" b="0" i="0" u="none" strike="noStrike" cap="none" normalizeH="0" baseline="0" dirty="0">
                          <a:ln>
                            <a:noFill/>
                          </a:ln>
                          <a:solidFill>
                            <a:schemeClr val="tx1"/>
                          </a:solidFill>
                          <a:effectLst/>
                          <a:latin typeface="Times New Roman" pitchFamily="18" charset="0"/>
                          <a:ea typeface="宋体" pitchFamily="2" charset="-122"/>
                        </a:rPr>
                        <a:t>	 </a:t>
                      </a:r>
                      <a:r>
                        <a:rPr kumimoji="0" lang="en-US" altLang="zh-CN" sz="1800" b="0" i="0" u="none" strike="noStrike" cap="none" normalizeH="0" baseline="0" dirty="0" err="1">
                          <a:ln>
                            <a:noFill/>
                          </a:ln>
                          <a:solidFill>
                            <a:schemeClr val="tx1"/>
                          </a:solidFill>
                          <a:effectLst/>
                          <a:latin typeface="Times New Roman" pitchFamily="18" charset="0"/>
                          <a:ea typeface="宋体" pitchFamily="2" charset="-122"/>
                        </a:rPr>
                        <a:t>int</a:t>
                      </a:r>
                      <a:r>
                        <a:rPr kumimoji="0" lang="en-US" altLang="zh-CN" sz="1800" b="0" i="0" u="none" strike="noStrike" cap="none" normalizeH="0" baseline="0" dirty="0">
                          <a:ln>
                            <a:noFill/>
                          </a:ln>
                          <a:solidFill>
                            <a:schemeClr val="tx1"/>
                          </a:solidFill>
                          <a:effectLst/>
                          <a:latin typeface="Times New Roman" pitchFamily="18" charset="0"/>
                          <a:ea typeface="宋体" pitchFamily="2" charset="-122"/>
                        </a:rPr>
                        <a:t> t;</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800" b="0" i="0" u="none" strike="noStrike" cap="none" normalizeH="0" baseline="0" dirty="0">
                          <a:ln>
                            <a:noFill/>
                          </a:ln>
                          <a:solidFill>
                            <a:schemeClr val="tx1"/>
                          </a:solidFill>
                          <a:effectLst/>
                          <a:latin typeface="Times New Roman" pitchFamily="18" charset="0"/>
                          <a:ea typeface="宋体" pitchFamily="2" charset="-122"/>
                        </a:rPr>
                        <a:t>	 t=a[</a:t>
                      </a:r>
                      <a:r>
                        <a:rPr kumimoji="0" lang="en-US" altLang="zh-CN" sz="1800" b="0" i="0" u="none" strike="noStrike" cap="none" normalizeH="0" baseline="0" dirty="0" err="1">
                          <a:ln>
                            <a:noFill/>
                          </a:ln>
                          <a:solidFill>
                            <a:schemeClr val="tx1"/>
                          </a:solidFill>
                          <a:effectLst/>
                          <a:latin typeface="Times New Roman" pitchFamily="18" charset="0"/>
                          <a:ea typeface="宋体" pitchFamily="2" charset="-122"/>
                        </a:rPr>
                        <a:t>i</a:t>
                      </a:r>
                      <a:r>
                        <a:rPr kumimoji="0" lang="en-US" altLang="zh-CN" sz="1800" b="0" i="0" u="none" strike="noStrike" cap="none" normalizeH="0" baseline="0" dirty="0">
                          <a:ln>
                            <a:noFill/>
                          </a:ln>
                          <a:solidFill>
                            <a:schemeClr val="tx1"/>
                          </a:solidFill>
                          <a:effectLst/>
                          <a:latin typeface="Times New Roman" pitchFamily="18" charset="0"/>
                          <a:ea typeface="宋体" pitchFamily="2" charset="-122"/>
                        </a:rPr>
                        <a:t>];      //</a:t>
                      </a:r>
                      <a:r>
                        <a:rPr kumimoji="0" lang="zh-CN" altLang="en-US" sz="1800" b="1" i="0" u="none" strike="noStrike" cap="none" normalizeH="0" baseline="0" dirty="0">
                          <a:ln>
                            <a:noFill/>
                          </a:ln>
                          <a:solidFill>
                            <a:srgbClr val="FF0000"/>
                          </a:solidFill>
                          <a:effectLst/>
                          <a:latin typeface="Times New Roman" pitchFamily="18" charset="0"/>
                          <a:ea typeface="宋体" pitchFamily="2" charset="-122"/>
                        </a:rPr>
                        <a:t>交换</a:t>
                      </a:r>
                      <a:r>
                        <a:rPr kumimoji="0" lang="zh-CN" altLang="en-US" sz="1800" b="0" i="0" u="none" strike="noStrike" cap="none" normalizeH="0" baseline="0" dirty="0">
                          <a:ln>
                            <a:noFill/>
                          </a:ln>
                          <a:solidFill>
                            <a:schemeClr val="tx1"/>
                          </a:solidFill>
                          <a:effectLst/>
                          <a:latin typeface="Times New Roman" pitchFamily="18" charset="0"/>
                          <a:ea typeface="宋体" pitchFamily="2" charset="-122"/>
                        </a:rPr>
                        <a:t>数组元素</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zh-CN" altLang="en-US" sz="1800" b="0" i="0" u="none" strike="noStrike" cap="none" normalizeH="0" baseline="0" dirty="0">
                          <a:ln>
                            <a:noFill/>
                          </a:ln>
                          <a:solidFill>
                            <a:schemeClr val="tx1"/>
                          </a:solidFill>
                          <a:effectLst/>
                          <a:latin typeface="Times New Roman" pitchFamily="18" charset="0"/>
                          <a:ea typeface="宋体" pitchFamily="2" charset="-122"/>
                        </a:rPr>
                        <a:t>	 </a:t>
                      </a:r>
                      <a:r>
                        <a:rPr kumimoji="0" lang="en-US" altLang="zh-CN" sz="1800" b="0" i="0" u="none" strike="noStrike" cap="none" normalizeH="0" baseline="0" dirty="0">
                          <a:ln>
                            <a:noFill/>
                          </a:ln>
                          <a:solidFill>
                            <a:schemeClr val="tx1"/>
                          </a:solidFill>
                          <a:effectLst/>
                          <a:latin typeface="Times New Roman" pitchFamily="18" charset="0"/>
                          <a:ea typeface="宋体" pitchFamily="2" charset="-122"/>
                        </a:rPr>
                        <a:t>a[</a:t>
                      </a:r>
                      <a:r>
                        <a:rPr kumimoji="0" lang="en-US" altLang="zh-CN" sz="1800" b="0" i="0" u="none" strike="noStrike" cap="none" normalizeH="0" baseline="0" dirty="0" err="1">
                          <a:ln>
                            <a:noFill/>
                          </a:ln>
                          <a:solidFill>
                            <a:schemeClr val="tx1"/>
                          </a:solidFill>
                          <a:effectLst/>
                          <a:latin typeface="Times New Roman" pitchFamily="18" charset="0"/>
                          <a:ea typeface="宋体" pitchFamily="2" charset="-122"/>
                        </a:rPr>
                        <a:t>i</a:t>
                      </a:r>
                      <a:r>
                        <a:rPr kumimoji="0" lang="en-US" altLang="zh-CN" sz="1800" b="0" i="0" u="none" strike="noStrike" cap="none" normalizeH="0" baseline="0" dirty="0">
                          <a:ln>
                            <a:noFill/>
                          </a:ln>
                          <a:solidFill>
                            <a:schemeClr val="tx1"/>
                          </a:solidFill>
                          <a:effectLst/>
                          <a:latin typeface="Times New Roman" pitchFamily="18" charset="0"/>
                          <a:ea typeface="宋体" pitchFamily="2" charset="-122"/>
                        </a:rPr>
                        <a:t>]=a[j];</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800" b="0" i="0" u="none" strike="noStrike" cap="none" normalizeH="0" baseline="0" dirty="0">
                          <a:ln>
                            <a:noFill/>
                          </a:ln>
                          <a:solidFill>
                            <a:schemeClr val="tx1"/>
                          </a:solidFill>
                          <a:effectLst/>
                          <a:latin typeface="Times New Roman" pitchFamily="18" charset="0"/>
                          <a:ea typeface="宋体" pitchFamily="2" charset="-122"/>
                        </a:rPr>
                        <a:t>                a[j]=t;</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800" b="0" i="0" u="none" strike="noStrike" cap="none" normalizeH="0" baseline="0" dirty="0">
                          <a:ln>
                            <a:noFill/>
                          </a:ln>
                          <a:solidFill>
                            <a:schemeClr val="tx1"/>
                          </a:solidFill>
                          <a:effectLst/>
                          <a:latin typeface="Times New Roman" pitchFamily="18" charset="0"/>
                          <a:ea typeface="宋体" pitchFamily="2" charset="-122"/>
                        </a:rPr>
                        <a:t>         }    </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800" b="0" i="0" u="none" strike="noStrike" cap="none" normalizeH="0" baseline="0" dirty="0">
                          <a:ln>
                            <a:noFill/>
                          </a:ln>
                          <a:solidFill>
                            <a:schemeClr val="tx1"/>
                          </a:solidFill>
                          <a:effectLst/>
                          <a:latin typeface="Times New Roman" pitchFamily="18" charset="0"/>
                          <a:ea typeface="宋体" pitchFamily="2" charset="-122"/>
                        </a:rPr>
                        <a:t>      for (</a:t>
                      </a:r>
                      <a:r>
                        <a:rPr kumimoji="0" lang="en-US" altLang="zh-CN" sz="1800" b="0" i="0" u="none" strike="noStrike" cap="none" normalizeH="0" baseline="0" dirty="0" err="1">
                          <a:ln>
                            <a:noFill/>
                          </a:ln>
                          <a:solidFill>
                            <a:schemeClr val="tx1"/>
                          </a:solidFill>
                          <a:effectLst/>
                          <a:latin typeface="Times New Roman" pitchFamily="18" charset="0"/>
                          <a:ea typeface="宋体" pitchFamily="2" charset="-122"/>
                        </a:rPr>
                        <a:t>i</a:t>
                      </a:r>
                      <a:r>
                        <a:rPr kumimoji="0" lang="en-US" altLang="zh-CN" sz="1800" b="0" i="0" u="none" strike="noStrike" cap="none" normalizeH="0" baseline="0" dirty="0">
                          <a:ln>
                            <a:noFill/>
                          </a:ln>
                          <a:solidFill>
                            <a:schemeClr val="tx1"/>
                          </a:solidFill>
                          <a:effectLst/>
                          <a:latin typeface="Times New Roman" pitchFamily="18" charset="0"/>
                          <a:ea typeface="宋体" pitchFamily="2" charset="-122"/>
                        </a:rPr>
                        <a:t>=0;i&lt;</a:t>
                      </a:r>
                      <a:r>
                        <a:rPr kumimoji="0" lang="en-US" altLang="zh-CN" sz="1800" b="0" i="0" u="none" strike="noStrike" cap="none" normalizeH="0" baseline="0" dirty="0" err="1">
                          <a:ln>
                            <a:noFill/>
                          </a:ln>
                          <a:solidFill>
                            <a:schemeClr val="tx1"/>
                          </a:solidFill>
                          <a:effectLst/>
                          <a:latin typeface="Times New Roman" pitchFamily="18" charset="0"/>
                          <a:ea typeface="宋体" pitchFamily="2" charset="-122"/>
                        </a:rPr>
                        <a:t>n;i</a:t>
                      </a:r>
                      <a:r>
                        <a:rPr kumimoji="0" lang="en-US" altLang="zh-CN" sz="1800" b="0" i="0" u="none" strike="noStrike" cap="none" normalizeH="0" baseline="0" dirty="0">
                          <a:ln>
                            <a:noFill/>
                          </a:ln>
                          <a:solidFill>
                            <a:schemeClr val="tx1"/>
                          </a:solidFill>
                          <a:effectLst/>
                          <a:latin typeface="Times New Roman" pitchFamily="18" charset="0"/>
                          <a:ea typeface="宋体" pitchFamily="2" charset="-122"/>
                        </a:rPr>
                        <a:t>++)</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800" b="0" i="0" u="none" strike="noStrike" cap="none" normalizeH="0" baseline="0" dirty="0">
                          <a:ln>
                            <a:noFill/>
                          </a:ln>
                          <a:solidFill>
                            <a:schemeClr val="tx1"/>
                          </a:solidFill>
                          <a:effectLst/>
                          <a:latin typeface="Times New Roman" pitchFamily="18" charset="0"/>
                          <a:ea typeface="宋体" pitchFamily="2" charset="-122"/>
                        </a:rPr>
                        <a:t>	</a:t>
                      </a:r>
                      <a:r>
                        <a:rPr kumimoji="0" lang="en-US" altLang="zh-CN" sz="1800" b="0" i="0" u="none" strike="noStrike" cap="none" normalizeH="0" baseline="0" dirty="0" err="1">
                          <a:ln>
                            <a:noFill/>
                          </a:ln>
                          <a:solidFill>
                            <a:schemeClr val="tx1"/>
                          </a:solidFill>
                          <a:effectLst/>
                          <a:latin typeface="Times New Roman" pitchFamily="18" charset="0"/>
                          <a:ea typeface="宋体" pitchFamily="2" charset="-122"/>
                        </a:rPr>
                        <a:t>cout</a:t>
                      </a:r>
                      <a:r>
                        <a:rPr kumimoji="0" lang="en-US" altLang="zh-CN" sz="1800" b="0" i="0" u="none" strike="noStrike" cap="none" normalizeH="0" baseline="0" dirty="0">
                          <a:ln>
                            <a:noFill/>
                          </a:ln>
                          <a:solidFill>
                            <a:schemeClr val="tx1"/>
                          </a:solidFill>
                          <a:effectLst/>
                          <a:latin typeface="Times New Roman" pitchFamily="18" charset="0"/>
                          <a:ea typeface="宋体" pitchFamily="2" charset="-122"/>
                        </a:rPr>
                        <a:t>&lt;&lt;a[</a:t>
                      </a:r>
                      <a:r>
                        <a:rPr kumimoji="0" lang="en-US" altLang="zh-CN" sz="1800" b="0" i="0" u="none" strike="noStrike" cap="none" normalizeH="0" baseline="0" dirty="0" err="1">
                          <a:ln>
                            <a:noFill/>
                          </a:ln>
                          <a:solidFill>
                            <a:schemeClr val="tx1"/>
                          </a:solidFill>
                          <a:effectLst/>
                          <a:latin typeface="Times New Roman" pitchFamily="18" charset="0"/>
                          <a:ea typeface="宋体" pitchFamily="2" charset="-122"/>
                        </a:rPr>
                        <a:t>i</a:t>
                      </a:r>
                      <a:r>
                        <a:rPr kumimoji="0" lang="en-US" altLang="zh-CN" sz="1800" b="0" i="0" u="none" strike="noStrike" cap="none" normalizeH="0" baseline="0" dirty="0">
                          <a:ln>
                            <a:noFill/>
                          </a:ln>
                          <a:solidFill>
                            <a:schemeClr val="tx1"/>
                          </a:solidFill>
                          <a:effectLst/>
                          <a:latin typeface="Times New Roman" pitchFamily="18" charset="0"/>
                          <a:ea typeface="宋体" pitchFamily="2" charset="-122"/>
                        </a:rPr>
                        <a:t>]&lt;&lt;“,\t”;  //</a:t>
                      </a:r>
                      <a:r>
                        <a:rPr kumimoji="0" lang="zh-CN" altLang="en-US" sz="1800" b="0" i="0" u="none" strike="noStrike" cap="none" normalizeH="0" baseline="0" dirty="0">
                          <a:ln>
                            <a:noFill/>
                          </a:ln>
                          <a:solidFill>
                            <a:schemeClr val="tx1"/>
                          </a:solidFill>
                          <a:effectLst/>
                          <a:latin typeface="Times New Roman" pitchFamily="18" charset="0"/>
                          <a:ea typeface="宋体" pitchFamily="2" charset="-122"/>
                        </a:rPr>
                        <a:t>显示排序结果</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zh-CN" altLang="en-US" sz="1800" b="0" i="0" u="none" strike="noStrike" cap="none" normalizeH="0" baseline="0" dirty="0">
                          <a:ln>
                            <a:noFill/>
                          </a:ln>
                          <a:solidFill>
                            <a:schemeClr val="tx1"/>
                          </a:solidFill>
                          <a:effectLst/>
                          <a:latin typeface="Times New Roman" pitchFamily="18" charset="0"/>
                          <a:ea typeface="宋体" pitchFamily="2" charset="-122"/>
                        </a:rPr>
                        <a:t>      </a:t>
                      </a:r>
                      <a:r>
                        <a:rPr kumimoji="0" lang="en-US" altLang="zh-CN" sz="1800" b="0" i="0" u="none" strike="noStrike" cap="none" normalizeH="0" baseline="0" dirty="0">
                          <a:ln>
                            <a:noFill/>
                          </a:ln>
                          <a:solidFill>
                            <a:schemeClr val="tx1"/>
                          </a:solidFill>
                          <a:effectLst/>
                          <a:latin typeface="Times New Roman" pitchFamily="18" charset="0"/>
                          <a:ea typeface="宋体" pitchFamily="2" charset="-122"/>
                        </a:rPr>
                        <a:t>return 0;</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800" b="0" i="0" u="none" strike="noStrike" cap="none" normalizeH="0" baseline="0" dirty="0">
                          <a:ln>
                            <a:noFill/>
                          </a:ln>
                          <a:solidFill>
                            <a:schemeClr val="tx1"/>
                          </a:solidFill>
                          <a:effectLst/>
                          <a:latin typeface="Times New Roman" pitchFamily="18" charset="0"/>
                          <a:ea typeface="黑体" pitchFamily="49" charset="-122"/>
                        </a:rPr>
                        <a:t>}</a:t>
                      </a:r>
                      <a:r>
                        <a:rPr kumimoji="0" lang="en-US" altLang="zh-CN" sz="1800" b="0" i="0" u="none" strike="noStrike" cap="none" normalizeH="0" baseline="0" dirty="0">
                          <a:ln>
                            <a:noFill/>
                          </a:ln>
                          <a:solidFill>
                            <a:schemeClr val="tx1"/>
                          </a:solidFill>
                          <a:effectLst/>
                          <a:latin typeface="Times New Roman" pitchFamily="18" charset="0"/>
                          <a:ea typeface="宋体" pitchFamily="2" charset="-122"/>
                        </a:rPr>
                        <a:t> </a:t>
                      </a:r>
                    </a:p>
                  </a:txBody>
                  <a:tcPr marT="45717" marB="45717" horzOverflow="overflow">
                    <a:lnL>
                      <a:noFill/>
                    </a:lnL>
                    <a:lnR cap="flat">
                      <a:noFill/>
                    </a:lnR>
                    <a:lnT w="28575" cap="flat" cmpd="sng" algn="ctr">
                      <a:solidFill>
                        <a:srgbClr val="003399"/>
                      </a:solidFill>
                      <a:prstDash val="solid"/>
                      <a:round/>
                      <a:headEnd type="none" w="med" len="med"/>
                      <a:tailEnd type="none" w="med" len="med"/>
                    </a:lnT>
                    <a:lnB w="6350" cap="flat" cmpd="sng" algn="ctr">
                      <a:solidFill>
                        <a:srgbClr val="003399"/>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bl>
          </a:graphicData>
        </a:graphic>
      </p:graphicFrame>
      <p:grpSp>
        <p:nvGrpSpPr>
          <p:cNvPr id="3" name="组合 2">
            <a:extLst>
              <a:ext uri="{FF2B5EF4-FFF2-40B4-BE49-F238E27FC236}">
                <a16:creationId xmlns:a16="http://schemas.microsoft.com/office/drawing/2014/main" id="{710FAD11-F410-ADF3-EA57-E30D24499058}"/>
              </a:ext>
            </a:extLst>
          </p:cNvPr>
          <p:cNvGrpSpPr/>
          <p:nvPr/>
        </p:nvGrpSpPr>
        <p:grpSpPr>
          <a:xfrm>
            <a:off x="7071360" y="2931745"/>
            <a:ext cx="3223260" cy="1846659"/>
            <a:chOff x="7071360" y="2931745"/>
            <a:chExt cx="3223260" cy="1846659"/>
          </a:xfrm>
        </p:grpSpPr>
        <p:sp>
          <p:nvSpPr>
            <p:cNvPr id="8" name="Rectangle 9">
              <a:extLst>
                <a:ext uri="{FF2B5EF4-FFF2-40B4-BE49-F238E27FC236}">
                  <a16:creationId xmlns:a16="http://schemas.microsoft.com/office/drawing/2014/main" id="{F21061C6-E943-58A9-C734-AA84F38B8133}"/>
                </a:ext>
              </a:extLst>
            </p:cNvPr>
            <p:cNvSpPr>
              <a:spLocks noChangeArrowheads="1"/>
            </p:cNvSpPr>
            <p:nvPr/>
          </p:nvSpPr>
          <p:spPr bwMode="auto">
            <a:xfrm>
              <a:off x="7071360" y="2931745"/>
              <a:ext cx="3223260" cy="1846659"/>
            </a:xfrm>
            <a:prstGeom prst="rect">
              <a:avLst/>
            </a:prstGeom>
            <a:solidFill>
              <a:schemeClr val="bg1"/>
            </a:solidFill>
            <a:ln w="1905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tLang="zh-CN" b="1" dirty="0">
                <a:solidFill>
                  <a:schemeClr val="tx1"/>
                </a:solidFill>
                <a:latin typeface="微软雅黑" panose="020B0503020204020204" pitchFamily="34" charset="-122"/>
                <a:ea typeface="微软雅黑" panose="020B0503020204020204" pitchFamily="34" charset="-122"/>
              </a:endParaRPr>
            </a:p>
          </p:txBody>
        </p:sp>
        <p:sp>
          <p:nvSpPr>
            <p:cNvPr id="7" name="文本框 6">
              <a:extLst>
                <a:ext uri="{FF2B5EF4-FFF2-40B4-BE49-F238E27FC236}">
                  <a16:creationId xmlns:a16="http://schemas.microsoft.com/office/drawing/2014/main" id="{28BDB8A5-6D91-4390-FBC6-523FAD854701}"/>
                </a:ext>
              </a:extLst>
            </p:cNvPr>
            <p:cNvSpPr txBox="1"/>
            <p:nvPr/>
          </p:nvSpPr>
          <p:spPr>
            <a:xfrm>
              <a:off x="7749540" y="3309788"/>
              <a:ext cx="2156460" cy="1015663"/>
            </a:xfrm>
            <a:prstGeom prst="rect">
              <a:avLst/>
            </a:prstGeom>
            <a:noFill/>
          </p:spPr>
          <p:txBody>
            <a:bodyPr wrap="square">
              <a:spAutoFit/>
            </a:bodyPr>
            <a:lstStyle/>
            <a:p>
              <a:pPr eaLnBrk="1" hangingPunct="1">
                <a:defRPr/>
              </a:pPr>
              <a:r>
                <a:rPr kumimoji="1" lang="zh-CN" altLang="en-US" sz="2000" b="1" dirty="0">
                  <a:effectLst>
                    <a:outerShdw blurRad="38100" dist="38100" dir="2700000" algn="tl">
                      <a:srgbClr val="C0C0C0"/>
                    </a:outerShdw>
                  </a:effectLst>
                  <a:latin typeface="Times New Roman" panose="02020603050405020304" pitchFamily="18" charset="0"/>
                  <a:ea typeface="楷体_GB2312" pitchFamily="49" charset="-122"/>
                  <a:cs typeface="Times New Roman" panose="02020603050405020304" pitchFamily="18" charset="0"/>
                </a:rPr>
                <a:t>运行结果</a:t>
              </a:r>
              <a:r>
                <a:rPr kumimoji="1" lang="zh-CN" altLang="en-US" sz="2400" dirty="0">
                  <a:effectLst>
                    <a:outerShdw blurRad="38100" dist="38100" dir="2700000" algn="tl">
                      <a:srgbClr val="C0C0C0"/>
                    </a:outerShdw>
                  </a:effectLst>
                  <a:latin typeface="Times New Roman" panose="02020603050405020304" pitchFamily="18" charset="0"/>
                  <a:cs typeface="Times New Roman" panose="02020603050405020304" pitchFamily="18" charset="0"/>
                </a:rPr>
                <a:t>：</a:t>
              </a:r>
            </a:p>
            <a:p>
              <a:pPr eaLnBrk="1" hangingPunct="1">
                <a:defRPr/>
              </a:pPr>
              <a:r>
                <a:rPr kumimoji="1" lang="en-US" altLang="zh-CN" sz="1800" b="1" u="sng" dirty="0">
                  <a:latin typeface="Times New Roman" panose="02020603050405020304" pitchFamily="18" charset="0"/>
                  <a:cs typeface="Times New Roman" pitchFamily="18" charset="0"/>
                </a:rPr>
                <a:t>80  90  95  70  -1↙</a:t>
              </a:r>
              <a:endParaRPr kumimoji="1" lang="en-US" altLang="zh-CN" sz="1800" b="1" dirty="0">
                <a:latin typeface="Times New Roman" panose="02020603050405020304" pitchFamily="18" charset="0"/>
                <a:cs typeface="Times New Roman" pitchFamily="18" charset="0"/>
              </a:endParaRPr>
            </a:p>
            <a:p>
              <a:pPr eaLnBrk="1" hangingPunct="1">
                <a:defRPr/>
              </a:pPr>
              <a:r>
                <a:rPr kumimoji="1" lang="en-US" altLang="zh-CN" sz="1800" b="1" dirty="0">
                  <a:latin typeface="Times New Roman" panose="02020603050405020304" pitchFamily="18" charset="0"/>
                  <a:cs typeface="Times New Roman" pitchFamily="18" charset="0"/>
                </a:rPr>
                <a:t>95   90   80   70 </a:t>
              </a:r>
            </a:p>
          </p:txBody>
        </p:sp>
      </p:grpSp>
    </p:spTree>
    <p:extLst>
      <p:ext uri="{BB962C8B-B14F-4D97-AF65-F5344CB8AC3E}">
        <p14:creationId xmlns:p14="http://schemas.microsoft.com/office/powerpoint/2010/main" val="24829892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8AD55F-3F18-4988-881B-BFAD043AEA21}"/>
            </a:ext>
          </a:extLst>
        </p:cNvPr>
        <p:cNvGrpSpPr/>
        <p:nvPr/>
      </p:nvGrpSpPr>
      <p:grpSpPr>
        <a:xfrm>
          <a:off x="0" y="0"/>
          <a:ext cx="0" cy="0"/>
          <a:chOff x="0" y="0"/>
          <a:chExt cx="0" cy="0"/>
        </a:xfrm>
      </p:grpSpPr>
      <p:sp>
        <p:nvSpPr>
          <p:cNvPr id="2" name="文本框 1">
            <a:extLst>
              <a:ext uri="{FF2B5EF4-FFF2-40B4-BE49-F238E27FC236}">
                <a16:creationId xmlns:a16="http://schemas.microsoft.com/office/drawing/2014/main" id="{EF128592-0B4E-2A61-ED43-35F8AC13001A}"/>
              </a:ext>
            </a:extLst>
          </p:cNvPr>
          <p:cNvSpPr txBox="1"/>
          <p:nvPr/>
        </p:nvSpPr>
        <p:spPr>
          <a:xfrm>
            <a:off x="900848" y="121514"/>
            <a:ext cx="10560350" cy="584775"/>
          </a:xfrm>
          <a:prstGeom prst="rect">
            <a:avLst/>
          </a:prstGeom>
          <a:noFill/>
        </p:spPr>
        <p:txBody>
          <a:bodyPr wrap="square">
            <a:spAutoFit/>
          </a:bodyPr>
          <a:lstStyle/>
          <a:p>
            <a:r>
              <a:rPr lang="en-US" altLang="zh-CN" sz="3200" b="1" dirty="0">
                <a:latin typeface="微软雅黑" panose="020B0503020204020204" pitchFamily="34" charset="-122"/>
                <a:ea typeface="微软雅黑" panose="020B0503020204020204" pitchFamily="34" charset="-122"/>
                <a:cs typeface="+mj-cs"/>
              </a:rPr>
              <a:t>3.2.1 </a:t>
            </a:r>
            <a:r>
              <a:rPr lang="zh-CN" altLang="en-US" sz="3200" b="1" dirty="0">
                <a:latin typeface="微软雅黑" panose="020B0503020204020204" pitchFamily="34" charset="-122"/>
                <a:ea typeface="微软雅黑" panose="020B0503020204020204" pitchFamily="34" charset="-122"/>
                <a:cs typeface="+mj-cs"/>
              </a:rPr>
              <a:t>一维数组定义与使用</a:t>
            </a:r>
          </a:p>
        </p:txBody>
      </p:sp>
      <p:sp>
        <p:nvSpPr>
          <p:cNvPr id="5" name="文本框 4">
            <a:extLst>
              <a:ext uri="{FF2B5EF4-FFF2-40B4-BE49-F238E27FC236}">
                <a16:creationId xmlns:a16="http://schemas.microsoft.com/office/drawing/2014/main" id="{5D783E35-29FA-AF74-753B-900CFA9983E6}"/>
              </a:ext>
            </a:extLst>
          </p:cNvPr>
          <p:cNvSpPr txBox="1"/>
          <p:nvPr/>
        </p:nvSpPr>
        <p:spPr>
          <a:xfrm>
            <a:off x="1220888" y="1657926"/>
            <a:ext cx="8161020" cy="584775"/>
          </a:xfrm>
          <a:prstGeom prst="rect">
            <a:avLst/>
          </a:prstGeom>
          <a:noFill/>
        </p:spPr>
        <p:txBody>
          <a:bodyPr wrap="square">
            <a:spAutoFit/>
          </a:bodyPr>
          <a:lstStyle/>
          <a:p>
            <a:pPr algn="just" eaLnBrk="1" hangingPunct="1">
              <a:lnSpc>
                <a:spcPct val="80000"/>
              </a:lnSpc>
              <a:buFont typeface="Wingdings" panose="05000000000000000000" pitchFamily="2" charset="2"/>
              <a:buNone/>
            </a:pPr>
            <a:r>
              <a:rPr lang="zh-CN" altLang="en-US" sz="2000" dirty="0">
                <a:latin typeface="Times New Roman" panose="02020603050405020304" pitchFamily="18" charset="0"/>
                <a:ea typeface="宋体" panose="02010600030101010101" pitchFamily="2" charset="-122"/>
                <a:cs typeface="Times New Roman" panose="02020603050405020304" pitchFamily="18" charset="0"/>
              </a:rPr>
              <a:t>数组元素的地址</a:t>
            </a:r>
            <a:r>
              <a:rPr lang="zh-CN" altLang="en-US" sz="2000" b="1" dirty="0">
                <a:solidFill>
                  <a:srgbClr val="FF0000"/>
                </a:solidFill>
                <a:latin typeface="Times New Roman" panose="02020603050405020304" pitchFamily="18" charset="0"/>
                <a:ea typeface="宋体" panose="02010600030101010101" pitchFamily="2" charset="-122"/>
                <a:cs typeface="Times New Roman" panose="02020603050405020304" pitchFamily="18" charset="0"/>
              </a:rPr>
              <a:t>通过数组名</a:t>
            </a:r>
            <a:r>
              <a:rPr lang="zh-CN" altLang="en-US" sz="2000" dirty="0">
                <a:latin typeface="Times New Roman" panose="02020603050405020304" pitchFamily="18" charset="0"/>
                <a:ea typeface="宋体" panose="02010600030101010101" pitchFamily="2" charset="-122"/>
                <a:cs typeface="Times New Roman" panose="02020603050405020304" pitchFamily="18" charset="0"/>
              </a:rPr>
              <a:t>来读取，其格式如下：</a:t>
            </a:r>
            <a:endParaRPr lang="zh-CN" altLang="en-US" sz="2000" b="1" dirty="0">
              <a:latin typeface="Times New Roman" panose="02020603050405020304" pitchFamily="18" charset="0"/>
              <a:ea typeface="宋体" panose="02010600030101010101" pitchFamily="2" charset="-122"/>
              <a:cs typeface="Times New Roman" panose="02020603050405020304" pitchFamily="18" charset="0"/>
            </a:endParaRPr>
          </a:p>
          <a:p>
            <a:pPr algn="just" eaLnBrk="1" hangingPunct="1">
              <a:lnSpc>
                <a:spcPct val="80000"/>
              </a:lnSpc>
              <a:buFont typeface="Wingdings" panose="05000000000000000000" pitchFamily="2" charset="2"/>
              <a:buNone/>
            </a:pPr>
            <a:endParaRPr lang="en-US" altLang="zh-CN" sz="2000" dirty="0">
              <a:latin typeface="Times New Roman" panose="02020603050405020304" pitchFamily="18" charset="0"/>
              <a:ea typeface="宋体" panose="02010600030101010101" pitchFamily="2" charset="-122"/>
              <a:cs typeface="Times New Roman" panose="02020603050405020304" pitchFamily="18" charset="0"/>
            </a:endParaRPr>
          </a:p>
        </p:txBody>
      </p:sp>
      <p:sp>
        <p:nvSpPr>
          <p:cNvPr id="7" name="文本框 6">
            <a:extLst>
              <a:ext uri="{FF2B5EF4-FFF2-40B4-BE49-F238E27FC236}">
                <a16:creationId xmlns:a16="http://schemas.microsoft.com/office/drawing/2014/main" id="{431C3F77-E472-ECBD-B18B-56FA6B0B7D9E}"/>
              </a:ext>
            </a:extLst>
          </p:cNvPr>
          <p:cNvSpPr txBox="1"/>
          <p:nvPr/>
        </p:nvSpPr>
        <p:spPr>
          <a:xfrm>
            <a:off x="541020" y="3085470"/>
            <a:ext cx="10920178" cy="2810256"/>
          </a:xfrm>
          <a:prstGeom prst="rect">
            <a:avLst/>
          </a:prstGeom>
          <a:noFill/>
        </p:spPr>
        <p:txBody>
          <a:bodyPr wrap="square">
            <a:spAutoFit/>
          </a:bodyPr>
          <a:lstStyle/>
          <a:p>
            <a:pPr algn="just" eaLnBrk="1" hangingPunct="1">
              <a:lnSpc>
                <a:spcPct val="150000"/>
              </a:lnSpc>
              <a:buFont typeface="Wingdings" panose="05000000000000000000" pitchFamily="2" charset="2"/>
              <a:buNone/>
            </a:pPr>
            <a:r>
              <a:rPr lang="zh-CN" altLang="en-US" sz="2000" dirty="0">
                <a:latin typeface="Times New Roman" panose="02020603050405020304" pitchFamily="18" charset="0"/>
                <a:ea typeface="宋体" panose="02010600030101010101" pitchFamily="2" charset="-122"/>
                <a:cs typeface="Times New Roman" panose="02020603050405020304" pitchFamily="18" charset="0"/>
              </a:rPr>
              <a:t> 由于其地址</a:t>
            </a:r>
            <a:r>
              <a:rPr lang="zh-CN" altLang="en-US" sz="2000" b="1" dirty="0">
                <a:solidFill>
                  <a:srgbClr val="FF0000"/>
                </a:solidFill>
                <a:latin typeface="Times New Roman" panose="02020603050405020304" pitchFamily="18" charset="0"/>
                <a:ea typeface="宋体" panose="02010600030101010101" pitchFamily="2" charset="-122"/>
                <a:cs typeface="Times New Roman" panose="02020603050405020304" pitchFamily="18" charset="0"/>
              </a:rPr>
              <a:t>不是实际的地址值</a:t>
            </a:r>
            <a:r>
              <a:rPr lang="zh-CN" altLang="en-US" sz="2000" dirty="0">
                <a:latin typeface="Times New Roman" panose="02020603050405020304" pitchFamily="18" charset="0"/>
                <a:ea typeface="宋体" panose="02010600030101010101" pitchFamily="2" charset="-122"/>
                <a:cs typeface="Times New Roman" panose="02020603050405020304" pitchFamily="18" charset="0"/>
              </a:rPr>
              <a:t>，称这个地址表达式为</a:t>
            </a:r>
            <a:r>
              <a:rPr lang="zh-CN" altLang="en-US" sz="2000" b="1" dirty="0">
                <a:solidFill>
                  <a:srgbClr val="FF0000"/>
                </a:solidFill>
                <a:latin typeface="Times New Roman" panose="02020603050405020304" pitchFamily="18" charset="0"/>
                <a:ea typeface="宋体" panose="02010600030101010101" pitchFamily="2" charset="-122"/>
                <a:cs typeface="Times New Roman" panose="02020603050405020304" pitchFamily="18" charset="0"/>
              </a:rPr>
              <a:t>符号地址表达式</a:t>
            </a:r>
            <a:r>
              <a:rPr lang="zh-CN" altLang="en-US" sz="2000" dirty="0">
                <a:latin typeface="Times New Roman" panose="02020603050405020304" pitchFamily="18" charset="0"/>
                <a:ea typeface="宋体" panose="02010600030101010101" pitchFamily="2" charset="-122"/>
                <a:cs typeface="Times New Roman" panose="02020603050405020304" pitchFamily="18" charset="0"/>
              </a:rPr>
              <a:t>。例如：</a:t>
            </a:r>
          </a:p>
          <a:p>
            <a:pPr algn="just" eaLnBrk="1" hangingPunct="1">
              <a:lnSpc>
                <a:spcPct val="150000"/>
              </a:lnSpc>
              <a:buFont typeface="Wingdings" panose="05000000000000000000" pitchFamily="2" charset="2"/>
              <a:buNone/>
            </a:pPr>
            <a:r>
              <a:rPr lang="zh-CN" altLang="en-US" sz="2000" dirty="0">
                <a:latin typeface="Times New Roman" panose="02020603050405020304" pitchFamily="18" charset="0"/>
                <a:ea typeface="宋体" panose="02010600030101010101" pitchFamily="2" charset="-122"/>
                <a:cs typeface="Times New Roman" panose="02020603050405020304" pitchFamily="18" charset="0"/>
              </a:rPr>
              <a:t>                                  </a:t>
            </a:r>
            <a:r>
              <a:rPr lang="zh-CN" altLang="en-US" sz="2000" b="1" dirty="0">
                <a:solidFill>
                  <a:schemeClr val="accent1"/>
                </a:solidFill>
                <a:latin typeface="Times New Roman" panose="02020603050405020304" pitchFamily="18" charset="0"/>
                <a:ea typeface="宋体" panose="02010600030101010101" pitchFamily="2" charset="-122"/>
                <a:cs typeface="Times New Roman" panose="02020603050405020304" pitchFamily="18" charset="0"/>
              </a:rPr>
              <a:t>一维数组元素</a:t>
            </a:r>
            <a:r>
              <a:rPr lang="en-US" altLang="zh-CN" sz="2000" b="1" dirty="0">
                <a:solidFill>
                  <a:schemeClr val="accent1"/>
                </a:solidFill>
                <a:latin typeface="Times New Roman" panose="02020603050405020304" pitchFamily="18" charset="0"/>
                <a:ea typeface="宋体" panose="02010600030101010101" pitchFamily="2" charset="-122"/>
                <a:cs typeface="Times New Roman" panose="02020603050405020304" pitchFamily="18" charset="0"/>
              </a:rPr>
              <a:t>a[5]</a:t>
            </a:r>
            <a:r>
              <a:rPr lang="zh-CN" altLang="en-US" sz="2000" b="1" dirty="0">
                <a:solidFill>
                  <a:schemeClr val="accent1"/>
                </a:solidFill>
                <a:latin typeface="Times New Roman" panose="02020603050405020304" pitchFamily="18" charset="0"/>
                <a:ea typeface="宋体" panose="02010600030101010101" pitchFamily="2" charset="-122"/>
                <a:cs typeface="Times New Roman" panose="02020603050405020304" pitchFamily="18" charset="0"/>
              </a:rPr>
              <a:t>的符号地址表达式为</a:t>
            </a:r>
            <a:r>
              <a:rPr lang="en-US" altLang="zh-CN" sz="2000" b="1" dirty="0">
                <a:solidFill>
                  <a:schemeClr val="accent1"/>
                </a:solidFill>
                <a:latin typeface="Times New Roman" panose="02020603050405020304" pitchFamily="18" charset="0"/>
                <a:ea typeface="宋体" panose="02010600030101010101" pitchFamily="2" charset="-122"/>
                <a:cs typeface="Times New Roman" panose="02020603050405020304" pitchFamily="18" charset="0"/>
              </a:rPr>
              <a:t>a+5</a:t>
            </a:r>
            <a:endParaRPr lang="zh-CN" altLang="en-US" sz="2000" dirty="0">
              <a:latin typeface="Times New Roman" panose="02020603050405020304" pitchFamily="18" charset="0"/>
              <a:ea typeface="宋体" panose="02010600030101010101" pitchFamily="2" charset="-122"/>
              <a:cs typeface="Times New Roman" panose="02020603050405020304" pitchFamily="18" charset="0"/>
            </a:endParaRPr>
          </a:p>
          <a:p>
            <a:pPr algn="just" eaLnBrk="1" hangingPunct="1">
              <a:lnSpc>
                <a:spcPct val="150000"/>
              </a:lnSpc>
              <a:buFont typeface="Wingdings" panose="05000000000000000000" pitchFamily="2" charset="2"/>
              <a:buNone/>
            </a:pPr>
            <a:r>
              <a:rPr lang="zh-CN" altLang="en-US" sz="20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若</a:t>
            </a:r>
            <a:r>
              <a:rPr lang="en-US" altLang="zh-CN" sz="20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a</a:t>
            </a:r>
            <a:r>
              <a:rPr lang="zh-CN" altLang="en-US" sz="20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是一个</a:t>
            </a:r>
            <a:r>
              <a:rPr lang="en-US" altLang="zh-CN" sz="20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int</a:t>
            </a:r>
            <a:r>
              <a:rPr lang="zh-CN" altLang="en-US" sz="20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型数组，数组的符号地址表达式</a:t>
            </a:r>
            <a:r>
              <a:rPr lang="en-US" altLang="zh-CN" sz="2000" dirty="0" err="1">
                <a:solidFill>
                  <a:srgbClr val="000000"/>
                </a:solidFill>
                <a:latin typeface="Times New Roman" panose="02020603050405020304" pitchFamily="18" charset="0"/>
                <a:ea typeface="宋体" panose="02010600030101010101" pitchFamily="2" charset="-122"/>
                <a:cs typeface="Times New Roman" panose="02020603050405020304" pitchFamily="18" charset="0"/>
              </a:rPr>
              <a:t>a+n</a:t>
            </a:r>
            <a:r>
              <a:rPr lang="zh-CN" altLang="en-US" sz="20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所表达的地址是第</a:t>
            </a:r>
            <a:r>
              <a:rPr lang="en-US" altLang="zh-CN" sz="20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n+1</a:t>
            </a:r>
            <a:r>
              <a:rPr lang="zh-CN" altLang="en-US" sz="20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个元素</a:t>
            </a:r>
            <a:r>
              <a:rPr lang="en-US" altLang="zh-CN" sz="20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a[n]</a:t>
            </a:r>
            <a:r>
              <a:rPr lang="zh-CN" altLang="en-US" sz="20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的地址，代表的</a:t>
            </a:r>
            <a:r>
              <a:rPr lang="zh-CN" altLang="en-US" sz="2000" dirty="0">
                <a:solidFill>
                  <a:srgbClr val="FF0000"/>
                </a:solidFill>
                <a:latin typeface="Times New Roman" panose="02020603050405020304" pitchFamily="18" charset="0"/>
                <a:ea typeface="宋体" panose="02010600030101010101" pitchFamily="2" charset="-122"/>
                <a:cs typeface="Times New Roman" panose="02020603050405020304" pitchFamily="18" charset="0"/>
              </a:rPr>
              <a:t>实际地址值</a:t>
            </a:r>
            <a:r>
              <a:rPr lang="zh-CN" altLang="en-US" sz="20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为：</a:t>
            </a:r>
            <a:endParaRPr lang="en-US" altLang="zh-CN" sz="2000" dirty="0">
              <a:latin typeface="Times New Roman" panose="02020603050405020304" pitchFamily="18" charset="0"/>
              <a:ea typeface="宋体" panose="02010600030101010101" pitchFamily="2" charset="-122"/>
              <a:cs typeface="Times New Roman" panose="02020603050405020304" pitchFamily="18" charset="0"/>
            </a:endParaRPr>
          </a:p>
          <a:p>
            <a:pPr algn="ctr" eaLnBrk="1" hangingPunct="1">
              <a:lnSpc>
                <a:spcPct val="150000"/>
              </a:lnSpc>
              <a:buFont typeface="Wingdings" panose="05000000000000000000" pitchFamily="2" charset="2"/>
              <a:buNone/>
            </a:pPr>
            <a:r>
              <a:rPr lang="en-US" altLang="zh-CN" sz="2000" dirty="0" err="1">
                <a:solidFill>
                  <a:srgbClr val="000000"/>
                </a:solidFill>
                <a:latin typeface="Times New Roman" panose="02020603050405020304" pitchFamily="18" charset="0"/>
                <a:ea typeface="宋体" panose="02010600030101010101" pitchFamily="2" charset="-122"/>
                <a:cs typeface="Times New Roman" panose="02020603050405020304" pitchFamily="18" charset="0"/>
              </a:rPr>
              <a:t>a+n</a:t>
            </a:r>
            <a:r>
              <a:rPr lang="en-US" altLang="zh-CN" sz="20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a:t>
            </a:r>
            <a:r>
              <a:rPr lang="en-US" altLang="zh-CN" sz="2000" dirty="0" err="1">
                <a:solidFill>
                  <a:srgbClr val="000000"/>
                </a:solidFill>
                <a:latin typeface="Times New Roman" panose="02020603050405020304" pitchFamily="18" charset="0"/>
                <a:ea typeface="宋体" panose="02010600030101010101" pitchFamily="2" charset="-122"/>
                <a:cs typeface="Times New Roman" panose="02020603050405020304" pitchFamily="18" charset="0"/>
              </a:rPr>
              <a:t>sizeof</a:t>
            </a:r>
            <a:r>
              <a:rPr lang="en-US" altLang="zh-CN" sz="20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(int)</a:t>
            </a:r>
            <a:endParaRPr lang="en-US" altLang="zh-CN" sz="2000" dirty="0">
              <a:latin typeface="Times New Roman" panose="02020603050405020304" pitchFamily="18" charset="0"/>
              <a:ea typeface="宋体" panose="02010600030101010101" pitchFamily="2" charset="-122"/>
              <a:cs typeface="Times New Roman" panose="02020603050405020304" pitchFamily="18" charset="0"/>
            </a:endParaRPr>
          </a:p>
          <a:p>
            <a:pPr algn="ctr" eaLnBrk="1" hangingPunct="1">
              <a:lnSpc>
                <a:spcPct val="150000"/>
              </a:lnSpc>
              <a:buFont typeface="Wingdings" panose="05000000000000000000" pitchFamily="2" charset="2"/>
              <a:buNone/>
            </a:pPr>
            <a:r>
              <a:rPr lang="zh-CN" altLang="en-US" sz="2000" b="1" dirty="0">
                <a:solidFill>
                  <a:srgbClr val="FF0000"/>
                </a:solidFill>
                <a:latin typeface="Times New Roman" panose="02020603050405020304" pitchFamily="18" charset="0"/>
                <a:ea typeface="宋体" panose="02010600030101010101" pitchFamily="2" charset="-122"/>
                <a:cs typeface="Times New Roman" panose="02020603050405020304" pitchFamily="18" charset="0"/>
              </a:rPr>
              <a:t>而不是</a:t>
            </a:r>
            <a:r>
              <a:rPr lang="en-US" altLang="zh-CN" sz="2000" b="1" dirty="0" err="1">
                <a:solidFill>
                  <a:srgbClr val="FF0000"/>
                </a:solidFill>
                <a:latin typeface="Times New Roman" panose="02020603050405020304" pitchFamily="18" charset="0"/>
                <a:ea typeface="宋体" panose="02010600030101010101" pitchFamily="2" charset="-122"/>
                <a:cs typeface="Times New Roman" panose="02020603050405020304" pitchFamily="18" charset="0"/>
              </a:rPr>
              <a:t>a+n</a:t>
            </a:r>
            <a:r>
              <a:rPr lang="zh-CN" altLang="en-US" sz="20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a:t>
            </a:r>
            <a:r>
              <a:rPr lang="zh-CN" altLang="en-US" sz="2000" dirty="0">
                <a:latin typeface="Times New Roman" panose="02020603050405020304" pitchFamily="18" charset="0"/>
                <a:ea typeface="宋体" panose="02010600030101010101" pitchFamily="2" charset="-122"/>
                <a:cs typeface="Times New Roman" panose="02020603050405020304" pitchFamily="18" charset="0"/>
              </a:rPr>
              <a:t> </a:t>
            </a:r>
            <a:endParaRPr lang="zh-CN" altLang="en-US" dirty="0"/>
          </a:p>
        </p:txBody>
      </p:sp>
      <p:sp>
        <p:nvSpPr>
          <p:cNvPr id="9" name="文本框 8">
            <a:extLst>
              <a:ext uri="{FF2B5EF4-FFF2-40B4-BE49-F238E27FC236}">
                <a16:creationId xmlns:a16="http://schemas.microsoft.com/office/drawing/2014/main" id="{A5A64C88-01CA-3A7D-B73D-C5BB83AB8AD5}"/>
              </a:ext>
            </a:extLst>
          </p:cNvPr>
          <p:cNvSpPr txBox="1"/>
          <p:nvPr/>
        </p:nvSpPr>
        <p:spPr>
          <a:xfrm>
            <a:off x="702728" y="1208290"/>
            <a:ext cx="2019300" cy="387798"/>
          </a:xfrm>
          <a:prstGeom prst="rect">
            <a:avLst/>
          </a:prstGeom>
          <a:noFill/>
        </p:spPr>
        <p:txBody>
          <a:bodyPr wrap="square">
            <a:spAutoFit/>
          </a:bodyPr>
          <a:lstStyle/>
          <a:p>
            <a:pPr algn="just" eaLnBrk="1" hangingPunct="1">
              <a:lnSpc>
                <a:spcPct val="80000"/>
              </a:lnSpc>
              <a:buFont typeface="Wingdings" panose="05000000000000000000" pitchFamily="2" charset="2"/>
              <a:buNone/>
            </a:pPr>
            <a:r>
              <a:rPr lang="zh-CN" altLang="en-US" sz="2400" b="1" dirty="0">
                <a:latin typeface="微软雅黑" panose="020B0503020204020204" pitchFamily="34" charset="-122"/>
                <a:ea typeface="微软雅黑" panose="020B0503020204020204" pitchFamily="34" charset="-122"/>
                <a:cs typeface="Times New Roman" panose="02020603050405020304" pitchFamily="18" charset="0"/>
              </a:rPr>
              <a:t>数组的地址</a:t>
            </a:r>
          </a:p>
        </p:txBody>
      </p:sp>
      <p:grpSp>
        <p:nvGrpSpPr>
          <p:cNvPr id="10" name="组合 9">
            <a:extLst>
              <a:ext uri="{FF2B5EF4-FFF2-40B4-BE49-F238E27FC236}">
                <a16:creationId xmlns:a16="http://schemas.microsoft.com/office/drawing/2014/main" id="{2D2EA182-E1B5-EA8B-215C-A734053DDA4E}"/>
              </a:ext>
            </a:extLst>
          </p:cNvPr>
          <p:cNvGrpSpPr/>
          <p:nvPr/>
        </p:nvGrpSpPr>
        <p:grpSpPr>
          <a:xfrm>
            <a:off x="2366010" y="2242701"/>
            <a:ext cx="6160770" cy="508649"/>
            <a:chOff x="2190750" y="2220123"/>
            <a:chExt cx="6160770" cy="508649"/>
          </a:xfrm>
        </p:grpSpPr>
        <p:sp>
          <p:nvSpPr>
            <p:cNvPr id="11" name="矩形: 圆角 10">
              <a:extLst>
                <a:ext uri="{FF2B5EF4-FFF2-40B4-BE49-F238E27FC236}">
                  <a16:creationId xmlns:a16="http://schemas.microsoft.com/office/drawing/2014/main" id="{0C42434A-120B-0041-61A6-903835DACEE7}"/>
                </a:ext>
              </a:extLst>
            </p:cNvPr>
            <p:cNvSpPr/>
            <p:nvPr/>
          </p:nvSpPr>
          <p:spPr>
            <a:xfrm>
              <a:off x="2190750" y="2220123"/>
              <a:ext cx="6160770" cy="508649"/>
            </a:xfrm>
            <a:prstGeom prst="roundRect">
              <a:avLst>
                <a:gd name="adj" fmla="val 5093"/>
              </a:avLst>
            </a:prstGeom>
            <a:solidFill>
              <a:schemeClr val="bg1"/>
            </a:solidFill>
            <a:ln w="1905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a:extLst>
                <a:ext uri="{FF2B5EF4-FFF2-40B4-BE49-F238E27FC236}">
                  <a16:creationId xmlns:a16="http://schemas.microsoft.com/office/drawing/2014/main" id="{F224CEDB-5223-2913-A68A-54372CDA6D97}"/>
                </a:ext>
              </a:extLst>
            </p:cNvPr>
            <p:cNvSpPr txBox="1"/>
            <p:nvPr/>
          </p:nvSpPr>
          <p:spPr>
            <a:xfrm>
              <a:off x="2190750" y="2289782"/>
              <a:ext cx="6160770" cy="400110"/>
            </a:xfrm>
            <a:prstGeom prst="rect">
              <a:avLst/>
            </a:prstGeom>
            <a:noFill/>
          </p:spPr>
          <p:txBody>
            <a:bodyPr wrap="square">
              <a:spAutoFit/>
            </a:bodyPr>
            <a:lstStyle/>
            <a:p>
              <a:pPr algn="ctr" eaLnBrk="1" hangingPunct="1">
                <a:spcBef>
                  <a:spcPct val="0"/>
                </a:spcBef>
                <a:buClrTx/>
                <a:buSzTx/>
                <a:buFontTx/>
                <a:buNone/>
              </a:pPr>
              <a:r>
                <a:rPr kumimoji="1" lang="zh-CN" altLang="en-US" sz="2000" dirty="0">
                  <a:solidFill>
                    <a:srgbClr val="000000"/>
                  </a:solidFill>
                  <a:latin typeface="宋体" panose="02010600030101010101" pitchFamily="2" charset="-122"/>
                  <a:ea typeface="宋体" panose="02010600030101010101" pitchFamily="2" charset="-122"/>
                  <a:cs typeface="Times New Roman" panose="02020603050405020304" pitchFamily="18" charset="0"/>
                </a:rPr>
                <a:t>数组名</a:t>
              </a:r>
              <a:r>
                <a:rPr kumimoji="1" lang="en-US" altLang="zh-CN" sz="2000" dirty="0">
                  <a:solidFill>
                    <a:srgbClr val="000000"/>
                  </a:solidFill>
                  <a:latin typeface="宋体" panose="02010600030101010101" pitchFamily="2" charset="-122"/>
                  <a:ea typeface="宋体" panose="02010600030101010101" pitchFamily="2" charset="-122"/>
                  <a:cs typeface="Times New Roman" panose="02020603050405020304" pitchFamily="18" charset="0"/>
                </a:rPr>
                <a:t>+</a:t>
              </a:r>
              <a:r>
                <a:rPr kumimoji="1" lang="zh-CN" altLang="en-US" sz="2000" dirty="0">
                  <a:solidFill>
                    <a:srgbClr val="000000"/>
                  </a:solidFill>
                  <a:latin typeface="宋体" panose="02010600030101010101" pitchFamily="2" charset="-122"/>
                  <a:ea typeface="宋体" panose="02010600030101010101" pitchFamily="2" charset="-122"/>
                  <a:cs typeface="Times New Roman" panose="02020603050405020304" pitchFamily="18" charset="0"/>
                </a:rPr>
                <a:t>整型表达式</a:t>
              </a:r>
              <a:r>
                <a:rPr kumimoji="1" lang="en-US" altLang="zh-CN" sz="2000" dirty="0">
                  <a:solidFill>
                    <a:srgbClr val="000000"/>
                  </a:solidFill>
                  <a:latin typeface="宋体" panose="02010600030101010101" pitchFamily="2" charset="-122"/>
                  <a:ea typeface="宋体" panose="02010600030101010101" pitchFamily="2" charset="-122"/>
                  <a:cs typeface="Times New Roman" panose="02020603050405020304" pitchFamily="18" charset="0"/>
                </a:rPr>
                <a:t>;</a:t>
              </a:r>
            </a:p>
          </p:txBody>
        </p:sp>
      </p:grpSp>
    </p:spTree>
    <p:extLst>
      <p:ext uri="{BB962C8B-B14F-4D97-AF65-F5344CB8AC3E}">
        <p14:creationId xmlns:p14="http://schemas.microsoft.com/office/powerpoint/2010/main" val="20921001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907898-E3E5-8AB9-3022-89933DFE9CBF}"/>
            </a:ext>
          </a:extLst>
        </p:cNvPr>
        <p:cNvGrpSpPr/>
        <p:nvPr/>
      </p:nvGrpSpPr>
      <p:grpSpPr>
        <a:xfrm>
          <a:off x="0" y="0"/>
          <a:ext cx="0" cy="0"/>
          <a:chOff x="0" y="0"/>
          <a:chExt cx="0" cy="0"/>
        </a:xfrm>
      </p:grpSpPr>
      <p:sp>
        <p:nvSpPr>
          <p:cNvPr id="27" name="矩形: 圆角 26">
            <a:extLst>
              <a:ext uri="{FF2B5EF4-FFF2-40B4-BE49-F238E27FC236}">
                <a16:creationId xmlns:a16="http://schemas.microsoft.com/office/drawing/2014/main" id="{10858D3E-9A3E-A1C6-FDB8-17870A88291B}"/>
              </a:ext>
            </a:extLst>
          </p:cNvPr>
          <p:cNvSpPr/>
          <p:nvPr/>
        </p:nvSpPr>
        <p:spPr>
          <a:xfrm>
            <a:off x="2909798" y="5180951"/>
            <a:ext cx="6602594" cy="636371"/>
          </a:xfrm>
          <a:prstGeom prst="roundRect">
            <a:avLst>
              <a:gd name="adj" fmla="val 5093"/>
            </a:avLst>
          </a:prstGeom>
          <a:solidFill>
            <a:schemeClr val="bg1"/>
          </a:solidFill>
          <a:ln w="1905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圆角 25">
            <a:extLst>
              <a:ext uri="{FF2B5EF4-FFF2-40B4-BE49-F238E27FC236}">
                <a16:creationId xmlns:a16="http://schemas.microsoft.com/office/drawing/2014/main" id="{33B21C71-29BA-69D7-E925-9B93C63CCD55}"/>
              </a:ext>
            </a:extLst>
          </p:cNvPr>
          <p:cNvSpPr/>
          <p:nvPr/>
        </p:nvSpPr>
        <p:spPr>
          <a:xfrm>
            <a:off x="2901081" y="4152249"/>
            <a:ext cx="3194919" cy="636371"/>
          </a:xfrm>
          <a:prstGeom prst="roundRect">
            <a:avLst>
              <a:gd name="adj" fmla="val 5093"/>
            </a:avLst>
          </a:prstGeom>
          <a:solidFill>
            <a:schemeClr val="bg1"/>
          </a:solidFill>
          <a:ln w="1905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a:extLst>
              <a:ext uri="{FF2B5EF4-FFF2-40B4-BE49-F238E27FC236}">
                <a16:creationId xmlns:a16="http://schemas.microsoft.com/office/drawing/2014/main" id="{C684DA62-D1D1-B3EA-D3D4-EA73E6497101}"/>
              </a:ext>
            </a:extLst>
          </p:cNvPr>
          <p:cNvSpPr txBox="1"/>
          <p:nvPr/>
        </p:nvSpPr>
        <p:spPr>
          <a:xfrm>
            <a:off x="900848" y="121514"/>
            <a:ext cx="10560350" cy="584775"/>
          </a:xfrm>
          <a:prstGeom prst="rect">
            <a:avLst/>
          </a:prstGeom>
          <a:noFill/>
        </p:spPr>
        <p:txBody>
          <a:bodyPr wrap="square">
            <a:spAutoFit/>
          </a:bodyPr>
          <a:lstStyle/>
          <a:p>
            <a:r>
              <a:rPr lang="en-US" altLang="zh-CN" sz="3200" b="1" dirty="0">
                <a:latin typeface="微软雅黑" panose="020B0503020204020204" pitchFamily="34" charset="-122"/>
                <a:ea typeface="微软雅黑" panose="020B0503020204020204" pitchFamily="34" charset="-122"/>
                <a:cs typeface="+mj-cs"/>
              </a:rPr>
              <a:t>3.2.1 </a:t>
            </a:r>
            <a:r>
              <a:rPr lang="zh-CN" altLang="en-US" sz="3200" b="1" dirty="0">
                <a:latin typeface="微软雅黑" panose="020B0503020204020204" pitchFamily="34" charset="-122"/>
                <a:ea typeface="微软雅黑" panose="020B0503020204020204" pitchFamily="34" charset="-122"/>
                <a:cs typeface="+mj-cs"/>
              </a:rPr>
              <a:t>一维数组定义与使用</a:t>
            </a:r>
          </a:p>
        </p:txBody>
      </p:sp>
      <p:sp>
        <p:nvSpPr>
          <p:cNvPr id="9" name="文本框 8">
            <a:extLst>
              <a:ext uri="{FF2B5EF4-FFF2-40B4-BE49-F238E27FC236}">
                <a16:creationId xmlns:a16="http://schemas.microsoft.com/office/drawing/2014/main" id="{842E9895-351F-12E9-5B45-1AFF29CC0055}"/>
              </a:ext>
            </a:extLst>
          </p:cNvPr>
          <p:cNvSpPr txBox="1"/>
          <p:nvPr/>
        </p:nvSpPr>
        <p:spPr>
          <a:xfrm>
            <a:off x="556260" y="1004183"/>
            <a:ext cx="9679757" cy="1200329"/>
          </a:xfrm>
          <a:prstGeom prst="rect">
            <a:avLst/>
          </a:prstGeom>
          <a:noFill/>
        </p:spPr>
        <p:txBody>
          <a:bodyPr wrap="square">
            <a:spAutoFit/>
          </a:bodyPr>
          <a:lstStyle/>
          <a:p>
            <a:pPr marL="285750" indent="-285750" algn="just">
              <a:buFont typeface="Wingdings" panose="05000000000000000000" pitchFamily="2" charset="2"/>
              <a:buChar char="p"/>
            </a:pPr>
            <a:r>
              <a:rPr lang="zh-CN" altLang="en-US" dirty="0">
                <a:latin typeface="宋体" panose="02010600030101010101" pitchFamily="2" charset="-122"/>
                <a:ea typeface="宋体" panose="02010600030101010101" pitchFamily="2" charset="-122"/>
              </a:rPr>
              <a:t>在使用数组时最常犯的错误是</a:t>
            </a:r>
            <a:r>
              <a:rPr lang="zh-CN" altLang="en-US" b="1" dirty="0">
                <a:solidFill>
                  <a:schemeClr val="accent1"/>
                </a:solidFill>
                <a:latin typeface="微软雅黑" panose="020B0503020204020204" pitchFamily="34" charset="-122"/>
                <a:ea typeface="微软雅黑" panose="020B0503020204020204" pitchFamily="34" charset="-122"/>
              </a:rPr>
              <a:t>数组元素越界</a:t>
            </a:r>
            <a:r>
              <a:rPr lang="zh-CN" altLang="en-US" dirty="0">
                <a:latin typeface="宋体" panose="02010600030101010101" pitchFamily="2" charset="-122"/>
                <a:ea typeface="宋体" panose="02010600030101010101" pitchFamily="2" charset="-122"/>
              </a:rPr>
              <a:t>：包括上标越界和下标越界。</a:t>
            </a:r>
            <a:endParaRPr lang="en-US" altLang="zh-CN" dirty="0">
              <a:latin typeface="宋体" panose="02010600030101010101" pitchFamily="2" charset="-122"/>
              <a:ea typeface="宋体" panose="02010600030101010101" pitchFamily="2" charset="-122"/>
            </a:endParaRPr>
          </a:p>
          <a:p>
            <a:pPr marL="285750" indent="-285750" algn="just">
              <a:buFont typeface="Arial" panose="020B0604020202020204" pitchFamily="34" charset="0"/>
              <a:buChar char="•"/>
            </a:pPr>
            <a:r>
              <a:rPr lang="zh-CN" altLang="en-US" b="1" dirty="0">
                <a:solidFill>
                  <a:schemeClr val="accent1"/>
                </a:solidFill>
                <a:latin typeface="微软雅黑" panose="020B0503020204020204" pitchFamily="34" charset="-122"/>
                <a:ea typeface="微软雅黑" panose="020B0503020204020204" pitchFamily="34" charset="-122"/>
              </a:rPr>
              <a:t>上标越界</a:t>
            </a:r>
            <a:r>
              <a:rPr lang="zh-CN" altLang="en-US" dirty="0">
                <a:latin typeface="宋体" panose="02010600030101010101" pitchFamily="2" charset="-122"/>
                <a:ea typeface="宋体" panose="02010600030101010101" pitchFamily="2" charset="-122"/>
              </a:rPr>
              <a:t>是指数组元素的访问地址值超过了数组的起始地址</a:t>
            </a:r>
            <a:endParaRPr lang="en-US" altLang="zh-CN" dirty="0">
              <a:latin typeface="宋体" panose="02010600030101010101" pitchFamily="2" charset="-122"/>
              <a:ea typeface="宋体" panose="02010600030101010101" pitchFamily="2" charset="-122"/>
            </a:endParaRPr>
          </a:p>
          <a:p>
            <a:pPr marL="285750" indent="-285750" algn="just">
              <a:buFont typeface="Arial" panose="020B0604020202020204" pitchFamily="34" charset="0"/>
              <a:buChar char="•"/>
            </a:pPr>
            <a:r>
              <a:rPr lang="zh-CN" altLang="en-US" b="1" dirty="0">
                <a:solidFill>
                  <a:schemeClr val="accent1"/>
                </a:solidFill>
                <a:latin typeface="微软雅黑" panose="020B0503020204020204" pitchFamily="34" charset="-122"/>
                <a:ea typeface="微软雅黑" panose="020B0503020204020204" pitchFamily="34" charset="-122"/>
              </a:rPr>
              <a:t>下标越界</a:t>
            </a:r>
            <a:r>
              <a:rPr lang="zh-CN" altLang="en-US" dirty="0">
                <a:latin typeface="宋体" panose="02010600030101010101" pitchFamily="2" charset="-122"/>
                <a:ea typeface="宋体" panose="02010600030101010101" pitchFamily="2" charset="-122"/>
              </a:rPr>
              <a:t>是指数组元素的访问地址越过了数组中最后一个数组元素的地址。</a:t>
            </a:r>
            <a:endParaRPr lang="en-US" altLang="zh-CN" dirty="0">
              <a:latin typeface="宋体" panose="02010600030101010101" pitchFamily="2" charset="-122"/>
              <a:ea typeface="宋体" panose="02010600030101010101" pitchFamily="2" charset="-122"/>
            </a:endParaRPr>
          </a:p>
          <a:p>
            <a:pPr algn="just"/>
            <a:endParaRPr lang="zh-CN" altLang="en-US" dirty="0">
              <a:latin typeface="宋体" panose="02010600030101010101" pitchFamily="2" charset="-122"/>
              <a:ea typeface="宋体" panose="02010600030101010101" pitchFamily="2" charset="-122"/>
            </a:endParaRPr>
          </a:p>
        </p:txBody>
      </p:sp>
      <p:sp>
        <p:nvSpPr>
          <p:cNvPr id="11" name="文本框 10">
            <a:extLst>
              <a:ext uri="{FF2B5EF4-FFF2-40B4-BE49-F238E27FC236}">
                <a16:creationId xmlns:a16="http://schemas.microsoft.com/office/drawing/2014/main" id="{B3E43185-5E7D-BF28-4259-7A982E61C189}"/>
              </a:ext>
            </a:extLst>
          </p:cNvPr>
          <p:cNvSpPr txBox="1"/>
          <p:nvPr/>
        </p:nvSpPr>
        <p:spPr>
          <a:xfrm>
            <a:off x="3646197" y="4186210"/>
            <a:ext cx="4206240" cy="646331"/>
          </a:xfrm>
          <a:prstGeom prst="rect">
            <a:avLst/>
          </a:prstGeom>
          <a:noFill/>
        </p:spPr>
        <p:txBody>
          <a:bodyPr wrap="square">
            <a:spAutoFit/>
          </a:bodyPr>
          <a:lstStyle/>
          <a:p>
            <a:pPr algn="just"/>
            <a:r>
              <a:rPr lang="zh-CN" altLang="en-US" sz="1800" dirty="0">
                <a:latin typeface="Comic Sans MS" panose="030F0702030302020204" pitchFamily="66" charset="0"/>
                <a:ea typeface="宋体" panose="02010600030101010101" pitchFamily="2" charset="-122"/>
              </a:rPr>
              <a:t>int a[5],c[5],i;</a:t>
            </a:r>
          </a:p>
          <a:p>
            <a:pPr algn="just"/>
            <a:r>
              <a:rPr lang="zh-CN" altLang="en-US" sz="1800" dirty="0">
                <a:latin typeface="Comic Sans MS" panose="030F0702030302020204" pitchFamily="66" charset="0"/>
                <a:ea typeface="宋体" panose="02010600030101010101" pitchFamily="2" charset="-122"/>
              </a:rPr>
              <a:t>a=c;	//错误!</a:t>
            </a:r>
            <a:endParaRPr lang="zh-CN" altLang="en-US" dirty="0"/>
          </a:p>
        </p:txBody>
      </p:sp>
      <p:sp>
        <p:nvSpPr>
          <p:cNvPr id="13" name="文本框 12">
            <a:extLst>
              <a:ext uri="{FF2B5EF4-FFF2-40B4-BE49-F238E27FC236}">
                <a16:creationId xmlns:a16="http://schemas.microsoft.com/office/drawing/2014/main" id="{338B8206-FCE7-9B62-3EA2-648BCE7252FA}"/>
              </a:ext>
            </a:extLst>
          </p:cNvPr>
          <p:cNvSpPr txBox="1"/>
          <p:nvPr/>
        </p:nvSpPr>
        <p:spPr>
          <a:xfrm>
            <a:off x="2792757" y="4818916"/>
            <a:ext cx="6096000" cy="369332"/>
          </a:xfrm>
          <a:prstGeom prst="rect">
            <a:avLst/>
          </a:prstGeom>
          <a:noFill/>
        </p:spPr>
        <p:txBody>
          <a:bodyPr wrap="square">
            <a:spAutoFit/>
          </a:bodyPr>
          <a:lstStyle/>
          <a:p>
            <a:pPr algn="just"/>
            <a:r>
              <a:rPr lang="zh-CN" altLang="en-US" sz="1800" dirty="0">
                <a:latin typeface="Comic Sans MS" panose="030F0702030302020204" pitchFamily="66" charset="0"/>
                <a:ea typeface="宋体" panose="02010600030101010101" pitchFamily="2" charset="-122"/>
              </a:rPr>
              <a:t>正确的方法是将对应的元素进行拷贝，见下列程序段：</a:t>
            </a:r>
          </a:p>
        </p:txBody>
      </p:sp>
      <p:sp>
        <p:nvSpPr>
          <p:cNvPr id="15" name="文本框 14">
            <a:extLst>
              <a:ext uri="{FF2B5EF4-FFF2-40B4-BE49-F238E27FC236}">
                <a16:creationId xmlns:a16="http://schemas.microsoft.com/office/drawing/2014/main" id="{5154320B-BED7-F9EE-A8CB-6874F7931A10}"/>
              </a:ext>
            </a:extLst>
          </p:cNvPr>
          <p:cNvSpPr txBox="1"/>
          <p:nvPr/>
        </p:nvSpPr>
        <p:spPr>
          <a:xfrm>
            <a:off x="3046757" y="5188248"/>
            <a:ext cx="6418781" cy="646331"/>
          </a:xfrm>
          <a:prstGeom prst="rect">
            <a:avLst/>
          </a:prstGeom>
          <a:noFill/>
        </p:spPr>
        <p:txBody>
          <a:bodyPr wrap="square">
            <a:spAutoFit/>
          </a:bodyPr>
          <a:lstStyle/>
          <a:p>
            <a:pPr algn="just"/>
            <a:r>
              <a:rPr lang="zh-CN" altLang="en-US" sz="1800" dirty="0">
                <a:latin typeface="Comic Sans MS" panose="030F0702030302020204" pitchFamily="66" charset="0"/>
                <a:ea typeface="宋体" panose="02010600030101010101" pitchFamily="2" charset="-122"/>
              </a:rPr>
              <a:t>for(i=0;i&lt;5;i++)</a:t>
            </a:r>
            <a:r>
              <a:rPr lang="en-US" altLang="zh-CN" sz="1800" dirty="0">
                <a:latin typeface="Comic Sans MS" panose="030F0702030302020204" pitchFamily="66" charset="0"/>
                <a:ea typeface="宋体" panose="02010600030101010101" pitchFamily="2" charset="-122"/>
              </a:rPr>
              <a:t>{</a:t>
            </a:r>
            <a:endParaRPr lang="zh-CN" altLang="en-US" sz="1800" dirty="0">
              <a:latin typeface="Comic Sans MS" panose="030F0702030302020204" pitchFamily="66" charset="0"/>
              <a:ea typeface="宋体" panose="02010600030101010101" pitchFamily="2" charset="-122"/>
            </a:endParaRPr>
          </a:p>
          <a:p>
            <a:pPr algn="just"/>
            <a:r>
              <a:rPr lang="zh-CN" altLang="en-US" sz="1800" dirty="0">
                <a:latin typeface="Comic Sans MS" panose="030F0702030302020204" pitchFamily="66" charset="0"/>
                <a:ea typeface="宋体" panose="02010600030101010101" pitchFamily="2" charset="-122"/>
              </a:rPr>
              <a:t>   a[i]=c[i];</a:t>
            </a:r>
            <a:r>
              <a:rPr lang="en-US" altLang="zh-CN" sz="1800" dirty="0">
                <a:latin typeface="Comic Sans MS" panose="030F0702030302020204" pitchFamily="66" charset="0"/>
                <a:ea typeface="宋体" panose="02010600030101010101" pitchFamily="2" charset="-122"/>
              </a:rPr>
              <a:t>}</a:t>
            </a:r>
            <a:r>
              <a:rPr lang="zh-CN" altLang="en-US" sz="1800" dirty="0">
                <a:latin typeface="Comic Sans MS" panose="030F0702030302020204" pitchFamily="66" charset="0"/>
                <a:ea typeface="宋体" panose="02010600030101010101" pitchFamily="2" charset="-122"/>
              </a:rPr>
              <a:t>  </a:t>
            </a:r>
            <a:r>
              <a:rPr lang="zh-CN" altLang="en-US" sz="1800" dirty="0">
                <a:latin typeface="宋体" panose="02010600030101010101" pitchFamily="2" charset="-122"/>
                <a:ea typeface="宋体" panose="02010600030101010101" pitchFamily="2" charset="-122"/>
              </a:rPr>
              <a:t>//将数组c中元素的值拷贝到数组c的对应元素中</a:t>
            </a:r>
          </a:p>
        </p:txBody>
      </p:sp>
      <p:sp>
        <p:nvSpPr>
          <p:cNvPr id="17" name="文本框 16">
            <a:extLst>
              <a:ext uri="{FF2B5EF4-FFF2-40B4-BE49-F238E27FC236}">
                <a16:creationId xmlns:a16="http://schemas.microsoft.com/office/drawing/2014/main" id="{C3CDCBD3-5A97-CDD2-79E6-0F5F84F82270}"/>
              </a:ext>
            </a:extLst>
          </p:cNvPr>
          <p:cNvSpPr txBox="1"/>
          <p:nvPr/>
        </p:nvSpPr>
        <p:spPr>
          <a:xfrm>
            <a:off x="636655" y="5946361"/>
            <a:ext cx="10530840" cy="369332"/>
          </a:xfrm>
          <a:prstGeom prst="rect">
            <a:avLst/>
          </a:prstGeom>
          <a:noFill/>
        </p:spPr>
        <p:txBody>
          <a:bodyPr wrap="square">
            <a:spAutoFit/>
          </a:bodyPr>
          <a:lstStyle/>
          <a:p>
            <a:pPr marL="285750" indent="-285750" algn="just">
              <a:buFont typeface="Wingdings" panose="05000000000000000000" pitchFamily="2" charset="2"/>
              <a:buChar char="p"/>
            </a:pPr>
            <a:r>
              <a:rPr lang="zh-CN" altLang="en-US" sz="1800" dirty="0">
                <a:latin typeface="宋体" panose="02010600030101010101" pitchFamily="2" charset="-122"/>
                <a:ea typeface="宋体" panose="02010600030101010101" pitchFamily="2" charset="-122"/>
              </a:rPr>
              <a:t>在函数中，可以将一个一维数组</a:t>
            </a:r>
            <a:r>
              <a:rPr lang="zh-CN" altLang="en-US" sz="1800" b="1" dirty="0">
                <a:solidFill>
                  <a:schemeClr val="accent1"/>
                </a:solidFill>
                <a:latin typeface="微软雅黑" panose="020B0503020204020204" pitchFamily="34" charset="-122"/>
                <a:ea typeface="微软雅黑" panose="020B0503020204020204" pitchFamily="34" charset="-122"/>
              </a:rPr>
              <a:t>作为函数的形式参数</a:t>
            </a:r>
            <a:r>
              <a:rPr lang="zh-CN" altLang="en-US" sz="1800" dirty="0">
                <a:latin typeface="宋体" panose="02010600030101010101" pitchFamily="2" charset="-122"/>
                <a:ea typeface="宋体" panose="02010600030101010101" pitchFamily="2" charset="-122"/>
              </a:rPr>
              <a:t>，用来接受一个一维数组传递过来的地址。 </a:t>
            </a:r>
          </a:p>
        </p:txBody>
      </p:sp>
      <p:sp>
        <p:nvSpPr>
          <p:cNvPr id="3" name="文本框 2">
            <a:extLst>
              <a:ext uri="{FF2B5EF4-FFF2-40B4-BE49-F238E27FC236}">
                <a16:creationId xmlns:a16="http://schemas.microsoft.com/office/drawing/2014/main" id="{F8248913-0138-B561-470B-E31B7641221F}"/>
              </a:ext>
            </a:extLst>
          </p:cNvPr>
          <p:cNvSpPr txBox="1"/>
          <p:nvPr/>
        </p:nvSpPr>
        <p:spPr>
          <a:xfrm>
            <a:off x="584247" y="3591841"/>
            <a:ext cx="11151649" cy="369332"/>
          </a:xfrm>
          <a:prstGeom prst="rect">
            <a:avLst/>
          </a:prstGeom>
          <a:noFill/>
        </p:spPr>
        <p:txBody>
          <a:bodyPr wrap="square">
            <a:spAutoFit/>
          </a:bodyPr>
          <a:lstStyle/>
          <a:p>
            <a:pPr marL="285750" indent="-285750" algn="just">
              <a:buFont typeface="Wingdings" panose="05000000000000000000" pitchFamily="2" charset="2"/>
              <a:buChar char="p"/>
            </a:pPr>
            <a:r>
              <a:rPr lang="zh-CN" altLang="en-US" sz="1800" dirty="0">
                <a:latin typeface="宋体" panose="02010600030101010101" pitchFamily="2" charset="-122"/>
                <a:ea typeface="宋体" panose="02010600030101010101" pitchFamily="2" charset="-122"/>
              </a:rPr>
              <a:t>数组名是一个</a:t>
            </a:r>
            <a:r>
              <a:rPr lang="zh-CN" altLang="en-US" sz="1800" b="1" dirty="0">
                <a:solidFill>
                  <a:schemeClr val="accent1"/>
                </a:solidFill>
                <a:latin typeface="微软雅黑" panose="020B0503020204020204" pitchFamily="34" charset="-122"/>
                <a:ea typeface="微软雅黑" panose="020B0503020204020204" pitchFamily="34" charset="-122"/>
              </a:rPr>
              <a:t>地址常量</a:t>
            </a:r>
            <a:r>
              <a:rPr lang="zh-CN" altLang="en-US" sz="1800" dirty="0">
                <a:latin typeface="宋体" panose="02010600030101010101" pitchFamily="2" charset="-122"/>
                <a:ea typeface="宋体" panose="02010600030101010101" pitchFamily="2" charset="-122"/>
              </a:rPr>
              <a:t>，不能作为左值(赋值的目标)。因此，不能将一个数组整体拷贝给另外一个数组。</a:t>
            </a:r>
          </a:p>
        </p:txBody>
      </p:sp>
      <p:sp>
        <p:nvSpPr>
          <p:cNvPr id="5" name="AutoShape 4">
            <a:extLst>
              <a:ext uri="{FF2B5EF4-FFF2-40B4-BE49-F238E27FC236}">
                <a16:creationId xmlns:a16="http://schemas.microsoft.com/office/drawing/2014/main" id="{C5C3ADD4-5E9D-A74C-CC99-2A5A681CA510}"/>
              </a:ext>
            </a:extLst>
          </p:cNvPr>
          <p:cNvSpPr/>
          <p:nvPr/>
        </p:nvSpPr>
        <p:spPr>
          <a:xfrm>
            <a:off x="887757" y="2229768"/>
            <a:ext cx="1397000" cy="889000"/>
          </a:xfrm>
          <a:prstGeom prst="roundRect">
            <a:avLst>
              <a:gd name="adj" fmla="val 0"/>
            </a:avLst>
          </a:prstGeom>
          <a:solidFill>
            <a:srgbClr val="DBEAFE">
              <a:alpha val="100000"/>
            </a:srgbClr>
          </a:solidFill>
          <a:ln w="25400" cap="flat" cmpd="sng">
            <a:noFill/>
            <a:prstDash val="solid"/>
            <a:round/>
          </a:ln>
        </p:spPr>
        <p:txBody>
          <a:bodyPr vert="horz" wrap="square" lIns="63500" tIns="63500" rIns="63500" bIns="63500" rtlCol="0" anchor="ctr"/>
          <a:lstStyle/>
          <a:p>
            <a:pPr algn="ctr">
              <a:defRPr/>
            </a:pPr>
            <a:endParaRPr>
              <a:latin typeface="Times New Roman" panose="02020603050405020304" pitchFamily="18" charset="0"/>
              <a:cs typeface="Times New Roman" panose="02020603050405020304" pitchFamily="18" charset="0"/>
            </a:endParaRPr>
          </a:p>
        </p:txBody>
      </p:sp>
      <p:sp>
        <p:nvSpPr>
          <p:cNvPr id="6" name="AutoShape 5">
            <a:extLst>
              <a:ext uri="{FF2B5EF4-FFF2-40B4-BE49-F238E27FC236}">
                <a16:creationId xmlns:a16="http://schemas.microsoft.com/office/drawing/2014/main" id="{4F5C1849-2813-69D2-0935-995D83AFAF58}"/>
              </a:ext>
            </a:extLst>
          </p:cNvPr>
          <p:cNvSpPr/>
          <p:nvPr/>
        </p:nvSpPr>
        <p:spPr>
          <a:xfrm>
            <a:off x="887757" y="2483768"/>
            <a:ext cx="1397000" cy="381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500" b="0" i="0" u="none" strike="noStrike">
                <a:solidFill>
                  <a:srgbClr val="2563EB"/>
                </a:solidFill>
                <a:latin typeface="Times New Roman" panose="02020603050405020304" pitchFamily="18" charset="0"/>
                <a:ea typeface="Roboto Mono"/>
                <a:cs typeface="Times New Roman" panose="02020603050405020304" pitchFamily="18" charset="0"/>
                <a:sym typeface="Roboto Mono"/>
              </a:rPr>
              <a:t>a[0]</a:t>
            </a:r>
            <a:endParaRPr lang="en-US" sz="1100">
              <a:latin typeface="Times New Roman" panose="02020603050405020304" pitchFamily="18" charset="0"/>
              <a:cs typeface="Times New Roman" panose="02020603050405020304" pitchFamily="18" charset="0"/>
            </a:endParaRPr>
          </a:p>
        </p:txBody>
      </p:sp>
      <p:sp>
        <p:nvSpPr>
          <p:cNvPr id="7" name="AutoShape 6">
            <a:extLst>
              <a:ext uri="{FF2B5EF4-FFF2-40B4-BE49-F238E27FC236}">
                <a16:creationId xmlns:a16="http://schemas.microsoft.com/office/drawing/2014/main" id="{01C8720D-67DF-84AB-0991-C2CC6DAB7E0A}"/>
              </a:ext>
            </a:extLst>
          </p:cNvPr>
          <p:cNvSpPr/>
          <p:nvPr/>
        </p:nvSpPr>
        <p:spPr>
          <a:xfrm>
            <a:off x="2348257" y="2229768"/>
            <a:ext cx="1397000" cy="889000"/>
          </a:xfrm>
          <a:prstGeom prst="roundRect">
            <a:avLst>
              <a:gd name="adj" fmla="val 0"/>
            </a:avLst>
          </a:prstGeom>
          <a:solidFill>
            <a:srgbClr val="DBEAFE">
              <a:alpha val="100000"/>
            </a:srgbClr>
          </a:solidFill>
          <a:ln w="25400" cap="flat" cmpd="sng">
            <a:noFill/>
            <a:prstDash val="solid"/>
            <a:round/>
          </a:ln>
        </p:spPr>
        <p:txBody>
          <a:bodyPr vert="horz" wrap="square" lIns="63500" tIns="63500" rIns="63500" bIns="63500" rtlCol="0" anchor="ctr"/>
          <a:lstStyle/>
          <a:p>
            <a:pPr algn="ctr">
              <a:defRPr/>
            </a:pPr>
            <a:endParaRPr>
              <a:latin typeface="Times New Roman" panose="02020603050405020304" pitchFamily="18" charset="0"/>
              <a:cs typeface="Times New Roman" panose="02020603050405020304" pitchFamily="18" charset="0"/>
            </a:endParaRPr>
          </a:p>
        </p:txBody>
      </p:sp>
      <p:sp>
        <p:nvSpPr>
          <p:cNvPr id="8" name="AutoShape 7">
            <a:extLst>
              <a:ext uri="{FF2B5EF4-FFF2-40B4-BE49-F238E27FC236}">
                <a16:creationId xmlns:a16="http://schemas.microsoft.com/office/drawing/2014/main" id="{7D3B33F3-10B4-D811-AC1B-265A5086B4FE}"/>
              </a:ext>
            </a:extLst>
          </p:cNvPr>
          <p:cNvSpPr/>
          <p:nvPr/>
        </p:nvSpPr>
        <p:spPr>
          <a:xfrm>
            <a:off x="2348257" y="2483768"/>
            <a:ext cx="1397000" cy="381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500" b="0" i="0" u="none" strike="noStrike">
                <a:solidFill>
                  <a:srgbClr val="2563EB"/>
                </a:solidFill>
                <a:latin typeface="Times New Roman" panose="02020603050405020304" pitchFamily="18" charset="0"/>
                <a:ea typeface="Roboto Mono"/>
                <a:cs typeface="Times New Roman" panose="02020603050405020304" pitchFamily="18" charset="0"/>
                <a:sym typeface="Roboto Mono"/>
              </a:rPr>
              <a:t>a[1]</a:t>
            </a:r>
            <a:endParaRPr lang="en-US" sz="1100">
              <a:latin typeface="Times New Roman" panose="02020603050405020304" pitchFamily="18" charset="0"/>
              <a:cs typeface="Times New Roman" panose="02020603050405020304" pitchFamily="18" charset="0"/>
            </a:endParaRPr>
          </a:p>
        </p:txBody>
      </p:sp>
      <p:sp>
        <p:nvSpPr>
          <p:cNvPr id="10" name="AutoShape 8">
            <a:extLst>
              <a:ext uri="{FF2B5EF4-FFF2-40B4-BE49-F238E27FC236}">
                <a16:creationId xmlns:a16="http://schemas.microsoft.com/office/drawing/2014/main" id="{ECAB55A0-259E-1248-F666-B2A427F9B615}"/>
              </a:ext>
            </a:extLst>
          </p:cNvPr>
          <p:cNvSpPr/>
          <p:nvPr/>
        </p:nvSpPr>
        <p:spPr>
          <a:xfrm>
            <a:off x="3808757" y="2229768"/>
            <a:ext cx="1397000" cy="889000"/>
          </a:xfrm>
          <a:prstGeom prst="roundRect">
            <a:avLst>
              <a:gd name="adj" fmla="val 0"/>
            </a:avLst>
          </a:prstGeom>
          <a:solidFill>
            <a:srgbClr val="DBEAFE">
              <a:alpha val="100000"/>
            </a:srgbClr>
          </a:solidFill>
          <a:ln w="25400" cap="flat" cmpd="sng">
            <a:noFill/>
            <a:prstDash val="solid"/>
            <a:round/>
          </a:ln>
        </p:spPr>
        <p:txBody>
          <a:bodyPr vert="horz" wrap="square" lIns="63500" tIns="63500" rIns="63500" bIns="63500" rtlCol="0" anchor="ctr"/>
          <a:lstStyle/>
          <a:p>
            <a:pPr algn="ctr">
              <a:defRPr/>
            </a:pPr>
            <a:endParaRPr>
              <a:latin typeface="Times New Roman" panose="02020603050405020304" pitchFamily="18" charset="0"/>
              <a:cs typeface="Times New Roman" panose="02020603050405020304" pitchFamily="18" charset="0"/>
            </a:endParaRPr>
          </a:p>
        </p:txBody>
      </p:sp>
      <p:sp>
        <p:nvSpPr>
          <p:cNvPr id="12" name="AutoShape 9">
            <a:extLst>
              <a:ext uri="{FF2B5EF4-FFF2-40B4-BE49-F238E27FC236}">
                <a16:creationId xmlns:a16="http://schemas.microsoft.com/office/drawing/2014/main" id="{1FF720EE-E118-7884-B274-0712616A30C9}"/>
              </a:ext>
            </a:extLst>
          </p:cNvPr>
          <p:cNvSpPr/>
          <p:nvPr/>
        </p:nvSpPr>
        <p:spPr>
          <a:xfrm>
            <a:off x="3808757" y="2483768"/>
            <a:ext cx="1397000" cy="381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500" b="0" i="0" u="none" strike="noStrike">
                <a:solidFill>
                  <a:srgbClr val="2563EB"/>
                </a:solidFill>
                <a:latin typeface="Times New Roman" panose="02020603050405020304" pitchFamily="18" charset="0"/>
                <a:ea typeface="Roboto Mono"/>
                <a:cs typeface="Times New Roman" panose="02020603050405020304" pitchFamily="18" charset="0"/>
                <a:sym typeface="Roboto Mono"/>
              </a:rPr>
              <a:t>a[2]</a:t>
            </a:r>
            <a:endParaRPr lang="en-US" sz="1100">
              <a:latin typeface="Times New Roman" panose="02020603050405020304" pitchFamily="18" charset="0"/>
              <a:cs typeface="Times New Roman" panose="02020603050405020304" pitchFamily="18" charset="0"/>
            </a:endParaRPr>
          </a:p>
        </p:txBody>
      </p:sp>
      <p:sp>
        <p:nvSpPr>
          <p:cNvPr id="14" name="AutoShape 10">
            <a:extLst>
              <a:ext uri="{FF2B5EF4-FFF2-40B4-BE49-F238E27FC236}">
                <a16:creationId xmlns:a16="http://schemas.microsoft.com/office/drawing/2014/main" id="{94F4F453-8ECA-B2D1-E6FF-AA839D2D8D91}"/>
              </a:ext>
            </a:extLst>
          </p:cNvPr>
          <p:cNvSpPr/>
          <p:nvPr/>
        </p:nvSpPr>
        <p:spPr>
          <a:xfrm>
            <a:off x="5269257" y="2229768"/>
            <a:ext cx="1397000" cy="889000"/>
          </a:xfrm>
          <a:prstGeom prst="roundRect">
            <a:avLst>
              <a:gd name="adj" fmla="val 0"/>
            </a:avLst>
          </a:prstGeom>
          <a:solidFill>
            <a:srgbClr val="DBEAFE">
              <a:alpha val="100000"/>
            </a:srgbClr>
          </a:solidFill>
          <a:ln w="25400" cap="flat" cmpd="sng">
            <a:noFill/>
            <a:prstDash val="solid"/>
            <a:round/>
          </a:ln>
        </p:spPr>
        <p:txBody>
          <a:bodyPr vert="horz" wrap="square" lIns="63500" tIns="63500" rIns="63500" bIns="63500" rtlCol="0" anchor="ctr"/>
          <a:lstStyle/>
          <a:p>
            <a:pPr algn="ctr">
              <a:defRPr/>
            </a:pPr>
            <a:endParaRPr>
              <a:latin typeface="Times New Roman" panose="02020603050405020304" pitchFamily="18" charset="0"/>
              <a:cs typeface="Times New Roman" panose="02020603050405020304" pitchFamily="18" charset="0"/>
            </a:endParaRPr>
          </a:p>
        </p:txBody>
      </p:sp>
      <p:sp>
        <p:nvSpPr>
          <p:cNvPr id="16" name="AutoShape 11">
            <a:extLst>
              <a:ext uri="{FF2B5EF4-FFF2-40B4-BE49-F238E27FC236}">
                <a16:creationId xmlns:a16="http://schemas.microsoft.com/office/drawing/2014/main" id="{D4EA335A-386B-7676-03F3-F8C8738EDA80}"/>
              </a:ext>
            </a:extLst>
          </p:cNvPr>
          <p:cNvSpPr/>
          <p:nvPr/>
        </p:nvSpPr>
        <p:spPr>
          <a:xfrm>
            <a:off x="5269257" y="2483768"/>
            <a:ext cx="1397000" cy="381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500" b="0" i="0" u="none" strike="noStrike">
                <a:solidFill>
                  <a:srgbClr val="2563EB"/>
                </a:solidFill>
                <a:latin typeface="Times New Roman" panose="02020603050405020304" pitchFamily="18" charset="0"/>
                <a:ea typeface="Roboto Mono"/>
                <a:cs typeface="Times New Roman" panose="02020603050405020304" pitchFamily="18" charset="0"/>
                <a:sym typeface="Roboto Mono"/>
              </a:rPr>
              <a:t>a[3]</a:t>
            </a:r>
            <a:endParaRPr lang="en-US" sz="1100">
              <a:latin typeface="Times New Roman" panose="02020603050405020304" pitchFamily="18" charset="0"/>
              <a:cs typeface="Times New Roman" panose="02020603050405020304" pitchFamily="18" charset="0"/>
            </a:endParaRPr>
          </a:p>
        </p:txBody>
      </p:sp>
      <p:sp>
        <p:nvSpPr>
          <p:cNvPr id="18" name="AutoShape 12">
            <a:extLst>
              <a:ext uri="{FF2B5EF4-FFF2-40B4-BE49-F238E27FC236}">
                <a16:creationId xmlns:a16="http://schemas.microsoft.com/office/drawing/2014/main" id="{9D5D05E0-C43D-F24F-09E8-2A327B6E8A05}"/>
              </a:ext>
            </a:extLst>
          </p:cNvPr>
          <p:cNvSpPr/>
          <p:nvPr/>
        </p:nvSpPr>
        <p:spPr>
          <a:xfrm>
            <a:off x="6729757" y="2229768"/>
            <a:ext cx="1397000" cy="889000"/>
          </a:xfrm>
          <a:prstGeom prst="roundRect">
            <a:avLst>
              <a:gd name="adj" fmla="val 0"/>
            </a:avLst>
          </a:prstGeom>
          <a:solidFill>
            <a:srgbClr val="DBEAFE">
              <a:alpha val="100000"/>
            </a:srgbClr>
          </a:solidFill>
          <a:ln w="25400" cap="flat" cmpd="sng">
            <a:noFill/>
            <a:prstDash val="solid"/>
            <a:round/>
          </a:ln>
        </p:spPr>
        <p:txBody>
          <a:bodyPr vert="horz" wrap="square" lIns="63500" tIns="63500" rIns="63500" bIns="63500" rtlCol="0" anchor="ctr"/>
          <a:lstStyle/>
          <a:p>
            <a:pPr algn="ctr">
              <a:defRPr/>
            </a:pPr>
            <a:endParaRPr>
              <a:latin typeface="Times New Roman" panose="02020603050405020304" pitchFamily="18" charset="0"/>
              <a:cs typeface="Times New Roman" panose="02020603050405020304" pitchFamily="18" charset="0"/>
            </a:endParaRPr>
          </a:p>
        </p:txBody>
      </p:sp>
      <p:sp>
        <p:nvSpPr>
          <p:cNvPr id="19" name="AutoShape 13">
            <a:extLst>
              <a:ext uri="{FF2B5EF4-FFF2-40B4-BE49-F238E27FC236}">
                <a16:creationId xmlns:a16="http://schemas.microsoft.com/office/drawing/2014/main" id="{8A4BABF2-231B-1309-FB81-DA8FDA7C5EB4}"/>
              </a:ext>
            </a:extLst>
          </p:cNvPr>
          <p:cNvSpPr/>
          <p:nvPr/>
        </p:nvSpPr>
        <p:spPr>
          <a:xfrm>
            <a:off x="6729757" y="2483768"/>
            <a:ext cx="1397000" cy="381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500" b="0" i="0" u="none" strike="noStrike">
                <a:solidFill>
                  <a:srgbClr val="2563EB"/>
                </a:solidFill>
                <a:latin typeface="Times New Roman" panose="02020603050405020304" pitchFamily="18" charset="0"/>
                <a:ea typeface="Roboto Mono"/>
                <a:cs typeface="Times New Roman" panose="02020603050405020304" pitchFamily="18" charset="0"/>
                <a:sym typeface="Roboto Mono"/>
              </a:rPr>
              <a:t>a[4]</a:t>
            </a:r>
            <a:endParaRPr lang="en-US" sz="1100">
              <a:latin typeface="Times New Roman" panose="02020603050405020304" pitchFamily="18" charset="0"/>
              <a:cs typeface="Times New Roman" panose="02020603050405020304" pitchFamily="18" charset="0"/>
            </a:endParaRPr>
          </a:p>
        </p:txBody>
      </p:sp>
      <p:sp>
        <p:nvSpPr>
          <p:cNvPr id="20" name="AutoShape 14">
            <a:extLst>
              <a:ext uri="{FF2B5EF4-FFF2-40B4-BE49-F238E27FC236}">
                <a16:creationId xmlns:a16="http://schemas.microsoft.com/office/drawing/2014/main" id="{CA7B55A1-553F-D427-5057-461518A0F47C}"/>
              </a:ext>
            </a:extLst>
          </p:cNvPr>
          <p:cNvSpPr/>
          <p:nvPr/>
        </p:nvSpPr>
        <p:spPr>
          <a:xfrm>
            <a:off x="8190257" y="2229768"/>
            <a:ext cx="1397000" cy="889000"/>
          </a:xfrm>
          <a:prstGeom prst="roundRect">
            <a:avLst>
              <a:gd name="adj" fmla="val 0"/>
            </a:avLst>
          </a:prstGeom>
          <a:solidFill>
            <a:srgbClr val="F1F5F9">
              <a:alpha val="100000"/>
            </a:srgbClr>
          </a:solidFill>
          <a:ln w="25400" cap="flat" cmpd="sng">
            <a:solidFill>
              <a:srgbClr val="EF4444">
                <a:alpha val="100000"/>
              </a:srgbClr>
            </a:solidFill>
            <a:prstDash val="dash"/>
            <a:round/>
          </a:ln>
        </p:spPr>
        <p:txBody>
          <a:bodyPr vert="horz" wrap="square" lIns="63500" tIns="63500" rIns="63500" bIns="63500" rtlCol="0" anchor="ctr"/>
          <a:lstStyle/>
          <a:p>
            <a:pPr algn="ctr">
              <a:defRPr/>
            </a:pPr>
            <a:endParaRPr>
              <a:latin typeface="Times New Roman" panose="02020603050405020304" pitchFamily="18" charset="0"/>
              <a:cs typeface="Times New Roman" panose="02020603050405020304" pitchFamily="18" charset="0"/>
            </a:endParaRPr>
          </a:p>
        </p:txBody>
      </p:sp>
      <p:sp>
        <p:nvSpPr>
          <p:cNvPr id="21" name="AutoShape 15">
            <a:extLst>
              <a:ext uri="{FF2B5EF4-FFF2-40B4-BE49-F238E27FC236}">
                <a16:creationId xmlns:a16="http://schemas.microsoft.com/office/drawing/2014/main" id="{5D8A075B-514B-5E21-EAD4-53C9DD74B2CE}"/>
              </a:ext>
            </a:extLst>
          </p:cNvPr>
          <p:cNvSpPr/>
          <p:nvPr/>
        </p:nvSpPr>
        <p:spPr>
          <a:xfrm>
            <a:off x="8190257" y="2483768"/>
            <a:ext cx="1397000" cy="381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500" b="0" i="0" u="none" strike="noStrike">
                <a:solidFill>
                  <a:srgbClr val="EF4444"/>
                </a:solidFill>
                <a:latin typeface="Times New Roman" panose="02020603050405020304" pitchFamily="18" charset="0"/>
                <a:ea typeface="Roboto Mono"/>
                <a:cs typeface="Times New Roman" panose="02020603050405020304" pitchFamily="18" charset="0"/>
                <a:sym typeface="Roboto Mono"/>
              </a:rPr>
              <a:t>a[5]</a:t>
            </a:r>
            <a:endParaRPr lang="en-US" sz="1100">
              <a:latin typeface="Times New Roman" panose="02020603050405020304" pitchFamily="18" charset="0"/>
              <a:cs typeface="Times New Roman" panose="02020603050405020304" pitchFamily="18" charset="0"/>
            </a:endParaRPr>
          </a:p>
        </p:txBody>
      </p:sp>
      <p:sp>
        <p:nvSpPr>
          <p:cNvPr id="22" name="AutoShape 16">
            <a:extLst>
              <a:ext uri="{FF2B5EF4-FFF2-40B4-BE49-F238E27FC236}">
                <a16:creationId xmlns:a16="http://schemas.microsoft.com/office/drawing/2014/main" id="{CE86356F-9C43-0592-8998-3D5C0A9D9CE0}"/>
              </a:ext>
            </a:extLst>
          </p:cNvPr>
          <p:cNvSpPr/>
          <p:nvPr/>
        </p:nvSpPr>
        <p:spPr>
          <a:xfrm>
            <a:off x="887757" y="3245768"/>
            <a:ext cx="7239000" cy="3048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400" b="0" i="0" u="none" strike="noStrike" dirty="0">
                <a:solidFill>
                  <a:srgbClr val="2563EB"/>
                </a:solidFill>
                <a:latin typeface="Times New Roman" panose="02020603050405020304" pitchFamily="18" charset="0"/>
                <a:ea typeface="Noto Sans SC"/>
                <a:cs typeface="Times New Roman" panose="02020603050405020304" pitchFamily="18" charset="0"/>
                <a:sym typeface="Noto Sans SC"/>
              </a:rPr>
              <a:t>↑ </a:t>
            </a:r>
            <a:r>
              <a:rPr lang="en-US" sz="1400" b="0" i="0" u="none" strike="noStrike" dirty="0" err="1">
                <a:solidFill>
                  <a:srgbClr val="2563EB"/>
                </a:solidFill>
                <a:latin typeface="Times New Roman" panose="02020603050405020304" pitchFamily="18" charset="0"/>
                <a:ea typeface="Noto Sans SC"/>
                <a:cs typeface="Times New Roman" panose="02020603050405020304" pitchFamily="18" charset="0"/>
                <a:sym typeface="Noto Sans SC"/>
              </a:rPr>
              <a:t>合法范围：下标</a:t>
            </a:r>
            <a:r>
              <a:rPr lang="en-US" sz="1400" b="0" i="0" u="none" strike="noStrike" dirty="0">
                <a:solidFill>
                  <a:srgbClr val="2563EB"/>
                </a:solidFill>
                <a:latin typeface="Times New Roman" panose="02020603050405020304" pitchFamily="18" charset="0"/>
                <a:ea typeface="Noto Sans SC"/>
                <a:cs typeface="Times New Roman" panose="02020603050405020304" pitchFamily="18" charset="0"/>
                <a:sym typeface="Noto Sans SC"/>
              </a:rPr>
              <a:t> 0 ~ 4</a:t>
            </a:r>
            <a:endParaRPr lang="en-US" sz="1400" dirty="0">
              <a:latin typeface="Times New Roman" panose="02020603050405020304" pitchFamily="18" charset="0"/>
              <a:cs typeface="Times New Roman" panose="02020603050405020304" pitchFamily="18" charset="0"/>
            </a:endParaRPr>
          </a:p>
        </p:txBody>
      </p:sp>
      <p:sp>
        <p:nvSpPr>
          <p:cNvPr id="23" name="AutoShape 17">
            <a:extLst>
              <a:ext uri="{FF2B5EF4-FFF2-40B4-BE49-F238E27FC236}">
                <a16:creationId xmlns:a16="http://schemas.microsoft.com/office/drawing/2014/main" id="{C0B85764-B8B1-D31F-169A-019C89B79024}"/>
              </a:ext>
            </a:extLst>
          </p:cNvPr>
          <p:cNvSpPr/>
          <p:nvPr/>
        </p:nvSpPr>
        <p:spPr>
          <a:xfrm>
            <a:off x="8190257" y="3197482"/>
            <a:ext cx="1397000" cy="3048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300" b="0" i="0" u="none" strike="noStrike">
                <a:solidFill>
                  <a:srgbClr val="EF4444"/>
                </a:solidFill>
                <a:latin typeface="Times New Roman" panose="02020603050405020304" pitchFamily="18" charset="0"/>
                <a:ea typeface="Noto Sans SC"/>
                <a:cs typeface="Times New Roman" panose="02020603050405020304" pitchFamily="18" charset="0"/>
                <a:sym typeface="Noto Sans SC"/>
              </a:rPr>
              <a:t>越界！不属于你</a:t>
            </a:r>
            <a:endParaRPr lang="en-US" sz="1100">
              <a:latin typeface="Times New Roman" panose="02020603050405020304" pitchFamily="18" charset="0"/>
              <a:cs typeface="Times New Roman" panose="02020603050405020304" pitchFamily="18" charset="0"/>
            </a:endParaRPr>
          </a:p>
        </p:txBody>
      </p:sp>
      <p:sp>
        <p:nvSpPr>
          <p:cNvPr id="25" name="文本框 24">
            <a:extLst>
              <a:ext uri="{FF2B5EF4-FFF2-40B4-BE49-F238E27FC236}">
                <a16:creationId xmlns:a16="http://schemas.microsoft.com/office/drawing/2014/main" id="{E382DE32-2C84-1CC0-9B42-40C43606BD78}"/>
              </a:ext>
            </a:extLst>
          </p:cNvPr>
          <p:cNvSpPr txBox="1"/>
          <p:nvPr/>
        </p:nvSpPr>
        <p:spPr>
          <a:xfrm>
            <a:off x="774397" y="1921991"/>
            <a:ext cx="6094902" cy="307777"/>
          </a:xfrm>
          <a:prstGeom prst="rect">
            <a:avLst/>
          </a:prstGeom>
          <a:noFill/>
        </p:spPr>
        <p:txBody>
          <a:bodyPr wrap="square">
            <a:spAutoFit/>
          </a:bodyPr>
          <a:lstStyle/>
          <a:p>
            <a:r>
              <a:rPr lang="zh-CN" altLang="en-US" sz="1400" dirty="0">
                <a:solidFill>
                  <a:schemeClr val="bg2">
                    <a:lumMod val="25000"/>
                  </a:schemeClr>
                </a:solidFill>
                <a:latin typeface="Times New Roman" panose="02020603050405020304" pitchFamily="18" charset="0"/>
                <a:cs typeface="Times New Roman" panose="02020603050405020304" pitchFamily="18" charset="0"/>
              </a:rPr>
              <a:t>长度为 5 的数组，只有 5 个格子，但 C++ 不会拦你访问第 6 个：</a:t>
            </a:r>
          </a:p>
        </p:txBody>
      </p:sp>
    </p:spTree>
    <p:extLst>
      <p:ext uri="{BB962C8B-B14F-4D97-AF65-F5344CB8AC3E}">
        <p14:creationId xmlns:p14="http://schemas.microsoft.com/office/powerpoint/2010/main" val="36023961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FD4406-AC3B-8527-3A40-7BE7BC9FB918}"/>
            </a:ext>
          </a:extLst>
        </p:cNvPr>
        <p:cNvGrpSpPr/>
        <p:nvPr/>
      </p:nvGrpSpPr>
      <p:grpSpPr>
        <a:xfrm>
          <a:off x="0" y="0"/>
          <a:ext cx="0" cy="0"/>
          <a:chOff x="0" y="0"/>
          <a:chExt cx="0" cy="0"/>
        </a:xfrm>
      </p:grpSpPr>
      <p:sp>
        <p:nvSpPr>
          <p:cNvPr id="2" name="文本框 1">
            <a:extLst>
              <a:ext uri="{FF2B5EF4-FFF2-40B4-BE49-F238E27FC236}">
                <a16:creationId xmlns:a16="http://schemas.microsoft.com/office/drawing/2014/main" id="{8C372D80-4E7F-669E-CDF0-BC1AD968320F}"/>
              </a:ext>
            </a:extLst>
          </p:cNvPr>
          <p:cNvSpPr txBox="1"/>
          <p:nvPr/>
        </p:nvSpPr>
        <p:spPr>
          <a:xfrm>
            <a:off x="900848" y="121514"/>
            <a:ext cx="10560350" cy="584775"/>
          </a:xfrm>
          <a:prstGeom prst="rect">
            <a:avLst/>
          </a:prstGeom>
          <a:noFill/>
        </p:spPr>
        <p:txBody>
          <a:bodyPr wrap="square">
            <a:spAutoFit/>
          </a:bodyPr>
          <a:lstStyle/>
          <a:p>
            <a:r>
              <a:rPr lang="en-US" altLang="zh-CN" sz="3200" b="1" dirty="0">
                <a:latin typeface="微软雅黑" panose="020B0503020204020204" pitchFamily="34" charset="-122"/>
                <a:ea typeface="微软雅黑" panose="020B0503020204020204" pitchFamily="34" charset="-122"/>
                <a:cs typeface="+mj-cs"/>
              </a:rPr>
              <a:t>3.2.2 </a:t>
            </a:r>
            <a:r>
              <a:rPr lang="zh-CN" altLang="en-US" sz="3200" b="1" dirty="0">
                <a:latin typeface="微软雅黑" panose="020B0503020204020204" pitchFamily="34" charset="-122"/>
                <a:ea typeface="微软雅黑" panose="020B0503020204020204" pitchFamily="34" charset="-122"/>
                <a:cs typeface="+mj-cs"/>
              </a:rPr>
              <a:t>二维数组的定义与使用</a:t>
            </a:r>
          </a:p>
        </p:txBody>
      </p:sp>
      <p:sp>
        <p:nvSpPr>
          <p:cNvPr id="5" name="文本框 4">
            <a:extLst>
              <a:ext uri="{FF2B5EF4-FFF2-40B4-BE49-F238E27FC236}">
                <a16:creationId xmlns:a16="http://schemas.microsoft.com/office/drawing/2014/main" id="{3617A479-3A3E-6125-EC4F-5EFE296E5A09}"/>
              </a:ext>
            </a:extLst>
          </p:cNvPr>
          <p:cNvSpPr txBox="1"/>
          <p:nvPr/>
        </p:nvSpPr>
        <p:spPr>
          <a:xfrm>
            <a:off x="690663" y="1048826"/>
            <a:ext cx="7763092" cy="369332"/>
          </a:xfrm>
          <a:prstGeom prst="rect">
            <a:avLst/>
          </a:prstGeom>
          <a:noFill/>
        </p:spPr>
        <p:txBody>
          <a:bodyPr wrap="square">
            <a:spAutoFit/>
          </a:bodyPr>
          <a:lstStyle/>
          <a:p>
            <a:pPr>
              <a:buNone/>
            </a:pPr>
            <a:r>
              <a:rPr lang="zh-CN" altLang="zh-CN" b="1" dirty="0">
                <a:solidFill>
                  <a:schemeClr val="accent1"/>
                </a:solidFill>
                <a:latin typeface="Times New Roman" panose="02020603050405020304" pitchFamily="18" charset="0"/>
                <a:ea typeface="宋体" panose="02010600030101010101" pitchFamily="2" charset="-122"/>
                <a:cs typeface="Times New Roman" panose="02020603050405020304" pitchFamily="18" charset="0"/>
              </a:rPr>
              <a:t>一维数组像一行数据，二维数组可以表示多行、多列的数据。</a:t>
            </a:r>
          </a:p>
        </p:txBody>
      </p:sp>
      <p:grpSp>
        <p:nvGrpSpPr>
          <p:cNvPr id="8" name="组合 7">
            <a:extLst>
              <a:ext uri="{FF2B5EF4-FFF2-40B4-BE49-F238E27FC236}">
                <a16:creationId xmlns:a16="http://schemas.microsoft.com/office/drawing/2014/main" id="{B7035F8C-4CAE-CECA-785C-BA4405DF1AC8}"/>
              </a:ext>
            </a:extLst>
          </p:cNvPr>
          <p:cNvGrpSpPr/>
          <p:nvPr/>
        </p:nvGrpSpPr>
        <p:grpSpPr>
          <a:xfrm>
            <a:off x="2366010" y="2242701"/>
            <a:ext cx="6160770" cy="508649"/>
            <a:chOff x="2190750" y="2220123"/>
            <a:chExt cx="6160770" cy="508649"/>
          </a:xfrm>
        </p:grpSpPr>
        <p:sp>
          <p:nvSpPr>
            <p:cNvPr id="9" name="矩形: 圆角 8">
              <a:extLst>
                <a:ext uri="{FF2B5EF4-FFF2-40B4-BE49-F238E27FC236}">
                  <a16:creationId xmlns:a16="http://schemas.microsoft.com/office/drawing/2014/main" id="{C49F8FBA-6D58-2F6E-0F47-5F265B35FDBD}"/>
                </a:ext>
              </a:extLst>
            </p:cNvPr>
            <p:cNvSpPr/>
            <p:nvPr/>
          </p:nvSpPr>
          <p:spPr>
            <a:xfrm>
              <a:off x="2190750" y="2220123"/>
              <a:ext cx="6160770" cy="508649"/>
            </a:xfrm>
            <a:prstGeom prst="roundRect">
              <a:avLst>
                <a:gd name="adj" fmla="val 5093"/>
              </a:avLst>
            </a:prstGeom>
            <a:solidFill>
              <a:schemeClr val="bg1"/>
            </a:solidFill>
            <a:ln w="1905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a:extLst>
                <a:ext uri="{FF2B5EF4-FFF2-40B4-BE49-F238E27FC236}">
                  <a16:creationId xmlns:a16="http://schemas.microsoft.com/office/drawing/2014/main" id="{338003CE-B0F6-B762-021E-CB339561236F}"/>
                </a:ext>
              </a:extLst>
            </p:cNvPr>
            <p:cNvSpPr txBox="1"/>
            <p:nvPr/>
          </p:nvSpPr>
          <p:spPr>
            <a:xfrm>
              <a:off x="2190750" y="2289782"/>
              <a:ext cx="6160770" cy="400110"/>
            </a:xfrm>
            <a:prstGeom prst="rect">
              <a:avLst/>
            </a:prstGeom>
            <a:noFill/>
          </p:spPr>
          <p:txBody>
            <a:bodyPr wrap="square">
              <a:spAutoFit/>
            </a:bodyPr>
            <a:lstStyle/>
            <a:p>
              <a:pPr algn="ctr">
                <a:spcBef>
                  <a:spcPct val="0"/>
                </a:spcBef>
              </a:pPr>
              <a:r>
                <a:rPr kumimoji="1" lang="zh-CN" altLang="en-US" sz="2000" dirty="0">
                  <a:solidFill>
                    <a:srgbClr val="000000"/>
                  </a:solidFill>
                  <a:latin typeface="宋体" panose="02010600030101010101" pitchFamily="2" charset="-122"/>
                  <a:ea typeface="宋体" panose="02010600030101010101" pitchFamily="2" charset="-122"/>
                  <a:cs typeface="Times New Roman" panose="02020603050405020304" pitchFamily="18" charset="0"/>
                </a:rPr>
                <a:t>数据类型  数组名</a:t>
              </a:r>
              <a:r>
                <a:rPr kumimoji="1" lang="en-US" altLang="zh-CN" sz="2000" dirty="0">
                  <a:solidFill>
                    <a:srgbClr val="000000"/>
                  </a:solidFill>
                  <a:latin typeface="宋体" panose="02010600030101010101" pitchFamily="2" charset="-122"/>
                  <a:ea typeface="宋体" panose="02010600030101010101" pitchFamily="2" charset="-122"/>
                  <a:cs typeface="Times New Roman" panose="02020603050405020304" pitchFamily="18" charset="0"/>
                </a:rPr>
                <a:t>[</a:t>
              </a:r>
              <a:r>
                <a:rPr kumimoji="1" lang="zh-CN" altLang="en-US" sz="2000" dirty="0">
                  <a:solidFill>
                    <a:srgbClr val="000000"/>
                  </a:solidFill>
                  <a:latin typeface="宋体" panose="02010600030101010101" pitchFamily="2" charset="-122"/>
                  <a:ea typeface="宋体" panose="02010600030101010101" pitchFamily="2" charset="-122"/>
                  <a:cs typeface="Times New Roman" panose="02020603050405020304" pitchFamily="18" charset="0"/>
                </a:rPr>
                <a:t>常量表达式</a:t>
              </a:r>
              <a:r>
                <a:rPr kumimoji="1" lang="en-US" altLang="zh-CN" sz="2000" dirty="0">
                  <a:solidFill>
                    <a:srgbClr val="000000"/>
                  </a:solidFill>
                  <a:latin typeface="宋体" panose="02010600030101010101" pitchFamily="2" charset="-122"/>
                  <a:ea typeface="宋体" panose="02010600030101010101" pitchFamily="2" charset="-122"/>
                  <a:cs typeface="Times New Roman" panose="02020603050405020304" pitchFamily="18" charset="0"/>
                </a:rPr>
                <a:t>2][</a:t>
              </a:r>
              <a:r>
                <a:rPr kumimoji="1" lang="zh-CN" altLang="en-US" sz="2000" dirty="0">
                  <a:solidFill>
                    <a:srgbClr val="000000"/>
                  </a:solidFill>
                  <a:latin typeface="宋体" panose="02010600030101010101" pitchFamily="2" charset="-122"/>
                  <a:ea typeface="宋体" panose="02010600030101010101" pitchFamily="2" charset="-122"/>
                  <a:cs typeface="Times New Roman" panose="02020603050405020304" pitchFamily="18" charset="0"/>
                </a:rPr>
                <a:t>常量表达式</a:t>
              </a:r>
              <a:r>
                <a:rPr kumimoji="1" lang="en-US" altLang="zh-CN" sz="2000" dirty="0">
                  <a:solidFill>
                    <a:srgbClr val="000000"/>
                  </a:solidFill>
                  <a:latin typeface="宋体" panose="02010600030101010101" pitchFamily="2" charset="-122"/>
                  <a:ea typeface="宋体" panose="02010600030101010101" pitchFamily="2" charset="-122"/>
                  <a:cs typeface="Times New Roman" panose="02020603050405020304" pitchFamily="18" charset="0"/>
                </a:rPr>
                <a:t>1]</a:t>
              </a:r>
              <a:r>
                <a:rPr kumimoji="1" lang="zh-CN" altLang="en-US" sz="2000" dirty="0">
                  <a:solidFill>
                    <a:srgbClr val="000000"/>
                  </a:solidFill>
                  <a:latin typeface="宋体" panose="02010600030101010101" pitchFamily="2" charset="-122"/>
                  <a:ea typeface="宋体" panose="02010600030101010101" pitchFamily="2" charset="-122"/>
                  <a:cs typeface="Times New Roman" panose="02020603050405020304" pitchFamily="18" charset="0"/>
                </a:rPr>
                <a:t>； </a:t>
              </a:r>
            </a:p>
          </p:txBody>
        </p:sp>
      </p:grpSp>
      <p:sp>
        <p:nvSpPr>
          <p:cNvPr id="15" name="文本框 14">
            <a:extLst>
              <a:ext uri="{FF2B5EF4-FFF2-40B4-BE49-F238E27FC236}">
                <a16:creationId xmlns:a16="http://schemas.microsoft.com/office/drawing/2014/main" id="{B5D911C2-6D2E-1207-31CD-56A27347326E}"/>
              </a:ext>
            </a:extLst>
          </p:cNvPr>
          <p:cNvSpPr txBox="1"/>
          <p:nvPr/>
        </p:nvSpPr>
        <p:spPr>
          <a:xfrm>
            <a:off x="690663" y="1609350"/>
            <a:ext cx="6096000" cy="313932"/>
          </a:xfrm>
          <a:prstGeom prst="rect">
            <a:avLst/>
          </a:prstGeom>
          <a:noFill/>
        </p:spPr>
        <p:txBody>
          <a:bodyPr wrap="square">
            <a:spAutoFit/>
          </a:bodyPr>
          <a:lstStyle/>
          <a:p>
            <a:pPr algn="just">
              <a:lnSpc>
                <a:spcPct val="80000"/>
              </a:lnSpc>
              <a:buClr>
                <a:srgbClr val="FF0000"/>
              </a:buClr>
              <a:buFont typeface="Wingdings" panose="05000000000000000000" pitchFamily="2" charset="2"/>
              <a:buNone/>
            </a:pPr>
            <a:r>
              <a:rPr lang="zh-CN" altLang="en-US"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二维数组的定义的一般形式为：</a:t>
            </a:r>
            <a:r>
              <a:rPr lang="zh-CN" altLang="en-US" sz="1800" b="1" dirty="0">
                <a:solidFill>
                  <a:srgbClr val="003399"/>
                </a:solidFill>
                <a:latin typeface="Times New Roman" panose="02020603050405020304" pitchFamily="18" charset="0"/>
                <a:ea typeface="宋体" panose="02010600030101010101" pitchFamily="2" charset="-122"/>
                <a:cs typeface="Times New Roman" panose="02020603050405020304" pitchFamily="18" charset="0"/>
              </a:rPr>
              <a:t> </a:t>
            </a:r>
          </a:p>
        </p:txBody>
      </p:sp>
      <p:sp>
        <p:nvSpPr>
          <p:cNvPr id="17" name="文本框 16">
            <a:extLst>
              <a:ext uri="{FF2B5EF4-FFF2-40B4-BE49-F238E27FC236}">
                <a16:creationId xmlns:a16="http://schemas.microsoft.com/office/drawing/2014/main" id="{433BA53B-50C3-6546-CDF0-371DDCF270EB}"/>
              </a:ext>
            </a:extLst>
          </p:cNvPr>
          <p:cNvSpPr txBox="1"/>
          <p:nvPr/>
        </p:nvSpPr>
        <p:spPr>
          <a:xfrm>
            <a:off x="690663" y="3152387"/>
            <a:ext cx="8636218" cy="1135375"/>
          </a:xfrm>
          <a:prstGeom prst="rect">
            <a:avLst/>
          </a:prstGeom>
          <a:noFill/>
        </p:spPr>
        <p:txBody>
          <a:bodyPr wrap="square">
            <a:spAutoFit/>
          </a:bodyPr>
          <a:lstStyle/>
          <a:p>
            <a:r>
              <a:rPr lang="zh-CN" altLang="en-US" dirty="0">
                <a:latin typeface="宋体" panose="02010600030101010101" pitchFamily="2" charset="-122"/>
                <a:ea typeface="宋体" panose="02010600030101010101" pitchFamily="2" charset="-122"/>
              </a:rPr>
              <a:t>其中：</a:t>
            </a:r>
          </a:p>
          <a:p>
            <a:pPr marL="285750" indent="-285750">
              <a:lnSpc>
                <a:spcPct val="150000"/>
              </a:lnSpc>
              <a:buFont typeface="Arial" panose="020B0604020202020204" pitchFamily="34" charset="0"/>
              <a:buChar char="•"/>
            </a:pPr>
            <a:r>
              <a:rPr lang="zh-CN" altLang="en-US" dirty="0">
                <a:latin typeface="宋体" panose="02010600030101010101" pitchFamily="2" charset="-122"/>
                <a:ea typeface="宋体" panose="02010600030101010101" pitchFamily="2" charset="-122"/>
              </a:rPr>
              <a:t>常量表达式1为第1维的元素的个数，常量表达式2为第2维元素的个数。</a:t>
            </a:r>
          </a:p>
          <a:p>
            <a:pPr marL="285750" indent="-285750">
              <a:lnSpc>
                <a:spcPct val="150000"/>
              </a:lnSpc>
              <a:buFont typeface="Arial" panose="020B0604020202020204" pitchFamily="34" charset="0"/>
              <a:buChar char="•"/>
            </a:pPr>
            <a:r>
              <a:rPr lang="zh-CN" altLang="en-US" dirty="0">
                <a:latin typeface="宋体" panose="02010600030101010101" pitchFamily="2" charset="-122"/>
                <a:ea typeface="宋体" panose="02010600030101010101" pitchFamily="2" charset="-122"/>
              </a:rPr>
              <a:t>二维数组a[m][n]是以长度为n的一维数组为元素的数组</a:t>
            </a:r>
          </a:p>
        </p:txBody>
      </p:sp>
    </p:spTree>
    <p:extLst>
      <p:ext uri="{BB962C8B-B14F-4D97-AF65-F5344CB8AC3E}">
        <p14:creationId xmlns:p14="http://schemas.microsoft.com/office/powerpoint/2010/main" val="271066146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979DBA-2198-DBEE-BBE7-C8803EF196A5}"/>
            </a:ext>
          </a:extLst>
        </p:cNvPr>
        <p:cNvGrpSpPr/>
        <p:nvPr/>
      </p:nvGrpSpPr>
      <p:grpSpPr>
        <a:xfrm>
          <a:off x="0" y="0"/>
          <a:ext cx="0" cy="0"/>
          <a:chOff x="0" y="0"/>
          <a:chExt cx="0" cy="0"/>
        </a:xfrm>
      </p:grpSpPr>
      <p:sp>
        <p:nvSpPr>
          <p:cNvPr id="4" name="文本框 3">
            <a:extLst>
              <a:ext uri="{FF2B5EF4-FFF2-40B4-BE49-F238E27FC236}">
                <a16:creationId xmlns:a16="http://schemas.microsoft.com/office/drawing/2014/main" id="{0AEA5DAC-CC85-58A0-27B0-3046FE83C3F3}"/>
              </a:ext>
            </a:extLst>
          </p:cNvPr>
          <p:cNvSpPr txBox="1"/>
          <p:nvPr/>
        </p:nvSpPr>
        <p:spPr>
          <a:xfrm>
            <a:off x="900848" y="121514"/>
            <a:ext cx="10560350" cy="584775"/>
          </a:xfrm>
          <a:prstGeom prst="rect">
            <a:avLst/>
          </a:prstGeom>
          <a:noFill/>
        </p:spPr>
        <p:txBody>
          <a:bodyPr wrap="square">
            <a:spAutoFit/>
          </a:bodyPr>
          <a:lstStyle/>
          <a:p>
            <a:r>
              <a:rPr lang="en-US" altLang="zh-CN" sz="3200" b="1" dirty="0">
                <a:latin typeface="微软雅黑" panose="020B0503020204020204" pitchFamily="34" charset="-122"/>
                <a:ea typeface="微软雅黑" panose="020B0503020204020204" pitchFamily="34" charset="-122"/>
                <a:cs typeface="+mj-cs"/>
              </a:rPr>
              <a:t>3.2.2 </a:t>
            </a:r>
            <a:r>
              <a:rPr lang="zh-CN" altLang="en-US" sz="3200" b="1" dirty="0">
                <a:latin typeface="微软雅黑" panose="020B0503020204020204" pitchFamily="34" charset="-122"/>
                <a:ea typeface="微软雅黑" panose="020B0503020204020204" pitchFamily="34" charset="-122"/>
                <a:cs typeface="+mj-cs"/>
              </a:rPr>
              <a:t>二维数组的定义与使用</a:t>
            </a:r>
          </a:p>
        </p:txBody>
      </p:sp>
      <p:grpSp>
        <p:nvGrpSpPr>
          <p:cNvPr id="10" name="组合 9">
            <a:extLst>
              <a:ext uri="{FF2B5EF4-FFF2-40B4-BE49-F238E27FC236}">
                <a16:creationId xmlns:a16="http://schemas.microsoft.com/office/drawing/2014/main" id="{48F626DD-07BD-DC2B-6E1C-643F5FB2EDA9}"/>
              </a:ext>
            </a:extLst>
          </p:cNvPr>
          <p:cNvGrpSpPr/>
          <p:nvPr/>
        </p:nvGrpSpPr>
        <p:grpSpPr>
          <a:xfrm>
            <a:off x="2453640" y="2388126"/>
            <a:ext cx="6160770" cy="508649"/>
            <a:chOff x="2190750" y="2220123"/>
            <a:chExt cx="6160770" cy="508649"/>
          </a:xfrm>
        </p:grpSpPr>
        <p:sp>
          <p:nvSpPr>
            <p:cNvPr id="11" name="矩形: 圆角 10">
              <a:extLst>
                <a:ext uri="{FF2B5EF4-FFF2-40B4-BE49-F238E27FC236}">
                  <a16:creationId xmlns:a16="http://schemas.microsoft.com/office/drawing/2014/main" id="{B6001DCB-446B-33EB-DEA0-3ECD7BF24633}"/>
                </a:ext>
              </a:extLst>
            </p:cNvPr>
            <p:cNvSpPr/>
            <p:nvPr/>
          </p:nvSpPr>
          <p:spPr>
            <a:xfrm>
              <a:off x="2190750" y="2220123"/>
              <a:ext cx="6160770" cy="508649"/>
            </a:xfrm>
            <a:prstGeom prst="roundRect">
              <a:avLst>
                <a:gd name="adj" fmla="val 5093"/>
              </a:avLst>
            </a:prstGeom>
            <a:solidFill>
              <a:schemeClr val="bg1"/>
            </a:solidFill>
            <a:ln w="1905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a:extLst>
                <a:ext uri="{FF2B5EF4-FFF2-40B4-BE49-F238E27FC236}">
                  <a16:creationId xmlns:a16="http://schemas.microsoft.com/office/drawing/2014/main" id="{60341B04-2FFA-CF75-CF42-3B1EF0F15471}"/>
                </a:ext>
              </a:extLst>
            </p:cNvPr>
            <p:cNvSpPr txBox="1"/>
            <p:nvPr/>
          </p:nvSpPr>
          <p:spPr>
            <a:xfrm>
              <a:off x="2190750" y="2289782"/>
              <a:ext cx="6160770" cy="400110"/>
            </a:xfrm>
            <a:prstGeom prst="rect">
              <a:avLst/>
            </a:prstGeom>
            <a:noFill/>
          </p:spPr>
          <p:txBody>
            <a:bodyPr wrap="square">
              <a:spAutoFit/>
            </a:bodyPr>
            <a:lstStyle/>
            <a:p>
              <a:pPr algn="ctr">
                <a:spcBef>
                  <a:spcPct val="0"/>
                </a:spcBef>
              </a:pPr>
              <a:r>
                <a:rPr kumimoji="1" lang="zh-CN" altLang="en-US" sz="2000" dirty="0">
                  <a:solidFill>
                    <a:srgbClr val="000000"/>
                  </a:solidFill>
                  <a:latin typeface="宋体" panose="02010600030101010101" pitchFamily="2" charset="-122"/>
                  <a:ea typeface="宋体" panose="02010600030101010101" pitchFamily="2" charset="-122"/>
                  <a:cs typeface="Times New Roman" panose="02020603050405020304" pitchFamily="18" charset="0"/>
                </a:rPr>
                <a:t>数据类型  数组名</a:t>
              </a:r>
              <a:r>
                <a:rPr kumimoji="1" lang="en-US" altLang="zh-CN" sz="2000" dirty="0">
                  <a:solidFill>
                    <a:srgbClr val="000000"/>
                  </a:solidFill>
                  <a:latin typeface="宋体" panose="02010600030101010101" pitchFamily="2" charset="-122"/>
                  <a:ea typeface="宋体" panose="02010600030101010101" pitchFamily="2" charset="-122"/>
                  <a:cs typeface="Times New Roman" panose="02020603050405020304" pitchFamily="18" charset="0"/>
                </a:rPr>
                <a:t>[</a:t>
              </a:r>
              <a:r>
                <a:rPr kumimoji="1" lang="zh-CN" altLang="en-US" sz="2000" dirty="0">
                  <a:solidFill>
                    <a:srgbClr val="000000"/>
                  </a:solidFill>
                  <a:latin typeface="宋体" panose="02010600030101010101" pitchFamily="2" charset="-122"/>
                  <a:ea typeface="宋体" panose="02010600030101010101" pitchFamily="2" charset="-122"/>
                  <a:cs typeface="Times New Roman" panose="02020603050405020304" pitchFamily="18" charset="0"/>
                </a:rPr>
                <a:t>行数</a:t>
              </a:r>
              <a:r>
                <a:rPr kumimoji="1" lang="en-US" altLang="zh-CN" sz="2000" dirty="0">
                  <a:solidFill>
                    <a:srgbClr val="000000"/>
                  </a:solidFill>
                  <a:latin typeface="宋体" panose="02010600030101010101" pitchFamily="2" charset="-122"/>
                  <a:ea typeface="宋体" panose="02010600030101010101" pitchFamily="2" charset="-122"/>
                  <a:cs typeface="Times New Roman" panose="02020603050405020304" pitchFamily="18" charset="0"/>
                </a:rPr>
                <a:t>][</a:t>
              </a:r>
              <a:r>
                <a:rPr kumimoji="1" lang="zh-CN" altLang="en-US" sz="2000" dirty="0">
                  <a:solidFill>
                    <a:srgbClr val="000000"/>
                  </a:solidFill>
                  <a:latin typeface="宋体" panose="02010600030101010101" pitchFamily="2" charset="-122"/>
                  <a:ea typeface="宋体" panose="02010600030101010101" pitchFamily="2" charset="-122"/>
                  <a:cs typeface="Times New Roman" panose="02020603050405020304" pitchFamily="18" charset="0"/>
                </a:rPr>
                <a:t>列数</a:t>
              </a:r>
              <a:r>
                <a:rPr kumimoji="1" lang="en-US" altLang="zh-CN" sz="2000" dirty="0">
                  <a:solidFill>
                    <a:srgbClr val="000000"/>
                  </a:solidFill>
                  <a:latin typeface="宋体" panose="02010600030101010101" pitchFamily="2" charset="-122"/>
                  <a:ea typeface="宋体" panose="02010600030101010101" pitchFamily="2" charset="-122"/>
                  <a:cs typeface="Times New Roman" panose="02020603050405020304" pitchFamily="18" charset="0"/>
                </a:rPr>
                <a:t>]</a:t>
              </a:r>
              <a:r>
                <a:rPr kumimoji="1" lang="zh-CN" altLang="en-US" sz="2000" dirty="0">
                  <a:solidFill>
                    <a:srgbClr val="000000"/>
                  </a:solidFill>
                  <a:latin typeface="宋体" panose="02010600030101010101" pitchFamily="2" charset="-122"/>
                  <a:ea typeface="宋体" panose="02010600030101010101" pitchFamily="2" charset="-122"/>
                  <a:cs typeface="Times New Roman" panose="02020603050405020304" pitchFamily="18" charset="0"/>
                </a:rPr>
                <a:t>； </a:t>
              </a:r>
            </a:p>
          </p:txBody>
        </p:sp>
      </p:grpSp>
      <p:grpSp>
        <p:nvGrpSpPr>
          <p:cNvPr id="13" name="组合 12">
            <a:extLst>
              <a:ext uri="{FF2B5EF4-FFF2-40B4-BE49-F238E27FC236}">
                <a16:creationId xmlns:a16="http://schemas.microsoft.com/office/drawing/2014/main" id="{FFEE25B7-44F7-3AF8-4717-E97D1FF0A561}"/>
              </a:ext>
            </a:extLst>
          </p:cNvPr>
          <p:cNvGrpSpPr/>
          <p:nvPr/>
        </p:nvGrpSpPr>
        <p:grpSpPr>
          <a:xfrm>
            <a:off x="1165860" y="4462896"/>
            <a:ext cx="9299575" cy="777545"/>
            <a:chOff x="2190750" y="2220123"/>
            <a:chExt cx="6160770" cy="777545"/>
          </a:xfrm>
        </p:grpSpPr>
        <p:sp>
          <p:nvSpPr>
            <p:cNvPr id="14" name="矩形: 圆角 13">
              <a:extLst>
                <a:ext uri="{FF2B5EF4-FFF2-40B4-BE49-F238E27FC236}">
                  <a16:creationId xmlns:a16="http://schemas.microsoft.com/office/drawing/2014/main" id="{D565D4E1-CBE1-3969-87B1-1C1CF57E4169}"/>
                </a:ext>
              </a:extLst>
            </p:cNvPr>
            <p:cNvSpPr/>
            <p:nvPr/>
          </p:nvSpPr>
          <p:spPr>
            <a:xfrm>
              <a:off x="2190750" y="2220123"/>
              <a:ext cx="6160770" cy="508649"/>
            </a:xfrm>
            <a:prstGeom prst="roundRect">
              <a:avLst>
                <a:gd name="adj" fmla="val 5093"/>
              </a:avLst>
            </a:prstGeom>
            <a:solidFill>
              <a:schemeClr val="bg1"/>
            </a:solidFill>
            <a:ln w="1905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a:extLst>
                <a:ext uri="{FF2B5EF4-FFF2-40B4-BE49-F238E27FC236}">
                  <a16:creationId xmlns:a16="http://schemas.microsoft.com/office/drawing/2014/main" id="{9543B766-A283-A122-A1F4-4246CC966308}"/>
                </a:ext>
              </a:extLst>
            </p:cNvPr>
            <p:cNvSpPr txBox="1"/>
            <p:nvPr/>
          </p:nvSpPr>
          <p:spPr>
            <a:xfrm>
              <a:off x="2190750" y="2289782"/>
              <a:ext cx="6160770" cy="707886"/>
            </a:xfrm>
            <a:prstGeom prst="rect">
              <a:avLst/>
            </a:prstGeom>
            <a:noFill/>
          </p:spPr>
          <p:txBody>
            <a:bodyPr wrap="square">
              <a:spAutoFit/>
            </a:bodyPr>
            <a:lstStyle/>
            <a:p>
              <a:pPr algn="ctr">
                <a:spcBef>
                  <a:spcPct val="0"/>
                </a:spcBef>
              </a:pPr>
              <a:r>
                <a:rPr kumimoji="1" lang="en-US" altLang="zh-CN" sz="2000" dirty="0" err="1">
                  <a:solidFill>
                    <a:srgbClr val="000000"/>
                  </a:solidFill>
                  <a:latin typeface="宋体" panose="02010600030101010101" pitchFamily="2" charset="-122"/>
                  <a:ea typeface="宋体" panose="02010600030101010101" pitchFamily="2" charset="-122"/>
                  <a:cs typeface="Times New Roman" panose="02020603050405020304" pitchFamily="18" charset="0"/>
                </a:rPr>
                <a:t>sizeof</a:t>
              </a:r>
              <a:r>
                <a:rPr kumimoji="1" lang="en-US" altLang="zh-CN" sz="2000" dirty="0">
                  <a:solidFill>
                    <a:srgbClr val="000000"/>
                  </a:solidFill>
                  <a:latin typeface="宋体" panose="02010600030101010101" pitchFamily="2" charset="-122"/>
                  <a:ea typeface="宋体" panose="02010600030101010101" pitchFamily="2" charset="-122"/>
                  <a:cs typeface="Times New Roman" panose="02020603050405020304" pitchFamily="18" charset="0"/>
                </a:rPr>
                <a:t>(</a:t>
              </a:r>
              <a:r>
                <a:rPr kumimoji="1" lang="zh-CN" altLang="en-US" sz="2000" dirty="0">
                  <a:solidFill>
                    <a:srgbClr val="000000"/>
                  </a:solidFill>
                  <a:latin typeface="宋体" panose="02010600030101010101" pitchFamily="2" charset="-122"/>
                  <a:ea typeface="宋体" panose="02010600030101010101" pitchFamily="2" charset="-122"/>
                  <a:cs typeface="Times New Roman" panose="02020603050405020304" pitchFamily="18" charset="0"/>
                </a:rPr>
                <a:t>数组名</a:t>
              </a:r>
              <a:r>
                <a:rPr kumimoji="1" lang="en-US" altLang="zh-CN" sz="2000" dirty="0">
                  <a:solidFill>
                    <a:srgbClr val="000000"/>
                  </a:solidFill>
                  <a:latin typeface="宋体" panose="02010600030101010101" pitchFamily="2" charset="-122"/>
                  <a:ea typeface="宋体" panose="02010600030101010101" pitchFamily="2" charset="-122"/>
                  <a:cs typeface="Times New Roman" panose="02020603050405020304" pitchFamily="18" charset="0"/>
                </a:rPr>
                <a:t>)</a:t>
              </a:r>
              <a:r>
                <a:rPr kumimoji="1" lang="zh-CN" altLang="en-US" sz="2000" dirty="0">
                  <a:solidFill>
                    <a:srgbClr val="000000"/>
                  </a:solidFill>
                  <a:latin typeface="宋体" panose="02010600030101010101" pitchFamily="2" charset="-122"/>
                  <a:ea typeface="宋体" panose="02010600030101010101" pitchFamily="2" charset="-122"/>
                  <a:cs typeface="Times New Roman" panose="02020603050405020304" pitchFamily="18" charset="0"/>
                </a:rPr>
                <a:t>；或 </a:t>
              </a:r>
              <a:r>
                <a:rPr kumimoji="1" lang="en-US" altLang="zh-CN" sz="2000" dirty="0">
                  <a:solidFill>
                    <a:srgbClr val="000000"/>
                  </a:solidFill>
                  <a:latin typeface="宋体" panose="02010600030101010101" pitchFamily="2" charset="-122"/>
                  <a:ea typeface="宋体" panose="02010600030101010101" pitchFamily="2" charset="-122"/>
                  <a:cs typeface="Times New Roman" panose="02020603050405020304" pitchFamily="18" charset="0"/>
                </a:rPr>
                <a:t>m*</a:t>
              </a:r>
              <a:r>
                <a:rPr kumimoji="1" lang="en-US" altLang="zh-CN" sz="2000" dirty="0" err="1">
                  <a:solidFill>
                    <a:srgbClr val="000000"/>
                  </a:solidFill>
                  <a:latin typeface="宋体" panose="02010600030101010101" pitchFamily="2" charset="-122"/>
                  <a:ea typeface="宋体" panose="02010600030101010101" pitchFamily="2" charset="-122"/>
                  <a:cs typeface="Times New Roman" panose="02020603050405020304" pitchFamily="18" charset="0"/>
                </a:rPr>
                <a:t>sizeof</a:t>
              </a:r>
              <a:r>
                <a:rPr kumimoji="1" lang="en-US" altLang="zh-CN" sz="2000" dirty="0">
                  <a:solidFill>
                    <a:srgbClr val="000000"/>
                  </a:solidFill>
                  <a:latin typeface="宋体" panose="02010600030101010101" pitchFamily="2" charset="-122"/>
                  <a:ea typeface="宋体" panose="02010600030101010101" pitchFamily="2" charset="-122"/>
                  <a:cs typeface="Times New Roman" panose="02020603050405020304" pitchFamily="18" charset="0"/>
                </a:rPr>
                <a:t>(a[0]); </a:t>
              </a:r>
              <a:r>
                <a:rPr kumimoji="1" lang="zh-CN" altLang="en-US" sz="2000" dirty="0">
                  <a:solidFill>
                    <a:srgbClr val="000000"/>
                  </a:solidFill>
                  <a:latin typeface="宋体" panose="02010600030101010101" pitchFamily="2" charset="-122"/>
                  <a:ea typeface="宋体" panose="02010600030101010101" pitchFamily="2" charset="-122"/>
                  <a:cs typeface="Times New Roman" panose="02020603050405020304" pitchFamily="18" charset="0"/>
                </a:rPr>
                <a:t>或 </a:t>
              </a:r>
              <a:r>
                <a:rPr kumimoji="1" lang="en-US" altLang="zh-CN" sz="2000" dirty="0">
                  <a:solidFill>
                    <a:srgbClr val="000000"/>
                  </a:solidFill>
                  <a:latin typeface="宋体" panose="02010600030101010101" pitchFamily="2" charset="-122"/>
                  <a:ea typeface="宋体" panose="02010600030101010101" pitchFamily="2" charset="-122"/>
                  <a:cs typeface="Times New Roman" panose="02020603050405020304" pitchFamily="18" charset="0"/>
                </a:rPr>
                <a:t>m*n*</a:t>
              </a:r>
              <a:r>
                <a:rPr kumimoji="1" lang="en-US" altLang="zh-CN" sz="2000" dirty="0" err="1">
                  <a:solidFill>
                    <a:srgbClr val="000000"/>
                  </a:solidFill>
                  <a:latin typeface="宋体" panose="02010600030101010101" pitchFamily="2" charset="-122"/>
                  <a:ea typeface="宋体" panose="02010600030101010101" pitchFamily="2" charset="-122"/>
                  <a:cs typeface="Times New Roman" panose="02020603050405020304" pitchFamily="18" charset="0"/>
                </a:rPr>
                <a:t>sizeof</a:t>
              </a:r>
              <a:r>
                <a:rPr kumimoji="1" lang="en-US" altLang="zh-CN" sz="2000" dirty="0">
                  <a:solidFill>
                    <a:srgbClr val="000000"/>
                  </a:solidFill>
                  <a:latin typeface="宋体" panose="02010600030101010101" pitchFamily="2" charset="-122"/>
                  <a:ea typeface="宋体" panose="02010600030101010101" pitchFamily="2" charset="-122"/>
                  <a:cs typeface="Times New Roman" panose="02020603050405020304" pitchFamily="18" charset="0"/>
                </a:rPr>
                <a:t>(</a:t>
              </a:r>
              <a:r>
                <a:rPr kumimoji="1" lang="zh-CN" altLang="en-US" sz="2000" dirty="0">
                  <a:solidFill>
                    <a:srgbClr val="000000"/>
                  </a:solidFill>
                  <a:latin typeface="宋体" panose="02010600030101010101" pitchFamily="2" charset="-122"/>
                  <a:ea typeface="宋体" panose="02010600030101010101" pitchFamily="2" charset="-122"/>
                  <a:cs typeface="Times New Roman" panose="02020603050405020304" pitchFamily="18" charset="0"/>
                </a:rPr>
                <a:t>数据类型</a:t>
              </a:r>
              <a:r>
                <a:rPr kumimoji="1" lang="en-US" altLang="zh-CN" sz="2000" dirty="0">
                  <a:solidFill>
                    <a:srgbClr val="000000"/>
                  </a:solidFill>
                  <a:latin typeface="宋体" panose="02010600030101010101" pitchFamily="2" charset="-122"/>
                  <a:ea typeface="宋体" panose="02010600030101010101" pitchFamily="2" charset="-122"/>
                  <a:cs typeface="Times New Roman" panose="02020603050405020304" pitchFamily="18" charset="0"/>
                </a:rPr>
                <a:t>)</a:t>
              </a:r>
            </a:p>
          </p:txBody>
        </p:sp>
      </p:grpSp>
      <p:sp>
        <p:nvSpPr>
          <p:cNvPr id="17" name="文本框 16">
            <a:extLst>
              <a:ext uri="{FF2B5EF4-FFF2-40B4-BE49-F238E27FC236}">
                <a16:creationId xmlns:a16="http://schemas.microsoft.com/office/drawing/2014/main" id="{1F076C4C-EC5F-450C-BE2E-AD3F9DF75AA3}"/>
              </a:ext>
            </a:extLst>
          </p:cNvPr>
          <p:cNvSpPr txBox="1"/>
          <p:nvPr/>
        </p:nvSpPr>
        <p:spPr>
          <a:xfrm>
            <a:off x="548640" y="998624"/>
            <a:ext cx="10119360" cy="858377"/>
          </a:xfrm>
          <a:prstGeom prst="rect">
            <a:avLst/>
          </a:prstGeom>
          <a:noFill/>
        </p:spPr>
        <p:txBody>
          <a:bodyPr wrap="square">
            <a:spAutoFit/>
          </a:bodyPr>
          <a:lstStyle/>
          <a:p>
            <a:pPr marL="285750" indent="-285750">
              <a:lnSpc>
                <a:spcPct val="150000"/>
              </a:lnSpc>
              <a:buFont typeface="Arial" panose="020B0604020202020204" pitchFamily="34" charset="0"/>
              <a:buChar char="•"/>
            </a:pPr>
            <a:r>
              <a:rPr lang="zh-CN" altLang="en-US" dirty="0">
                <a:latin typeface="宋体" panose="02010600030101010101" pitchFamily="2" charset="-122"/>
                <a:ea typeface="宋体" panose="02010600030101010101" pitchFamily="2" charset="-122"/>
              </a:rPr>
              <a:t>如果一维数组描述排列成一行的数据，那么，二维数组则描述若干行这样的数据。因此，二维数组可以看作是数学上的一个矩阵。第1维元素个数为矩阵的列数，第2维元素个数为矩阵的行数。</a:t>
            </a:r>
          </a:p>
        </p:txBody>
      </p:sp>
      <p:sp>
        <p:nvSpPr>
          <p:cNvPr id="18" name="文本框 17">
            <a:extLst>
              <a:ext uri="{FF2B5EF4-FFF2-40B4-BE49-F238E27FC236}">
                <a16:creationId xmlns:a16="http://schemas.microsoft.com/office/drawing/2014/main" id="{571296C5-0949-1C8C-6F30-8E43E6D2AFB5}"/>
              </a:ext>
            </a:extLst>
          </p:cNvPr>
          <p:cNvSpPr txBox="1"/>
          <p:nvPr/>
        </p:nvSpPr>
        <p:spPr>
          <a:xfrm>
            <a:off x="815340" y="1963208"/>
            <a:ext cx="6096000" cy="313932"/>
          </a:xfrm>
          <a:prstGeom prst="rect">
            <a:avLst/>
          </a:prstGeom>
          <a:noFill/>
        </p:spPr>
        <p:txBody>
          <a:bodyPr wrap="square">
            <a:spAutoFit/>
          </a:bodyPr>
          <a:lstStyle/>
          <a:p>
            <a:pPr algn="just">
              <a:lnSpc>
                <a:spcPct val="80000"/>
              </a:lnSpc>
              <a:buClr>
                <a:srgbClr val="FF0000"/>
              </a:buClr>
              <a:buFont typeface="Wingdings" panose="05000000000000000000" pitchFamily="2" charset="2"/>
              <a:buNone/>
            </a:pPr>
            <a:r>
              <a:rPr lang="zh-CN" altLang="en-US"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二维数组的定义格式可以写成：</a:t>
            </a:r>
            <a:endParaRPr lang="zh-CN" altLang="en-US" sz="1800" b="1" dirty="0">
              <a:solidFill>
                <a:srgbClr val="003399"/>
              </a:solidFill>
              <a:latin typeface="Times New Roman" panose="02020603050405020304" pitchFamily="18" charset="0"/>
              <a:ea typeface="宋体" panose="02010600030101010101" pitchFamily="2" charset="-122"/>
              <a:cs typeface="Times New Roman" panose="02020603050405020304" pitchFamily="18" charset="0"/>
            </a:endParaRPr>
          </a:p>
        </p:txBody>
      </p:sp>
      <p:sp>
        <p:nvSpPr>
          <p:cNvPr id="20" name="文本框 19">
            <a:extLst>
              <a:ext uri="{FF2B5EF4-FFF2-40B4-BE49-F238E27FC236}">
                <a16:creationId xmlns:a16="http://schemas.microsoft.com/office/drawing/2014/main" id="{E0410D81-2479-6CE4-9377-5555A923188B}"/>
              </a:ext>
            </a:extLst>
          </p:cNvPr>
          <p:cNvSpPr txBox="1"/>
          <p:nvPr/>
        </p:nvSpPr>
        <p:spPr>
          <a:xfrm>
            <a:off x="662940" y="3423122"/>
            <a:ext cx="6880860" cy="858377"/>
          </a:xfrm>
          <a:prstGeom prst="rect">
            <a:avLst/>
          </a:prstGeom>
          <a:noFill/>
        </p:spPr>
        <p:txBody>
          <a:bodyPr wrap="square">
            <a:spAutoFit/>
          </a:bodyPr>
          <a:lstStyle/>
          <a:p>
            <a:pPr marL="285750" indent="-285750">
              <a:lnSpc>
                <a:spcPct val="150000"/>
              </a:lnSpc>
              <a:buFont typeface="Arial" panose="020B0604020202020204" pitchFamily="34" charset="0"/>
              <a:buChar char="•"/>
            </a:pPr>
            <a:r>
              <a:rPr lang="zh-CN" altLang="en-US" dirty="0">
                <a:latin typeface="宋体" panose="02010600030101010101" pitchFamily="2" charset="-122"/>
                <a:ea typeface="宋体" panose="02010600030101010101" pitchFamily="2" charset="-122"/>
              </a:rPr>
              <a:t>定义一个二维数组后，系统为它分配一块连续的内存空间。</a:t>
            </a:r>
          </a:p>
          <a:p>
            <a:pPr>
              <a:lnSpc>
                <a:spcPct val="150000"/>
              </a:lnSpc>
            </a:pPr>
            <a:r>
              <a:rPr lang="zh-CN" altLang="en-US" dirty="0">
                <a:latin typeface="宋体" panose="02010600030101010101" pitchFamily="2" charset="-122"/>
                <a:ea typeface="宋体" panose="02010600030101010101" pitchFamily="2" charset="-122"/>
              </a:rPr>
              <a:t>  二维数组a[m][n]占内存空间的计算公式为： </a:t>
            </a:r>
          </a:p>
        </p:txBody>
      </p:sp>
    </p:spTree>
    <p:extLst>
      <p:ext uri="{BB962C8B-B14F-4D97-AF65-F5344CB8AC3E}">
        <p14:creationId xmlns:p14="http://schemas.microsoft.com/office/powerpoint/2010/main" val="25197140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915C77-392E-4383-B143-57A615061472}"/>
            </a:ext>
          </a:extLst>
        </p:cNvPr>
        <p:cNvGrpSpPr/>
        <p:nvPr/>
      </p:nvGrpSpPr>
      <p:grpSpPr>
        <a:xfrm>
          <a:off x="0" y="0"/>
          <a:ext cx="0" cy="0"/>
          <a:chOff x="0" y="0"/>
          <a:chExt cx="0" cy="0"/>
        </a:xfrm>
      </p:grpSpPr>
      <p:graphicFrame>
        <p:nvGraphicFramePr>
          <p:cNvPr id="5" name="Object 6">
            <a:extLst>
              <a:ext uri="{FF2B5EF4-FFF2-40B4-BE49-F238E27FC236}">
                <a16:creationId xmlns:a16="http://schemas.microsoft.com/office/drawing/2014/main" id="{D9F9381A-71FA-CAE7-901D-65C88D6A00EF}"/>
              </a:ext>
            </a:extLst>
          </p:cNvPr>
          <p:cNvGraphicFramePr>
            <a:graphicFrameLocks noChangeAspect="1"/>
          </p:cNvGraphicFramePr>
          <p:nvPr>
            <p:extLst>
              <p:ext uri="{D42A27DB-BD31-4B8C-83A1-F6EECF244321}">
                <p14:modId xmlns:p14="http://schemas.microsoft.com/office/powerpoint/2010/main" val="1659625225"/>
              </p:ext>
            </p:extLst>
          </p:nvPr>
        </p:nvGraphicFramePr>
        <p:xfrm>
          <a:off x="6096000" y="1820386"/>
          <a:ext cx="4876800" cy="3373437"/>
        </p:xfrm>
        <a:graphic>
          <a:graphicData uri="http://schemas.openxmlformats.org/presentationml/2006/ole">
            <mc:AlternateContent xmlns:mc="http://schemas.openxmlformats.org/markup-compatibility/2006">
              <mc:Choice xmlns:v="urn:schemas-microsoft-com:vml" Requires="v">
                <p:oleObj r:id="rId3" imgW="2278380" imgH="1581912" progId="Word.Picture.8">
                  <p:embed/>
                </p:oleObj>
              </mc:Choice>
              <mc:Fallback>
                <p:oleObj r:id="rId3" imgW="2278380" imgH="1581912" progId="Word.Picture.8">
                  <p:embed/>
                  <p:pic>
                    <p:nvPicPr>
                      <p:cNvPr id="48133" name="Object 6">
                        <a:extLst>
                          <a:ext uri="{FF2B5EF4-FFF2-40B4-BE49-F238E27FC236}">
                            <a16:creationId xmlns:a16="http://schemas.microsoft.com/office/drawing/2014/main" id="{C13E65F3-14BE-AECC-A23F-5C3F58F4059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0" y="1820386"/>
                        <a:ext cx="4876800" cy="3373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 name="文本框 2">
            <a:extLst>
              <a:ext uri="{FF2B5EF4-FFF2-40B4-BE49-F238E27FC236}">
                <a16:creationId xmlns:a16="http://schemas.microsoft.com/office/drawing/2014/main" id="{2415D074-0162-358B-9367-16AA5F84CF96}"/>
              </a:ext>
            </a:extLst>
          </p:cNvPr>
          <p:cNvSpPr txBox="1"/>
          <p:nvPr/>
        </p:nvSpPr>
        <p:spPr>
          <a:xfrm>
            <a:off x="900848" y="121514"/>
            <a:ext cx="10560350" cy="584775"/>
          </a:xfrm>
          <a:prstGeom prst="rect">
            <a:avLst/>
          </a:prstGeom>
          <a:noFill/>
        </p:spPr>
        <p:txBody>
          <a:bodyPr wrap="square">
            <a:spAutoFit/>
          </a:bodyPr>
          <a:lstStyle/>
          <a:p>
            <a:r>
              <a:rPr lang="en-US" altLang="zh-CN" sz="3200" b="1" dirty="0">
                <a:latin typeface="微软雅黑" panose="020B0503020204020204" pitchFamily="34" charset="-122"/>
                <a:ea typeface="微软雅黑" panose="020B0503020204020204" pitchFamily="34" charset="-122"/>
                <a:cs typeface="+mj-cs"/>
              </a:rPr>
              <a:t>3.2.2 </a:t>
            </a:r>
            <a:r>
              <a:rPr lang="zh-CN" altLang="en-US" sz="3200" b="1" dirty="0">
                <a:latin typeface="微软雅黑" panose="020B0503020204020204" pitchFamily="34" charset="-122"/>
                <a:ea typeface="微软雅黑" panose="020B0503020204020204" pitchFamily="34" charset="-122"/>
                <a:cs typeface="+mj-cs"/>
              </a:rPr>
              <a:t>二维数组的定义与使用</a:t>
            </a:r>
          </a:p>
        </p:txBody>
      </p:sp>
      <p:sp>
        <p:nvSpPr>
          <p:cNvPr id="6" name="文本框 5">
            <a:extLst>
              <a:ext uri="{FF2B5EF4-FFF2-40B4-BE49-F238E27FC236}">
                <a16:creationId xmlns:a16="http://schemas.microsoft.com/office/drawing/2014/main" id="{39465E06-F63A-2D67-F93D-A3DCA04A01AC}"/>
              </a:ext>
            </a:extLst>
          </p:cNvPr>
          <p:cNvSpPr txBox="1"/>
          <p:nvPr/>
        </p:nvSpPr>
        <p:spPr>
          <a:xfrm>
            <a:off x="685800" y="934839"/>
            <a:ext cx="5135880" cy="4702569"/>
          </a:xfrm>
          <a:prstGeom prst="rect">
            <a:avLst/>
          </a:prstGeom>
          <a:noFill/>
        </p:spPr>
        <p:txBody>
          <a:bodyPr wrap="square">
            <a:spAutoFit/>
          </a:bodyPr>
          <a:lstStyle/>
          <a:p>
            <a:pPr algn="just">
              <a:lnSpc>
                <a:spcPct val="150000"/>
              </a:lnSpc>
              <a:buFont typeface="Wingdings" panose="05000000000000000000" pitchFamily="2" charset="2"/>
              <a:buNone/>
            </a:pPr>
            <a:r>
              <a:rPr lang="zh-CN" altLang="en-US"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既然一个二维数组是由若干个一维数组排列构成，二维数组在内存中的排列顺序为</a:t>
            </a:r>
            <a:r>
              <a:rPr lang="en-US" altLang="zh-CN"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a:t>
            </a:r>
            <a:r>
              <a:rPr lang="zh-CN" altLang="en-US" sz="2000" b="1" dirty="0">
                <a:solidFill>
                  <a:schemeClr val="accent1"/>
                </a:solidFill>
                <a:latin typeface="Times New Roman" panose="02020603050405020304" pitchFamily="18" charset="0"/>
                <a:ea typeface="宋体" panose="02010600030101010101" pitchFamily="2" charset="-122"/>
                <a:cs typeface="Times New Roman" panose="02020603050405020304" pitchFamily="18" charset="0"/>
              </a:rPr>
              <a:t>先顺序排列每个一维元素</a:t>
            </a:r>
            <a:r>
              <a:rPr lang="en-US" altLang="zh-CN" sz="2000" b="1" dirty="0">
                <a:solidFill>
                  <a:schemeClr val="accent1"/>
                </a:solidFill>
                <a:latin typeface="Times New Roman" panose="02020603050405020304" pitchFamily="18" charset="0"/>
                <a:ea typeface="宋体" panose="02010600030101010101" pitchFamily="2" charset="-122"/>
                <a:cs typeface="Times New Roman" panose="02020603050405020304" pitchFamily="18" charset="0"/>
              </a:rPr>
              <a:t>,</a:t>
            </a:r>
            <a:r>
              <a:rPr lang="zh-CN" altLang="en-US" sz="2000" b="1" dirty="0">
                <a:solidFill>
                  <a:schemeClr val="accent1"/>
                </a:solidFill>
                <a:latin typeface="Times New Roman" panose="02020603050405020304" pitchFamily="18" charset="0"/>
                <a:ea typeface="宋体" panose="02010600030101010101" pitchFamily="2" charset="-122"/>
                <a:cs typeface="Times New Roman" panose="02020603050405020304" pitchFamily="18" charset="0"/>
              </a:rPr>
              <a:t>构成一维数组</a:t>
            </a:r>
            <a:r>
              <a:rPr lang="en-US" altLang="zh-CN" dirty="0">
                <a:solidFill>
                  <a:schemeClr val="accent1"/>
                </a:solidFill>
                <a:latin typeface="Times New Roman" panose="02020603050405020304" pitchFamily="18" charset="0"/>
                <a:ea typeface="宋体" panose="02010600030101010101" pitchFamily="2" charset="-122"/>
                <a:cs typeface="Times New Roman" panose="02020603050405020304" pitchFamily="18" charset="0"/>
              </a:rPr>
              <a:t>;</a:t>
            </a:r>
            <a:r>
              <a:rPr lang="zh-CN" altLang="en-US"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再将各个一维数组顺序排列，构成二维数组。</a:t>
            </a:r>
            <a:endParaRPr lang="zh-CN" altLang="en-US" dirty="0">
              <a:latin typeface="Times New Roman" panose="02020603050405020304" pitchFamily="18" charset="0"/>
              <a:ea typeface="宋体" panose="02010600030101010101" pitchFamily="2" charset="-122"/>
              <a:cs typeface="Times New Roman" panose="02020603050405020304" pitchFamily="18" charset="0"/>
            </a:endParaRPr>
          </a:p>
          <a:p>
            <a:pPr algn="just">
              <a:lnSpc>
                <a:spcPct val="150000"/>
              </a:lnSpc>
              <a:buFont typeface="Wingdings" panose="05000000000000000000" pitchFamily="2" charset="2"/>
              <a:buNone/>
            </a:pPr>
            <a:r>
              <a:rPr lang="zh-CN" altLang="en-US" dirty="0">
                <a:latin typeface="Times New Roman" panose="02020603050405020304" pitchFamily="18" charset="0"/>
                <a:ea typeface="宋体" panose="02010600030101010101" pitchFamily="2" charset="-122"/>
                <a:cs typeface="Times New Roman" panose="02020603050405020304" pitchFamily="18" charset="0"/>
              </a:rPr>
              <a:t>      </a:t>
            </a:r>
            <a:r>
              <a:rPr lang="en-US" altLang="zh-CN" dirty="0">
                <a:latin typeface="Times New Roman" panose="02020603050405020304" pitchFamily="18" charset="0"/>
                <a:ea typeface="宋体" panose="02010600030101010101" pitchFamily="2" charset="-122"/>
                <a:cs typeface="Times New Roman" panose="02020603050405020304" pitchFamily="18" charset="0"/>
              </a:rPr>
              <a:t>int M[2][3]</a:t>
            </a:r>
            <a:r>
              <a:rPr lang="zh-CN" altLang="en-US" dirty="0">
                <a:latin typeface="Times New Roman" panose="02020603050405020304" pitchFamily="18" charset="0"/>
                <a:ea typeface="宋体" panose="02010600030101010101" pitchFamily="2" charset="-122"/>
                <a:cs typeface="Times New Roman" panose="02020603050405020304" pitchFamily="18" charset="0"/>
              </a:rPr>
              <a:t>的排列顺序为：</a:t>
            </a:r>
            <a:endParaRPr lang="en-US" altLang="zh-CN" dirty="0">
              <a:latin typeface="Times New Roman" panose="02020603050405020304" pitchFamily="18" charset="0"/>
              <a:ea typeface="宋体" panose="02010600030101010101" pitchFamily="2" charset="-122"/>
              <a:cs typeface="Times New Roman" panose="02020603050405020304" pitchFamily="18" charset="0"/>
            </a:endParaRPr>
          </a:p>
          <a:p>
            <a:pPr algn="just">
              <a:lnSpc>
                <a:spcPct val="150000"/>
              </a:lnSpc>
              <a:buFont typeface="Wingdings" panose="05000000000000000000" pitchFamily="2" charset="2"/>
              <a:buNone/>
            </a:pPr>
            <a:r>
              <a:rPr lang="zh-CN" altLang="en-US" b="1" dirty="0">
                <a:solidFill>
                  <a:schemeClr val="accent1"/>
                </a:solidFill>
                <a:latin typeface="Times New Roman" panose="02020603050405020304" pitchFamily="18" charset="0"/>
                <a:ea typeface="宋体" panose="02010600030101010101" pitchFamily="2" charset="-122"/>
                <a:cs typeface="Times New Roman" panose="02020603050405020304" pitchFamily="18" charset="0"/>
              </a:rPr>
              <a:t>先</a:t>
            </a:r>
            <a:r>
              <a:rPr lang="zh-CN" altLang="en-US" dirty="0">
                <a:latin typeface="Times New Roman" panose="02020603050405020304" pitchFamily="18" charset="0"/>
                <a:ea typeface="宋体" panose="02010600030101010101" pitchFamily="2" charset="-122"/>
                <a:cs typeface="Times New Roman" panose="02020603050405020304" pitchFamily="18" charset="0"/>
              </a:rPr>
              <a:t>将</a:t>
            </a:r>
            <a:r>
              <a:rPr lang="en-US" altLang="zh-CN" dirty="0">
                <a:latin typeface="Times New Roman" panose="02020603050405020304" pitchFamily="18" charset="0"/>
                <a:ea typeface="宋体" panose="02010600030101010101" pitchFamily="2" charset="-122"/>
                <a:cs typeface="Times New Roman" panose="02020603050405020304" pitchFamily="18" charset="0"/>
              </a:rPr>
              <a:t>3</a:t>
            </a:r>
            <a:r>
              <a:rPr lang="zh-CN" altLang="en-US" dirty="0">
                <a:latin typeface="Times New Roman" panose="02020603050405020304" pitchFamily="18" charset="0"/>
                <a:ea typeface="宋体" panose="02010600030101010101" pitchFamily="2" charset="-122"/>
                <a:cs typeface="Times New Roman" panose="02020603050405020304" pitchFamily="18" charset="0"/>
              </a:rPr>
              <a:t>个</a:t>
            </a:r>
            <a:r>
              <a:rPr lang="en-US" altLang="zh-CN" dirty="0">
                <a:latin typeface="Times New Roman" panose="02020603050405020304" pitchFamily="18" charset="0"/>
                <a:ea typeface="宋体" panose="02010600030101010101" pitchFamily="2" charset="-122"/>
                <a:cs typeface="Times New Roman" panose="02020603050405020304" pitchFamily="18" charset="0"/>
              </a:rPr>
              <a:t>int</a:t>
            </a:r>
            <a:r>
              <a:rPr lang="zh-CN" altLang="en-US" dirty="0">
                <a:latin typeface="Times New Roman" panose="02020603050405020304" pitchFamily="18" charset="0"/>
                <a:ea typeface="宋体" panose="02010600030101010101" pitchFamily="2" charset="-122"/>
                <a:cs typeface="Times New Roman" panose="02020603050405020304" pitchFamily="18" charset="0"/>
              </a:rPr>
              <a:t>元素排列组成</a:t>
            </a:r>
            <a:r>
              <a:rPr lang="en-US" altLang="zh-CN" dirty="0">
                <a:latin typeface="Times New Roman" panose="02020603050405020304" pitchFamily="18" charset="0"/>
                <a:ea typeface="宋体" panose="02010600030101010101" pitchFamily="2" charset="-122"/>
                <a:cs typeface="Times New Roman" panose="02020603050405020304" pitchFamily="18" charset="0"/>
              </a:rPr>
              <a:t>2</a:t>
            </a:r>
            <a:r>
              <a:rPr lang="zh-CN" altLang="en-US" dirty="0">
                <a:latin typeface="Times New Roman" panose="02020603050405020304" pitchFamily="18" charset="0"/>
                <a:ea typeface="宋体" panose="02010600030101010101" pitchFamily="2" charset="-122"/>
                <a:cs typeface="Times New Roman" panose="02020603050405020304" pitchFamily="18" charset="0"/>
              </a:rPr>
              <a:t>个一维数组</a:t>
            </a:r>
            <a:r>
              <a:rPr lang="en-US" altLang="zh-CN" dirty="0">
                <a:latin typeface="Times New Roman" panose="02020603050405020304" pitchFamily="18" charset="0"/>
                <a:ea typeface="宋体" panose="02010600030101010101" pitchFamily="2" charset="-122"/>
                <a:cs typeface="Times New Roman" panose="02020603050405020304" pitchFamily="18" charset="0"/>
              </a:rPr>
              <a:t>M[0], M[1]</a:t>
            </a:r>
            <a:r>
              <a:rPr lang="zh-CN" altLang="en-US" dirty="0">
                <a:latin typeface="Times New Roman" panose="02020603050405020304" pitchFamily="18" charset="0"/>
                <a:ea typeface="宋体" panose="02010600030101010101" pitchFamily="2" charset="-122"/>
                <a:cs typeface="Times New Roman" panose="02020603050405020304" pitchFamily="18" charset="0"/>
              </a:rPr>
              <a:t>。</a:t>
            </a:r>
          </a:p>
          <a:p>
            <a:pPr algn="just">
              <a:lnSpc>
                <a:spcPct val="150000"/>
              </a:lnSpc>
              <a:buFont typeface="Wingdings" panose="05000000000000000000" pitchFamily="2" charset="2"/>
              <a:buNone/>
            </a:pPr>
            <a:r>
              <a:rPr lang="zh-CN" altLang="en-US" dirty="0">
                <a:latin typeface="Times New Roman" panose="02020603050405020304" pitchFamily="18" charset="0"/>
                <a:ea typeface="宋体" panose="02010600030101010101" pitchFamily="2" charset="-122"/>
                <a:cs typeface="Times New Roman" panose="02020603050405020304" pitchFamily="18" charset="0"/>
              </a:rPr>
              <a:t>      </a:t>
            </a:r>
            <a:r>
              <a:rPr lang="en-US" altLang="zh-CN" dirty="0">
                <a:latin typeface="Times New Roman" panose="02020603050405020304" pitchFamily="18" charset="0"/>
                <a:ea typeface="宋体" panose="02010600030101010101" pitchFamily="2" charset="-122"/>
                <a:cs typeface="Times New Roman" panose="02020603050405020304" pitchFamily="18" charset="0"/>
              </a:rPr>
              <a:t>M[0]</a:t>
            </a:r>
            <a:r>
              <a:rPr lang="zh-CN" altLang="en-US" dirty="0">
                <a:latin typeface="Times New Roman" panose="02020603050405020304" pitchFamily="18" charset="0"/>
                <a:ea typeface="宋体" panose="02010600030101010101" pitchFamily="2" charset="-122"/>
                <a:cs typeface="Times New Roman" panose="02020603050405020304" pitchFamily="18" charset="0"/>
              </a:rPr>
              <a:t>：</a:t>
            </a:r>
            <a:r>
              <a:rPr lang="en-US" altLang="zh-CN" dirty="0">
                <a:latin typeface="Times New Roman" panose="02020603050405020304" pitchFamily="18" charset="0"/>
                <a:ea typeface="宋体" panose="02010600030101010101" pitchFamily="2" charset="-122"/>
                <a:cs typeface="Times New Roman" panose="02020603050405020304" pitchFamily="18" charset="0"/>
              </a:rPr>
              <a:t>M[0][0]</a:t>
            </a:r>
            <a:r>
              <a:rPr lang="zh-CN" altLang="en-US" dirty="0">
                <a:latin typeface="Times New Roman" panose="02020603050405020304" pitchFamily="18" charset="0"/>
                <a:ea typeface="宋体" panose="02010600030101010101" pitchFamily="2" charset="-122"/>
                <a:cs typeface="Times New Roman" panose="02020603050405020304" pitchFamily="18" charset="0"/>
              </a:rPr>
              <a:t>，</a:t>
            </a:r>
            <a:r>
              <a:rPr lang="en-US" altLang="zh-CN" dirty="0">
                <a:latin typeface="Times New Roman" panose="02020603050405020304" pitchFamily="18" charset="0"/>
                <a:ea typeface="宋体" panose="02010600030101010101" pitchFamily="2" charset="-122"/>
                <a:cs typeface="Times New Roman" panose="02020603050405020304" pitchFamily="18" charset="0"/>
              </a:rPr>
              <a:t>M[0][1]</a:t>
            </a:r>
            <a:r>
              <a:rPr lang="zh-CN" altLang="en-US" dirty="0">
                <a:latin typeface="Times New Roman" panose="02020603050405020304" pitchFamily="18" charset="0"/>
                <a:ea typeface="宋体" panose="02010600030101010101" pitchFamily="2" charset="-122"/>
                <a:cs typeface="Times New Roman" panose="02020603050405020304" pitchFamily="18" charset="0"/>
              </a:rPr>
              <a:t>，</a:t>
            </a:r>
            <a:r>
              <a:rPr lang="en-US" altLang="zh-CN" dirty="0">
                <a:latin typeface="Times New Roman" panose="02020603050405020304" pitchFamily="18" charset="0"/>
                <a:ea typeface="宋体" panose="02010600030101010101" pitchFamily="2" charset="-122"/>
                <a:cs typeface="Times New Roman" panose="02020603050405020304" pitchFamily="18" charset="0"/>
              </a:rPr>
              <a:t>M[0][2]</a:t>
            </a:r>
          </a:p>
          <a:p>
            <a:pPr algn="just">
              <a:lnSpc>
                <a:spcPct val="150000"/>
              </a:lnSpc>
              <a:buFont typeface="Wingdings" panose="05000000000000000000" pitchFamily="2" charset="2"/>
              <a:buNone/>
            </a:pPr>
            <a:r>
              <a:rPr lang="en-US" altLang="zh-CN" dirty="0">
                <a:latin typeface="Times New Roman" panose="02020603050405020304" pitchFamily="18" charset="0"/>
                <a:ea typeface="宋体" panose="02010600030101010101" pitchFamily="2" charset="-122"/>
                <a:cs typeface="Times New Roman" panose="02020603050405020304" pitchFamily="18" charset="0"/>
              </a:rPr>
              <a:t>      M[1]</a:t>
            </a:r>
            <a:r>
              <a:rPr lang="zh-CN" altLang="en-US" dirty="0">
                <a:latin typeface="Times New Roman" panose="02020603050405020304" pitchFamily="18" charset="0"/>
                <a:ea typeface="宋体" panose="02010600030101010101" pitchFamily="2" charset="-122"/>
                <a:cs typeface="Times New Roman" panose="02020603050405020304" pitchFamily="18" charset="0"/>
              </a:rPr>
              <a:t>：</a:t>
            </a:r>
            <a:r>
              <a:rPr lang="en-US" altLang="zh-CN" dirty="0">
                <a:latin typeface="Times New Roman" panose="02020603050405020304" pitchFamily="18" charset="0"/>
                <a:ea typeface="宋体" panose="02010600030101010101" pitchFamily="2" charset="-122"/>
                <a:cs typeface="Times New Roman" panose="02020603050405020304" pitchFamily="18" charset="0"/>
              </a:rPr>
              <a:t>M[1][0]</a:t>
            </a:r>
            <a:r>
              <a:rPr lang="zh-CN" altLang="en-US" dirty="0">
                <a:latin typeface="Times New Roman" panose="02020603050405020304" pitchFamily="18" charset="0"/>
                <a:ea typeface="宋体" panose="02010600030101010101" pitchFamily="2" charset="-122"/>
                <a:cs typeface="Times New Roman" panose="02020603050405020304" pitchFamily="18" charset="0"/>
              </a:rPr>
              <a:t>，</a:t>
            </a:r>
            <a:r>
              <a:rPr lang="en-US" altLang="zh-CN" dirty="0">
                <a:latin typeface="Times New Roman" panose="02020603050405020304" pitchFamily="18" charset="0"/>
                <a:ea typeface="宋体" panose="02010600030101010101" pitchFamily="2" charset="-122"/>
                <a:cs typeface="Times New Roman" panose="02020603050405020304" pitchFamily="18" charset="0"/>
              </a:rPr>
              <a:t>M[1][1]</a:t>
            </a:r>
            <a:r>
              <a:rPr lang="zh-CN" altLang="en-US" dirty="0">
                <a:latin typeface="Times New Roman" panose="02020603050405020304" pitchFamily="18" charset="0"/>
                <a:ea typeface="宋体" panose="02010600030101010101" pitchFamily="2" charset="-122"/>
                <a:cs typeface="Times New Roman" panose="02020603050405020304" pitchFamily="18" charset="0"/>
              </a:rPr>
              <a:t>，</a:t>
            </a:r>
            <a:r>
              <a:rPr lang="en-US" altLang="zh-CN" dirty="0">
                <a:latin typeface="Times New Roman" panose="02020603050405020304" pitchFamily="18" charset="0"/>
                <a:ea typeface="宋体" panose="02010600030101010101" pitchFamily="2" charset="-122"/>
                <a:cs typeface="Times New Roman" panose="02020603050405020304" pitchFamily="18" charset="0"/>
              </a:rPr>
              <a:t>M[1][2]</a:t>
            </a:r>
          </a:p>
          <a:p>
            <a:pPr algn="just">
              <a:lnSpc>
                <a:spcPct val="150000"/>
              </a:lnSpc>
              <a:buFont typeface="Wingdings" panose="05000000000000000000" pitchFamily="2" charset="2"/>
              <a:buNone/>
            </a:pPr>
            <a:r>
              <a:rPr lang="zh-CN" altLang="en-US" b="1" dirty="0">
                <a:solidFill>
                  <a:schemeClr val="accent1"/>
                </a:solidFill>
                <a:latin typeface="Times New Roman" panose="02020603050405020304" pitchFamily="18" charset="0"/>
                <a:ea typeface="宋体" panose="02010600030101010101" pitchFamily="2" charset="-122"/>
                <a:cs typeface="Times New Roman" panose="02020603050405020304" pitchFamily="18" charset="0"/>
              </a:rPr>
              <a:t>再</a:t>
            </a:r>
            <a:r>
              <a:rPr lang="zh-CN" altLang="en-US" dirty="0">
                <a:latin typeface="Times New Roman" panose="02020603050405020304" pitchFamily="18" charset="0"/>
                <a:ea typeface="宋体" panose="02010600030101010101" pitchFamily="2" charset="-122"/>
                <a:cs typeface="Times New Roman" panose="02020603050405020304" pitchFamily="18" charset="0"/>
              </a:rPr>
              <a:t>将</a:t>
            </a:r>
            <a:r>
              <a:rPr lang="en-US" altLang="zh-CN" dirty="0">
                <a:latin typeface="Times New Roman" panose="02020603050405020304" pitchFamily="18" charset="0"/>
                <a:ea typeface="宋体" panose="02010600030101010101" pitchFamily="2" charset="-122"/>
                <a:cs typeface="Times New Roman" panose="02020603050405020304" pitchFamily="18" charset="0"/>
              </a:rPr>
              <a:t>2</a:t>
            </a:r>
            <a:r>
              <a:rPr lang="zh-CN" altLang="en-US" dirty="0">
                <a:latin typeface="Times New Roman" panose="02020603050405020304" pitchFamily="18" charset="0"/>
                <a:ea typeface="宋体" panose="02010600030101010101" pitchFamily="2" charset="-122"/>
                <a:cs typeface="Times New Roman" panose="02020603050405020304" pitchFamily="18" charset="0"/>
              </a:rPr>
              <a:t>个一维数组排成一个二维数组。</a:t>
            </a:r>
          </a:p>
          <a:p>
            <a:pPr algn="just">
              <a:lnSpc>
                <a:spcPct val="150000"/>
              </a:lnSpc>
              <a:buFont typeface="Wingdings" panose="05000000000000000000" pitchFamily="2" charset="2"/>
              <a:buNone/>
            </a:pPr>
            <a:r>
              <a:rPr lang="zh-CN" altLang="en-US" dirty="0">
                <a:latin typeface="Times New Roman" panose="02020603050405020304" pitchFamily="18" charset="0"/>
                <a:ea typeface="宋体" panose="02010600030101010101" pitchFamily="2" charset="-122"/>
                <a:cs typeface="Times New Roman" panose="02020603050405020304" pitchFamily="18" charset="0"/>
              </a:rPr>
              <a:t>      </a:t>
            </a:r>
            <a:r>
              <a:rPr lang="en-US" altLang="zh-CN" dirty="0">
                <a:latin typeface="Times New Roman" panose="02020603050405020304" pitchFamily="18" charset="0"/>
                <a:ea typeface="宋体" panose="02010600030101010101" pitchFamily="2" charset="-122"/>
                <a:cs typeface="Times New Roman" panose="02020603050405020304" pitchFamily="18" charset="0"/>
              </a:rPr>
              <a:t>M: M[0], M[1] </a:t>
            </a:r>
          </a:p>
          <a:p>
            <a:pPr algn="just">
              <a:lnSpc>
                <a:spcPct val="150000"/>
              </a:lnSpc>
              <a:buFont typeface="Wingdings" panose="05000000000000000000" pitchFamily="2" charset="2"/>
              <a:buNone/>
            </a:pPr>
            <a:r>
              <a:rPr lang="zh-CN" altLang="en-US" dirty="0">
                <a:latin typeface="Times New Roman" panose="02020603050405020304" pitchFamily="18" charset="0"/>
                <a:ea typeface="宋体" panose="02010600030101010101" pitchFamily="2" charset="-122"/>
                <a:cs typeface="Times New Roman" panose="02020603050405020304" pitchFamily="18" charset="0"/>
              </a:rPr>
              <a:t>数组</a:t>
            </a:r>
            <a:r>
              <a:rPr lang="en-US" altLang="zh-CN" dirty="0">
                <a:latin typeface="Times New Roman" panose="02020603050405020304" pitchFamily="18" charset="0"/>
                <a:ea typeface="宋体" panose="02010600030101010101" pitchFamily="2" charset="-122"/>
                <a:cs typeface="Times New Roman" panose="02020603050405020304" pitchFamily="18" charset="0"/>
              </a:rPr>
              <a:t>M</a:t>
            </a:r>
            <a:r>
              <a:rPr lang="zh-CN" altLang="en-US" dirty="0">
                <a:latin typeface="Times New Roman" panose="02020603050405020304" pitchFamily="18" charset="0"/>
                <a:ea typeface="宋体" panose="02010600030101010101" pitchFamily="2" charset="-122"/>
                <a:cs typeface="Times New Roman" panose="02020603050405020304" pitchFamily="18" charset="0"/>
              </a:rPr>
              <a:t>在内存中的排列图如图所示。</a:t>
            </a:r>
          </a:p>
        </p:txBody>
      </p:sp>
    </p:spTree>
    <p:extLst>
      <p:ext uri="{BB962C8B-B14F-4D97-AF65-F5344CB8AC3E}">
        <p14:creationId xmlns:p14="http://schemas.microsoft.com/office/powerpoint/2010/main" val="365195919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FA0DFA-F41C-9509-8169-1FC2846D2C06}"/>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768A74D7-AAA6-E03A-8805-AC5502E7D2D9}"/>
              </a:ext>
            </a:extLst>
          </p:cNvPr>
          <p:cNvSpPr txBox="1">
            <a:spLocks noChangeArrowheads="1"/>
          </p:cNvSpPr>
          <p:nvPr/>
        </p:nvSpPr>
        <p:spPr>
          <a:xfrm>
            <a:off x="626595" y="4233697"/>
            <a:ext cx="8134350" cy="2937201"/>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80000"/>
              </a:lnSpc>
              <a:buFont typeface="Wingdings" panose="05000000000000000000" pitchFamily="2" charset="2"/>
              <a:buNone/>
            </a:pPr>
            <a:r>
              <a:rPr lang="zh-CN" altLang="en-US" sz="16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嵌套初值表由一维初值表嵌套构成，各层构成规则与一维数组的初值表相同。</a:t>
            </a:r>
          </a:p>
          <a:p>
            <a:pPr algn="just">
              <a:lnSpc>
                <a:spcPct val="80000"/>
              </a:lnSpc>
              <a:buFont typeface="Wingdings" panose="05000000000000000000" pitchFamily="2" charset="2"/>
              <a:buNone/>
            </a:pPr>
            <a:r>
              <a:rPr lang="zh-CN" altLang="en-US" sz="16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例如：</a:t>
            </a:r>
          </a:p>
        </p:txBody>
      </p:sp>
      <p:grpSp>
        <p:nvGrpSpPr>
          <p:cNvPr id="7" name="组合 6">
            <a:extLst>
              <a:ext uri="{FF2B5EF4-FFF2-40B4-BE49-F238E27FC236}">
                <a16:creationId xmlns:a16="http://schemas.microsoft.com/office/drawing/2014/main" id="{3D9CA0CA-BFEA-D150-2B3E-7967C9143E37}"/>
              </a:ext>
            </a:extLst>
          </p:cNvPr>
          <p:cNvGrpSpPr/>
          <p:nvPr/>
        </p:nvGrpSpPr>
        <p:grpSpPr>
          <a:xfrm>
            <a:off x="2366962" y="1523500"/>
            <a:ext cx="7458075" cy="508649"/>
            <a:chOff x="2190750" y="2220123"/>
            <a:chExt cx="6160770" cy="508649"/>
          </a:xfrm>
        </p:grpSpPr>
        <p:sp>
          <p:nvSpPr>
            <p:cNvPr id="8" name="矩形: 圆角 7">
              <a:extLst>
                <a:ext uri="{FF2B5EF4-FFF2-40B4-BE49-F238E27FC236}">
                  <a16:creationId xmlns:a16="http://schemas.microsoft.com/office/drawing/2014/main" id="{B2962926-739B-1A71-6B79-CF28614038A5}"/>
                </a:ext>
              </a:extLst>
            </p:cNvPr>
            <p:cNvSpPr/>
            <p:nvPr/>
          </p:nvSpPr>
          <p:spPr>
            <a:xfrm>
              <a:off x="2190750" y="2220123"/>
              <a:ext cx="6160770" cy="508649"/>
            </a:xfrm>
            <a:prstGeom prst="roundRect">
              <a:avLst>
                <a:gd name="adj" fmla="val 5093"/>
              </a:avLst>
            </a:prstGeom>
            <a:solidFill>
              <a:schemeClr val="bg1"/>
            </a:solidFill>
            <a:ln w="1905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ea typeface="宋体" panose="02010600030101010101" pitchFamily="2" charset="-122"/>
                <a:cs typeface="Times New Roman" panose="02020603050405020304" pitchFamily="18" charset="0"/>
              </a:endParaRPr>
            </a:p>
          </p:txBody>
        </p:sp>
        <p:sp>
          <p:nvSpPr>
            <p:cNvPr id="9" name="文本框 8">
              <a:extLst>
                <a:ext uri="{FF2B5EF4-FFF2-40B4-BE49-F238E27FC236}">
                  <a16:creationId xmlns:a16="http://schemas.microsoft.com/office/drawing/2014/main" id="{23C3DCE3-8A97-D1C7-A4E0-25A34335FC27}"/>
                </a:ext>
              </a:extLst>
            </p:cNvPr>
            <p:cNvSpPr txBox="1"/>
            <p:nvPr/>
          </p:nvSpPr>
          <p:spPr>
            <a:xfrm>
              <a:off x="2190750" y="2289782"/>
              <a:ext cx="6160770" cy="369332"/>
            </a:xfrm>
            <a:prstGeom prst="rect">
              <a:avLst/>
            </a:prstGeom>
            <a:noFill/>
          </p:spPr>
          <p:txBody>
            <a:bodyPr wrap="square">
              <a:spAutoFit/>
            </a:bodyPr>
            <a:lstStyle/>
            <a:p>
              <a:pPr algn="ctr">
                <a:spcBef>
                  <a:spcPct val="0"/>
                </a:spcBef>
              </a:pPr>
              <a:r>
                <a:rPr kumimoji="1" lang="zh-CN" altLang="en-US"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数据类型 数组名  </a:t>
              </a:r>
              <a:r>
                <a:rPr kumimoji="1" lang="en-US" altLang="zh-CN"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a:t>
              </a:r>
              <a:r>
                <a:rPr kumimoji="1" lang="zh-CN" altLang="en-US"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常量表达式</a:t>
              </a:r>
              <a:r>
                <a:rPr kumimoji="1" lang="en-US" altLang="zh-CN"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2][</a:t>
              </a:r>
              <a:r>
                <a:rPr kumimoji="1" lang="zh-CN" altLang="en-US"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常量表达式</a:t>
              </a:r>
              <a:r>
                <a:rPr kumimoji="1" lang="en-US" altLang="zh-CN"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1]=</a:t>
              </a:r>
              <a:r>
                <a:rPr kumimoji="1" lang="zh-CN" altLang="en-US"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初值表； </a:t>
              </a:r>
            </a:p>
          </p:txBody>
        </p:sp>
      </p:grpSp>
      <p:grpSp>
        <p:nvGrpSpPr>
          <p:cNvPr id="10" name="组合 9">
            <a:extLst>
              <a:ext uri="{FF2B5EF4-FFF2-40B4-BE49-F238E27FC236}">
                <a16:creationId xmlns:a16="http://schemas.microsoft.com/office/drawing/2014/main" id="{35EDF7CE-CF9D-F87A-D836-837A5B2303CD}"/>
              </a:ext>
            </a:extLst>
          </p:cNvPr>
          <p:cNvGrpSpPr/>
          <p:nvPr/>
        </p:nvGrpSpPr>
        <p:grpSpPr>
          <a:xfrm>
            <a:off x="2157663" y="3429000"/>
            <a:ext cx="8046720" cy="649395"/>
            <a:chOff x="2190750" y="2220124"/>
            <a:chExt cx="6310158" cy="508649"/>
          </a:xfrm>
        </p:grpSpPr>
        <p:sp>
          <p:nvSpPr>
            <p:cNvPr id="11" name="矩形: 圆角 10">
              <a:extLst>
                <a:ext uri="{FF2B5EF4-FFF2-40B4-BE49-F238E27FC236}">
                  <a16:creationId xmlns:a16="http://schemas.microsoft.com/office/drawing/2014/main" id="{AA292C14-E020-2FDB-0B71-736658285223}"/>
                </a:ext>
              </a:extLst>
            </p:cNvPr>
            <p:cNvSpPr/>
            <p:nvPr/>
          </p:nvSpPr>
          <p:spPr>
            <a:xfrm>
              <a:off x="2190750" y="2220124"/>
              <a:ext cx="6160770" cy="508649"/>
            </a:xfrm>
            <a:prstGeom prst="roundRect">
              <a:avLst>
                <a:gd name="adj" fmla="val 5093"/>
              </a:avLst>
            </a:prstGeom>
            <a:solidFill>
              <a:schemeClr val="bg1"/>
            </a:solidFill>
            <a:ln w="1905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ea typeface="宋体" panose="02010600030101010101" pitchFamily="2" charset="-122"/>
                <a:cs typeface="Times New Roman" panose="02020603050405020304" pitchFamily="18" charset="0"/>
              </a:endParaRPr>
            </a:p>
          </p:txBody>
        </p:sp>
        <p:sp>
          <p:nvSpPr>
            <p:cNvPr id="12" name="文本框 11">
              <a:extLst>
                <a:ext uri="{FF2B5EF4-FFF2-40B4-BE49-F238E27FC236}">
                  <a16:creationId xmlns:a16="http://schemas.microsoft.com/office/drawing/2014/main" id="{5D95C7CF-B96B-607E-DEC2-9367FBAB3A3D}"/>
                </a:ext>
              </a:extLst>
            </p:cNvPr>
            <p:cNvSpPr txBox="1"/>
            <p:nvPr/>
          </p:nvSpPr>
          <p:spPr>
            <a:xfrm>
              <a:off x="2340138" y="2224046"/>
              <a:ext cx="6160770" cy="458034"/>
            </a:xfrm>
            <a:prstGeom prst="rect">
              <a:avLst/>
            </a:prstGeom>
            <a:noFill/>
          </p:spPr>
          <p:txBody>
            <a:bodyPr wrap="square">
              <a:spAutoFit/>
            </a:bodyPr>
            <a:lstStyle/>
            <a:p>
              <a:pPr algn="just">
                <a:spcBef>
                  <a:spcPct val="0"/>
                </a:spcBef>
              </a:pPr>
              <a:r>
                <a:rPr kumimoji="1" lang="en-US" altLang="zh-CN" sz="16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M</a:t>
              </a:r>
              <a:r>
                <a:rPr kumimoji="1" lang="zh-CN" altLang="en-US" sz="16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的初值表</a:t>
              </a:r>
              <a:r>
                <a:rPr kumimoji="1" lang="en-US" altLang="zh-CN" sz="16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={M[0]</a:t>
              </a:r>
              <a:r>
                <a:rPr kumimoji="1" lang="zh-CN" altLang="en-US" sz="16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初值表</a:t>
              </a:r>
              <a:r>
                <a:rPr kumimoji="1" lang="en-US" altLang="zh-CN" sz="16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,M[1]</a:t>
              </a:r>
              <a:r>
                <a:rPr kumimoji="1" lang="zh-CN" altLang="en-US" sz="16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初值表</a:t>
              </a:r>
              <a:r>
                <a:rPr kumimoji="1" lang="en-US" altLang="zh-CN" sz="16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,…,M[m-1]</a:t>
              </a:r>
              <a:r>
                <a:rPr kumimoji="1" lang="zh-CN" altLang="en-US" sz="16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初值表</a:t>
              </a:r>
              <a:r>
                <a:rPr kumimoji="1" lang="en-US" altLang="zh-CN" sz="16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a:t>
              </a:r>
            </a:p>
            <a:p>
              <a:pPr algn="just">
                <a:spcBef>
                  <a:spcPct val="0"/>
                </a:spcBef>
              </a:pPr>
              <a:r>
                <a:rPr kumimoji="1" lang="en-US" altLang="zh-CN" sz="16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M[</a:t>
              </a:r>
              <a:r>
                <a:rPr kumimoji="1" lang="en-US" altLang="zh-CN" sz="1600" dirty="0" err="1">
                  <a:solidFill>
                    <a:srgbClr val="000000"/>
                  </a:solidFill>
                  <a:latin typeface="Times New Roman" panose="02020603050405020304" pitchFamily="18" charset="0"/>
                  <a:ea typeface="宋体" panose="02010600030101010101" pitchFamily="2" charset="-122"/>
                  <a:cs typeface="Times New Roman" panose="02020603050405020304" pitchFamily="18" charset="0"/>
                </a:rPr>
                <a:t>i</a:t>
              </a:r>
              <a:r>
                <a:rPr kumimoji="1" lang="en-US" altLang="zh-CN" sz="16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a:t>
              </a:r>
              <a:r>
                <a:rPr kumimoji="1" lang="zh-CN" altLang="en-US" sz="16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初值表</a:t>
              </a:r>
              <a:r>
                <a:rPr kumimoji="1" lang="en-US" altLang="zh-CN" sz="16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={M[</a:t>
              </a:r>
              <a:r>
                <a:rPr kumimoji="1" lang="en-US" altLang="zh-CN" sz="1600" dirty="0" err="1">
                  <a:solidFill>
                    <a:srgbClr val="000000"/>
                  </a:solidFill>
                  <a:latin typeface="Times New Roman" panose="02020603050405020304" pitchFamily="18" charset="0"/>
                  <a:ea typeface="宋体" panose="02010600030101010101" pitchFamily="2" charset="-122"/>
                  <a:cs typeface="Times New Roman" panose="02020603050405020304" pitchFamily="18" charset="0"/>
                </a:rPr>
                <a:t>i</a:t>
              </a:r>
              <a:r>
                <a:rPr kumimoji="1" lang="en-US" altLang="zh-CN" sz="16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][0]</a:t>
              </a:r>
              <a:r>
                <a:rPr kumimoji="1" lang="zh-CN" altLang="en-US" sz="16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初值表</a:t>
              </a:r>
              <a:r>
                <a:rPr kumimoji="1" lang="en-US" altLang="zh-CN" sz="16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 M[</a:t>
              </a:r>
              <a:r>
                <a:rPr kumimoji="1" lang="en-US" altLang="zh-CN" sz="1600" dirty="0" err="1">
                  <a:solidFill>
                    <a:srgbClr val="000000"/>
                  </a:solidFill>
                  <a:latin typeface="Times New Roman" panose="02020603050405020304" pitchFamily="18" charset="0"/>
                  <a:ea typeface="宋体" panose="02010600030101010101" pitchFamily="2" charset="-122"/>
                  <a:cs typeface="Times New Roman" panose="02020603050405020304" pitchFamily="18" charset="0"/>
                </a:rPr>
                <a:t>i</a:t>
              </a:r>
              <a:r>
                <a:rPr kumimoji="1" lang="en-US" altLang="zh-CN" sz="16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][1]</a:t>
              </a:r>
              <a:r>
                <a:rPr kumimoji="1" lang="zh-CN" altLang="en-US" sz="16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初值表</a:t>
              </a:r>
              <a:r>
                <a:rPr kumimoji="1" lang="en-US" altLang="zh-CN" sz="16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,…,M[</a:t>
              </a:r>
              <a:r>
                <a:rPr kumimoji="1" lang="en-US" altLang="zh-CN" sz="1600" dirty="0" err="1">
                  <a:solidFill>
                    <a:srgbClr val="000000"/>
                  </a:solidFill>
                  <a:latin typeface="Times New Roman" panose="02020603050405020304" pitchFamily="18" charset="0"/>
                  <a:ea typeface="宋体" panose="02010600030101010101" pitchFamily="2" charset="-122"/>
                  <a:cs typeface="Times New Roman" panose="02020603050405020304" pitchFamily="18" charset="0"/>
                </a:rPr>
                <a:t>i</a:t>
              </a:r>
              <a:r>
                <a:rPr kumimoji="1" lang="en-US" altLang="zh-CN" sz="16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][n-1]</a:t>
              </a:r>
              <a:r>
                <a:rPr kumimoji="1" lang="zh-CN" altLang="en-US" sz="16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初值表</a:t>
              </a:r>
              <a:r>
                <a:rPr kumimoji="1" lang="en-US" altLang="zh-CN" sz="16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a:t>
              </a:r>
              <a:r>
                <a:rPr kumimoji="1" lang="zh-CN" altLang="en-US" sz="16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a:t>
              </a:r>
              <a:r>
                <a:rPr kumimoji="1" lang="en-US" altLang="zh-CN" sz="1600" dirty="0" err="1">
                  <a:solidFill>
                    <a:srgbClr val="000000"/>
                  </a:solidFill>
                  <a:latin typeface="Times New Roman" panose="02020603050405020304" pitchFamily="18" charset="0"/>
                  <a:ea typeface="宋体" panose="02010600030101010101" pitchFamily="2" charset="-122"/>
                  <a:cs typeface="Times New Roman" panose="02020603050405020304" pitchFamily="18" charset="0"/>
                </a:rPr>
                <a:t>i</a:t>
              </a:r>
              <a:r>
                <a:rPr kumimoji="1" lang="zh-CN" altLang="en-US" sz="16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从</a:t>
              </a:r>
              <a:r>
                <a:rPr kumimoji="1" lang="en-US" altLang="zh-CN" sz="16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0</a:t>
              </a:r>
              <a:r>
                <a:rPr kumimoji="1" lang="zh-CN" altLang="en-US" sz="16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到</a:t>
              </a:r>
              <a:r>
                <a:rPr kumimoji="1" lang="en-US" altLang="zh-CN" sz="16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m-1;</a:t>
              </a:r>
            </a:p>
          </p:txBody>
        </p:sp>
      </p:grpSp>
      <p:sp>
        <p:nvSpPr>
          <p:cNvPr id="5" name="文本框 4">
            <a:extLst>
              <a:ext uri="{FF2B5EF4-FFF2-40B4-BE49-F238E27FC236}">
                <a16:creationId xmlns:a16="http://schemas.microsoft.com/office/drawing/2014/main" id="{93303CB8-F971-2B86-B6BC-8A26D3343383}"/>
              </a:ext>
            </a:extLst>
          </p:cNvPr>
          <p:cNvSpPr txBox="1"/>
          <p:nvPr/>
        </p:nvSpPr>
        <p:spPr>
          <a:xfrm>
            <a:off x="626595" y="1065142"/>
            <a:ext cx="2669192" cy="313932"/>
          </a:xfrm>
          <a:prstGeom prst="rect">
            <a:avLst/>
          </a:prstGeom>
          <a:noFill/>
        </p:spPr>
        <p:txBody>
          <a:bodyPr wrap="square">
            <a:spAutoFit/>
          </a:bodyPr>
          <a:lstStyle/>
          <a:p>
            <a:pPr algn="just">
              <a:lnSpc>
                <a:spcPct val="80000"/>
              </a:lnSpc>
              <a:buFont typeface="Wingdings" panose="05000000000000000000" pitchFamily="2" charset="2"/>
              <a:buNone/>
            </a:pPr>
            <a:r>
              <a:rPr lang="zh-CN" altLang="en-US" sz="1800" b="1" dirty="0">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rPr>
              <a:t>二维数组的初始化 ：</a:t>
            </a:r>
          </a:p>
        </p:txBody>
      </p:sp>
      <p:sp>
        <p:nvSpPr>
          <p:cNvPr id="6" name="文本框 5">
            <a:extLst>
              <a:ext uri="{FF2B5EF4-FFF2-40B4-BE49-F238E27FC236}">
                <a16:creationId xmlns:a16="http://schemas.microsoft.com/office/drawing/2014/main" id="{7A0CA3B0-B7DA-8B11-8971-DA420A976A6A}"/>
              </a:ext>
            </a:extLst>
          </p:cNvPr>
          <p:cNvSpPr txBox="1"/>
          <p:nvPr/>
        </p:nvSpPr>
        <p:spPr>
          <a:xfrm>
            <a:off x="900848" y="121514"/>
            <a:ext cx="10560350" cy="584775"/>
          </a:xfrm>
          <a:prstGeom prst="rect">
            <a:avLst/>
          </a:prstGeom>
          <a:noFill/>
        </p:spPr>
        <p:txBody>
          <a:bodyPr wrap="square">
            <a:spAutoFit/>
          </a:bodyPr>
          <a:lstStyle/>
          <a:p>
            <a:r>
              <a:rPr lang="en-US" altLang="zh-CN" sz="3200" b="1" dirty="0">
                <a:latin typeface="微软雅黑" panose="020B0503020204020204" pitchFamily="34" charset="-122"/>
                <a:ea typeface="微软雅黑" panose="020B0503020204020204" pitchFamily="34" charset="-122"/>
                <a:cs typeface="+mj-cs"/>
              </a:rPr>
              <a:t>3.2.2 </a:t>
            </a:r>
            <a:r>
              <a:rPr lang="zh-CN" altLang="en-US" sz="3200" b="1" dirty="0">
                <a:latin typeface="微软雅黑" panose="020B0503020204020204" pitchFamily="34" charset="-122"/>
                <a:ea typeface="微软雅黑" panose="020B0503020204020204" pitchFamily="34" charset="-122"/>
                <a:cs typeface="+mj-cs"/>
              </a:rPr>
              <a:t>二维数组的定义与使用</a:t>
            </a:r>
          </a:p>
        </p:txBody>
      </p:sp>
      <p:sp>
        <p:nvSpPr>
          <p:cNvPr id="14" name="文本框 13">
            <a:extLst>
              <a:ext uri="{FF2B5EF4-FFF2-40B4-BE49-F238E27FC236}">
                <a16:creationId xmlns:a16="http://schemas.microsoft.com/office/drawing/2014/main" id="{77DEC81E-0397-2D45-7FFB-5761680BA07F}"/>
              </a:ext>
            </a:extLst>
          </p:cNvPr>
          <p:cNvSpPr txBox="1"/>
          <p:nvPr/>
        </p:nvSpPr>
        <p:spPr>
          <a:xfrm>
            <a:off x="626595" y="2196285"/>
            <a:ext cx="6094902" cy="313932"/>
          </a:xfrm>
          <a:prstGeom prst="rect">
            <a:avLst/>
          </a:prstGeom>
          <a:noFill/>
        </p:spPr>
        <p:txBody>
          <a:bodyPr wrap="square">
            <a:spAutoFit/>
          </a:bodyPr>
          <a:lstStyle/>
          <a:p>
            <a:pPr algn="l">
              <a:lnSpc>
                <a:spcPct val="80000"/>
              </a:lnSpc>
              <a:spcBef>
                <a:spcPts val="0"/>
              </a:spcBef>
              <a:buFont typeface="Wingdings" panose="05000000000000000000" pitchFamily="2" charset="2"/>
              <a:buNone/>
            </a:pPr>
            <a:r>
              <a:rPr lang="zh-CN" altLang="en-US" sz="1800" dirty="0">
                <a:latin typeface="Times New Roman" panose="02020603050405020304" pitchFamily="18" charset="0"/>
                <a:ea typeface="宋体" panose="02010600030101010101" pitchFamily="2" charset="-122"/>
                <a:cs typeface="Times New Roman" panose="02020603050405020304" pitchFamily="18" charset="0"/>
              </a:rPr>
              <a:t>其中初值表具有两种形式：嵌套的初值表，线性初值表。</a:t>
            </a:r>
            <a:endParaRPr lang="zh-CN" altLang="en-US" sz="1400" dirty="0">
              <a:latin typeface="Times New Roman" panose="02020603050405020304" pitchFamily="18" charset="0"/>
              <a:ea typeface="宋体" panose="02010600030101010101" pitchFamily="2" charset="-122"/>
              <a:cs typeface="Times New Roman" panose="02020603050405020304" pitchFamily="18" charset="0"/>
            </a:endParaRPr>
          </a:p>
        </p:txBody>
      </p:sp>
      <p:sp>
        <p:nvSpPr>
          <p:cNvPr id="16" name="文本框 15">
            <a:extLst>
              <a:ext uri="{FF2B5EF4-FFF2-40B4-BE49-F238E27FC236}">
                <a16:creationId xmlns:a16="http://schemas.microsoft.com/office/drawing/2014/main" id="{2B5C2026-4507-9D2C-1F9D-96683FCC5BB6}"/>
              </a:ext>
            </a:extLst>
          </p:cNvPr>
          <p:cNvSpPr txBox="1"/>
          <p:nvPr/>
        </p:nvSpPr>
        <p:spPr>
          <a:xfrm>
            <a:off x="626595" y="2646548"/>
            <a:ext cx="1465343" cy="369332"/>
          </a:xfrm>
          <a:prstGeom prst="rect">
            <a:avLst/>
          </a:prstGeom>
          <a:noFill/>
        </p:spPr>
        <p:txBody>
          <a:bodyPr wrap="square">
            <a:spAutoFit/>
          </a:bodyPr>
          <a:lstStyle/>
          <a:p>
            <a:r>
              <a:rPr lang="zh-CN" altLang="en-US" sz="1800" b="1" dirty="0">
                <a:solidFill>
                  <a:schemeClr val="accent1"/>
                </a:solidFill>
                <a:latin typeface="Times New Roman" panose="02020603050405020304" pitchFamily="18" charset="0"/>
                <a:ea typeface="宋体" panose="02010600030101010101" pitchFamily="2" charset="-122"/>
                <a:cs typeface="Times New Roman" panose="02020603050405020304" pitchFamily="18" charset="0"/>
              </a:rPr>
              <a:t>嵌套初值表</a:t>
            </a:r>
            <a:endParaRPr lang="zh-CN" altLang="en-US" dirty="0">
              <a:solidFill>
                <a:schemeClr val="accent1"/>
              </a:solidFill>
            </a:endParaRPr>
          </a:p>
        </p:txBody>
      </p:sp>
      <p:sp>
        <p:nvSpPr>
          <p:cNvPr id="18" name="文本框 17">
            <a:extLst>
              <a:ext uri="{FF2B5EF4-FFF2-40B4-BE49-F238E27FC236}">
                <a16:creationId xmlns:a16="http://schemas.microsoft.com/office/drawing/2014/main" id="{F531268B-5C39-B2DD-3078-7E227E07C9C6}"/>
              </a:ext>
            </a:extLst>
          </p:cNvPr>
          <p:cNvSpPr txBox="1"/>
          <p:nvPr/>
        </p:nvSpPr>
        <p:spPr>
          <a:xfrm>
            <a:off x="626595" y="3000982"/>
            <a:ext cx="6094902" cy="313932"/>
          </a:xfrm>
          <a:prstGeom prst="rect">
            <a:avLst/>
          </a:prstGeom>
          <a:noFill/>
        </p:spPr>
        <p:txBody>
          <a:bodyPr wrap="square">
            <a:spAutoFit/>
          </a:bodyPr>
          <a:lstStyle/>
          <a:p>
            <a:pPr algn="l">
              <a:lnSpc>
                <a:spcPct val="80000"/>
              </a:lnSpc>
              <a:spcBef>
                <a:spcPts val="0"/>
              </a:spcBef>
              <a:buFont typeface="Wingdings" panose="05000000000000000000" pitchFamily="2" charset="2"/>
              <a:buNone/>
            </a:pPr>
            <a:r>
              <a:rPr lang="zh-CN" altLang="en-US" sz="1800" dirty="0">
                <a:latin typeface="Times New Roman" panose="02020603050405020304" pitchFamily="18" charset="0"/>
                <a:ea typeface="宋体" panose="02010600030101010101" pitchFamily="2" charset="-122"/>
                <a:cs typeface="Times New Roman" panose="02020603050405020304" pitchFamily="18" charset="0"/>
              </a:rPr>
              <a:t>以二维数组</a:t>
            </a:r>
            <a:r>
              <a:rPr lang="en-US" altLang="zh-CN" sz="1800" dirty="0">
                <a:latin typeface="Times New Roman" panose="02020603050405020304" pitchFamily="18" charset="0"/>
                <a:ea typeface="宋体" panose="02010600030101010101" pitchFamily="2" charset="-122"/>
                <a:cs typeface="Times New Roman" panose="02020603050405020304" pitchFamily="18" charset="0"/>
              </a:rPr>
              <a:t>M[m][n]</a:t>
            </a:r>
            <a:r>
              <a:rPr lang="zh-CN" altLang="en-US" sz="1800" dirty="0">
                <a:latin typeface="Times New Roman" panose="02020603050405020304" pitchFamily="18" charset="0"/>
                <a:ea typeface="宋体" panose="02010600030101010101" pitchFamily="2" charset="-122"/>
                <a:cs typeface="Times New Roman" panose="02020603050405020304" pitchFamily="18" charset="0"/>
              </a:rPr>
              <a:t>为例，嵌套初值表的格式为：</a:t>
            </a:r>
          </a:p>
        </p:txBody>
      </p:sp>
      <p:sp>
        <p:nvSpPr>
          <p:cNvPr id="20" name="文本框 19">
            <a:extLst>
              <a:ext uri="{FF2B5EF4-FFF2-40B4-BE49-F238E27FC236}">
                <a16:creationId xmlns:a16="http://schemas.microsoft.com/office/drawing/2014/main" id="{2B6969E8-F59C-BA65-F37E-AD961831D049}"/>
              </a:ext>
            </a:extLst>
          </p:cNvPr>
          <p:cNvSpPr txBox="1"/>
          <p:nvPr/>
        </p:nvSpPr>
        <p:spPr>
          <a:xfrm>
            <a:off x="2244063" y="4713787"/>
            <a:ext cx="8459022" cy="1522917"/>
          </a:xfrm>
          <a:prstGeom prst="rect">
            <a:avLst/>
          </a:prstGeom>
          <a:noFill/>
        </p:spPr>
        <p:txBody>
          <a:bodyPr wrap="square">
            <a:spAutoFit/>
          </a:bodyPr>
          <a:lstStyle/>
          <a:p>
            <a:pPr algn="just">
              <a:lnSpc>
                <a:spcPct val="150000"/>
              </a:lnSpc>
              <a:buFont typeface="Wingdings" panose="05000000000000000000" pitchFamily="2" charset="2"/>
              <a:buNone/>
            </a:pPr>
            <a:r>
              <a:rPr lang="en-US" altLang="zh-CN" sz="16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int M[3][4]={{1,2,3,4},{3,4,5,6},{5,6,7,8}};  //M</a:t>
            </a:r>
            <a:r>
              <a:rPr lang="zh-CN" altLang="en-US" sz="16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数组元素被全部初始化 </a:t>
            </a:r>
          </a:p>
          <a:p>
            <a:pPr algn="just">
              <a:lnSpc>
                <a:spcPct val="150000"/>
              </a:lnSpc>
              <a:buFont typeface="Wingdings" panose="05000000000000000000" pitchFamily="2" charset="2"/>
              <a:buNone/>
            </a:pPr>
            <a:r>
              <a:rPr lang="en-US" altLang="zh-CN" sz="16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int a[2][3]={{1},{0,0,1}};                 //</a:t>
            </a:r>
            <a:r>
              <a:rPr lang="zh-CN" altLang="en-US" sz="16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初始化了部分数组元素</a:t>
            </a:r>
          </a:p>
          <a:p>
            <a:pPr algn="just">
              <a:lnSpc>
                <a:spcPct val="150000"/>
              </a:lnSpc>
              <a:buFont typeface="Wingdings" panose="05000000000000000000" pitchFamily="2" charset="2"/>
              <a:buNone/>
            </a:pPr>
            <a:r>
              <a:rPr lang="en-US" altLang="zh-CN" sz="16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int b[][3]={{1,2,3},};                       //</a:t>
            </a:r>
            <a:r>
              <a:rPr lang="zh-CN" altLang="en-US" sz="16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初始化了全部数组元素</a:t>
            </a:r>
          </a:p>
          <a:p>
            <a:pPr algn="just">
              <a:lnSpc>
                <a:spcPct val="150000"/>
              </a:lnSpc>
              <a:buFont typeface="Wingdings" panose="05000000000000000000" pitchFamily="2" charset="2"/>
              <a:buNone/>
            </a:pPr>
            <a:r>
              <a:rPr lang="en-US" altLang="zh-CN" sz="16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int d[][3]={{1,3,5},{5,7,9}};             //</a:t>
            </a:r>
            <a:r>
              <a:rPr lang="zh-CN" altLang="en-US" sz="16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初始化了全部数组元素，省略了高维元素个数 </a:t>
            </a:r>
          </a:p>
        </p:txBody>
      </p:sp>
    </p:spTree>
    <p:extLst>
      <p:ext uri="{BB962C8B-B14F-4D97-AF65-F5344CB8AC3E}">
        <p14:creationId xmlns:p14="http://schemas.microsoft.com/office/powerpoint/2010/main" val="353296810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B08BFD-92E7-2A5B-F630-B90155EB668D}"/>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D780BED2-3FB3-341D-BEC6-DF5FD82B4123}"/>
              </a:ext>
            </a:extLst>
          </p:cNvPr>
          <p:cNvSpPr txBox="1">
            <a:spLocks noChangeArrowheads="1"/>
          </p:cNvSpPr>
          <p:nvPr/>
        </p:nvSpPr>
        <p:spPr>
          <a:xfrm>
            <a:off x="3318812" y="5177961"/>
            <a:ext cx="4608182" cy="481426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buFont typeface="Wingdings" panose="05000000000000000000" pitchFamily="2" charset="2"/>
              <a:buNone/>
            </a:pPr>
            <a:r>
              <a:rPr lang="en-US" altLang="zh-CN" sz="1800" dirty="0">
                <a:latin typeface="Times New Roman" panose="02020603050405020304" pitchFamily="18" charset="0"/>
                <a:ea typeface="宋体" panose="02010600030101010101" pitchFamily="2" charset="-122"/>
                <a:cs typeface="Times New Roman" panose="02020603050405020304" pitchFamily="18" charset="0"/>
              </a:rPr>
              <a:t>int b[ ][3]={1,0,0,0}</a:t>
            </a:r>
            <a:r>
              <a:rPr lang="zh-CN" altLang="en-US" sz="1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1800" dirty="0">
                <a:latin typeface="Times New Roman" panose="02020603050405020304" pitchFamily="18" charset="0"/>
                <a:ea typeface="宋体" panose="02010600030101010101" pitchFamily="2" charset="-122"/>
                <a:cs typeface="Times New Roman" panose="02020603050405020304" pitchFamily="18" charset="0"/>
              </a:rPr>
              <a:t>//</a:t>
            </a:r>
            <a:r>
              <a:rPr lang="zh-CN" altLang="en-US" sz="1800" dirty="0">
                <a:latin typeface="Times New Roman" panose="02020603050405020304" pitchFamily="18" charset="0"/>
                <a:ea typeface="宋体" panose="02010600030101010101" pitchFamily="2" charset="-122"/>
                <a:cs typeface="Times New Roman" panose="02020603050405020304" pitchFamily="18" charset="0"/>
              </a:rPr>
              <a:t>高维元素个数为</a:t>
            </a:r>
            <a:r>
              <a:rPr lang="en-US" altLang="zh-CN" sz="1800" dirty="0">
                <a:latin typeface="Times New Roman" panose="02020603050405020304" pitchFamily="18" charset="0"/>
                <a:ea typeface="宋体" panose="02010600030101010101" pitchFamily="2" charset="-122"/>
                <a:cs typeface="Times New Roman" panose="02020603050405020304" pitchFamily="18" charset="0"/>
              </a:rPr>
              <a:t>2</a:t>
            </a:r>
          </a:p>
          <a:p>
            <a:pPr algn="just">
              <a:buFont typeface="Wingdings" panose="05000000000000000000" pitchFamily="2" charset="2"/>
              <a:buNone/>
            </a:pPr>
            <a:endParaRPr lang="en-US" altLang="zh-CN" sz="1800" dirty="0">
              <a:latin typeface="Times New Roman" panose="02020603050405020304" pitchFamily="18" charset="0"/>
              <a:ea typeface="宋体" panose="02010600030101010101" pitchFamily="2" charset="-122"/>
              <a:cs typeface="Times New Roman" panose="02020603050405020304" pitchFamily="18" charset="0"/>
            </a:endParaRPr>
          </a:p>
        </p:txBody>
      </p:sp>
      <p:sp>
        <p:nvSpPr>
          <p:cNvPr id="6" name="文本框 5">
            <a:extLst>
              <a:ext uri="{FF2B5EF4-FFF2-40B4-BE49-F238E27FC236}">
                <a16:creationId xmlns:a16="http://schemas.microsoft.com/office/drawing/2014/main" id="{E9B9E8F5-92B0-97AB-0F4E-498A05CE40CF}"/>
              </a:ext>
            </a:extLst>
          </p:cNvPr>
          <p:cNvSpPr txBox="1"/>
          <p:nvPr/>
        </p:nvSpPr>
        <p:spPr>
          <a:xfrm>
            <a:off x="619720" y="1132480"/>
            <a:ext cx="6097190" cy="338554"/>
          </a:xfrm>
          <a:prstGeom prst="rect">
            <a:avLst/>
          </a:prstGeom>
          <a:noFill/>
        </p:spPr>
        <p:txBody>
          <a:bodyPr wrap="square">
            <a:spAutoFit/>
          </a:bodyPr>
          <a:lstStyle/>
          <a:p>
            <a:pPr algn="just">
              <a:lnSpc>
                <a:spcPct val="80000"/>
              </a:lnSpc>
              <a:buFont typeface="Wingdings" panose="05000000000000000000" pitchFamily="2" charset="2"/>
              <a:buNone/>
            </a:pPr>
            <a:r>
              <a:rPr lang="zh-CN" altLang="en-US" sz="2000" b="1" dirty="0">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rPr>
              <a:t>线形初值表</a:t>
            </a:r>
          </a:p>
        </p:txBody>
      </p:sp>
      <p:sp>
        <p:nvSpPr>
          <p:cNvPr id="8" name="文本框 7">
            <a:extLst>
              <a:ext uri="{FF2B5EF4-FFF2-40B4-BE49-F238E27FC236}">
                <a16:creationId xmlns:a16="http://schemas.microsoft.com/office/drawing/2014/main" id="{C2DA5DEF-897C-7CC6-DC91-B64BE96DBE5D}"/>
              </a:ext>
            </a:extLst>
          </p:cNvPr>
          <p:cNvSpPr txBox="1"/>
          <p:nvPr/>
        </p:nvSpPr>
        <p:spPr>
          <a:xfrm>
            <a:off x="619720" y="1549437"/>
            <a:ext cx="10175463" cy="1294970"/>
          </a:xfrm>
          <a:prstGeom prst="rect">
            <a:avLst/>
          </a:prstGeom>
          <a:noFill/>
        </p:spPr>
        <p:txBody>
          <a:bodyPr wrap="square">
            <a:spAutoFit/>
          </a:bodyPr>
          <a:lstStyle/>
          <a:p>
            <a:pPr marL="285750" indent="-285750" algn="just">
              <a:lnSpc>
                <a:spcPct val="150000"/>
              </a:lnSpc>
              <a:buFont typeface="Arial" panose="020B0604020202020204" pitchFamily="34" charset="0"/>
              <a:buChar char="•"/>
            </a:pPr>
            <a:r>
              <a:rPr lang="zh-CN" altLang="en-US" sz="1800" dirty="0">
                <a:latin typeface="Times New Roman" panose="02020603050405020304" pitchFamily="18" charset="0"/>
              </a:rPr>
              <a:t>线形初值表与一维数组的初值表相同，初值表的项数不超过各维元素个数的乘积</a:t>
            </a:r>
            <a:r>
              <a:rPr lang="en-US" altLang="zh-CN" sz="1800" dirty="0">
                <a:latin typeface="宋体" panose="02010600030101010101" pitchFamily="2" charset="-122"/>
              </a:rPr>
              <a:t>(</a:t>
            </a:r>
            <a:r>
              <a:rPr lang="zh-CN" altLang="en-US" sz="1800" dirty="0">
                <a:latin typeface="Times New Roman" panose="02020603050405020304" pitchFamily="18" charset="0"/>
              </a:rPr>
              <a:t>总元素个数</a:t>
            </a:r>
            <a:r>
              <a:rPr lang="en-US" altLang="zh-CN" sz="1800" dirty="0">
                <a:latin typeface="宋体" panose="02010600030101010101" pitchFamily="2" charset="-122"/>
              </a:rPr>
              <a:t>)</a:t>
            </a:r>
            <a:r>
              <a:rPr lang="zh-CN" altLang="en-US" sz="1800" dirty="0">
                <a:latin typeface="Times New Roman" panose="02020603050405020304" pitchFamily="18" charset="0"/>
              </a:rPr>
              <a:t>。</a:t>
            </a:r>
            <a:endParaRPr lang="en-US" altLang="zh-CN" dirty="0">
              <a:latin typeface="宋体" panose="02010600030101010101" pitchFamily="2" charset="-122"/>
            </a:endParaRPr>
          </a:p>
          <a:p>
            <a:pPr marL="285750" indent="-285750" algn="just">
              <a:lnSpc>
                <a:spcPct val="150000"/>
              </a:lnSpc>
              <a:buFont typeface="Arial" panose="020B0604020202020204" pitchFamily="34" charset="0"/>
              <a:buChar char="•"/>
            </a:pPr>
            <a:r>
              <a:rPr lang="zh-CN" altLang="en-US" sz="1800" dirty="0">
                <a:latin typeface="Times New Roman" panose="02020603050405020304" pitchFamily="18" charset="0"/>
              </a:rPr>
              <a:t>数组元素按内存排列顺序依次从初值表中取值，下列各数组使用了线形初值表，结果与使用嵌套初值表相同。</a:t>
            </a:r>
          </a:p>
        </p:txBody>
      </p:sp>
      <p:sp>
        <p:nvSpPr>
          <p:cNvPr id="10" name="文本框 9">
            <a:extLst>
              <a:ext uri="{FF2B5EF4-FFF2-40B4-BE49-F238E27FC236}">
                <a16:creationId xmlns:a16="http://schemas.microsoft.com/office/drawing/2014/main" id="{38CBCD59-6E88-2DDE-0537-BC16C87B23A5}"/>
              </a:ext>
            </a:extLst>
          </p:cNvPr>
          <p:cNvSpPr txBox="1"/>
          <p:nvPr/>
        </p:nvSpPr>
        <p:spPr>
          <a:xfrm>
            <a:off x="2356058" y="2786906"/>
            <a:ext cx="7479884" cy="1153586"/>
          </a:xfrm>
          <a:prstGeom prst="rect">
            <a:avLst/>
          </a:prstGeom>
          <a:noFill/>
        </p:spPr>
        <p:txBody>
          <a:bodyPr wrap="square">
            <a:spAutoFit/>
          </a:bodyPr>
          <a:lstStyle/>
          <a:p>
            <a:pPr algn="just">
              <a:lnSpc>
                <a:spcPct val="150000"/>
              </a:lnSpc>
              <a:buFont typeface="Wingdings" panose="05000000000000000000" pitchFamily="2" charset="2"/>
              <a:buNone/>
            </a:pPr>
            <a:r>
              <a:rPr lang="en-US" altLang="zh-CN" sz="1600" dirty="0">
                <a:latin typeface="Times New Roman" panose="02020603050405020304" pitchFamily="18" charset="0"/>
                <a:ea typeface="宋体" panose="02010600030101010101" pitchFamily="2" charset="-122"/>
                <a:cs typeface="Times New Roman" panose="02020603050405020304" pitchFamily="18" charset="0"/>
              </a:rPr>
              <a:t>int M[3][4]={1,2,3,4,3,4,5,6,5,6,7,8};  //M</a:t>
            </a:r>
            <a:r>
              <a:rPr lang="zh-CN" altLang="en-US" sz="1600" dirty="0">
                <a:latin typeface="Times New Roman" panose="02020603050405020304" pitchFamily="18" charset="0"/>
                <a:ea typeface="宋体" panose="02010600030101010101" pitchFamily="2" charset="-122"/>
                <a:cs typeface="Times New Roman" panose="02020603050405020304" pitchFamily="18" charset="0"/>
              </a:rPr>
              <a:t>数组元素被全部初始化</a:t>
            </a:r>
          </a:p>
          <a:p>
            <a:pPr algn="just">
              <a:lnSpc>
                <a:spcPct val="150000"/>
              </a:lnSpc>
              <a:buFont typeface="Wingdings" panose="05000000000000000000" pitchFamily="2" charset="2"/>
              <a:buNone/>
            </a:pPr>
            <a:r>
              <a:rPr lang="en-US" altLang="zh-CN" sz="1600" dirty="0">
                <a:latin typeface="Times New Roman" panose="02020603050405020304" pitchFamily="18" charset="0"/>
                <a:ea typeface="宋体" panose="02010600030101010101" pitchFamily="2" charset="-122"/>
                <a:cs typeface="Times New Roman" panose="02020603050405020304" pitchFamily="18" charset="0"/>
              </a:rPr>
              <a:t>int a[2][3]={1,0,0,0,1,1};   //</a:t>
            </a:r>
            <a:r>
              <a:rPr lang="zh-CN" altLang="en-US" sz="1600" dirty="0">
                <a:latin typeface="Times New Roman" panose="02020603050405020304" pitchFamily="18" charset="0"/>
                <a:ea typeface="宋体" panose="02010600030101010101" pitchFamily="2" charset="-122"/>
                <a:cs typeface="Times New Roman" panose="02020603050405020304" pitchFamily="18" charset="0"/>
              </a:rPr>
              <a:t>初始化了全部数组元素</a:t>
            </a:r>
            <a:r>
              <a:rPr lang="en-US" altLang="zh-CN" sz="1600" dirty="0">
                <a:latin typeface="Times New Roman" panose="02020603050405020304" pitchFamily="18" charset="0"/>
                <a:ea typeface="宋体" panose="02010600030101010101" pitchFamily="2" charset="-122"/>
                <a:cs typeface="Times New Roman" panose="02020603050405020304" pitchFamily="18" charset="0"/>
              </a:rPr>
              <a:t>, </a:t>
            </a:r>
            <a:r>
              <a:rPr lang="zh-CN" altLang="en-US" sz="1600" dirty="0">
                <a:latin typeface="Times New Roman" panose="02020603050405020304" pitchFamily="18" charset="0"/>
                <a:ea typeface="宋体" panose="02010600030101010101" pitchFamily="2" charset="-122"/>
                <a:cs typeface="Times New Roman" panose="02020603050405020304" pitchFamily="18" charset="0"/>
              </a:rPr>
              <a:t>一部分元素未给初值</a:t>
            </a:r>
          </a:p>
          <a:p>
            <a:pPr algn="just">
              <a:lnSpc>
                <a:spcPct val="150000"/>
              </a:lnSpc>
              <a:buFont typeface="Wingdings" panose="05000000000000000000" pitchFamily="2" charset="2"/>
              <a:buNone/>
            </a:pPr>
            <a:r>
              <a:rPr lang="en-US" altLang="zh-CN" sz="1600" dirty="0">
                <a:latin typeface="Times New Roman" panose="02020603050405020304" pitchFamily="18" charset="0"/>
                <a:ea typeface="宋体" panose="02010600030101010101" pitchFamily="2" charset="-122"/>
                <a:cs typeface="Times New Roman" panose="02020603050405020304" pitchFamily="18" charset="0"/>
              </a:rPr>
              <a:t>int b[ ][3]={1,0,0,0,0,0};    //</a:t>
            </a:r>
            <a:r>
              <a:rPr lang="zh-CN" altLang="en-US" sz="1600" dirty="0">
                <a:latin typeface="Times New Roman" panose="02020603050405020304" pitchFamily="18" charset="0"/>
                <a:ea typeface="宋体" panose="02010600030101010101" pitchFamily="2" charset="-122"/>
                <a:cs typeface="Times New Roman" panose="02020603050405020304" pitchFamily="18" charset="0"/>
              </a:rPr>
              <a:t>初始化了全部数组元素</a:t>
            </a:r>
            <a:r>
              <a:rPr lang="en-US" altLang="zh-CN" sz="1600" dirty="0">
                <a:latin typeface="Times New Roman" panose="02020603050405020304" pitchFamily="18" charset="0"/>
                <a:ea typeface="宋体" panose="02010600030101010101" pitchFamily="2" charset="-122"/>
                <a:cs typeface="Times New Roman" panose="02020603050405020304" pitchFamily="18" charset="0"/>
              </a:rPr>
              <a:t>, </a:t>
            </a:r>
            <a:r>
              <a:rPr lang="zh-CN" altLang="en-US" sz="1600" dirty="0">
                <a:latin typeface="Times New Roman" panose="02020603050405020304" pitchFamily="18" charset="0"/>
                <a:ea typeface="宋体" panose="02010600030101010101" pitchFamily="2" charset="-122"/>
                <a:cs typeface="Times New Roman" panose="02020603050405020304" pitchFamily="18" charset="0"/>
              </a:rPr>
              <a:t>省略了高维元素个数</a:t>
            </a:r>
          </a:p>
        </p:txBody>
      </p:sp>
      <p:sp>
        <p:nvSpPr>
          <p:cNvPr id="12" name="文本框 11">
            <a:extLst>
              <a:ext uri="{FF2B5EF4-FFF2-40B4-BE49-F238E27FC236}">
                <a16:creationId xmlns:a16="http://schemas.microsoft.com/office/drawing/2014/main" id="{4222B9FB-BD0E-FD09-6749-21D11F3B2752}"/>
              </a:ext>
            </a:extLst>
          </p:cNvPr>
          <p:cNvSpPr txBox="1"/>
          <p:nvPr/>
        </p:nvSpPr>
        <p:spPr>
          <a:xfrm>
            <a:off x="753228" y="3984406"/>
            <a:ext cx="6242918" cy="369332"/>
          </a:xfrm>
          <a:prstGeom prst="rect">
            <a:avLst/>
          </a:prstGeom>
          <a:noFill/>
        </p:spPr>
        <p:txBody>
          <a:bodyPr wrap="square">
            <a:spAutoFit/>
          </a:bodyPr>
          <a:lstStyle/>
          <a:p>
            <a:r>
              <a:rPr lang="zh-CN" altLang="en-US" sz="1800" dirty="0">
                <a:latin typeface="Times New Roman" panose="02020603050405020304" pitchFamily="18" charset="0"/>
                <a:ea typeface="宋体" panose="02010600030101010101" pitchFamily="2" charset="-122"/>
                <a:cs typeface="Times New Roman" panose="02020603050405020304" pitchFamily="18" charset="0"/>
              </a:rPr>
              <a:t> 当使用线形初值表而省略高维元素个数时，</a:t>
            </a:r>
            <a:r>
              <a:rPr lang="zh-CN" altLang="en-US" sz="1800" dirty="0">
                <a:solidFill>
                  <a:srgbClr val="FF0000"/>
                </a:solidFill>
                <a:latin typeface="Times New Roman" panose="02020603050405020304" pitchFamily="18" charset="0"/>
                <a:ea typeface="宋体" panose="02010600030101010101" pitchFamily="2" charset="-122"/>
                <a:cs typeface="Times New Roman" panose="02020603050405020304" pitchFamily="18" charset="0"/>
              </a:rPr>
              <a:t>高维元素个数</a:t>
            </a:r>
            <a:r>
              <a:rPr lang="zh-CN" altLang="en-US" sz="1800" dirty="0">
                <a:latin typeface="Times New Roman" panose="02020603050405020304" pitchFamily="18" charset="0"/>
                <a:ea typeface="宋体" panose="02010600030101010101" pitchFamily="2" charset="-122"/>
                <a:cs typeface="Times New Roman" panose="02020603050405020304" pitchFamily="18" charset="0"/>
              </a:rPr>
              <a:t>为：</a:t>
            </a:r>
            <a:endParaRPr lang="zh-CN" altLang="en-US" dirty="0"/>
          </a:p>
        </p:txBody>
      </p:sp>
      <p:sp>
        <p:nvSpPr>
          <p:cNvPr id="13" name="矩形: 圆角 12">
            <a:extLst>
              <a:ext uri="{FF2B5EF4-FFF2-40B4-BE49-F238E27FC236}">
                <a16:creationId xmlns:a16="http://schemas.microsoft.com/office/drawing/2014/main" id="{465C650B-5C70-ABC8-4E9C-1BE5EA8DC2EC}"/>
              </a:ext>
            </a:extLst>
          </p:cNvPr>
          <p:cNvSpPr/>
          <p:nvPr/>
        </p:nvSpPr>
        <p:spPr>
          <a:xfrm>
            <a:off x="2887924" y="4475854"/>
            <a:ext cx="5532449" cy="517334"/>
          </a:xfrm>
          <a:prstGeom prst="roundRect">
            <a:avLst>
              <a:gd name="adj" fmla="val 5093"/>
            </a:avLst>
          </a:prstGeom>
          <a:solidFill>
            <a:schemeClr val="bg1"/>
          </a:solidFill>
          <a:ln w="1905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ea typeface="宋体" panose="02010600030101010101" pitchFamily="2" charset="-122"/>
              <a:cs typeface="Times New Roman" panose="02020603050405020304" pitchFamily="18" charset="0"/>
            </a:endParaRPr>
          </a:p>
        </p:txBody>
      </p:sp>
      <p:sp>
        <p:nvSpPr>
          <p:cNvPr id="15" name="文本框 14">
            <a:extLst>
              <a:ext uri="{FF2B5EF4-FFF2-40B4-BE49-F238E27FC236}">
                <a16:creationId xmlns:a16="http://schemas.microsoft.com/office/drawing/2014/main" id="{E45E2E28-79AF-52CA-094B-28E726F48AA3}"/>
              </a:ext>
            </a:extLst>
          </p:cNvPr>
          <p:cNvSpPr txBox="1"/>
          <p:nvPr/>
        </p:nvSpPr>
        <p:spPr>
          <a:xfrm>
            <a:off x="2614921" y="4516578"/>
            <a:ext cx="6242918" cy="400110"/>
          </a:xfrm>
          <a:prstGeom prst="rect">
            <a:avLst/>
          </a:prstGeom>
          <a:noFill/>
        </p:spPr>
        <p:txBody>
          <a:bodyPr wrap="square">
            <a:spAutoFit/>
          </a:bodyPr>
          <a:lstStyle/>
          <a:p>
            <a:pPr algn="ctr" eaLnBrk="1" hangingPunct="1">
              <a:spcBef>
                <a:spcPct val="0"/>
              </a:spcBef>
              <a:buClrTx/>
              <a:buSzTx/>
              <a:buFontTx/>
              <a:buNone/>
            </a:pPr>
            <a:r>
              <a:rPr kumimoji="1" lang="en-US" altLang="zh-CN" sz="1800" b="1" dirty="0">
                <a:solidFill>
                  <a:srgbClr val="000000"/>
                </a:solidFill>
                <a:latin typeface="宋体" panose="02010600030101010101" pitchFamily="2" charset="-122"/>
                <a:ea typeface="宋体" panose="02010600030101010101" pitchFamily="2" charset="-122"/>
              </a:rPr>
              <a:t> </a:t>
            </a:r>
            <a:r>
              <a:rPr kumimoji="1" lang="zh-CN" altLang="en-US" sz="1800" dirty="0">
                <a:solidFill>
                  <a:srgbClr val="000000"/>
                </a:solidFill>
                <a:latin typeface="宋体" panose="02010600030101010101" pitchFamily="2" charset="-122"/>
                <a:ea typeface="宋体" panose="02010600030101010101" pitchFamily="2" charset="-122"/>
              </a:rPr>
              <a:t>向上取整数（线形初值表项数</a:t>
            </a:r>
            <a:r>
              <a:rPr kumimoji="1" lang="en-US" altLang="zh-CN" sz="1800" dirty="0">
                <a:solidFill>
                  <a:srgbClr val="000000"/>
                </a:solidFill>
                <a:latin typeface="宋体" panose="02010600030101010101" pitchFamily="2" charset="-122"/>
                <a:ea typeface="宋体" panose="02010600030101010101" pitchFamily="2" charset="-122"/>
              </a:rPr>
              <a:t>/</a:t>
            </a:r>
            <a:r>
              <a:rPr kumimoji="1" lang="zh-CN" altLang="en-US" sz="1800" dirty="0">
                <a:solidFill>
                  <a:srgbClr val="000000"/>
                </a:solidFill>
                <a:latin typeface="宋体" panose="02010600030101010101" pitchFamily="2" charset="-122"/>
                <a:ea typeface="宋体" panose="02010600030101010101" pitchFamily="2" charset="-122"/>
              </a:rPr>
              <a:t>低维元素个数）</a:t>
            </a:r>
            <a:r>
              <a:rPr kumimoji="1" lang="zh-CN" altLang="en-US" sz="2000" b="1" dirty="0">
                <a:solidFill>
                  <a:srgbClr val="000000"/>
                </a:solidFill>
                <a:latin typeface="宋体" panose="02010600030101010101" pitchFamily="2" charset="-122"/>
                <a:ea typeface="宋体" panose="02010600030101010101" pitchFamily="2" charset="-122"/>
              </a:rPr>
              <a:t> </a:t>
            </a:r>
          </a:p>
        </p:txBody>
      </p:sp>
      <p:sp>
        <p:nvSpPr>
          <p:cNvPr id="16" name="文本框 15">
            <a:extLst>
              <a:ext uri="{FF2B5EF4-FFF2-40B4-BE49-F238E27FC236}">
                <a16:creationId xmlns:a16="http://schemas.microsoft.com/office/drawing/2014/main" id="{FF597A80-686F-CC6A-DB61-0AE5AAE2F76F}"/>
              </a:ext>
            </a:extLst>
          </p:cNvPr>
          <p:cNvSpPr txBox="1"/>
          <p:nvPr/>
        </p:nvSpPr>
        <p:spPr>
          <a:xfrm>
            <a:off x="900848" y="121514"/>
            <a:ext cx="10560350" cy="584775"/>
          </a:xfrm>
          <a:prstGeom prst="rect">
            <a:avLst/>
          </a:prstGeom>
          <a:noFill/>
        </p:spPr>
        <p:txBody>
          <a:bodyPr wrap="square">
            <a:spAutoFit/>
          </a:bodyPr>
          <a:lstStyle/>
          <a:p>
            <a:r>
              <a:rPr lang="en-US" altLang="zh-CN" sz="3200" b="1" dirty="0">
                <a:latin typeface="微软雅黑" panose="020B0503020204020204" pitchFamily="34" charset="-122"/>
                <a:ea typeface="微软雅黑" panose="020B0503020204020204" pitchFamily="34" charset="-122"/>
                <a:cs typeface="+mj-cs"/>
              </a:rPr>
              <a:t>3.2.2 </a:t>
            </a:r>
            <a:r>
              <a:rPr lang="zh-CN" altLang="en-US" sz="3200" b="1" dirty="0">
                <a:latin typeface="微软雅黑" panose="020B0503020204020204" pitchFamily="34" charset="-122"/>
                <a:ea typeface="微软雅黑" panose="020B0503020204020204" pitchFamily="34" charset="-122"/>
                <a:cs typeface="+mj-cs"/>
              </a:rPr>
              <a:t>二维数组的定义与使用</a:t>
            </a:r>
          </a:p>
        </p:txBody>
      </p:sp>
    </p:spTree>
    <p:extLst>
      <p:ext uri="{BB962C8B-B14F-4D97-AF65-F5344CB8AC3E}">
        <p14:creationId xmlns:p14="http://schemas.microsoft.com/office/powerpoint/2010/main" val="141079368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885935-2EE7-EE9F-3A1D-E74FBD93419F}"/>
            </a:ext>
          </a:extLst>
        </p:cNvPr>
        <p:cNvGrpSpPr/>
        <p:nvPr/>
      </p:nvGrpSpPr>
      <p:grpSpPr>
        <a:xfrm>
          <a:off x="0" y="0"/>
          <a:ext cx="0" cy="0"/>
          <a:chOff x="0" y="0"/>
          <a:chExt cx="0" cy="0"/>
        </a:xfrm>
      </p:grpSpPr>
      <p:sp>
        <p:nvSpPr>
          <p:cNvPr id="5" name="文本框 4">
            <a:extLst>
              <a:ext uri="{FF2B5EF4-FFF2-40B4-BE49-F238E27FC236}">
                <a16:creationId xmlns:a16="http://schemas.microsoft.com/office/drawing/2014/main" id="{F66EDCF8-4266-C818-0E4D-853EBA9C7B73}"/>
              </a:ext>
            </a:extLst>
          </p:cNvPr>
          <p:cNvSpPr txBox="1"/>
          <p:nvPr/>
        </p:nvSpPr>
        <p:spPr>
          <a:xfrm>
            <a:off x="900848" y="121514"/>
            <a:ext cx="10560350" cy="584775"/>
          </a:xfrm>
          <a:prstGeom prst="rect">
            <a:avLst/>
          </a:prstGeom>
          <a:noFill/>
        </p:spPr>
        <p:txBody>
          <a:bodyPr wrap="square">
            <a:spAutoFit/>
          </a:bodyPr>
          <a:lstStyle/>
          <a:p>
            <a:r>
              <a:rPr lang="en-US" altLang="zh-CN" sz="3200" b="1" dirty="0">
                <a:latin typeface="微软雅黑" panose="020B0503020204020204" pitchFamily="34" charset="-122"/>
                <a:ea typeface="微软雅黑" panose="020B0503020204020204" pitchFamily="34" charset="-122"/>
                <a:cs typeface="+mj-cs"/>
              </a:rPr>
              <a:t>3.2.2 </a:t>
            </a:r>
            <a:r>
              <a:rPr lang="zh-CN" altLang="en-US" sz="3200" b="1" dirty="0">
                <a:latin typeface="微软雅黑" panose="020B0503020204020204" pitchFamily="34" charset="-122"/>
                <a:ea typeface="微软雅黑" panose="020B0503020204020204" pitchFamily="34" charset="-122"/>
                <a:cs typeface="+mj-cs"/>
              </a:rPr>
              <a:t>二维数组的定义与使用</a:t>
            </a:r>
          </a:p>
        </p:txBody>
      </p:sp>
      <p:grpSp>
        <p:nvGrpSpPr>
          <p:cNvPr id="12" name="组合 11">
            <a:extLst>
              <a:ext uri="{FF2B5EF4-FFF2-40B4-BE49-F238E27FC236}">
                <a16:creationId xmlns:a16="http://schemas.microsoft.com/office/drawing/2014/main" id="{04701316-F3EE-27A1-0D5C-05DD7A52BF1A}"/>
              </a:ext>
            </a:extLst>
          </p:cNvPr>
          <p:cNvGrpSpPr/>
          <p:nvPr/>
        </p:nvGrpSpPr>
        <p:grpSpPr>
          <a:xfrm>
            <a:off x="2942631" y="1638558"/>
            <a:ext cx="6507536" cy="517334"/>
            <a:chOff x="3634684" y="1690255"/>
            <a:chExt cx="6507536" cy="517334"/>
          </a:xfrm>
        </p:grpSpPr>
        <p:sp>
          <p:nvSpPr>
            <p:cNvPr id="6" name="矩形: 圆角 5">
              <a:extLst>
                <a:ext uri="{FF2B5EF4-FFF2-40B4-BE49-F238E27FC236}">
                  <a16:creationId xmlns:a16="http://schemas.microsoft.com/office/drawing/2014/main" id="{578E6049-3CF6-1141-EEF4-A094E5C70AAA}"/>
                </a:ext>
              </a:extLst>
            </p:cNvPr>
            <p:cNvSpPr/>
            <p:nvPr/>
          </p:nvSpPr>
          <p:spPr>
            <a:xfrm>
              <a:off x="3634684" y="1690255"/>
              <a:ext cx="5532449" cy="517334"/>
            </a:xfrm>
            <a:prstGeom prst="roundRect">
              <a:avLst>
                <a:gd name="adj" fmla="val 5093"/>
              </a:avLst>
            </a:prstGeom>
            <a:solidFill>
              <a:schemeClr val="bg1"/>
            </a:solidFill>
            <a:ln w="1905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ea typeface="宋体" panose="02010600030101010101" pitchFamily="2" charset="-122"/>
                <a:cs typeface="Times New Roman" panose="02020603050405020304" pitchFamily="18" charset="0"/>
              </a:endParaRPr>
            </a:p>
          </p:txBody>
        </p:sp>
        <p:sp>
          <p:nvSpPr>
            <p:cNvPr id="8" name="文本框 7">
              <a:extLst>
                <a:ext uri="{FF2B5EF4-FFF2-40B4-BE49-F238E27FC236}">
                  <a16:creationId xmlns:a16="http://schemas.microsoft.com/office/drawing/2014/main" id="{F81029EC-0809-27B7-AF6E-7BBDBF2F272F}"/>
                </a:ext>
              </a:extLst>
            </p:cNvPr>
            <p:cNvSpPr txBox="1"/>
            <p:nvPr/>
          </p:nvSpPr>
          <p:spPr>
            <a:xfrm>
              <a:off x="4046220" y="1764256"/>
              <a:ext cx="6096000" cy="369332"/>
            </a:xfrm>
            <a:prstGeom prst="rect">
              <a:avLst/>
            </a:prstGeom>
            <a:noFill/>
          </p:spPr>
          <p:txBody>
            <a:bodyPr wrap="square">
              <a:spAutoFit/>
            </a:bodyPr>
            <a:lstStyle/>
            <a:p>
              <a:pPr algn="just" eaLnBrk="1" hangingPunct="1">
                <a:buFont typeface="Wingdings" panose="05000000000000000000" pitchFamily="2" charset="2"/>
                <a:buNone/>
              </a:pPr>
              <a:r>
                <a:rPr lang="zh-CN" altLang="en-US" sz="1800" dirty="0">
                  <a:latin typeface="宋体" panose="02010600030101010101" pitchFamily="2" charset="-122"/>
                  <a:ea typeface="宋体" panose="02010600030101010101" pitchFamily="2" charset="-122"/>
                </a:rPr>
                <a:t>数组名  </a:t>
              </a:r>
              <a:r>
                <a:rPr lang="en-US" altLang="zh-CN" sz="1800" dirty="0">
                  <a:latin typeface="宋体" panose="02010600030101010101" pitchFamily="2" charset="-122"/>
                  <a:ea typeface="宋体" panose="02010600030101010101" pitchFamily="2" charset="-122"/>
                </a:rPr>
                <a:t>[</a:t>
              </a:r>
              <a:r>
                <a:rPr lang="zh-CN" altLang="en-US" sz="1800" dirty="0">
                  <a:latin typeface="宋体" panose="02010600030101010101" pitchFamily="2" charset="-122"/>
                  <a:ea typeface="宋体" panose="02010600030101010101" pitchFamily="2" charset="-122"/>
                </a:rPr>
                <a:t>行下标表达式</a:t>
              </a:r>
              <a:r>
                <a:rPr lang="en-US" altLang="zh-CN" sz="1800" dirty="0">
                  <a:latin typeface="宋体" panose="02010600030101010101" pitchFamily="2" charset="-122"/>
                  <a:ea typeface="宋体" panose="02010600030101010101" pitchFamily="2" charset="-122"/>
                </a:rPr>
                <a:t>] [</a:t>
              </a:r>
              <a:r>
                <a:rPr lang="zh-CN" altLang="en-US" sz="1800" dirty="0">
                  <a:latin typeface="宋体" panose="02010600030101010101" pitchFamily="2" charset="-122"/>
                  <a:ea typeface="宋体" panose="02010600030101010101" pitchFamily="2" charset="-122"/>
                </a:rPr>
                <a:t>列下标表达式</a:t>
              </a:r>
              <a:r>
                <a:rPr lang="en-US" altLang="zh-CN" sz="1800" dirty="0">
                  <a:latin typeface="宋体" panose="02010600030101010101" pitchFamily="2" charset="-122"/>
                  <a:ea typeface="宋体" panose="02010600030101010101" pitchFamily="2" charset="-122"/>
                </a:rPr>
                <a:t>]</a:t>
              </a:r>
              <a:endParaRPr kumimoji="1" lang="en-US" altLang="zh-CN" sz="2000" dirty="0">
                <a:solidFill>
                  <a:srgbClr val="000000"/>
                </a:solidFill>
                <a:latin typeface="宋体" panose="02010600030101010101" pitchFamily="2" charset="-122"/>
                <a:ea typeface="宋体" panose="02010600030101010101" pitchFamily="2" charset="-122"/>
              </a:endParaRPr>
            </a:p>
          </p:txBody>
        </p:sp>
      </p:grpSp>
      <p:grpSp>
        <p:nvGrpSpPr>
          <p:cNvPr id="13" name="组合 12">
            <a:extLst>
              <a:ext uri="{FF2B5EF4-FFF2-40B4-BE49-F238E27FC236}">
                <a16:creationId xmlns:a16="http://schemas.microsoft.com/office/drawing/2014/main" id="{F323DBDC-AF42-78EC-4FF4-5B8FF21C55ED}"/>
              </a:ext>
            </a:extLst>
          </p:cNvPr>
          <p:cNvGrpSpPr/>
          <p:nvPr/>
        </p:nvGrpSpPr>
        <p:grpSpPr>
          <a:xfrm>
            <a:off x="2521914" y="4229666"/>
            <a:ext cx="6630012" cy="646331"/>
            <a:chOff x="3886200" y="3828807"/>
            <a:chExt cx="6630012" cy="646331"/>
          </a:xfrm>
        </p:grpSpPr>
        <p:sp>
          <p:nvSpPr>
            <p:cNvPr id="9" name="矩形: 圆角 8">
              <a:extLst>
                <a:ext uri="{FF2B5EF4-FFF2-40B4-BE49-F238E27FC236}">
                  <a16:creationId xmlns:a16="http://schemas.microsoft.com/office/drawing/2014/main" id="{DF79674C-5483-B60E-00A5-131EC7C17ECF}"/>
                </a:ext>
              </a:extLst>
            </p:cNvPr>
            <p:cNvSpPr/>
            <p:nvPr/>
          </p:nvSpPr>
          <p:spPr>
            <a:xfrm>
              <a:off x="3886200" y="3828807"/>
              <a:ext cx="6393180" cy="646331"/>
            </a:xfrm>
            <a:prstGeom prst="roundRect">
              <a:avLst>
                <a:gd name="adj" fmla="val 5093"/>
              </a:avLst>
            </a:prstGeom>
            <a:solidFill>
              <a:schemeClr val="bg1"/>
            </a:solidFill>
            <a:ln w="1905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ea typeface="宋体" panose="02010600030101010101" pitchFamily="2" charset="-122"/>
                <a:cs typeface="Times New Roman" panose="02020603050405020304" pitchFamily="18" charset="0"/>
              </a:endParaRPr>
            </a:p>
          </p:txBody>
        </p:sp>
        <p:sp>
          <p:nvSpPr>
            <p:cNvPr id="11" name="文本框 10">
              <a:extLst>
                <a:ext uri="{FF2B5EF4-FFF2-40B4-BE49-F238E27FC236}">
                  <a16:creationId xmlns:a16="http://schemas.microsoft.com/office/drawing/2014/main" id="{842C5361-0357-A79A-B945-AD059E889DAB}"/>
                </a:ext>
              </a:extLst>
            </p:cNvPr>
            <p:cNvSpPr txBox="1"/>
            <p:nvPr/>
          </p:nvSpPr>
          <p:spPr>
            <a:xfrm>
              <a:off x="3916953" y="3828807"/>
              <a:ext cx="6599259" cy="646331"/>
            </a:xfrm>
            <a:prstGeom prst="rect">
              <a:avLst/>
            </a:prstGeom>
            <a:noFill/>
          </p:spPr>
          <p:txBody>
            <a:bodyPr wrap="square">
              <a:spAutoFit/>
            </a:bodyPr>
            <a:lstStyle/>
            <a:p>
              <a:r>
                <a:rPr lang="en-US" altLang="zh-CN" dirty="0">
                  <a:latin typeface="Times New Roman" panose="02020603050405020304" pitchFamily="18" charset="0"/>
                  <a:ea typeface="宋体" panose="02010600030101010101" pitchFamily="2" charset="-122"/>
                  <a:cs typeface="Times New Roman" panose="02020603050405020304" pitchFamily="18" charset="0"/>
                </a:rPr>
                <a:t>a[</a:t>
              </a:r>
              <a:r>
                <a:rPr lang="en-US" altLang="zh-CN" dirty="0" err="1">
                  <a:latin typeface="Times New Roman" panose="02020603050405020304" pitchFamily="18" charset="0"/>
                  <a:ea typeface="宋体" panose="02010600030101010101" pitchFamily="2" charset="-122"/>
                  <a:cs typeface="Times New Roman" panose="02020603050405020304" pitchFamily="18" charset="0"/>
                </a:rPr>
                <a:t>i</a:t>
              </a:r>
              <a:r>
                <a:rPr lang="en-US" altLang="zh-CN" dirty="0">
                  <a:latin typeface="Times New Roman" panose="02020603050405020304" pitchFamily="18" charset="0"/>
                  <a:ea typeface="宋体" panose="02010600030101010101" pitchFamily="2" charset="-122"/>
                  <a:cs typeface="Times New Roman" panose="02020603050405020304" pitchFamily="18" charset="0"/>
                </a:rPr>
                <a:t>][j]</a:t>
              </a:r>
              <a:r>
                <a:rPr lang="zh-CN" altLang="en-US" dirty="0">
                  <a:latin typeface="Times New Roman" panose="02020603050405020304" pitchFamily="18" charset="0"/>
                  <a:ea typeface="宋体" panose="02010600030101010101" pitchFamily="2" charset="-122"/>
                  <a:cs typeface="Times New Roman" panose="02020603050405020304" pitchFamily="18" charset="0"/>
                </a:rPr>
                <a:t>的排列位置</a:t>
              </a:r>
              <a:r>
                <a:rPr lang="en-US" altLang="zh-CN" dirty="0">
                  <a:latin typeface="Times New Roman" panose="02020603050405020304" pitchFamily="18" charset="0"/>
                  <a:ea typeface="宋体" panose="02010600030101010101" pitchFamily="2" charset="-122"/>
                  <a:cs typeface="Times New Roman" panose="02020603050405020304" pitchFamily="18" charset="0"/>
                </a:rPr>
                <a:t>=</a:t>
              </a:r>
              <a:r>
                <a:rPr lang="zh-CN" altLang="en-US" dirty="0">
                  <a:latin typeface="Times New Roman" panose="02020603050405020304" pitchFamily="18" charset="0"/>
                  <a:ea typeface="宋体" panose="02010600030101010101" pitchFamily="2" charset="-122"/>
                  <a:cs typeface="Times New Roman" panose="02020603050405020304" pitchFamily="18" charset="0"/>
                </a:rPr>
                <a:t>第</a:t>
              </a:r>
              <a:r>
                <a:rPr lang="en-US" altLang="zh-CN" dirty="0">
                  <a:latin typeface="Times New Roman" panose="02020603050405020304" pitchFamily="18" charset="0"/>
                  <a:ea typeface="宋体" panose="02010600030101010101" pitchFamily="2" charset="-122"/>
                  <a:cs typeface="Times New Roman" panose="02020603050405020304" pitchFamily="18" charset="0"/>
                </a:rPr>
                <a:t>1</a:t>
              </a:r>
              <a:r>
                <a:rPr lang="zh-CN" altLang="en-US" dirty="0">
                  <a:latin typeface="Times New Roman" panose="02020603050405020304" pitchFamily="18" charset="0"/>
                  <a:ea typeface="宋体" panose="02010600030101010101" pitchFamily="2" charset="-122"/>
                  <a:cs typeface="Times New Roman" panose="02020603050405020304" pitchFamily="18" charset="0"/>
                </a:rPr>
                <a:t>维大小</a:t>
              </a:r>
              <a:r>
                <a:rPr lang="en-US" altLang="zh-CN" dirty="0">
                  <a:latin typeface="Times New Roman" panose="02020603050405020304" pitchFamily="18" charset="0"/>
                  <a:ea typeface="宋体" panose="02010600030101010101" pitchFamily="2" charset="-122"/>
                  <a:cs typeface="Times New Roman" panose="02020603050405020304" pitchFamily="18" charset="0"/>
                </a:rPr>
                <a:t>n*i+j+1;</a:t>
              </a:r>
            </a:p>
            <a:p>
              <a:r>
                <a:rPr lang="en-US" altLang="zh-CN" dirty="0">
                  <a:latin typeface="Times New Roman" panose="02020603050405020304" pitchFamily="18" charset="0"/>
                  <a:ea typeface="宋体" panose="02010600030101010101" pitchFamily="2" charset="-122"/>
                  <a:cs typeface="Times New Roman" panose="02020603050405020304" pitchFamily="18" charset="0"/>
                </a:rPr>
                <a:t>a[</a:t>
              </a:r>
              <a:r>
                <a:rPr lang="en-US" altLang="zh-CN" dirty="0" err="1">
                  <a:latin typeface="Times New Roman" panose="02020603050405020304" pitchFamily="18" charset="0"/>
                  <a:ea typeface="宋体" panose="02010600030101010101" pitchFamily="2" charset="-122"/>
                  <a:cs typeface="Times New Roman" panose="02020603050405020304" pitchFamily="18" charset="0"/>
                </a:rPr>
                <a:t>i</a:t>
              </a:r>
              <a:r>
                <a:rPr lang="en-US" altLang="zh-CN" dirty="0">
                  <a:latin typeface="Times New Roman" panose="02020603050405020304" pitchFamily="18" charset="0"/>
                  <a:ea typeface="宋体" panose="02010600030101010101" pitchFamily="2" charset="-122"/>
                  <a:cs typeface="Times New Roman" panose="02020603050405020304" pitchFamily="18" charset="0"/>
                </a:rPr>
                <a:t>][j]</a:t>
              </a:r>
              <a:r>
                <a:rPr lang="zh-CN" altLang="en-US" dirty="0">
                  <a:latin typeface="Times New Roman" panose="02020603050405020304" pitchFamily="18" charset="0"/>
                  <a:ea typeface="宋体" panose="02010600030101010101" pitchFamily="2" charset="-122"/>
                  <a:cs typeface="Times New Roman" panose="02020603050405020304" pitchFamily="18" charset="0"/>
                </a:rPr>
                <a:t>的地址</a:t>
              </a:r>
              <a:r>
                <a:rPr lang="en-US" altLang="zh-CN" dirty="0">
                  <a:latin typeface="Times New Roman" panose="02020603050405020304" pitchFamily="18" charset="0"/>
                  <a:ea typeface="宋体" panose="02010600030101010101" pitchFamily="2" charset="-122"/>
                  <a:cs typeface="Times New Roman" panose="02020603050405020304" pitchFamily="18" charset="0"/>
                </a:rPr>
                <a:t>=a</a:t>
              </a:r>
              <a:r>
                <a:rPr lang="zh-CN" altLang="en-US" dirty="0">
                  <a:latin typeface="Times New Roman" panose="02020603050405020304" pitchFamily="18" charset="0"/>
                  <a:ea typeface="宋体" panose="02010600030101010101" pitchFamily="2" charset="-122"/>
                  <a:cs typeface="Times New Roman" panose="02020603050405020304" pitchFamily="18" charset="0"/>
                </a:rPr>
                <a:t>的起始地址</a:t>
              </a:r>
              <a:r>
                <a:rPr lang="en-US" altLang="zh-CN" dirty="0">
                  <a:latin typeface="Times New Roman" panose="02020603050405020304" pitchFamily="18" charset="0"/>
                  <a:ea typeface="宋体" panose="02010600030101010101" pitchFamily="2" charset="-122"/>
                  <a:cs typeface="Times New Roman" panose="02020603050405020304" pitchFamily="18" charset="0"/>
                </a:rPr>
                <a:t>+(</a:t>
              </a:r>
              <a:r>
                <a:rPr lang="zh-CN" altLang="en-US" dirty="0">
                  <a:latin typeface="Times New Roman" panose="02020603050405020304" pitchFamily="18" charset="0"/>
                  <a:ea typeface="宋体" panose="02010600030101010101" pitchFamily="2" charset="-122"/>
                  <a:cs typeface="Times New Roman" panose="02020603050405020304" pitchFamily="18" charset="0"/>
                </a:rPr>
                <a:t>第</a:t>
              </a:r>
              <a:r>
                <a:rPr lang="en-US" altLang="zh-CN" dirty="0">
                  <a:latin typeface="Times New Roman" panose="02020603050405020304" pitchFamily="18" charset="0"/>
                  <a:ea typeface="宋体" panose="02010600030101010101" pitchFamily="2" charset="-122"/>
                  <a:cs typeface="Times New Roman" panose="02020603050405020304" pitchFamily="18" charset="0"/>
                </a:rPr>
                <a:t>1</a:t>
              </a:r>
              <a:r>
                <a:rPr lang="zh-CN" altLang="en-US" dirty="0">
                  <a:latin typeface="Times New Roman" panose="02020603050405020304" pitchFamily="18" charset="0"/>
                  <a:ea typeface="宋体" panose="02010600030101010101" pitchFamily="2" charset="-122"/>
                  <a:cs typeface="Times New Roman" panose="02020603050405020304" pitchFamily="18" charset="0"/>
                </a:rPr>
                <a:t>维大小</a:t>
              </a:r>
              <a:r>
                <a:rPr lang="en-US" altLang="zh-CN" dirty="0">
                  <a:latin typeface="Times New Roman" panose="02020603050405020304" pitchFamily="18" charset="0"/>
                  <a:ea typeface="宋体" panose="02010600030101010101" pitchFamily="2" charset="-122"/>
                  <a:cs typeface="Times New Roman" panose="02020603050405020304" pitchFamily="18" charset="0"/>
                </a:rPr>
                <a:t>n*</a:t>
              </a:r>
              <a:r>
                <a:rPr lang="en-US" altLang="zh-CN" dirty="0" err="1">
                  <a:latin typeface="Times New Roman" panose="02020603050405020304" pitchFamily="18" charset="0"/>
                  <a:ea typeface="宋体" panose="02010600030101010101" pitchFamily="2" charset="-122"/>
                  <a:cs typeface="Times New Roman" panose="02020603050405020304" pitchFamily="18" charset="0"/>
                </a:rPr>
                <a:t>i+j</a:t>
              </a:r>
              <a:r>
                <a:rPr lang="en-US" altLang="zh-CN" dirty="0">
                  <a:latin typeface="Times New Roman" panose="02020603050405020304" pitchFamily="18" charset="0"/>
                  <a:ea typeface="宋体" panose="02010600030101010101" pitchFamily="2" charset="-122"/>
                  <a:cs typeface="Times New Roman" panose="02020603050405020304" pitchFamily="18" charset="0"/>
                </a:rPr>
                <a:t>)*</a:t>
              </a:r>
              <a:r>
                <a:rPr lang="en-US" altLang="zh-CN" dirty="0" err="1">
                  <a:latin typeface="Times New Roman" panose="02020603050405020304" pitchFamily="18" charset="0"/>
                  <a:ea typeface="宋体" panose="02010600030101010101" pitchFamily="2" charset="-122"/>
                  <a:cs typeface="Times New Roman" panose="02020603050405020304" pitchFamily="18" charset="0"/>
                </a:rPr>
                <a:t>sizeof</a:t>
              </a:r>
              <a:r>
                <a:rPr lang="en-US" altLang="zh-CN" dirty="0">
                  <a:latin typeface="Times New Roman" panose="02020603050405020304" pitchFamily="18" charset="0"/>
                  <a:ea typeface="宋体" panose="02010600030101010101" pitchFamily="2" charset="-122"/>
                  <a:cs typeface="Times New Roman" panose="02020603050405020304" pitchFamily="18" charset="0"/>
                </a:rPr>
                <a:t>(</a:t>
              </a:r>
              <a:r>
                <a:rPr lang="zh-CN" altLang="en-US" dirty="0">
                  <a:latin typeface="Times New Roman" panose="02020603050405020304" pitchFamily="18" charset="0"/>
                  <a:ea typeface="宋体" panose="02010600030101010101" pitchFamily="2" charset="-122"/>
                  <a:cs typeface="Times New Roman" panose="02020603050405020304" pitchFamily="18" charset="0"/>
                </a:rPr>
                <a:t>数据类型</a:t>
              </a:r>
              <a:r>
                <a:rPr lang="en-US" altLang="zh-CN" dirty="0">
                  <a:latin typeface="Times New Roman" panose="02020603050405020304" pitchFamily="18" charset="0"/>
                  <a:ea typeface="宋体" panose="02010600030101010101" pitchFamily="2" charset="-122"/>
                  <a:cs typeface="Times New Roman" panose="02020603050405020304" pitchFamily="18" charset="0"/>
                </a:rPr>
                <a:t>)</a:t>
              </a:r>
            </a:p>
          </p:txBody>
        </p:sp>
      </p:grpSp>
      <p:sp>
        <p:nvSpPr>
          <p:cNvPr id="16" name="文本框 15">
            <a:extLst>
              <a:ext uri="{FF2B5EF4-FFF2-40B4-BE49-F238E27FC236}">
                <a16:creationId xmlns:a16="http://schemas.microsoft.com/office/drawing/2014/main" id="{8756101B-3ABF-84BF-BEFE-93755FE7A313}"/>
              </a:ext>
            </a:extLst>
          </p:cNvPr>
          <p:cNvSpPr txBox="1"/>
          <p:nvPr/>
        </p:nvSpPr>
        <p:spPr>
          <a:xfrm>
            <a:off x="619720" y="1132480"/>
            <a:ext cx="6097190" cy="338554"/>
          </a:xfrm>
          <a:prstGeom prst="rect">
            <a:avLst/>
          </a:prstGeom>
          <a:noFill/>
        </p:spPr>
        <p:txBody>
          <a:bodyPr wrap="square">
            <a:spAutoFit/>
          </a:bodyPr>
          <a:lstStyle/>
          <a:p>
            <a:pPr algn="just">
              <a:lnSpc>
                <a:spcPct val="80000"/>
              </a:lnSpc>
              <a:buFont typeface="Wingdings" panose="05000000000000000000" pitchFamily="2" charset="2"/>
              <a:buNone/>
            </a:pPr>
            <a:r>
              <a:rPr lang="zh-CN" altLang="en-US" sz="2000" b="1" dirty="0">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rPr>
              <a:t>二维数组的存取</a:t>
            </a:r>
          </a:p>
        </p:txBody>
      </p:sp>
      <p:sp>
        <p:nvSpPr>
          <p:cNvPr id="18" name="文本框 17">
            <a:extLst>
              <a:ext uri="{FF2B5EF4-FFF2-40B4-BE49-F238E27FC236}">
                <a16:creationId xmlns:a16="http://schemas.microsoft.com/office/drawing/2014/main" id="{2E1BCA18-98DC-1BED-82C5-12A6370F063B}"/>
              </a:ext>
            </a:extLst>
          </p:cNvPr>
          <p:cNvSpPr txBox="1"/>
          <p:nvPr/>
        </p:nvSpPr>
        <p:spPr>
          <a:xfrm>
            <a:off x="900848" y="2341905"/>
            <a:ext cx="8956801" cy="1701748"/>
          </a:xfrm>
          <a:prstGeom prst="rect">
            <a:avLst/>
          </a:prstGeom>
          <a:noFill/>
        </p:spPr>
        <p:txBody>
          <a:bodyPr wrap="square">
            <a:spAutoFit/>
          </a:bodyPr>
          <a:lstStyle/>
          <a:p>
            <a:pPr marL="285750" indent="-285750">
              <a:lnSpc>
                <a:spcPct val="150000"/>
              </a:lnSpc>
              <a:buFont typeface="Arial" panose="020B0604020202020204" pitchFamily="34" charset="0"/>
              <a:buChar char="•"/>
            </a:pPr>
            <a:r>
              <a:rPr lang="zh-CN" altLang="en-US" dirty="0">
                <a:latin typeface="Times New Roman" panose="02020603050405020304" pitchFamily="18" charset="0"/>
                <a:ea typeface="宋体" panose="02010600030101010101" pitchFamily="2" charset="-122"/>
                <a:cs typeface="Times New Roman" panose="02020603050405020304" pitchFamily="18" charset="0"/>
              </a:rPr>
              <a:t>行下标表达式与列下标表达式的值同样从</a:t>
            </a:r>
            <a:r>
              <a:rPr lang="en-US" altLang="zh-CN" dirty="0">
                <a:latin typeface="Times New Roman" panose="02020603050405020304" pitchFamily="18" charset="0"/>
                <a:ea typeface="宋体" panose="02010600030101010101" pitchFamily="2" charset="-122"/>
                <a:cs typeface="Times New Roman" panose="02020603050405020304" pitchFamily="18" charset="0"/>
              </a:rPr>
              <a:t>0</a:t>
            </a:r>
            <a:r>
              <a:rPr lang="zh-CN" altLang="en-US" dirty="0">
                <a:latin typeface="Times New Roman" panose="02020603050405020304" pitchFamily="18" charset="0"/>
                <a:ea typeface="宋体" panose="02010600030101010101" pitchFamily="2" charset="-122"/>
                <a:cs typeface="Times New Roman" panose="02020603050405020304" pitchFamily="18" charset="0"/>
              </a:rPr>
              <a:t>开始，</a:t>
            </a:r>
            <a:r>
              <a:rPr lang="en-US" altLang="zh-CN" dirty="0">
                <a:latin typeface="Times New Roman" panose="02020603050405020304" pitchFamily="18" charset="0"/>
                <a:ea typeface="宋体" panose="02010600030101010101" pitchFamily="2" charset="-122"/>
                <a:cs typeface="Times New Roman" panose="02020603050405020304" pitchFamily="18" charset="0"/>
              </a:rPr>
              <a:t>a[</a:t>
            </a:r>
            <a:r>
              <a:rPr lang="en-US" altLang="zh-CN" dirty="0" err="1">
                <a:latin typeface="Times New Roman" panose="02020603050405020304" pitchFamily="18" charset="0"/>
                <a:ea typeface="宋体" panose="02010600030101010101" pitchFamily="2" charset="-122"/>
                <a:cs typeface="Times New Roman" panose="02020603050405020304" pitchFamily="18" charset="0"/>
              </a:rPr>
              <a:t>i</a:t>
            </a:r>
            <a:r>
              <a:rPr lang="en-US" altLang="zh-CN" dirty="0">
                <a:latin typeface="Times New Roman" panose="02020603050405020304" pitchFamily="18" charset="0"/>
                <a:ea typeface="宋体" panose="02010600030101010101" pitchFamily="2" charset="-122"/>
                <a:cs typeface="Times New Roman" panose="02020603050405020304" pitchFamily="18" charset="0"/>
              </a:rPr>
              <a:t>][j]</a:t>
            </a:r>
            <a:r>
              <a:rPr lang="zh-CN" altLang="en-US" dirty="0">
                <a:latin typeface="Times New Roman" panose="02020603050405020304" pitchFamily="18" charset="0"/>
                <a:ea typeface="宋体" panose="02010600030101010101" pitchFamily="2" charset="-122"/>
                <a:cs typeface="Times New Roman" panose="02020603050405020304" pitchFamily="18" charset="0"/>
              </a:rPr>
              <a:t>表示数组的第</a:t>
            </a:r>
            <a:r>
              <a:rPr lang="en-US" altLang="zh-CN" dirty="0">
                <a:latin typeface="Times New Roman" panose="02020603050405020304" pitchFamily="18" charset="0"/>
                <a:ea typeface="宋体" panose="02010600030101010101" pitchFamily="2" charset="-122"/>
                <a:cs typeface="Times New Roman" panose="02020603050405020304" pitchFamily="18" charset="0"/>
              </a:rPr>
              <a:t>i+1</a:t>
            </a:r>
            <a:r>
              <a:rPr lang="zh-CN" altLang="en-US" dirty="0">
                <a:latin typeface="Times New Roman" panose="02020603050405020304" pitchFamily="18" charset="0"/>
                <a:ea typeface="宋体" panose="02010600030101010101" pitchFamily="2" charset="-122"/>
                <a:cs typeface="Times New Roman" panose="02020603050405020304" pitchFamily="18" charset="0"/>
              </a:rPr>
              <a:t>行、第</a:t>
            </a:r>
            <a:r>
              <a:rPr lang="en-US" altLang="zh-CN" dirty="0">
                <a:latin typeface="Times New Roman" panose="02020603050405020304" pitchFamily="18" charset="0"/>
                <a:ea typeface="宋体" panose="02010600030101010101" pitchFamily="2" charset="-122"/>
                <a:cs typeface="Times New Roman" panose="02020603050405020304" pitchFamily="18" charset="0"/>
              </a:rPr>
              <a:t>j+1</a:t>
            </a:r>
            <a:r>
              <a:rPr lang="zh-CN" altLang="en-US" dirty="0">
                <a:latin typeface="Times New Roman" panose="02020603050405020304" pitchFamily="18" charset="0"/>
                <a:ea typeface="宋体" panose="02010600030101010101" pitchFamily="2" charset="-122"/>
                <a:cs typeface="Times New Roman" panose="02020603050405020304" pitchFamily="18" charset="0"/>
              </a:rPr>
              <a:t>列的元素。由于数组元素是变量，可以对其进行各种各种操作。</a:t>
            </a:r>
            <a:endParaRPr lang="en-US" altLang="zh-CN" dirty="0">
              <a:latin typeface="Times New Roman" panose="02020603050405020304" pitchFamily="18" charset="0"/>
              <a:ea typeface="宋体" panose="02010600030101010101" pitchFamily="2" charset="-122"/>
              <a:cs typeface="Times New Roman" panose="02020603050405020304" pitchFamily="18" charset="0"/>
            </a:endParaRPr>
          </a:p>
          <a:p>
            <a:pPr marL="285750" indent="-285750">
              <a:lnSpc>
                <a:spcPct val="150000"/>
              </a:lnSpc>
              <a:buFont typeface="Arial" panose="020B0604020202020204" pitchFamily="34" charset="0"/>
              <a:buChar char="•"/>
            </a:pPr>
            <a:r>
              <a:rPr lang="zh-CN" altLang="en-US" dirty="0">
                <a:latin typeface="Times New Roman" panose="02020603050405020304" pitchFamily="18" charset="0"/>
                <a:ea typeface="宋体" panose="02010600030101010101" pitchFamily="2" charset="-122"/>
                <a:cs typeface="Times New Roman" panose="02020603050405020304" pitchFamily="18" charset="0"/>
              </a:rPr>
              <a:t>数组元素如果定义数组</a:t>
            </a:r>
            <a:r>
              <a:rPr lang="en-US" altLang="zh-CN" dirty="0">
                <a:latin typeface="Times New Roman" panose="02020603050405020304" pitchFamily="18" charset="0"/>
                <a:ea typeface="宋体" panose="02010600030101010101" pitchFamily="2" charset="-122"/>
                <a:cs typeface="Times New Roman" panose="02020603050405020304" pitchFamily="18" charset="0"/>
              </a:rPr>
              <a:t>a[m][n], </a:t>
            </a:r>
            <a:r>
              <a:rPr lang="zh-CN" altLang="en-US" dirty="0">
                <a:latin typeface="Times New Roman" panose="02020603050405020304" pitchFamily="18" charset="0"/>
                <a:ea typeface="宋体" panose="02010600030101010101" pitchFamily="2" charset="-122"/>
                <a:cs typeface="Times New Roman" panose="02020603050405020304" pitchFamily="18" charset="0"/>
              </a:rPr>
              <a:t>即数组第</a:t>
            </a:r>
            <a:r>
              <a:rPr lang="en-US" altLang="zh-CN" dirty="0">
                <a:latin typeface="Times New Roman" panose="02020603050405020304" pitchFamily="18" charset="0"/>
                <a:ea typeface="宋体" panose="02010600030101010101" pitchFamily="2" charset="-122"/>
                <a:cs typeface="Times New Roman" panose="02020603050405020304" pitchFamily="18" charset="0"/>
              </a:rPr>
              <a:t>1</a:t>
            </a:r>
            <a:r>
              <a:rPr lang="zh-CN" altLang="en-US" dirty="0">
                <a:latin typeface="Times New Roman" panose="02020603050405020304" pitchFamily="18" charset="0"/>
                <a:ea typeface="宋体" panose="02010600030101010101" pitchFamily="2" charset="-122"/>
                <a:cs typeface="Times New Roman" panose="02020603050405020304" pitchFamily="18" charset="0"/>
              </a:rPr>
              <a:t>维大小为</a:t>
            </a:r>
            <a:r>
              <a:rPr lang="en-US" altLang="zh-CN" dirty="0">
                <a:latin typeface="Times New Roman" panose="02020603050405020304" pitchFamily="18" charset="0"/>
                <a:ea typeface="宋体" panose="02010600030101010101" pitchFamily="2" charset="-122"/>
                <a:cs typeface="Times New Roman" panose="02020603050405020304" pitchFamily="18" charset="0"/>
              </a:rPr>
              <a:t>n, </a:t>
            </a:r>
            <a:r>
              <a:rPr lang="zh-CN" altLang="en-US" dirty="0">
                <a:latin typeface="Times New Roman" panose="02020603050405020304" pitchFamily="18" charset="0"/>
                <a:ea typeface="宋体" panose="02010600030101010101" pitchFamily="2" charset="-122"/>
                <a:cs typeface="Times New Roman" panose="02020603050405020304" pitchFamily="18" charset="0"/>
              </a:rPr>
              <a:t>第</a:t>
            </a:r>
            <a:r>
              <a:rPr lang="en-US" altLang="zh-CN" dirty="0">
                <a:latin typeface="Times New Roman" panose="02020603050405020304" pitchFamily="18" charset="0"/>
                <a:ea typeface="宋体" panose="02010600030101010101" pitchFamily="2" charset="-122"/>
                <a:cs typeface="Times New Roman" panose="02020603050405020304" pitchFamily="18" charset="0"/>
              </a:rPr>
              <a:t>2</a:t>
            </a:r>
            <a:r>
              <a:rPr lang="zh-CN" altLang="en-US" dirty="0">
                <a:latin typeface="Times New Roman" panose="02020603050405020304" pitchFamily="18" charset="0"/>
                <a:ea typeface="宋体" panose="02010600030101010101" pitchFamily="2" charset="-122"/>
                <a:cs typeface="Times New Roman" panose="02020603050405020304" pitchFamily="18" charset="0"/>
              </a:rPr>
              <a:t>维大小为</a:t>
            </a:r>
            <a:r>
              <a:rPr lang="en-US" altLang="zh-CN" dirty="0">
                <a:latin typeface="Times New Roman" panose="02020603050405020304" pitchFamily="18" charset="0"/>
                <a:ea typeface="宋体" panose="02010600030101010101" pitchFamily="2" charset="-122"/>
                <a:cs typeface="Times New Roman" panose="02020603050405020304" pitchFamily="18" charset="0"/>
              </a:rPr>
              <a:t>m</a:t>
            </a:r>
            <a:r>
              <a:rPr lang="zh-CN" altLang="en-US" dirty="0">
                <a:latin typeface="Times New Roman" panose="02020603050405020304" pitchFamily="18" charset="0"/>
                <a:ea typeface="宋体" panose="02010600030101010101" pitchFamily="2" charset="-122"/>
                <a:cs typeface="Times New Roman" panose="02020603050405020304" pitchFamily="18" charset="0"/>
              </a:rPr>
              <a:t>。</a:t>
            </a:r>
            <a:r>
              <a:rPr lang="en-US" altLang="zh-CN" dirty="0">
                <a:latin typeface="Times New Roman" panose="02020603050405020304" pitchFamily="18" charset="0"/>
                <a:ea typeface="宋体" panose="02010600030101010101" pitchFamily="2" charset="-122"/>
                <a:cs typeface="Times New Roman" panose="02020603050405020304" pitchFamily="18" charset="0"/>
              </a:rPr>
              <a:t>a[</a:t>
            </a:r>
            <a:r>
              <a:rPr lang="en-US" altLang="zh-CN" dirty="0" err="1">
                <a:latin typeface="Times New Roman" panose="02020603050405020304" pitchFamily="18" charset="0"/>
                <a:ea typeface="宋体" panose="02010600030101010101" pitchFamily="2" charset="-122"/>
                <a:cs typeface="Times New Roman" panose="02020603050405020304" pitchFamily="18" charset="0"/>
              </a:rPr>
              <a:t>i</a:t>
            </a:r>
            <a:r>
              <a:rPr lang="en-US" altLang="zh-CN" dirty="0">
                <a:latin typeface="Times New Roman" panose="02020603050405020304" pitchFamily="18" charset="0"/>
                <a:ea typeface="宋体" panose="02010600030101010101" pitchFamily="2" charset="-122"/>
                <a:cs typeface="Times New Roman" panose="02020603050405020304" pitchFamily="18" charset="0"/>
              </a:rPr>
              <a:t>][j]</a:t>
            </a:r>
            <a:r>
              <a:rPr lang="zh-CN" altLang="en-US" dirty="0">
                <a:latin typeface="Times New Roman" panose="02020603050405020304" pitchFamily="18" charset="0"/>
                <a:ea typeface="宋体" panose="02010600030101010101" pitchFamily="2" charset="-122"/>
                <a:cs typeface="Times New Roman" panose="02020603050405020304" pitchFamily="18" charset="0"/>
              </a:rPr>
              <a:t>的排列位置与在内存中的地址计算公式如下： </a:t>
            </a:r>
          </a:p>
        </p:txBody>
      </p:sp>
      <p:sp>
        <p:nvSpPr>
          <p:cNvPr id="20" name="文本框 19">
            <a:extLst>
              <a:ext uri="{FF2B5EF4-FFF2-40B4-BE49-F238E27FC236}">
                <a16:creationId xmlns:a16="http://schemas.microsoft.com/office/drawing/2014/main" id="{3E1A509F-466C-996D-A28B-962DBBD22D50}"/>
              </a:ext>
            </a:extLst>
          </p:cNvPr>
          <p:cNvSpPr txBox="1"/>
          <p:nvPr/>
        </p:nvSpPr>
        <p:spPr>
          <a:xfrm>
            <a:off x="2804296" y="5062010"/>
            <a:ext cx="6096000" cy="870751"/>
          </a:xfrm>
          <a:prstGeom prst="rect">
            <a:avLst/>
          </a:prstGeom>
          <a:noFill/>
        </p:spPr>
        <p:txBody>
          <a:bodyPr wrap="square">
            <a:spAutoFit/>
          </a:bodyPr>
          <a:lstStyle/>
          <a:p>
            <a:pPr algn="just">
              <a:lnSpc>
                <a:spcPct val="150000"/>
              </a:lnSpc>
              <a:buClr>
                <a:srgbClr val="FF0000"/>
              </a:buClr>
              <a:buFont typeface="Wingdings" panose="05000000000000000000" pitchFamily="2" charset="2"/>
              <a:buNone/>
            </a:pPr>
            <a:r>
              <a:rPr lang="en-US" altLang="zh-CN" sz="1800" dirty="0">
                <a:latin typeface="Times New Roman" panose="02020603050405020304" pitchFamily="18" charset="0"/>
                <a:ea typeface="宋体" panose="02010600030101010101" pitchFamily="2" charset="-122"/>
                <a:cs typeface="Times New Roman" panose="02020603050405020304" pitchFamily="18" charset="0"/>
              </a:rPr>
              <a:t>a, a[0]: </a:t>
            </a:r>
            <a:r>
              <a:rPr lang="zh-CN" altLang="en-US" sz="1800" dirty="0">
                <a:latin typeface="Times New Roman" panose="02020603050405020304" pitchFamily="18" charset="0"/>
                <a:ea typeface="宋体" panose="02010600030101010101" pitchFamily="2" charset="-122"/>
                <a:cs typeface="Times New Roman" panose="02020603050405020304" pitchFamily="18" charset="0"/>
              </a:rPr>
              <a:t>为数组</a:t>
            </a:r>
            <a:r>
              <a:rPr lang="en-US" altLang="zh-CN" sz="1800" dirty="0">
                <a:latin typeface="Times New Roman" panose="02020603050405020304" pitchFamily="18" charset="0"/>
                <a:ea typeface="宋体" panose="02010600030101010101" pitchFamily="2" charset="-122"/>
                <a:cs typeface="Times New Roman" panose="02020603050405020304" pitchFamily="18" charset="0"/>
              </a:rPr>
              <a:t>a</a:t>
            </a:r>
            <a:r>
              <a:rPr lang="zh-CN" altLang="en-US" sz="1800" dirty="0">
                <a:latin typeface="Times New Roman" panose="02020603050405020304" pitchFamily="18" charset="0"/>
                <a:ea typeface="宋体" panose="02010600030101010101" pitchFamily="2" charset="-122"/>
                <a:cs typeface="Times New Roman" panose="02020603050405020304" pitchFamily="18" charset="0"/>
              </a:rPr>
              <a:t>的起始地址</a:t>
            </a:r>
            <a:r>
              <a:rPr lang="en-US" altLang="zh-CN" sz="1800" dirty="0">
                <a:latin typeface="Times New Roman" panose="02020603050405020304" pitchFamily="18" charset="0"/>
                <a:ea typeface="宋体" panose="02010600030101010101" pitchFamily="2" charset="-122"/>
                <a:cs typeface="Times New Roman" panose="02020603050405020304" pitchFamily="18" charset="0"/>
              </a:rPr>
              <a:t>, </a:t>
            </a:r>
            <a:r>
              <a:rPr lang="zh-CN" altLang="en-US" sz="1800" dirty="0">
                <a:latin typeface="Times New Roman" panose="02020603050405020304" pitchFamily="18" charset="0"/>
                <a:ea typeface="宋体" panose="02010600030101010101" pitchFamily="2" charset="-122"/>
                <a:cs typeface="Times New Roman" panose="02020603050405020304" pitchFamily="18" charset="0"/>
              </a:rPr>
              <a:t>即</a:t>
            </a:r>
            <a:r>
              <a:rPr lang="en-US" altLang="zh-CN" sz="1800" dirty="0">
                <a:latin typeface="Times New Roman" panose="02020603050405020304" pitchFamily="18" charset="0"/>
                <a:ea typeface="宋体" panose="02010600030101010101" pitchFamily="2" charset="-122"/>
                <a:cs typeface="Times New Roman" panose="02020603050405020304" pitchFamily="18" charset="0"/>
              </a:rPr>
              <a:t>a[0][0]</a:t>
            </a:r>
            <a:r>
              <a:rPr lang="zh-CN" altLang="en-US" sz="1800" dirty="0">
                <a:latin typeface="Times New Roman" panose="02020603050405020304" pitchFamily="18" charset="0"/>
                <a:ea typeface="宋体" panose="02010600030101010101" pitchFamily="2" charset="-122"/>
                <a:cs typeface="Times New Roman" panose="02020603050405020304" pitchFamily="18" charset="0"/>
              </a:rPr>
              <a:t>的地址； </a:t>
            </a:r>
          </a:p>
          <a:p>
            <a:pPr algn="just">
              <a:lnSpc>
                <a:spcPct val="150000"/>
              </a:lnSpc>
              <a:buClr>
                <a:srgbClr val="FF0000"/>
              </a:buClr>
              <a:buFont typeface="Wingdings" panose="05000000000000000000" pitchFamily="2" charset="2"/>
              <a:buNone/>
            </a:pPr>
            <a:r>
              <a:rPr lang="en-US" altLang="zh-CN" sz="1800" dirty="0">
                <a:latin typeface="Times New Roman" panose="02020603050405020304" pitchFamily="18" charset="0"/>
                <a:ea typeface="宋体" panose="02010600030101010101" pitchFamily="2" charset="-122"/>
                <a:cs typeface="Times New Roman" panose="02020603050405020304" pitchFamily="18" charset="0"/>
              </a:rPr>
              <a:t>a[</a:t>
            </a:r>
            <a:r>
              <a:rPr lang="en-US" altLang="zh-CN" sz="1800" dirty="0" err="1">
                <a:latin typeface="Times New Roman" panose="02020603050405020304" pitchFamily="18" charset="0"/>
                <a:ea typeface="宋体" panose="02010600030101010101" pitchFamily="2" charset="-122"/>
                <a:cs typeface="Times New Roman" panose="02020603050405020304" pitchFamily="18" charset="0"/>
              </a:rPr>
              <a:t>i</a:t>
            </a:r>
            <a:r>
              <a:rPr lang="en-US" altLang="zh-CN" sz="1800" dirty="0">
                <a:latin typeface="Times New Roman" panose="02020603050405020304" pitchFamily="18" charset="0"/>
                <a:ea typeface="宋体" panose="02010600030101010101" pitchFamily="2" charset="-122"/>
                <a:cs typeface="Times New Roman" panose="02020603050405020304" pitchFamily="18" charset="0"/>
              </a:rPr>
              <a:t>]+j: </a:t>
            </a:r>
            <a:r>
              <a:rPr lang="zh-CN" altLang="en-US" sz="1800" dirty="0">
                <a:latin typeface="Times New Roman" panose="02020603050405020304" pitchFamily="18" charset="0"/>
                <a:ea typeface="宋体" panose="02010600030101010101" pitchFamily="2" charset="-122"/>
                <a:cs typeface="Times New Roman" panose="02020603050405020304" pitchFamily="18" charset="0"/>
              </a:rPr>
              <a:t>为数组的第</a:t>
            </a:r>
            <a:r>
              <a:rPr lang="en-US" altLang="zh-CN" sz="1800" dirty="0">
                <a:latin typeface="Times New Roman" panose="02020603050405020304" pitchFamily="18" charset="0"/>
                <a:ea typeface="宋体" panose="02010600030101010101" pitchFamily="2" charset="-122"/>
                <a:cs typeface="Times New Roman" panose="02020603050405020304" pitchFamily="18" charset="0"/>
              </a:rPr>
              <a:t>i+1</a:t>
            </a:r>
            <a:r>
              <a:rPr lang="zh-CN" altLang="en-US" sz="1800" dirty="0">
                <a:latin typeface="Times New Roman" panose="02020603050405020304" pitchFamily="18" charset="0"/>
                <a:ea typeface="宋体" panose="02010600030101010101" pitchFamily="2" charset="-122"/>
                <a:cs typeface="Times New Roman" panose="02020603050405020304" pitchFamily="18" charset="0"/>
              </a:rPr>
              <a:t>行的第</a:t>
            </a:r>
            <a:r>
              <a:rPr lang="en-US" altLang="zh-CN" sz="1800" dirty="0">
                <a:latin typeface="Times New Roman" panose="02020603050405020304" pitchFamily="18" charset="0"/>
                <a:ea typeface="宋体" panose="02010600030101010101" pitchFamily="2" charset="-122"/>
                <a:cs typeface="Times New Roman" panose="02020603050405020304" pitchFamily="18" charset="0"/>
              </a:rPr>
              <a:t>j+1</a:t>
            </a:r>
            <a:r>
              <a:rPr lang="zh-CN" altLang="en-US" sz="1800" dirty="0">
                <a:latin typeface="Times New Roman" panose="02020603050405020304" pitchFamily="18" charset="0"/>
                <a:ea typeface="宋体" panose="02010600030101010101" pitchFamily="2" charset="-122"/>
                <a:cs typeface="Times New Roman" panose="02020603050405020304" pitchFamily="18" charset="0"/>
              </a:rPr>
              <a:t>元素的地址，即</a:t>
            </a:r>
            <a:r>
              <a:rPr lang="en-US" altLang="zh-CN" sz="1800" dirty="0">
                <a:latin typeface="Times New Roman" panose="02020603050405020304" pitchFamily="18" charset="0"/>
                <a:ea typeface="宋体" panose="02010600030101010101" pitchFamily="2" charset="-122"/>
                <a:cs typeface="Times New Roman" panose="02020603050405020304" pitchFamily="18" charset="0"/>
              </a:rPr>
              <a:t>a[</a:t>
            </a:r>
            <a:r>
              <a:rPr lang="en-US" altLang="zh-CN" sz="1800" dirty="0" err="1">
                <a:latin typeface="Times New Roman" panose="02020603050405020304" pitchFamily="18" charset="0"/>
                <a:ea typeface="宋体" panose="02010600030101010101" pitchFamily="2" charset="-122"/>
                <a:cs typeface="Times New Roman" panose="02020603050405020304" pitchFamily="18" charset="0"/>
              </a:rPr>
              <a:t>i</a:t>
            </a:r>
            <a:r>
              <a:rPr lang="en-US" altLang="zh-CN" sz="1800" dirty="0">
                <a:latin typeface="Times New Roman" panose="02020603050405020304" pitchFamily="18" charset="0"/>
                <a:ea typeface="宋体" panose="02010600030101010101" pitchFamily="2" charset="-122"/>
                <a:cs typeface="Times New Roman" panose="02020603050405020304" pitchFamily="18" charset="0"/>
              </a:rPr>
              <a:t>][j]</a:t>
            </a:r>
            <a:r>
              <a:rPr lang="zh-CN" altLang="en-US" sz="1800" dirty="0">
                <a:latin typeface="Times New Roman" panose="02020603050405020304" pitchFamily="18" charset="0"/>
                <a:ea typeface="宋体" panose="02010600030101010101" pitchFamily="2" charset="-122"/>
                <a:cs typeface="Times New Roman" panose="02020603050405020304" pitchFamily="18" charset="0"/>
              </a:rPr>
              <a:t>的地址； </a:t>
            </a:r>
          </a:p>
        </p:txBody>
      </p:sp>
    </p:spTree>
    <p:extLst>
      <p:ext uri="{BB962C8B-B14F-4D97-AF65-F5344CB8AC3E}">
        <p14:creationId xmlns:p14="http://schemas.microsoft.com/office/powerpoint/2010/main" val="379264767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887359-8C5E-0B6C-D490-2610BD6F1B14}"/>
            </a:ext>
          </a:extLst>
        </p:cNvPr>
        <p:cNvGrpSpPr/>
        <p:nvPr/>
      </p:nvGrpSpPr>
      <p:grpSpPr>
        <a:xfrm>
          <a:off x="0" y="0"/>
          <a:ext cx="0" cy="0"/>
          <a:chOff x="0" y="0"/>
          <a:chExt cx="0" cy="0"/>
        </a:xfrm>
      </p:grpSpPr>
      <p:graphicFrame>
        <p:nvGraphicFramePr>
          <p:cNvPr id="2" name="Group 2">
            <a:extLst>
              <a:ext uri="{FF2B5EF4-FFF2-40B4-BE49-F238E27FC236}">
                <a16:creationId xmlns:a16="http://schemas.microsoft.com/office/drawing/2014/main" id="{BA41C098-F9E9-2C19-D6CD-A7AE72A4910E}"/>
              </a:ext>
            </a:extLst>
          </p:cNvPr>
          <p:cNvGraphicFramePr>
            <a:graphicFrameLocks noGrp="1"/>
          </p:cNvGraphicFramePr>
          <p:nvPr>
            <p:extLst>
              <p:ext uri="{D42A27DB-BD31-4B8C-83A1-F6EECF244321}">
                <p14:modId xmlns:p14="http://schemas.microsoft.com/office/powerpoint/2010/main" val="2547764964"/>
              </p:ext>
            </p:extLst>
          </p:nvPr>
        </p:nvGraphicFramePr>
        <p:xfrm>
          <a:off x="1386840" y="841666"/>
          <a:ext cx="8229600" cy="5635334"/>
        </p:xfrm>
        <a:graphic>
          <a:graphicData uri="http://schemas.openxmlformats.org/drawingml/2006/table">
            <a:tbl>
              <a:tblPr/>
              <a:tblGrid>
                <a:gridCol w="573088">
                  <a:extLst>
                    <a:ext uri="{9D8B030D-6E8A-4147-A177-3AD203B41FA5}">
                      <a16:colId xmlns:a16="http://schemas.microsoft.com/office/drawing/2014/main" val="20000"/>
                    </a:ext>
                  </a:extLst>
                </a:gridCol>
                <a:gridCol w="7656512">
                  <a:extLst>
                    <a:ext uri="{9D8B030D-6E8A-4147-A177-3AD203B41FA5}">
                      <a16:colId xmlns:a16="http://schemas.microsoft.com/office/drawing/2014/main" val="20001"/>
                    </a:ext>
                  </a:extLst>
                </a:gridCol>
              </a:tblGrid>
              <a:tr h="5635334">
                <a:tc>
                  <a:txBody>
                    <a:bodyPr/>
                    <a:lstStyle>
                      <a:lvl1pPr algn="l">
                        <a:spcBef>
                          <a:spcPct val="20000"/>
                        </a:spcBef>
                        <a:buClr>
                          <a:srgbClr val="FFFF00"/>
                        </a:buClr>
                        <a:buSzPct val="80000"/>
                        <a:buFont typeface="Wingdings" panose="05000000000000000000" pitchFamily="2" charset="2"/>
                        <a:defRPr sz="2800">
                          <a:solidFill>
                            <a:schemeClr val="tx1"/>
                          </a:solidFill>
                          <a:latin typeface="Arial" panose="020B0604020202020204" pitchFamily="34" charset="0"/>
                          <a:ea typeface="宋体" panose="02010600030101010101" pitchFamily="2" charset="-122"/>
                        </a:defRPr>
                      </a:lvl1pPr>
                      <a:lvl2pPr marL="742950" indent="-285750" algn="l">
                        <a:spcBef>
                          <a:spcPct val="20000"/>
                        </a:spcBef>
                        <a:buClr>
                          <a:srgbClr val="CC0000"/>
                        </a:buClr>
                        <a:buSzPct val="70000"/>
                        <a:buFont typeface="Wingdings" panose="05000000000000000000" pitchFamily="2" charset="2"/>
                        <a:defRPr sz="2400">
                          <a:solidFill>
                            <a:schemeClr val="tx1"/>
                          </a:solidFill>
                          <a:latin typeface="Arial" panose="020B0604020202020204" pitchFamily="34" charset="0"/>
                          <a:ea typeface="宋体" panose="02010600030101010101" pitchFamily="2" charset="-122"/>
                        </a:defRPr>
                      </a:lvl2pPr>
                      <a:lvl3pPr marL="1143000" indent="-228600" algn="l">
                        <a:spcBef>
                          <a:spcPct val="20000"/>
                        </a:spcBef>
                        <a:buClr>
                          <a:srgbClr val="009900"/>
                        </a:buClr>
                        <a:buSzPct val="60000"/>
                        <a:buFont typeface="Wingdings" panose="05000000000000000000" pitchFamily="2" charset="2"/>
                        <a:defRPr sz="2000">
                          <a:solidFill>
                            <a:schemeClr val="tx1"/>
                          </a:solidFill>
                          <a:latin typeface="Arial" panose="020B0604020202020204" pitchFamily="34" charset="0"/>
                          <a:ea typeface="宋体" panose="02010600030101010101" pitchFamily="2" charset="-122"/>
                        </a:defRPr>
                      </a:lvl3pPr>
                      <a:lvl4pPr marL="1600200" indent="-228600" algn="l">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4pPr>
                      <a:lvl5pPr marL="2057400" indent="-228600" algn="l">
                        <a:spcBef>
                          <a:spcPct val="20000"/>
                        </a:spcBef>
                        <a:buClr>
                          <a:schemeClr val="accent2"/>
                        </a:buClr>
                        <a:buSzPct val="5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5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5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2</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5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3</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5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4</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5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5</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5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6</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5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7</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5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8</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5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9</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5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10</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5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11</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5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12</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5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13</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5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14</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5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15</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5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16</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5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17</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5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18</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5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19</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5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20</a:t>
                      </a:r>
                    </a:p>
                  </a:txBody>
                  <a:tcPr marT="45714" marB="45714" horzOverflow="overflow">
                    <a:lnL>
                      <a:noFill/>
                    </a:lnL>
                    <a:lnR>
                      <a:noFill/>
                    </a:lnR>
                    <a:lnT w="28575" cap="flat" cmpd="sng" algn="ctr">
                      <a:solidFill>
                        <a:srgbClr val="003399"/>
                      </a:solidFill>
                      <a:prstDash val="solid"/>
                      <a:round/>
                      <a:headEnd type="none" w="med" len="med"/>
                      <a:tailEnd type="none" w="med" len="med"/>
                    </a:lnT>
                    <a:lnB w="6350" cap="flat" cmpd="sng" algn="ctr">
                      <a:solidFill>
                        <a:srgbClr val="003399"/>
                      </a:solidFill>
                      <a:prstDash val="solid"/>
                      <a:round/>
                      <a:headEnd type="none" w="med" len="med"/>
                      <a:tailEnd type="none" w="med" len="med"/>
                    </a:lnB>
                    <a:lnTlToBr>
                      <a:noFill/>
                    </a:lnTlToBr>
                    <a:lnBlToTr>
                      <a:noFill/>
                    </a:lnBlToTr>
                    <a:noFill/>
                  </a:tcPr>
                </a:tc>
                <a:tc>
                  <a:txBody>
                    <a:bodyPr/>
                    <a:lstStyle>
                      <a:lvl1pPr algn="l">
                        <a:spcBef>
                          <a:spcPct val="20000"/>
                        </a:spcBef>
                        <a:buClr>
                          <a:srgbClr val="FFFF00"/>
                        </a:buClr>
                        <a:buSzPct val="80000"/>
                        <a:buFont typeface="Wingdings" panose="05000000000000000000" pitchFamily="2" charset="2"/>
                        <a:defRPr sz="2800">
                          <a:solidFill>
                            <a:schemeClr val="tx1"/>
                          </a:solidFill>
                          <a:latin typeface="Arial" panose="020B0604020202020204" pitchFamily="34" charset="0"/>
                          <a:ea typeface="宋体" panose="02010600030101010101" pitchFamily="2" charset="-122"/>
                        </a:defRPr>
                      </a:lvl1pPr>
                      <a:lvl2pPr marL="742950" indent="-285750" algn="l">
                        <a:spcBef>
                          <a:spcPct val="20000"/>
                        </a:spcBef>
                        <a:buClr>
                          <a:srgbClr val="CC0000"/>
                        </a:buClr>
                        <a:buSzPct val="70000"/>
                        <a:buFont typeface="Wingdings" panose="05000000000000000000" pitchFamily="2" charset="2"/>
                        <a:defRPr sz="2400">
                          <a:solidFill>
                            <a:schemeClr val="tx1"/>
                          </a:solidFill>
                          <a:latin typeface="Arial" panose="020B0604020202020204" pitchFamily="34" charset="0"/>
                          <a:ea typeface="宋体" panose="02010600030101010101" pitchFamily="2" charset="-122"/>
                        </a:defRPr>
                      </a:lvl2pPr>
                      <a:lvl3pPr marL="1143000" indent="-228600" algn="l">
                        <a:spcBef>
                          <a:spcPct val="20000"/>
                        </a:spcBef>
                        <a:buClr>
                          <a:srgbClr val="009900"/>
                        </a:buClr>
                        <a:buSzPct val="60000"/>
                        <a:buFont typeface="Wingdings" panose="05000000000000000000" pitchFamily="2" charset="2"/>
                        <a:defRPr sz="2000">
                          <a:solidFill>
                            <a:schemeClr val="tx1"/>
                          </a:solidFill>
                          <a:latin typeface="Arial" panose="020B0604020202020204" pitchFamily="34" charset="0"/>
                          <a:ea typeface="宋体" panose="02010600030101010101" pitchFamily="2" charset="-122"/>
                        </a:defRPr>
                      </a:lvl3pPr>
                      <a:lvl4pPr marL="1600200" indent="-228600" algn="l">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4pPr>
                      <a:lvl5pPr marL="2057400" indent="-228600" algn="l">
                        <a:spcBef>
                          <a:spcPct val="20000"/>
                        </a:spcBef>
                        <a:buClr>
                          <a:schemeClr val="accent2"/>
                        </a:buClr>
                        <a:buSzPct val="5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9pPr>
                    </a:lstStyle>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5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5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p3_3.cpp                                                                                *</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5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a:t>
                      </a:r>
                      <a:r>
                        <a:rPr kumimoji="0" lang="zh-CN" altLang="en-US" sz="15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求学生多门功课的总分，并求所有学生各门功课的平均分      *</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zh-CN" altLang="en-US" sz="15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r>
                        <a:rPr kumimoji="0" lang="en-US" altLang="zh-CN" sz="15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5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#include&lt;iostream&gt;</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5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using namespace std;</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500" b="1"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int main()</a:t>
                      </a:r>
                      <a:endParaRPr kumimoji="0" lang="en-US" altLang="zh-CN" sz="15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5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5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const int </a:t>
                      </a:r>
                      <a:r>
                        <a:rPr kumimoji="0" lang="en-US" altLang="zh-CN" sz="1500" b="0" i="0" u="none" strike="noStrike" cap="none" normalizeH="0" baseline="0" dirty="0" err="1">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MaxN</a:t>
                      </a:r>
                      <a:r>
                        <a:rPr kumimoji="0" lang="en-US" altLang="zh-CN" sz="15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=100,CourseN=5;</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5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int </a:t>
                      </a:r>
                      <a:r>
                        <a:rPr kumimoji="0" lang="en-US" altLang="zh-CN" sz="1500" b="0" i="0" u="none" strike="noStrike" cap="none" normalizeH="0" baseline="0" dirty="0" err="1">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n,score</a:t>
                      </a:r>
                      <a:r>
                        <a:rPr kumimoji="0" lang="en-US" altLang="zh-CN" sz="15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r>
                        <a:rPr kumimoji="0" lang="en-US" altLang="zh-CN" sz="1500" b="0" i="0" u="none" strike="noStrike" cap="none" normalizeH="0" baseline="0" dirty="0" err="1">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MaxN</a:t>
                      </a:r>
                      <a:r>
                        <a:rPr kumimoji="0" lang="en-US" altLang="zh-CN" sz="15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][CourseN+1]={0};</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5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float aver[CourseN+1]={0};</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5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for (n=0;n&lt;</a:t>
                      </a:r>
                      <a:r>
                        <a:rPr kumimoji="0" lang="en-US" altLang="zh-CN" sz="1500" b="0" i="0" u="none" strike="noStrike" cap="none" normalizeH="0" baseline="0" dirty="0" err="1">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MaxN;n</a:t>
                      </a:r>
                      <a:r>
                        <a:rPr kumimoji="0" lang="en-US" altLang="zh-CN" sz="15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a:t>
                      </a:r>
                      <a:r>
                        <a:rPr kumimoji="0" lang="zh-CN" altLang="en-US" sz="15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输入学生成绩</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zh-CN" altLang="en-US" sz="15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a:t>
                      </a:r>
                      <a:r>
                        <a:rPr kumimoji="0" lang="en-US" altLang="zh-CN" sz="15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5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for(int j=0;j&lt;</a:t>
                      </a:r>
                      <a:r>
                        <a:rPr kumimoji="0" lang="en-US" altLang="zh-CN" sz="1500" b="0" i="0" u="none" strike="noStrike" cap="none" normalizeH="0" baseline="0" dirty="0" err="1">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CourseN;j</a:t>
                      </a:r>
                      <a:r>
                        <a:rPr kumimoji="0" lang="en-US" altLang="zh-CN" sz="15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5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a:t>
                      </a:r>
                      <a:r>
                        <a:rPr kumimoji="0" lang="en-US" altLang="zh-CN" sz="1500" b="0" i="0" u="none" strike="noStrike" cap="none" normalizeH="0" baseline="0" dirty="0" err="1">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cin</a:t>
                      </a:r>
                      <a:r>
                        <a:rPr kumimoji="0" lang="en-US" altLang="zh-CN" sz="15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&gt;&gt;score[n][j];              </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5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if (score[n][0]&lt;0)   break;      //</a:t>
                      </a:r>
                      <a:r>
                        <a:rPr kumimoji="0" lang="zh-CN" altLang="en-US" sz="15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输入</a:t>
                      </a:r>
                      <a:r>
                        <a:rPr kumimoji="0" lang="en-US" altLang="zh-CN" sz="15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a:t>
                      </a:r>
                      <a:r>
                        <a:rPr kumimoji="0" lang="zh-CN" altLang="en-US" sz="15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，结束输入</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zh-CN" altLang="en-US" sz="15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a:t>
                      </a:r>
                      <a:r>
                        <a:rPr kumimoji="0" lang="en-US" altLang="zh-CN" sz="15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5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for (int </a:t>
                      </a:r>
                      <a:r>
                        <a:rPr kumimoji="0" lang="en-US" altLang="zh-CN" sz="1500" b="0" i="0" u="none" strike="noStrike" cap="none" normalizeH="0" baseline="0" dirty="0" err="1">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i</a:t>
                      </a:r>
                      <a:r>
                        <a:rPr kumimoji="0" lang="en-US" altLang="zh-CN" sz="15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=0;i&lt;</a:t>
                      </a:r>
                      <a:r>
                        <a:rPr kumimoji="0" lang="en-US" altLang="zh-CN" sz="1500" b="0" i="0" u="none" strike="noStrike" cap="none" normalizeH="0" baseline="0" dirty="0" err="1">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n;i</a:t>
                      </a:r>
                      <a:r>
                        <a:rPr kumimoji="0" lang="en-US" altLang="zh-CN" sz="15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a:t>
                      </a:r>
                      <a:r>
                        <a:rPr kumimoji="0" lang="zh-CN" altLang="en-US" sz="15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计算每个学生的总分</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zh-CN" altLang="en-US" sz="15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a:t>
                      </a:r>
                      <a:r>
                        <a:rPr kumimoji="0" lang="en-US" altLang="zh-CN" sz="15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for(int j=0;j&lt;</a:t>
                      </a:r>
                      <a:r>
                        <a:rPr kumimoji="0" lang="en-US" altLang="zh-CN" sz="1500" b="0" i="0" u="none" strike="noStrike" cap="none" normalizeH="0" baseline="0" dirty="0" err="1">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CourseN;j</a:t>
                      </a:r>
                      <a:r>
                        <a:rPr kumimoji="0" lang="en-US" altLang="zh-CN" sz="15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5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score[</a:t>
                      </a:r>
                      <a:r>
                        <a:rPr kumimoji="0" lang="en-US" altLang="zh-CN" sz="1500" b="0" i="0" u="none" strike="noStrike" cap="none" normalizeH="0" baseline="0" dirty="0" err="1">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i</a:t>
                      </a:r>
                      <a:r>
                        <a:rPr kumimoji="0" lang="en-US" altLang="zh-CN" sz="15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r>
                        <a:rPr kumimoji="0" lang="en-US" altLang="zh-CN" sz="1500" b="0" i="0" u="none" strike="noStrike" cap="none" normalizeH="0" baseline="0" dirty="0" err="1">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CourseN</a:t>
                      </a:r>
                      <a:r>
                        <a:rPr kumimoji="0" lang="en-US" altLang="zh-CN" sz="15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]=score[</a:t>
                      </a:r>
                      <a:r>
                        <a:rPr kumimoji="0" lang="en-US" altLang="zh-CN" sz="1500" b="0" i="0" u="none" strike="noStrike" cap="none" normalizeH="0" baseline="0" dirty="0" err="1">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i</a:t>
                      </a:r>
                      <a:r>
                        <a:rPr kumimoji="0" lang="en-US" altLang="zh-CN" sz="15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r>
                        <a:rPr kumimoji="0" lang="en-US" altLang="zh-CN" sz="1500" b="0" i="0" u="none" strike="noStrike" cap="none" normalizeH="0" baseline="0" dirty="0" err="1">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CourseN</a:t>
                      </a:r>
                      <a:r>
                        <a:rPr kumimoji="0" lang="en-US" altLang="zh-CN" sz="15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]+score[</a:t>
                      </a:r>
                      <a:r>
                        <a:rPr kumimoji="0" lang="en-US" altLang="zh-CN" sz="1500" b="0" i="0" u="none" strike="noStrike" cap="none" normalizeH="0" baseline="0" dirty="0" err="1">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i</a:t>
                      </a:r>
                      <a:r>
                        <a:rPr kumimoji="0" lang="en-US" altLang="zh-CN" sz="15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][j];     </a:t>
                      </a:r>
                    </a:p>
                  </a:txBody>
                  <a:tcPr marT="45714" marB="45714" horzOverflow="overflow">
                    <a:lnL>
                      <a:noFill/>
                    </a:lnL>
                    <a:lnR>
                      <a:noFill/>
                    </a:lnR>
                    <a:lnT w="28575" cap="flat" cmpd="sng" algn="ctr">
                      <a:solidFill>
                        <a:srgbClr val="003399"/>
                      </a:solidFill>
                      <a:prstDash val="solid"/>
                      <a:round/>
                      <a:headEnd type="none" w="med" len="med"/>
                      <a:tailEnd type="none" w="med" len="med"/>
                    </a:lnT>
                    <a:lnB w="6350" cap="flat" cmpd="sng" algn="ctr">
                      <a:solidFill>
                        <a:srgbClr val="003399"/>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bl>
          </a:graphicData>
        </a:graphic>
      </p:graphicFrame>
      <p:sp>
        <p:nvSpPr>
          <p:cNvPr id="3" name="AutoShape 9">
            <a:extLst>
              <a:ext uri="{FF2B5EF4-FFF2-40B4-BE49-F238E27FC236}">
                <a16:creationId xmlns:a16="http://schemas.microsoft.com/office/drawing/2014/main" id="{A2B9AEA3-6114-A33C-D732-F306ECF0C64F}"/>
              </a:ext>
            </a:extLst>
          </p:cNvPr>
          <p:cNvSpPr>
            <a:spLocks noChangeArrowheads="1"/>
          </p:cNvSpPr>
          <p:nvPr/>
        </p:nvSpPr>
        <p:spPr bwMode="auto">
          <a:xfrm>
            <a:off x="7063740" y="2827020"/>
            <a:ext cx="1981200" cy="685800"/>
          </a:xfrm>
          <a:prstGeom prst="wedgeRoundRectCallout">
            <a:avLst>
              <a:gd name="adj1" fmla="val -147597"/>
              <a:gd name="adj2" fmla="val 37500"/>
              <a:gd name="adj3" fmla="val 16667"/>
            </a:avLst>
          </a:prstGeom>
          <a:solidFill>
            <a:srgbClr val="F5F9FD"/>
          </a:solidFill>
          <a:ln w="19050">
            <a:solidFill>
              <a:schemeClr val="accent1"/>
            </a:solidFill>
            <a:miter lim="800000"/>
            <a:headEnd/>
            <a:tailEnd/>
          </a:ln>
          <a:effectLst/>
        </p:spPr>
        <p:txBody>
          <a:bodyPr/>
          <a:lstStyle>
            <a:lvl1pPr marL="457200" indent="-457200">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algn="ctr">
              <a:spcBef>
                <a:spcPct val="0"/>
              </a:spcBef>
              <a:buClrTx/>
              <a:buSzTx/>
              <a:buNone/>
            </a:pPr>
            <a:r>
              <a:rPr kumimoji="1" lang="zh-CN" altLang="en-US" sz="2000" b="1" dirty="0">
                <a:solidFill>
                  <a:schemeClr val="accent1"/>
                </a:solidFill>
              </a:rPr>
              <a:t>二维数组定义</a:t>
            </a:r>
          </a:p>
          <a:p>
            <a:pPr algn="ctr">
              <a:spcBef>
                <a:spcPct val="0"/>
              </a:spcBef>
              <a:buClrTx/>
              <a:buSzTx/>
              <a:buNone/>
            </a:pPr>
            <a:r>
              <a:rPr kumimoji="1" lang="zh-CN" altLang="en-US" sz="2000" b="1" dirty="0">
                <a:solidFill>
                  <a:schemeClr val="accent1"/>
                </a:solidFill>
              </a:rPr>
              <a:t>并初始化</a:t>
            </a:r>
          </a:p>
        </p:txBody>
      </p:sp>
      <p:sp>
        <p:nvSpPr>
          <p:cNvPr id="4" name="AutoShape 10">
            <a:extLst>
              <a:ext uri="{FF2B5EF4-FFF2-40B4-BE49-F238E27FC236}">
                <a16:creationId xmlns:a16="http://schemas.microsoft.com/office/drawing/2014/main" id="{B67754FA-4C64-2B5C-6461-CC8AA4AD1728}"/>
              </a:ext>
            </a:extLst>
          </p:cNvPr>
          <p:cNvSpPr>
            <a:spLocks noChangeArrowheads="1"/>
          </p:cNvSpPr>
          <p:nvPr/>
        </p:nvSpPr>
        <p:spPr bwMode="auto">
          <a:xfrm>
            <a:off x="5737860" y="4404360"/>
            <a:ext cx="1905000" cy="457200"/>
          </a:xfrm>
          <a:prstGeom prst="wedgeRoundRectCallout">
            <a:avLst>
              <a:gd name="adj1" fmla="val -144333"/>
              <a:gd name="adj2" fmla="val 50347"/>
              <a:gd name="adj3" fmla="val 16667"/>
            </a:avLst>
          </a:prstGeom>
          <a:solidFill>
            <a:srgbClr val="F5F9FD"/>
          </a:solidFill>
          <a:ln w="19050">
            <a:solidFill>
              <a:schemeClr val="accent1"/>
            </a:solidFill>
            <a:miter lim="800000"/>
            <a:headEnd/>
            <a:tailEnd/>
          </a:ln>
          <a:effectLst/>
        </p:spPr>
        <p:txBody>
          <a:bodyPr/>
          <a:lstStyle>
            <a:lvl1pPr marL="457200" indent="-457200">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algn="ctr">
              <a:spcBef>
                <a:spcPct val="0"/>
              </a:spcBef>
              <a:buClrTx/>
              <a:buSzTx/>
              <a:buNone/>
            </a:pPr>
            <a:r>
              <a:rPr kumimoji="1" lang="zh-CN" altLang="en-US" sz="2000" b="1" dirty="0">
                <a:solidFill>
                  <a:schemeClr val="accent1"/>
                </a:solidFill>
              </a:rPr>
              <a:t>二维数组使用</a:t>
            </a:r>
          </a:p>
        </p:txBody>
      </p:sp>
      <p:sp>
        <p:nvSpPr>
          <p:cNvPr id="6" name="文本框 5">
            <a:extLst>
              <a:ext uri="{FF2B5EF4-FFF2-40B4-BE49-F238E27FC236}">
                <a16:creationId xmlns:a16="http://schemas.microsoft.com/office/drawing/2014/main" id="{F356D9BB-F47B-92FE-8716-3BCC70402E18}"/>
              </a:ext>
            </a:extLst>
          </p:cNvPr>
          <p:cNvSpPr txBox="1"/>
          <p:nvPr/>
        </p:nvSpPr>
        <p:spPr>
          <a:xfrm>
            <a:off x="900848" y="121514"/>
            <a:ext cx="10560350" cy="584775"/>
          </a:xfrm>
          <a:prstGeom prst="rect">
            <a:avLst/>
          </a:prstGeom>
          <a:noFill/>
        </p:spPr>
        <p:txBody>
          <a:bodyPr wrap="square">
            <a:spAutoFit/>
          </a:bodyPr>
          <a:lstStyle/>
          <a:p>
            <a:r>
              <a:rPr lang="en-US" altLang="zh-CN" sz="3200" b="1" dirty="0">
                <a:latin typeface="微软雅黑" panose="020B0503020204020204" pitchFamily="34" charset="-122"/>
                <a:ea typeface="微软雅黑" panose="020B0503020204020204" pitchFamily="34" charset="-122"/>
                <a:cs typeface="+mj-cs"/>
              </a:rPr>
              <a:t>3.2.2 </a:t>
            </a:r>
            <a:r>
              <a:rPr lang="zh-CN" altLang="en-US" sz="3200" b="1" dirty="0">
                <a:latin typeface="微软雅黑" panose="020B0503020204020204" pitchFamily="34" charset="-122"/>
                <a:ea typeface="微软雅黑" panose="020B0503020204020204" pitchFamily="34" charset="-122"/>
                <a:cs typeface="+mj-cs"/>
              </a:rPr>
              <a:t>二维数组的定义与使用</a:t>
            </a:r>
          </a:p>
        </p:txBody>
      </p:sp>
    </p:spTree>
    <p:extLst>
      <p:ext uri="{BB962C8B-B14F-4D97-AF65-F5344CB8AC3E}">
        <p14:creationId xmlns:p14="http://schemas.microsoft.com/office/powerpoint/2010/main" val="14497324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1"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1"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autoUpdateAnimBg="0"/>
      <p:bldP spid="3" grpId="1" animBg="1"/>
      <p:bldP spid="4" grpId="0" animBg="1" autoUpdateAnimBg="0"/>
      <p:bldP spid="4" grpId="1"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32B268-9DA6-295C-F5D7-855D4B466ED9}"/>
            </a:ext>
          </a:extLst>
        </p:cNvPr>
        <p:cNvGrpSpPr/>
        <p:nvPr/>
      </p:nvGrpSpPr>
      <p:grpSpPr>
        <a:xfrm>
          <a:off x="0" y="0"/>
          <a:ext cx="0" cy="0"/>
          <a:chOff x="0" y="0"/>
          <a:chExt cx="0" cy="0"/>
        </a:xfrm>
      </p:grpSpPr>
      <p:graphicFrame>
        <p:nvGraphicFramePr>
          <p:cNvPr id="2" name="Group 2">
            <a:extLst>
              <a:ext uri="{FF2B5EF4-FFF2-40B4-BE49-F238E27FC236}">
                <a16:creationId xmlns:a16="http://schemas.microsoft.com/office/drawing/2014/main" id="{121F3CB5-C130-22E8-5B30-F6D5DB8B5834}"/>
              </a:ext>
            </a:extLst>
          </p:cNvPr>
          <p:cNvGraphicFramePr>
            <a:graphicFrameLocks noGrp="1"/>
          </p:cNvGraphicFramePr>
          <p:nvPr>
            <p:extLst>
              <p:ext uri="{D42A27DB-BD31-4B8C-83A1-F6EECF244321}">
                <p14:modId xmlns:p14="http://schemas.microsoft.com/office/powerpoint/2010/main" val="1435095908"/>
              </p:ext>
            </p:extLst>
          </p:nvPr>
        </p:nvGraphicFramePr>
        <p:xfrm>
          <a:off x="710248" y="979576"/>
          <a:ext cx="8229600" cy="5756910"/>
        </p:xfrm>
        <a:graphic>
          <a:graphicData uri="http://schemas.openxmlformats.org/drawingml/2006/table">
            <a:tbl>
              <a:tblPr/>
              <a:tblGrid>
                <a:gridCol w="573088">
                  <a:extLst>
                    <a:ext uri="{9D8B030D-6E8A-4147-A177-3AD203B41FA5}">
                      <a16:colId xmlns:a16="http://schemas.microsoft.com/office/drawing/2014/main" val="20000"/>
                    </a:ext>
                  </a:extLst>
                </a:gridCol>
                <a:gridCol w="7656512">
                  <a:extLst>
                    <a:ext uri="{9D8B030D-6E8A-4147-A177-3AD203B41FA5}">
                      <a16:colId xmlns:a16="http://schemas.microsoft.com/office/drawing/2014/main" val="20001"/>
                    </a:ext>
                  </a:extLst>
                </a:gridCol>
              </a:tblGrid>
              <a:tr h="5756910">
                <a:tc>
                  <a:txBody>
                    <a:bodyPr/>
                    <a:lstStyle/>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21</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22</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23</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24</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25</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26</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27</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28</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29</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30</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31</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32</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33</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34</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36</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36</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37</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38</a:t>
                      </a:r>
                    </a:p>
                  </a:txBody>
                  <a:tcPr marT="45726" marB="45726" horzOverflow="overflow">
                    <a:lnL cap="flat">
                      <a:noFill/>
                    </a:lnL>
                    <a:lnR>
                      <a:noFill/>
                    </a:lnR>
                    <a:lnT w="28575" cap="flat" cmpd="sng" algn="ctr">
                      <a:solidFill>
                        <a:srgbClr val="003399"/>
                      </a:solidFill>
                      <a:prstDash val="solid"/>
                      <a:round/>
                      <a:headEnd type="none" w="med" len="med"/>
                      <a:tailEnd type="none" w="med" len="med"/>
                    </a:lnT>
                    <a:lnB w="6350" cap="flat" cmpd="sng" algn="ctr">
                      <a:solidFill>
                        <a:srgbClr val="003399"/>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 </a:t>
                      </a:r>
                      <a:r>
                        <a:rPr kumimoji="0" lang="en-US" altLang="zh-CN" sz="1600" b="0" i="0" u="none" strike="noStrike" cap="none" normalizeH="0" baseline="0" dirty="0">
                          <a:ln>
                            <a:noFill/>
                          </a:ln>
                          <a:solidFill>
                            <a:srgbClr val="FF0000"/>
                          </a:solidFill>
                          <a:effectLst/>
                          <a:latin typeface="Times New Roman" panose="02020603050405020304" pitchFamily="18" charset="0"/>
                          <a:ea typeface="宋体" pitchFamily="2" charset="-122"/>
                          <a:cs typeface="Times New Roman" panose="02020603050405020304" pitchFamily="18" charset="0"/>
                        </a:rPr>
                        <a:t> </a:t>
                      </a: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for (</a:t>
                      </a:r>
                      <a:r>
                        <a:rPr kumimoji="0" lang="en-US" altLang="zh-CN" sz="16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int</a:t>
                      </a: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 j=0;j&lt;CourseN+1;j++)   //</a:t>
                      </a:r>
                      <a:r>
                        <a:rPr kumimoji="0" lang="zh-CN" altLang="en-US" sz="16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计算每门课程的平均分</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zh-CN" altLang="en-US" sz="16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    </a:t>
                      </a: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        for (</a:t>
                      </a:r>
                      <a:r>
                        <a:rPr kumimoji="0" lang="en-US" altLang="zh-CN" sz="16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int</a:t>
                      </a: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 </a:t>
                      </a:r>
                      <a:r>
                        <a:rPr kumimoji="0" lang="en-US" altLang="zh-CN" sz="16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i</a:t>
                      </a: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=0; </a:t>
                      </a:r>
                      <a:r>
                        <a:rPr kumimoji="0" lang="en-US" altLang="zh-CN" sz="16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i</a:t>
                      </a: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&lt;n; </a:t>
                      </a:r>
                      <a:r>
                        <a:rPr kumimoji="0" lang="en-US" altLang="zh-CN" sz="16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i</a:t>
                      </a: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            aver[j]=aver[j]+score[</a:t>
                      </a:r>
                      <a:r>
                        <a:rPr kumimoji="0" lang="en-US" altLang="zh-CN" sz="16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i</a:t>
                      </a: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][j];</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        aver[j]=aver[j]/n;</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    }</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    for (</a:t>
                      </a:r>
                      <a:r>
                        <a:rPr kumimoji="0" lang="en-US" altLang="zh-CN" sz="16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i</a:t>
                      </a: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=0;i&lt;</a:t>
                      </a:r>
                      <a:r>
                        <a:rPr kumimoji="0" lang="en-US" altLang="zh-CN" sz="16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n;i</a:t>
                      </a: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      //</a:t>
                      </a:r>
                      <a:r>
                        <a:rPr kumimoji="0" lang="zh-CN" altLang="en-US" sz="16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输出每个人的成绩与总分</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zh-CN" altLang="en-US" sz="16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    </a:t>
                      </a: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        for(</a:t>
                      </a:r>
                      <a:r>
                        <a:rPr kumimoji="0" lang="en-US" altLang="zh-CN" sz="16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int</a:t>
                      </a: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 j=0;j&lt;CourseN+1;j++) </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            </a:t>
                      </a:r>
                      <a:r>
                        <a:rPr kumimoji="0" lang="en-US" altLang="zh-CN" sz="16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cout</a:t>
                      </a: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&lt;&lt;score[</a:t>
                      </a:r>
                      <a:r>
                        <a:rPr kumimoji="0" lang="en-US" altLang="zh-CN" sz="16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i</a:t>
                      </a: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][j]&lt;&lt;"\t";</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        </a:t>
                      </a:r>
                      <a:r>
                        <a:rPr kumimoji="0" lang="en-US" altLang="zh-CN" sz="16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cout</a:t>
                      </a: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&lt;&lt;</a:t>
                      </a:r>
                      <a:r>
                        <a:rPr kumimoji="0" lang="en-US" altLang="zh-CN" sz="16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endl</a:t>
                      </a: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    }</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    </a:t>
                      </a:r>
                      <a:r>
                        <a:rPr kumimoji="0" lang="en-US" altLang="zh-CN" sz="16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cout</a:t>
                      </a: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&lt;&lt;"--------------------------------------"&lt;&lt;</a:t>
                      </a:r>
                      <a:r>
                        <a:rPr kumimoji="0" lang="en-US" altLang="zh-CN" sz="16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endl</a:t>
                      </a: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    for (</a:t>
                      </a:r>
                      <a:r>
                        <a:rPr kumimoji="0" lang="en-US" altLang="zh-CN" sz="16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i</a:t>
                      </a: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=0;i&lt;CourseN+1;i++)     //</a:t>
                      </a:r>
                      <a:r>
                        <a:rPr kumimoji="0" lang="zh-CN" altLang="en-US" sz="16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输出每门功课的平均分</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zh-CN" altLang="en-US" sz="16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        </a:t>
                      </a:r>
                      <a:r>
                        <a:rPr kumimoji="0" lang="en-US" altLang="zh-CN" sz="16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cout</a:t>
                      </a: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&lt;&lt;aver[</a:t>
                      </a:r>
                      <a:r>
                        <a:rPr kumimoji="0" lang="en-US" altLang="zh-CN" sz="16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i</a:t>
                      </a: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]&lt;&lt;"\t";  </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    </a:t>
                      </a:r>
                      <a:r>
                        <a:rPr kumimoji="0" lang="en-US" altLang="zh-CN" sz="16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cout</a:t>
                      </a: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&lt;&lt;</a:t>
                      </a:r>
                      <a:r>
                        <a:rPr kumimoji="0" lang="en-US" altLang="zh-CN" sz="16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endl</a:t>
                      </a: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    return 0;</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黑体" pitchFamily="49" charset="-122"/>
                          <a:cs typeface="Times New Roman" panose="02020603050405020304" pitchFamily="18" charset="0"/>
                        </a:rPr>
                        <a:t>}</a:t>
                      </a: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 </a:t>
                      </a:r>
                    </a:p>
                  </a:txBody>
                  <a:tcPr marT="45726" marB="45726" horzOverflow="overflow">
                    <a:lnL>
                      <a:noFill/>
                    </a:lnL>
                    <a:lnR cap="flat">
                      <a:noFill/>
                    </a:lnR>
                    <a:lnT w="28575" cap="flat" cmpd="sng" algn="ctr">
                      <a:solidFill>
                        <a:srgbClr val="003399"/>
                      </a:solidFill>
                      <a:prstDash val="solid"/>
                      <a:round/>
                      <a:headEnd type="none" w="med" len="med"/>
                      <a:tailEnd type="none" w="med" len="med"/>
                    </a:lnT>
                    <a:lnB w="6350" cap="flat" cmpd="sng" algn="ctr">
                      <a:solidFill>
                        <a:srgbClr val="003399"/>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bl>
          </a:graphicData>
        </a:graphic>
      </p:graphicFrame>
      <p:grpSp>
        <p:nvGrpSpPr>
          <p:cNvPr id="7" name="组合 6">
            <a:extLst>
              <a:ext uri="{FF2B5EF4-FFF2-40B4-BE49-F238E27FC236}">
                <a16:creationId xmlns:a16="http://schemas.microsoft.com/office/drawing/2014/main" id="{3E8E59CD-649D-A1D6-A6B6-3DD94CD7FD9B}"/>
              </a:ext>
            </a:extLst>
          </p:cNvPr>
          <p:cNvGrpSpPr/>
          <p:nvPr/>
        </p:nvGrpSpPr>
        <p:grpSpPr>
          <a:xfrm>
            <a:off x="5990038" y="1875324"/>
            <a:ext cx="6427470" cy="2795736"/>
            <a:chOff x="6043378" y="1921044"/>
            <a:chExt cx="6427470" cy="2795736"/>
          </a:xfrm>
        </p:grpSpPr>
        <p:sp>
          <p:nvSpPr>
            <p:cNvPr id="4" name="Rectangle 9">
              <a:extLst>
                <a:ext uri="{FF2B5EF4-FFF2-40B4-BE49-F238E27FC236}">
                  <a16:creationId xmlns:a16="http://schemas.microsoft.com/office/drawing/2014/main" id="{38CAB3BF-F610-8C2F-3F41-8EFE9B88FDF3}"/>
                </a:ext>
              </a:extLst>
            </p:cNvPr>
            <p:cNvSpPr>
              <a:spLocks noChangeArrowheads="1"/>
            </p:cNvSpPr>
            <p:nvPr/>
          </p:nvSpPr>
          <p:spPr bwMode="auto">
            <a:xfrm>
              <a:off x="6043378" y="1921044"/>
              <a:ext cx="5417820" cy="2795736"/>
            </a:xfrm>
            <a:prstGeom prst="rect">
              <a:avLst/>
            </a:prstGeom>
            <a:solidFill>
              <a:schemeClr val="bg1"/>
            </a:solidFill>
            <a:ln w="1905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tLang="zh-CN" b="1" dirty="0">
                <a:solidFill>
                  <a:schemeClr val="tx1"/>
                </a:solidFill>
                <a:latin typeface="微软雅黑" panose="020B0503020204020204" pitchFamily="34" charset="-122"/>
                <a:ea typeface="微软雅黑" panose="020B0503020204020204" pitchFamily="34" charset="-122"/>
              </a:endParaRPr>
            </a:p>
          </p:txBody>
        </p:sp>
        <p:sp>
          <p:nvSpPr>
            <p:cNvPr id="6" name="文本框 5">
              <a:extLst>
                <a:ext uri="{FF2B5EF4-FFF2-40B4-BE49-F238E27FC236}">
                  <a16:creationId xmlns:a16="http://schemas.microsoft.com/office/drawing/2014/main" id="{D78B7B24-221C-04FF-73FB-ED078B04E066}"/>
                </a:ext>
              </a:extLst>
            </p:cNvPr>
            <p:cNvSpPr txBox="1"/>
            <p:nvPr/>
          </p:nvSpPr>
          <p:spPr>
            <a:xfrm>
              <a:off x="6230068" y="2075815"/>
              <a:ext cx="6240780" cy="2554545"/>
            </a:xfrm>
            <a:prstGeom prst="rect">
              <a:avLst/>
            </a:prstGeom>
            <a:noFill/>
          </p:spPr>
          <p:txBody>
            <a:bodyPr wrap="square">
              <a:spAutoFit/>
            </a:bodyPr>
            <a:lstStyle/>
            <a:p>
              <a:pPr eaLnBrk="1" hangingPunct="1">
                <a:defRPr/>
              </a:pPr>
              <a:r>
                <a:rPr kumimoji="1" lang="zh-CN" altLang="en-US" sz="1600" b="1" dirty="0">
                  <a:effectLst>
                    <a:outerShdw blurRad="38100" dist="38100" dir="2700000" algn="tl">
                      <a:srgbClr val="C0C0C0"/>
                    </a:outerShdw>
                  </a:effectLst>
                  <a:latin typeface="Times New Roman" panose="02020603050405020304" pitchFamily="18" charset="0"/>
                  <a:ea typeface="楷体_GB2312" pitchFamily="49" charset="-122"/>
                  <a:cs typeface="Times New Roman" panose="02020603050405020304" pitchFamily="18" charset="0"/>
                </a:rPr>
                <a:t>运行结果</a:t>
              </a:r>
              <a:r>
                <a:rPr kumimoji="1" lang="zh-CN" altLang="en-US" sz="1600" dirty="0">
                  <a:effectLst>
                    <a:outerShdw blurRad="38100" dist="38100" dir="2700000" algn="tl">
                      <a:srgbClr val="C0C0C0"/>
                    </a:outerShdw>
                  </a:effectLst>
                  <a:latin typeface="Times New Roman" panose="02020603050405020304" pitchFamily="18" charset="0"/>
                  <a:cs typeface="Times New Roman" panose="02020603050405020304" pitchFamily="18" charset="0"/>
                </a:rPr>
                <a:t>：       </a:t>
              </a:r>
            </a:p>
            <a:p>
              <a:pPr eaLnBrk="1" hangingPunct="1">
                <a:defRPr/>
              </a:pPr>
              <a:r>
                <a:rPr kumimoji="1" lang="en-US" altLang="zh-CN" sz="1600" b="1" u="sng" dirty="0">
                  <a:latin typeface="Times New Roman" panose="02020603050405020304" pitchFamily="18" charset="0"/>
                  <a:cs typeface="Times New Roman" pitchFamily="18" charset="0"/>
                </a:rPr>
                <a:t>70  71  72  73  74↙</a:t>
              </a:r>
              <a:endParaRPr kumimoji="1" lang="en-US" altLang="zh-CN" sz="1600" b="1" dirty="0">
                <a:latin typeface="Times New Roman" panose="02020603050405020304" pitchFamily="18" charset="0"/>
                <a:cs typeface="Times New Roman" pitchFamily="18" charset="0"/>
              </a:endParaRPr>
            </a:p>
            <a:p>
              <a:pPr algn="just" eaLnBrk="1" hangingPunct="1">
                <a:defRPr/>
              </a:pPr>
              <a:r>
                <a:rPr kumimoji="1" lang="en-US" altLang="zh-CN" sz="1600" b="1" u="sng" dirty="0">
                  <a:latin typeface="Times New Roman" panose="02020603050405020304" pitchFamily="18" charset="0"/>
                  <a:cs typeface="Times New Roman" pitchFamily="18" charset="0"/>
                </a:rPr>
                <a:t>82  83  84  85  86↙</a:t>
              </a:r>
              <a:endParaRPr kumimoji="1" lang="en-US" altLang="zh-CN" sz="1600" b="1" dirty="0">
                <a:latin typeface="Times New Roman" panose="02020603050405020304" pitchFamily="18" charset="0"/>
                <a:cs typeface="Times New Roman" pitchFamily="18" charset="0"/>
              </a:endParaRPr>
            </a:p>
            <a:p>
              <a:pPr algn="just" eaLnBrk="1" hangingPunct="1">
                <a:defRPr/>
              </a:pPr>
              <a:r>
                <a:rPr kumimoji="1" lang="en-US" altLang="zh-CN" sz="1600" b="1" u="sng" dirty="0">
                  <a:latin typeface="Times New Roman" panose="02020603050405020304" pitchFamily="18" charset="0"/>
                  <a:cs typeface="Times New Roman" pitchFamily="18" charset="0"/>
                </a:rPr>
                <a:t>92  93  94  95  96↙</a:t>
              </a:r>
              <a:endParaRPr kumimoji="1" lang="en-US" altLang="zh-CN" sz="1600" b="1" dirty="0">
                <a:latin typeface="Times New Roman" panose="02020603050405020304" pitchFamily="18" charset="0"/>
                <a:cs typeface="Times New Roman" pitchFamily="18" charset="0"/>
              </a:endParaRPr>
            </a:p>
            <a:p>
              <a:pPr algn="just" eaLnBrk="1" hangingPunct="1">
                <a:defRPr/>
              </a:pPr>
              <a:r>
                <a:rPr kumimoji="1" lang="en-US" altLang="zh-CN" sz="1600" b="1" u="sng" dirty="0">
                  <a:latin typeface="Times New Roman" panose="02020603050405020304" pitchFamily="18" charset="0"/>
                  <a:cs typeface="Times New Roman" pitchFamily="18" charset="0"/>
                </a:rPr>
                <a:t>-1  0    0   0   0↙</a:t>
              </a:r>
              <a:endParaRPr kumimoji="1" lang="en-US" altLang="zh-CN" sz="1600" b="1" dirty="0">
                <a:latin typeface="Times New Roman" pitchFamily="18" charset="0"/>
                <a:cs typeface="Times New Roman" pitchFamily="18" charset="0"/>
              </a:endParaRPr>
            </a:p>
            <a:p>
              <a:pPr algn="just" eaLnBrk="1" hangingPunct="1">
                <a:defRPr/>
              </a:pPr>
              <a:r>
                <a:rPr kumimoji="1" lang="en-US" altLang="zh-CN" sz="1600" b="1" dirty="0">
                  <a:latin typeface="Times New Roman" pitchFamily="18" charset="0"/>
                  <a:cs typeface="Times New Roman" pitchFamily="18" charset="0"/>
                </a:rPr>
                <a:t>70      71      72       73       74     360</a:t>
              </a:r>
            </a:p>
            <a:p>
              <a:pPr algn="just" eaLnBrk="1" hangingPunct="1">
                <a:defRPr/>
              </a:pPr>
              <a:r>
                <a:rPr kumimoji="1" lang="en-US" altLang="zh-CN" sz="1600" b="1" dirty="0">
                  <a:latin typeface="Times New Roman" pitchFamily="18" charset="0"/>
                  <a:cs typeface="Times New Roman" pitchFamily="18" charset="0"/>
                </a:rPr>
                <a:t>82      83      84       85       86     420</a:t>
              </a:r>
            </a:p>
            <a:p>
              <a:pPr algn="just" eaLnBrk="1" hangingPunct="1">
                <a:defRPr/>
              </a:pPr>
              <a:r>
                <a:rPr kumimoji="1" lang="en-US" altLang="zh-CN" sz="1600" b="1" dirty="0">
                  <a:latin typeface="Times New Roman" pitchFamily="18" charset="0"/>
                  <a:cs typeface="Times New Roman" pitchFamily="18" charset="0"/>
                </a:rPr>
                <a:t>92      93      94       95       96     470</a:t>
              </a:r>
            </a:p>
            <a:p>
              <a:pPr algn="just" eaLnBrk="1" hangingPunct="1">
                <a:defRPr/>
              </a:pPr>
              <a:r>
                <a:rPr kumimoji="1" lang="en-US" altLang="zh-CN" sz="1600" b="1" dirty="0">
                  <a:latin typeface="Times New Roman" pitchFamily="18" charset="0"/>
                  <a:cs typeface="Times New Roman" pitchFamily="18" charset="0"/>
                </a:rPr>
                <a:t>-------------------------------------------------------------------------</a:t>
              </a:r>
            </a:p>
            <a:p>
              <a:pPr eaLnBrk="1" hangingPunct="1">
                <a:defRPr/>
              </a:pPr>
              <a:r>
                <a:rPr kumimoji="1" lang="en-US" altLang="zh-CN" sz="1600" b="1" dirty="0">
                  <a:latin typeface="Times New Roman" pitchFamily="18" charset="0"/>
                  <a:cs typeface="Times New Roman" pitchFamily="18" charset="0"/>
                </a:rPr>
                <a:t>81.3333  82.3333  83.3333  84.3333  85.3333  416.667 </a:t>
              </a:r>
            </a:p>
          </p:txBody>
        </p:sp>
      </p:grpSp>
      <p:sp>
        <p:nvSpPr>
          <p:cNvPr id="8" name="文本框 7">
            <a:extLst>
              <a:ext uri="{FF2B5EF4-FFF2-40B4-BE49-F238E27FC236}">
                <a16:creationId xmlns:a16="http://schemas.microsoft.com/office/drawing/2014/main" id="{CFF83E38-A5C1-0516-AD3D-8A9069CE92D8}"/>
              </a:ext>
            </a:extLst>
          </p:cNvPr>
          <p:cNvSpPr txBox="1"/>
          <p:nvPr/>
        </p:nvSpPr>
        <p:spPr>
          <a:xfrm>
            <a:off x="900848" y="121514"/>
            <a:ext cx="10560350" cy="584775"/>
          </a:xfrm>
          <a:prstGeom prst="rect">
            <a:avLst/>
          </a:prstGeom>
          <a:noFill/>
        </p:spPr>
        <p:txBody>
          <a:bodyPr wrap="square">
            <a:spAutoFit/>
          </a:bodyPr>
          <a:lstStyle/>
          <a:p>
            <a:r>
              <a:rPr lang="en-US" altLang="zh-CN" sz="3200" b="1" dirty="0">
                <a:latin typeface="微软雅黑" panose="020B0503020204020204" pitchFamily="34" charset="-122"/>
                <a:ea typeface="微软雅黑" panose="020B0503020204020204" pitchFamily="34" charset="-122"/>
                <a:cs typeface="+mj-cs"/>
              </a:rPr>
              <a:t>3.2.2 </a:t>
            </a:r>
            <a:r>
              <a:rPr lang="zh-CN" altLang="en-US" sz="3200" b="1" dirty="0">
                <a:latin typeface="微软雅黑" panose="020B0503020204020204" pitchFamily="34" charset="-122"/>
                <a:ea typeface="微软雅黑" panose="020B0503020204020204" pitchFamily="34" charset="-122"/>
                <a:cs typeface="+mj-cs"/>
              </a:rPr>
              <a:t>二维数组的定义与使用</a:t>
            </a:r>
          </a:p>
        </p:txBody>
      </p:sp>
    </p:spTree>
    <p:extLst>
      <p:ext uri="{BB962C8B-B14F-4D97-AF65-F5344CB8AC3E}">
        <p14:creationId xmlns:p14="http://schemas.microsoft.com/office/powerpoint/2010/main" val="16673958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C6D58F-7F0C-9FCC-9319-E5A5CBB02BF8}"/>
            </a:ext>
          </a:extLst>
        </p:cNvPr>
        <p:cNvGrpSpPr/>
        <p:nvPr/>
      </p:nvGrpSpPr>
      <p:grpSpPr>
        <a:xfrm>
          <a:off x="0" y="0"/>
          <a:ext cx="0" cy="0"/>
          <a:chOff x="0" y="0"/>
          <a:chExt cx="0" cy="0"/>
        </a:xfrm>
      </p:grpSpPr>
      <p:sp>
        <p:nvSpPr>
          <p:cNvPr id="21" name="文本框 20">
            <a:extLst>
              <a:ext uri="{FF2B5EF4-FFF2-40B4-BE49-F238E27FC236}">
                <a16:creationId xmlns:a16="http://schemas.microsoft.com/office/drawing/2014/main" id="{6F43D0EC-D090-BC34-02B0-81B6CA57C6AD}"/>
              </a:ext>
            </a:extLst>
          </p:cNvPr>
          <p:cNvSpPr txBox="1"/>
          <p:nvPr/>
        </p:nvSpPr>
        <p:spPr>
          <a:xfrm>
            <a:off x="900848" y="121514"/>
            <a:ext cx="10560350" cy="584775"/>
          </a:xfrm>
          <a:prstGeom prst="rect">
            <a:avLst/>
          </a:prstGeom>
          <a:noFill/>
        </p:spPr>
        <p:txBody>
          <a:bodyPr wrap="square">
            <a:spAutoFit/>
          </a:bodyPr>
          <a:lstStyle/>
          <a:p>
            <a:r>
              <a:rPr lang="en-US" altLang="zh-CN" sz="3200" b="1" dirty="0">
                <a:latin typeface="微软雅黑" panose="020B0503020204020204" pitchFamily="34" charset="-122"/>
                <a:ea typeface="微软雅黑" panose="020B0503020204020204" pitchFamily="34" charset="-122"/>
                <a:cs typeface="+mj-cs"/>
              </a:rPr>
              <a:t>3.2.3 </a:t>
            </a:r>
            <a:r>
              <a:rPr lang="zh-CN" altLang="en-US" sz="3200" b="1" dirty="0">
                <a:latin typeface="微软雅黑" panose="020B0503020204020204" pitchFamily="34" charset="-122"/>
                <a:ea typeface="微软雅黑" panose="020B0503020204020204" pitchFamily="34" charset="-122"/>
                <a:cs typeface="+mj-cs"/>
              </a:rPr>
              <a:t>多维数组</a:t>
            </a:r>
          </a:p>
        </p:txBody>
      </p:sp>
      <p:sp>
        <p:nvSpPr>
          <p:cNvPr id="2" name="Rectangle 3">
            <a:extLst>
              <a:ext uri="{FF2B5EF4-FFF2-40B4-BE49-F238E27FC236}">
                <a16:creationId xmlns:a16="http://schemas.microsoft.com/office/drawing/2014/main" id="{5344689D-A2F2-8CD8-8E4D-83417982EA3A}"/>
              </a:ext>
            </a:extLst>
          </p:cNvPr>
          <p:cNvSpPr txBox="1">
            <a:spLocks noChangeArrowheads="1"/>
          </p:cNvSpPr>
          <p:nvPr/>
        </p:nvSpPr>
        <p:spPr>
          <a:xfrm>
            <a:off x="486410" y="1187450"/>
            <a:ext cx="8424863" cy="968980"/>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r>
              <a:rPr lang="zh-CN" altLang="en-US" sz="1600" b="1" dirty="0">
                <a:latin typeface="Times New Roman" panose="02020603050405020304" pitchFamily="18" charset="0"/>
                <a:ea typeface="宋体" panose="02010600030101010101" pitchFamily="2" charset="-122"/>
                <a:cs typeface="Times New Roman" panose="02020603050405020304" pitchFamily="18" charset="0"/>
              </a:rPr>
              <a:t>三维以及高于三维的数组称为多维数组</a:t>
            </a:r>
          </a:p>
          <a:p>
            <a:pPr marL="285750" indent="-285750" algn="just">
              <a:buFont typeface="Arial" panose="020B0604020202020204" pitchFamily="34" charset="0"/>
              <a:buChar char="•"/>
            </a:pPr>
            <a:r>
              <a:rPr lang="zh-CN" altLang="en-US" sz="1600" dirty="0">
                <a:latin typeface="Times New Roman" panose="02020603050405020304" pitchFamily="18" charset="0"/>
                <a:ea typeface="宋体" panose="02010600030101010101" pitchFamily="2" charset="-122"/>
                <a:cs typeface="Times New Roman" panose="02020603050405020304" pitchFamily="18" charset="0"/>
              </a:rPr>
              <a:t>多维数组的定义与二维数组类似，可以一次定义，也可以逐步由低维数组定义。</a:t>
            </a:r>
            <a:endParaRPr lang="en-US" altLang="zh-CN" sz="1600" dirty="0">
              <a:latin typeface="Times New Roman" panose="02020603050405020304" pitchFamily="18" charset="0"/>
              <a:ea typeface="宋体" panose="02010600030101010101" pitchFamily="2" charset="-122"/>
              <a:cs typeface="Times New Roman" panose="02020603050405020304" pitchFamily="18" charset="0"/>
            </a:endParaRPr>
          </a:p>
          <a:p>
            <a:pPr algn="just">
              <a:buFont typeface="Wingdings" panose="05000000000000000000" pitchFamily="2" charset="2"/>
              <a:buNone/>
            </a:pPr>
            <a:r>
              <a:rPr lang="en-US" altLang="zh-CN" sz="1600" dirty="0">
                <a:latin typeface="Times New Roman" panose="02020603050405020304" pitchFamily="18" charset="0"/>
                <a:ea typeface="宋体" panose="02010600030101010101" pitchFamily="2" charset="-122"/>
                <a:cs typeface="Times New Roman" panose="02020603050405020304" pitchFamily="18" charset="0"/>
              </a:rPr>
              <a:t>  </a:t>
            </a:r>
            <a:endParaRPr lang="zh-CN" altLang="en-US" sz="1600" dirty="0">
              <a:latin typeface="Times New Roman" panose="02020603050405020304" pitchFamily="18" charset="0"/>
              <a:ea typeface="宋体" panose="02010600030101010101" pitchFamily="2" charset="-122"/>
              <a:cs typeface="Times New Roman" panose="02020603050405020304" pitchFamily="18" charset="0"/>
            </a:endParaRPr>
          </a:p>
        </p:txBody>
      </p:sp>
      <p:sp>
        <p:nvSpPr>
          <p:cNvPr id="9" name="文本框 8">
            <a:extLst>
              <a:ext uri="{FF2B5EF4-FFF2-40B4-BE49-F238E27FC236}">
                <a16:creationId xmlns:a16="http://schemas.microsoft.com/office/drawing/2014/main" id="{21046D3C-A2D7-7228-01B0-D83589448E92}"/>
              </a:ext>
            </a:extLst>
          </p:cNvPr>
          <p:cNvSpPr txBox="1"/>
          <p:nvPr/>
        </p:nvSpPr>
        <p:spPr>
          <a:xfrm>
            <a:off x="2034540" y="1921491"/>
            <a:ext cx="3665220" cy="1525418"/>
          </a:xfrm>
          <a:prstGeom prst="rect">
            <a:avLst/>
          </a:prstGeom>
          <a:noFill/>
        </p:spPr>
        <p:txBody>
          <a:bodyPr wrap="square">
            <a:spAutoFit/>
          </a:bodyPr>
          <a:lstStyle/>
          <a:p>
            <a:pPr algn="just">
              <a:lnSpc>
                <a:spcPct val="150000"/>
              </a:lnSpc>
              <a:buFont typeface="Wingdings" panose="05000000000000000000" pitchFamily="2" charset="2"/>
              <a:buNone/>
            </a:pPr>
            <a:r>
              <a:rPr lang="en-US" altLang="zh-CN" sz="1600" dirty="0">
                <a:latin typeface="Times New Roman" panose="02020603050405020304" pitchFamily="18" charset="0"/>
                <a:ea typeface="宋体" panose="02010600030101010101" pitchFamily="2" charset="-122"/>
                <a:cs typeface="Times New Roman" panose="02020603050405020304" pitchFamily="18" charset="0"/>
              </a:rPr>
              <a:t>int b[2][3][4];  //</a:t>
            </a:r>
            <a:r>
              <a:rPr lang="zh-CN" altLang="en-US" sz="1600" dirty="0">
                <a:latin typeface="Times New Roman" panose="02020603050405020304" pitchFamily="18" charset="0"/>
                <a:ea typeface="宋体" panose="02010600030101010101" pitchFamily="2" charset="-122"/>
                <a:cs typeface="Times New Roman" panose="02020603050405020304" pitchFamily="18" charset="0"/>
              </a:rPr>
              <a:t>定义了一个三维数组</a:t>
            </a:r>
            <a:endParaRPr lang="en-US" altLang="zh-CN" sz="1600" dirty="0">
              <a:latin typeface="Times New Roman" panose="02020603050405020304" pitchFamily="18" charset="0"/>
              <a:ea typeface="宋体" panose="02010600030101010101" pitchFamily="2" charset="-122"/>
              <a:cs typeface="Times New Roman" panose="02020603050405020304" pitchFamily="18" charset="0"/>
            </a:endParaRPr>
          </a:p>
          <a:p>
            <a:pPr algn="just">
              <a:lnSpc>
                <a:spcPct val="150000"/>
              </a:lnSpc>
              <a:buFont typeface="Wingdings" panose="05000000000000000000" pitchFamily="2" charset="2"/>
              <a:buNone/>
            </a:pPr>
            <a:r>
              <a:rPr lang="zh-CN" altLang="en-US" sz="1600" dirty="0">
                <a:latin typeface="Times New Roman" panose="02020603050405020304" pitchFamily="18" charset="0"/>
                <a:ea typeface="宋体" panose="02010600030101010101" pitchFamily="2" charset="-122"/>
                <a:cs typeface="Times New Roman" panose="02020603050405020304" pitchFamily="18" charset="0"/>
              </a:rPr>
              <a:t>也可用下列方式步定义：</a:t>
            </a:r>
          </a:p>
          <a:p>
            <a:pPr algn="just">
              <a:lnSpc>
                <a:spcPct val="150000"/>
              </a:lnSpc>
              <a:buFont typeface="Wingdings" panose="05000000000000000000" pitchFamily="2" charset="2"/>
              <a:buNone/>
            </a:pPr>
            <a:r>
              <a:rPr lang="en-US" altLang="zh-CN" sz="1600" dirty="0">
                <a:latin typeface="Times New Roman" panose="02020603050405020304" pitchFamily="18" charset="0"/>
                <a:ea typeface="宋体" panose="02010600030101010101" pitchFamily="2" charset="-122"/>
                <a:cs typeface="Times New Roman" panose="02020603050405020304" pitchFamily="18" charset="0"/>
              </a:rPr>
              <a:t>typedef int B1[3][4];</a:t>
            </a:r>
          </a:p>
          <a:p>
            <a:pPr algn="just">
              <a:lnSpc>
                <a:spcPct val="150000"/>
              </a:lnSpc>
              <a:buFont typeface="Wingdings" panose="05000000000000000000" pitchFamily="2" charset="2"/>
              <a:buNone/>
            </a:pPr>
            <a:r>
              <a:rPr lang="en-US" altLang="zh-CN" sz="1600" dirty="0">
                <a:latin typeface="Times New Roman" panose="02020603050405020304" pitchFamily="18" charset="0"/>
                <a:ea typeface="宋体" panose="02010600030101010101" pitchFamily="2" charset="-122"/>
                <a:cs typeface="Times New Roman" panose="02020603050405020304" pitchFamily="18" charset="0"/>
              </a:rPr>
              <a:t>B1 b[2];</a:t>
            </a:r>
          </a:p>
        </p:txBody>
      </p:sp>
      <p:sp>
        <p:nvSpPr>
          <p:cNvPr id="11" name="文本框 10">
            <a:extLst>
              <a:ext uri="{FF2B5EF4-FFF2-40B4-BE49-F238E27FC236}">
                <a16:creationId xmlns:a16="http://schemas.microsoft.com/office/drawing/2014/main" id="{F20A2421-6902-F430-70CF-254B35068CA6}"/>
              </a:ext>
            </a:extLst>
          </p:cNvPr>
          <p:cNvSpPr txBox="1"/>
          <p:nvPr/>
        </p:nvSpPr>
        <p:spPr>
          <a:xfrm>
            <a:off x="709929" y="3564344"/>
            <a:ext cx="8201343" cy="784254"/>
          </a:xfrm>
          <a:prstGeom prst="rect">
            <a:avLst/>
          </a:prstGeom>
          <a:noFill/>
        </p:spPr>
        <p:txBody>
          <a:bodyPr wrap="square">
            <a:spAutoFit/>
          </a:bodyPr>
          <a:lstStyle/>
          <a:p>
            <a:pPr marL="285750" indent="-285750" algn="just">
              <a:lnSpc>
                <a:spcPct val="150000"/>
              </a:lnSpc>
              <a:buFont typeface="Arial" panose="020B0604020202020204" pitchFamily="34" charset="0"/>
              <a:buChar char="•"/>
            </a:pPr>
            <a:r>
              <a:rPr lang="zh-CN" altLang="en-US" sz="1600" dirty="0">
                <a:latin typeface="Times New Roman" panose="02020603050405020304" pitchFamily="18" charset="0"/>
                <a:ea typeface="宋体" panose="02010600030101010101" pitchFamily="2" charset="-122"/>
                <a:cs typeface="Times New Roman" panose="02020603050405020304" pitchFamily="18" charset="0"/>
              </a:rPr>
              <a:t>多维数组在内存的排列方式同样是先排低维数组，</a:t>
            </a:r>
            <a:r>
              <a:rPr lang="zh-CN" altLang="en-US" sz="1600" b="1" dirty="0">
                <a:latin typeface="Times New Roman" panose="02020603050405020304" pitchFamily="18" charset="0"/>
                <a:ea typeface="宋体" panose="02010600030101010101" pitchFamily="2" charset="-122"/>
                <a:cs typeface="Times New Roman" panose="02020603050405020304" pitchFamily="18" charset="0"/>
              </a:rPr>
              <a:t>由低向高依次排列</a:t>
            </a:r>
            <a:r>
              <a:rPr lang="zh-CN" altLang="en-US" sz="1600" dirty="0">
                <a:latin typeface="Times New Roman" panose="02020603050405020304" pitchFamily="18" charset="0"/>
                <a:ea typeface="宋体" panose="02010600030101010101" pitchFamily="2" charset="-122"/>
                <a:cs typeface="Times New Roman" panose="02020603050405020304" pitchFamily="18" charset="0"/>
              </a:rPr>
              <a:t>。</a:t>
            </a:r>
          </a:p>
          <a:p>
            <a:pPr algn="ctr">
              <a:lnSpc>
                <a:spcPct val="150000"/>
              </a:lnSpc>
              <a:buFont typeface="Wingdings" panose="05000000000000000000" pitchFamily="2" charset="2"/>
              <a:buNone/>
            </a:pPr>
            <a:r>
              <a:rPr lang="zh-CN" altLang="en-US" sz="1600" dirty="0">
                <a:latin typeface="Times New Roman" panose="02020603050405020304" pitchFamily="18" charset="0"/>
                <a:ea typeface="宋体" panose="02010600030101010101" pitchFamily="2" charset="-122"/>
                <a:cs typeface="Times New Roman" panose="02020603050405020304" pitchFamily="18" charset="0"/>
              </a:rPr>
              <a:t>如：</a:t>
            </a:r>
            <a:r>
              <a:rPr lang="en-US" altLang="zh-CN" sz="1600" dirty="0">
                <a:latin typeface="Times New Roman" panose="02020603050405020304" pitchFamily="18" charset="0"/>
                <a:ea typeface="宋体" panose="02010600030101010101" pitchFamily="2" charset="-122"/>
                <a:cs typeface="Times New Roman" panose="02020603050405020304" pitchFamily="18" charset="0"/>
              </a:rPr>
              <a:t>b[2][3][4]</a:t>
            </a:r>
            <a:r>
              <a:rPr lang="zh-CN" altLang="en-US" sz="1600" dirty="0">
                <a:latin typeface="Times New Roman" panose="02020603050405020304" pitchFamily="18" charset="0"/>
                <a:ea typeface="宋体" panose="02010600030101010101" pitchFamily="2" charset="-122"/>
                <a:cs typeface="Times New Roman" panose="02020603050405020304" pitchFamily="18" charset="0"/>
              </a:rPr>
              <a:t>的排列顺序为：</a:t>
            </a:r>
          </a:p>
        </p:txBody>
      </p:sp>
      <p:grpSp>
        <p:nvGrpSpPr>
          <p:cNvPr id="20" name="组合 19">
            <a:extLst>
              <a:ext uri="{FF2B5EF4-FFF2-40B4-BE49-F238E27FC236}">
                <a16:creationId xmlns:a16="http://schemas.microsoft.com/office/drawing/2014/main" id="{A3E2610F-72A0-16EF-7472-5E52D068B751}"/>
              </a:ext>
            </a:extLst>
          </p:cNvPr>
          <p:cNvGrpSpPr/>
          <p:nvPr/>
        </p:nvGrpSpPr>
        <p:grpSpPr>
          <a:xfrm>
            <a:off x="1853348" y="4466033"/>
            <a:ext cx="6450965" cy="1705977"/>
            <a:chOff x="717968" y="4093507"/>
            <a:chExt cx="6450965" cy="1705977"/>
          </a:xfrm>
        </p:grpSpPr>
        <p:sp>
          <p:nvSpPr>
            <p:cNvPr id="3" name="AutoShape 6">
              <a:extLst>
                <a:ext uri="{FF2B5EF4-FFF2-40B4-BE49-F238E27FC236}">
                  <a16:creationId xmlns:a16="http://schemas.microsoft.com/office/drawing/2014/main" id="{DEEFA231-1234-0DBF-5DEC-EA0E1F02B80F}"/>
                </a:ext>
              </a:extLst>
            </p:cNvPr>
            <p:cNvSpPr>
              <a:spLocks/>
            </p:cNvSpPr>
            <p:nvPr/>
          </p:nvSpPr>
          <p:spPr bwMode="auto">
            <a:xfrm>
              <a:off x="1600200" y="4191000"/>
              <a:ext cx="111125" cy="641350"/>
            </a:xfrm>
            <a:prstGeom prst="leftBrace">
              <a:avLst>
                <a:gd name="adj1" fmla="val 48095"/>
                <a:gd name="adj2" fmla="val 50000"/>
              </a:avLst>
            </a:prstGeom>
            <a:noFill/>
            <a:ln w="2540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algn="ctr">
                <a:spcBef>
                  <a:spcPct val="0"/>
                </a:spcBef>
                <a:buClrTx/>
                <a:buSzTx/>
                <a:buFontTx/>
                <a:buNone/>
              </a:pPr>
              <a:endParaRPr lang="zh-CN" altLang="en-US" sz="1800">
                <a:latin typeface="Times New Roman" panose="02020603050405020304" pitchFamily="18" charset="0"/>
                <a:cs typeface="Times New Roman" panose="02020603050405020304" pitchFamily="18" charset="0"/>
              </a:endParaRPr>
            </a:p>
          </p:txBody>
        </p:sp>
        <p:sp>
          <p:nvSpPr>
            <p:cNvPr id="4" name="AutoShape 7">
              <a:extLst>
                <a:ext uri="{FF2B5EF4-FFF2-40B4-BE49-F238E27FC236}">
                  <a16:creationId xmlns:a16="http://schemas.microsoft.com/office/drawing/2014/main" id="{832A3FF4-CCE4-DDBD-76C6-62C4D2B3A549}"/>
                </a:ext>
              </a:extLst>
            </p:cNvPr>
            <p:cNvSpPr>
              <a:spLocks/>
            </p:cNvSpPr>
            <p:nvPr/>
          </p:nvSpPr>
          <p:spPr bwMode="auto">
            <a:xfrm>
              <a:off x="1609725" y="5029200"/>
              <a:ext cx="104775" cy="641350"/>
            </a:xfrm>
            <a:prstGeom prst="leftBrace">
              <a:avLst>
                <a:gd name="adj1" fmla="val 51010"/>
                <a:gd name="adj2" fmla="val 50000"/>
              </a:avLst>
            </a:prstGeom>
            <a:noFill/>
            <a:ln w="2540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algn="ctr">
                <a:spcBef>
                  <a:spcPct val="0"/>
                </a:spcBef>
                <a:buClrTx/>
                <a:buSzTx/>
                <a:buFontTx/>
                <a:buNone/>
              </a:pPr>
              <a:endParaRPr lang="zh-CN" altLang="en-US" sz="1800">
                <a:latin typeface="Times New Roman" panose="02020603050405020304" pitchFamily="18" charset="0"/>
                <a:cs typeface="Times New Roman" panose="02020603050405020304" pitchFamily="18" charset="0"/>
              </a:endParaRPr>
            </a:p>
          </p:txBody>
        </p:sp>
        <p:sp>
          <p:nvSpPr>
            <p:cNvPr id="5" name="AutoShape 8">
              <a:extLst>
                <a:ext uri="{FF2B5EF4-FFF2-40B4-BE49-F238E27FC236}">
                  <a16:creationId xmlns:a16="http://schemas.microsoft.com/office/drawing/2014/main" id="{95A4E124-729A-2B4A-C145-70189FC93661}"/>
                </a:ext>
              </a:extLst>
            </p:cNvPr>
            <p:cNvSpPr>
              <a:spLocks/>
            </p:cNvSpPr>
            <p:nvPr/>
          </p:nvSpPr>
          <p:spPr bwMode="auto">
            <a:xfrm>
              <a:off x="990600" y="4495800"/>
              <a:ext cx="111125" cy="871538"/>
            </a:xfrm>
            <a:prstGeom prst="leftBrace">
              <a:avLst>
                <a:gd name="adj1" fmla="val 65357"/>
                <a:gd name="adj2" fmla="val 50000"/>
              </a:avLst>
            </a:prstGeom>
            <a:noFill/>
            <a:ln w="2540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algn="ctr">
                <a:spcBef>
                  <a:spcPct val="0"/>
                </a:spcBef>
                <a:buClrTx/>
                <a:buSzTx/>
                <a:buFontTx/>
                <a:buNone/>
              </a:pPr>
              <a:endParaRPr lang="zh-CN" altLang="en-US" sz="1800">
                <a:latin typeface="Times New Roman" panose="02020603050405020304" pitchFamily="18" charset="0"/>
                <a:cs typeface="Times New Roman" panose="02020603050405020304" pitchFamily="18" charset="0"/>
              </a:endParaRPr>
            </a:p>
          </p:txBody>
        </p:sp>
        <p:sp>
          <p:nvSpPr>
            <p:cNvPr id="7" name="文本框 6">
              <a:extLst>
                <a:ext uri="{FF2B5EF4-FFF2-40B4-BE49-F238E27FC236}">
                  <a16:creationId xmlns:a16="http://schemas.microsoft.com/office/drawing/2014/main" id="{36C5AF62-88B1-FA02-4126-F1A6B5AAA137}"/>
                </a:ext>
              </a:extLst>
            </p:cNvPr>
            <p:cNvSpPr txBox="1"/>
            <p:nvPr/>
          </p:nvSpPr>
          <p:spPr>
            <a:xfrm>
              <a:off x="1711325" y="4968487"/>
              <a:ext cx="5457608" cy="830997"/>
            </a:xfrm>
            <a:prstGeom prst="rect">
              <a:avLst/>
            </a:prstGeom>
            <a:noFill/>
          </p:spPr>
          <p:txBody>
            <a:bodyPr wrap="square">
              <a:spAutoFit/>
            </a:bodyPr>
            <a:lstStyle/>
            <a:p>
              <a:pPr>
                <a:buFont typeface="Wingdings" panose="05000000000000000000" pitchFamily="2" charset="2"/>
                <a:buNone/>
              </a:pPr>
              <a:r>
                <a:rPr lang="en-US" altLang="zh-CN" sz="1600" dirty="0">
                  <a:latin typeface="Times New Roman" panose="02020603050405020304" pitchFamily="18" charset="0"/>
                  <a:ea typeface="宋体" panose="02010600030101010101" pitchFamily="2" charset="-122"/>
                  <a:cs typeface="Times New Roman" panose="02020603050405020304" pitchFamily="18" charset="0"/>
                </a:rPr>
                <a:t>b[1][0]</a:t>
              </a:r>
              <a:r>
                <a:rPr lang="zh-CN" altLang="en-US" sz="16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1600" dirty="0">
                  <a:latin typeface="Times New Roman" panose="02020603050405020304" pitchFamily="18" charset="0"/>
                  <a:ea typeface="宋体" panose="02010600030101010101" pitchFamily="2" charset="-122"/>
                  <a:cs typeface="Times New Roman" panose="02020603050405020304" pitchFamily="18" charset="0"/>
                </a:rPr>
                <a:t>b[1][0][0]</a:t>
              </a:r>
              <a:r>
                <a:rPr lang="zh-CN" altLang="en-US" sz="16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1600" dirty="0">
                  <a:latin typeface="Times New Roman" panose="02020603050405020304" pitchFamily="18" charset="0"/>
                  <a:ea typeface="宋体" panose="02010600030101010101" pitchFamily="2" charset="-122"/>
                  <a:cs typeface="Times New Roman" panose="02020603050405020304" pitchFamily="18" charset="0"/>
                </a:rPr>
                <a:t>b[1][0][1]</a:t>
              </a:r>
              <a:r>
                <a:rPr lang="zh-CN" altLang="en-US" sz="16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1600" dirty="0">
                  <a:latin typeface="Times New Roman" panose="02020603050405020304" pitchFamily="18" charset="0"/>
                  <a:ea typeface="宋体" panose="02010600030101010101" pitchFamily="2" charset="-122"/>
                  <a:cs typeface="Times New Roman" panose="02020603050405020304" pitchFamily="18" charset="0"/>
                </a:rPr>
                <a:t>b[1][0][2]</a:t>
              </a:r>
              <a:r>
                <a:rPr lang="zh-CN" altLang="en-US" sz="16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1600" dirty="0">
                  <a:latin typeface="Times New Roman" panose="02020603050405020304" pitchFamily="18" charset="0"/>
                  <a:ea typeface="宋体" panose="02010600030101010101" pitchFamily="2" charset="-122"/>
                  <a:cs typeface="Times New Roman" panose="02020603050405020304" pitchFamily="18" charset="0"/>
                </a:rPr>
                <a:t>b[1][0][3]</a:t>
              </a:r>
            </a:p>
            <a:p>
              <a:pPr>
                <a:buFont typeface="Wingdings" panose="05000000000000000000" pitchFamily="2" charset="2"/>
                <a:buNone/>
              </a:pPr>
              <a:r>
                <a:rPr lang="en-US" altLang="zh-CN" sz="1600" dirty="0">
                  <a:latin typeface="Times New Roman" panose="02020603050405020304" pitchFamily="18" charset="0"/>
                  <a:ea typeface="宋体" panose="02010600030101010101" pitchFamily="2" charset="-122"/>
                  <a:cs typeface="Times New Roman" panose="02020603050405020304" pitchFamily="18" charset="0"/>
                </a:rPr>
                <a:t>b[1][1]</a:t>
              </a:r>
              <a:r>
                <a:rPr lang="zh-CN" altLang="en-US" sz="16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1600" dirty="0">
                  <a:latin typeface="Times New Roman" panose="02020603050405020304" pitchFamily="18" charset="0"/>
                  <a:ea typeface="宋体" panose="02010600030101010101" pitchFamily="2" charset="-122"/>
                  <a:cs typeface="Times New Roman" panose="02020603050405020304" pitchFamily="18" charset="0"/>
                </a:rPr>
                <a:t>b[1][1][0]</a:t>
              </a:r>
              <a:r>
                <a:rPr lang="zh-CN" altLang="en-US" sz="16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1600" dirty="0">
                  <a:latin typeface="Times New Roman" panose="02020603050405020304" pitchFamily="18" charset="0"/>
                  <a:ea typeface="宋体" panose="02010600030101010101" pitchFamily="2" charset="-122"/>
                  <a:cs typeface="Times New Roman" panose="02020603050405020304" pitchFamily="18" charset="0"/>
                </a:rPr>
                <a:t>b[1][1][1]</a:t>
              </a:r>
              <a:r>
                <a:rPr lang="zh-CN" altLang="en-US" sz="16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1600" dirty="0">
                  <a:latin typeface="Times New Roman" panose="02020603050405020304" pitchFamily="18" charset="0"/>
                  <a:ea typeface="宋体" panose="02010600030101010101" pitchFamily="2" charset="-122"/>
                  <a:cs typeface="Times New Roman" panose="02020603050405020304" pitchFamily="18" charset="0"/>
                </a:rPr>
                <a:t>b[1][1][2]</a:t>
              </a:r>
              <a:r>
                <a:rPr lang="zh-CN" altLang="en-US" sz="16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1600" dirty="0">
                  <a:latin typeface="Times New Roman" panose="02020603050405020304" pitchFamily="18" charset="0"/>
                  <a:ea typeface="宋体" panose="02010600030101010101" pitchFamily="2" charset="-122"/>
                  <a:cs typeface="Times New Roman" panose="02020603050405020304" pitchFamily="18" charset="0"/>
                </a:rPr>
                <a:t>b[1][1][3]</a:t>
              </a:r>
            </a:p>
            <a:p>
              <a:pPr>
                <a:buFont typeface="Wingdings" panose="05000000000000000000" pitchFamily="2" charset="2"/>
                <a:buNone/>
              </a:pPr>
              <a:r>
                <a:rPr lang="en-US" altLang="zh-CN" sz="1600" dirty="0">
                  <a:latin typeface="Times New Roman" panose="02020603050405020304" pitchFamily="18" charset="0"/>
                  <a:ea typeface="宋体" panose="02010600030101010101" pitchFamily="2" charset="-122"/>
                  <a:cs typeface="Times New Roman" panose="02020603050405020304" pitchFamily="18" charset="0"/>
                </a:rPr>
                <a:t>b[1][2]</a:t>
              </a:r>
              <a:r>
                <a:rPr lang="zh-CN" altLang="en-US" sz="16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1600" dirty="0">
                  <a:latin typeface="Times New Roman" panose="02020603050405020304" pitchFamily="18" charset="0"/>
                  <a:ea typeface="宋体" panose="02010600030101010101" pitchFamily="2" charset="-122"/>
                  <a:cs typeface="Times New Roman" panose="02020603050405020304" pitchFamily="18" charset="0"/>
                </a:rPr>
                <a:t>b[1][2][0]</a:t>
              </a:r>
              <a:r>
                <a:rPr lang="zh-CN" altLang="en-US" sz="16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1600" dirty="0">
                  <a:latin typeface="Times New Roman" panose="02020603050405020304" pitchFamily="18" charset="0"/>
                  <a:ea typeface="宋体" panose="02010600030101010101" pitchFamily="2" charset="-122"/>
                  <a:cs typeface="Times New Roman" panose="02020603050405020304" pitchFamily="18" charset="0"/>
                </a:rPr>
                <a:t>b[1][2][1]</a:t>
              </a:r>
              <a:r>
                <a:rPr lang="zh-CN" altLang="en-US" sz="16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1600" dirty="0">
                  <a:latin typeface="Times New Roman" panose="02020603050405020304" pitchFamily="18" charset="0"/>
                  <a:ea typeface="宋体" panose="02010600030101010101" pitchFamily="2" charset="-122"/>
                  <a:cs typeface="Times New Roman" panose="02020603050405020304" pitchFamily="18" charset="0"/>
                </a:rPr>
                <a:t>b[1][2][2]</a:t>
              </a:r>
              <a:r>
                <a:rPr lang="zh-CN" altLang="en-US" sz="16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1600" dirty="0">
                  <a:latin typeface="Times New Roman" panose="02020603050405020304" pitchFamily="18" charset="0"/>
                  <a:ea typeface="宋体" panose="02010600030101010101" pitchFamily="2" charset="-122"/>
                  <a:cs typeface="Times New Roman" panose="02020603050405020304" pitchFamily="18" charset="0"/>
                </a:rPr>
                <a:t>b[1][2][3]</a:t>
              </a:r>
              <a:endParaRPr lang="zh-CN" altLang="en-US" dirty="0"/>
            </a:p>
          </p:txBody>
        </p:sp>
        <p:sp>
          <p:nvSpPr>
            <p:cNvPr id="13" name="文本框 12">
              <a:extLst>
                <a:ext uri="{FF2B5EF4-FFF2-40B4-BE49-F238E27FC236}">
                  <a16:creationId xmlns:a16="http://schemas.microsoft.com/office/drawing/2014/main" id="{830872A1-403B-311D-A75C-3A0CEF86EF30}"/>
                </a:ext>
              </a:extLst>
            </p:cNvPr>
            <p:cNvSpPr txBox="1"/>
            <p:nvPr/>
          </p:nvSpPr>
          <p:spPr>
            <a:xfrm>
              <a:off x="717968" y="4762292"/>
              <a:ext cx="327660" cy="338554"/>
            </a:xfrm>
            <a:prstGeom prst="rect">
              <a:avLst/>
            </a:prstGeom>
            <a:noFill/>
          </p:spPr>
          <p:txBody>
            <a:bodyPr wrap="square">
              <a:spAutoFit/>
            </a:bodyPr>
            <a:lstStyle/>
            <a:p>
              <a:r>
                <a:rPr lang="en-US" altLang="zh-CN" sz="1600" dirty="0">
                  <a:latin typeface="Times New Roman" panose="02020603050405020304" pitchFamily="18" charset="0"/>
                  <a:ea typeface="宋体" panose="02010600030101010101" pitchFamily="2" charset="-122"/>
                  <a:cs typeface="Times New Roman" panose="02020603050405020304" pitchFamily="18" charset="0"/>
                </a:rPr>
                <a:t>b</a:t>
              </a:r>
              <a:endParaRPr lang="zh-CN" altLang="en-US" dirty="0"/>
            </a:p>
          </p:txBody>
        </p:sp>
        <p:sp>
          <p:nvSpPr>
            <p:cNvPr id="15" name="文本框 14">
              <a:extLst>
                <a:ext uri="{FF2B5EF4-FFF2-40B4-BE49-F238E27FC236}">
                  <a16:creationId xmlns:a16="http://schemas.microsoft.com/office/drawing/2014/main" id="{6D15A56F-C784-D269-8D84-AC0EEB676814}"/>
                </a:ext>
              </a:extLst>
            </p:cNvPr>
            <p:cNvSpPr txBox="1"/>
            <p:nvPr/>
          </p:nvSpPr>
          <p:spPr>
            <a:xfrm>
              <a:off x="1120140" y="4342398"/>
              <a:ext cx="731520" cy="338554"/>
            </a:xfrm>
            <a:prstGeom prst="rect">
              <a:avLst/>
            </a:prstGeom>
            <a:noFill/>
          </p:spPr>
          <p:txBody>
            <a:bodyPr wrap="square">
              <a:spAutoFit/>
            </a:bodyPr>
            <a:lstStyle/>
            <a:p>
              <a:r>
                <a:rPr lang="en-US" altLang="zh-CN" sz="1600" dirty="0">
                  <a:latin typeface="Times New Roman" panose="02020603050405020304" pitchFamily="18" charset="0"/>
                  <a:ea typeface="宋体" panose="02010600030101010101" pitchFamily="2" charset="-122"/>
                  <a:cs typeface="Times New Roman" panose="02020603050405020304" pitchFamily="18" charset="0"/>
                </a:rPr>
                <a:t>b[0] </a:t>
              </a:r>
              <a:endParaRPr lang="zh-CN" altLang="en-US" dirty="0"/>
            </a:p>
          </p:txBody>
        </p:sp>
        <p:sp>
          <p:nvSpPr>
            <p:cNvPr id="17" name="文本框 16">
              <a:extLst>
                <a:ext uri="{FF2B5EF4-FFF2-40B4-BE49-F238E27FC236}">
                  <a16:creationId xmlns:a16="http://schemas.microsoft.com/office/drawing/2014/main" id="{F1D573EB-C693-5731-DF20-FAF2FF586E80}"/>
                </a:ext>
              </a:extLst>
            </p:cNvPr>
            <p:cNvSpPr txBox="1"/>
            <p:nvPr/>
          </p:nvSpPr>
          <p:spPr>
            <a:xfrm>
              <a:off x="1120140" y="5180598"/>
              <a:ext cx="731520" cy="338554"/>
            </a:xfrm>
            <a:prstGeom prst="rect">
              <a:avLst/>
            </a:prstGeom>
            <a:noFill/>
          </p:spPr>
          <p:txBody>
            <a:bodyPr wrap="square">
              <a:spAutoFit/>
            </a:bodyPr>
            <a:lstStyle/>
            <a:p>
              <a:r>
                <a:rPr lang="en-US" altLang="zh-CN" sz="1600" dirty="0">
                  <a:latin typeface="Times New Roman" panose="02020603050405020304" pitchFamily="18" charset="0"/>
                  <a:ea typeface="宋体" panose="02010600030101010101" pitchFamily="2" charset="-122"/>
                  <a:cs typeface="Times New Roman" panose="02020603050405020304" pitchFamily="18" charset="0"/>
                </a:rPr>
                <a:t>b[1] </a:t>
              </a:r>
              <a:endParaRPr lang="zh-CN" altLang="en-US" dirty="0"/>
            </a:p>
          </p:txBody>
        </p:sp>
        <p:sp>
          <p:nvSpPr>
            <p:cNvPr id="19" name="文本框 18">
              <a:extLst>
                <a:ext uri="{FF2B5EF4-FFF2-40B4-BE49-F238E27FC236}">
                  <a16:creationId xmlns:a16="http://schemas.microsoft.com/office/drawing/2014/main" id="{6136E1A1-DDAC-81F3-473F-D9A20F5222ED}"/>
                </a:ext>
              </a:extLst>
            </p:cNvPr>
            <p:cNvSpPr txBox="1"/>
            <p:nvPr/>
          </p:nvSpPr>
          <p:spPr>
            <a:xfrm>
              <a:off x="1711325" y="4093507"/>
              <a:ext cx="5457608" cy="830997"/>
            </a:xfrm>
            <a:prstGeom prst="rect">
              <a:avLst/>
            </a:prstGeom>
            <a:noFill/>
          </p:spPr>
          <p:txBody>
            <a:bodyPr wrap="square">
              <a:spAutoFit/>
            </a:bodyPr>
            <a:lstStyle/>
            <a:p>
              <a:pPr>
                <a:buFont typeface="Wingdings" panose="05000000000000000000" pitchFamily="2" charset="2"/>
                <a:buNone/>
              </a:pPr>
              <a:r>
                <a:rPr lang="en-US" altLang="zh-CN" sz="1600" dirty="0">
                  <a:latin typeface="Times New Roman" panose="02020603050405020304" pitchFamily="18" charset="0"/>
                  <a:ea typeface="宋体" panose="02010600030101010101" pitchFamily="2" charset="-122"/>
                  <a:cs typeface="Times New Roman" panose="02020603050405020304" pitchFamily="18" charset="0"/>
                </a:rPr>
                <a:t>b[0][0]</a:t>
              </a:r>
              <a:r>
                <a:rPr lang="zh-CN" altLang="en-US" sz="16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1600" dirty="0">
                  <a:latin typeface="Times New Roman" panose="02020603050405020304" pitchFamily="18" charset="0"/>
                  <a:ea typeface="宋体" panose="02010600030101010101" pitchFamily="2" charset="-122"/>
                  <a:cs typeface="Times New Roman" panose="02020603050405020304" pitchFamily="18" charset="0"/>
                </a:rPr>
                <a:t>b[0][0][0]</a:t>
              </a:r>
              <a:r>
                <a:rPr lang="zh-CN" altLang="en-US" sz="16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1600" dirty="0">
                  <a:latin typeface="Times New Roman" panose="02020603050405020304" pitchFamily="18" charset="0"/>
                  <a:ea typeface="宋体" panose="02010600030101010101" pitchFamily="2" charset="-122"/>
                  <a:cs typeface="Times New Roman" panose="02020603050405020304" pitchFamily="18" charset="0"/>
                </a:rPr>
                <a:t>b[0][0][1]</a:t>
              </a:r>
              <a:r>
                <a:rPr lang="zh-CN" altLang="en-US" sz="16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1600" dirty="0">
                  <a:latin typeface="Times New Roman" panose="02020603050405020304" pitchFamily="18" charset="0"/>
                  <a:ea typeface="宋体" panose="02010600030101010101" pitchFamily="2" charset="-122"/>
                  <a:cs typeface="Times New Roman" panose="02020603050405020304" pitchFamily="18" charset="0"/>
                </a:rPr>
                <a:t>b[0][0][2]</a:t>
              </a:r>
              <a:r>
                <a:rPr lang="zh-CN" altLang="en-US" sz="16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1600" dirty="0">
                  <a:latin typeface="Times New Roman" panose="02020603050405020304" pitchFamily="18" charset="0"/>
                  <a:ea typeface="宋体" panose="02010600030101010101" pitchFamily="2" charset="-122"/>
                  <a:cs typeface="Times New Roman" panose="02020603050405020304" pitchFamily="18" charset="0"/>
                </a:rPr>
                <a:t>b[0][0][3]</a:t>
              </a:r>
            </a:p>
            <a:p>
              <a:pPr>
                <a:buFont typeface="Wingdings" panose="05000000000000000000" pitchFamily="2" charset="2"/>
                <a:buNone/>
              </a:pPr>
              <a:r>
                <a:rPr lang="en-US" altLang="zh-CN" sz="1600" dirty="0">
                  <a:latin typeface="Times New Roman" panose="02020603050405020304" pitchFamily="18" charset="0"/>
                  <a:ea typeface="宋体" panose="02010600030101010101" pitchFamily="2" charset="-122"/>
                  <a:cs typeface="Times New Roman" panose="02020603050405020304" pitchFamily="18" charset="0"/>
                </a:rPr>
                <a:t>b[0][1]</a:t>
              </a:r>
              <a:r>
                <a:rPr lang="zh-CN" altLang="en-US" sz="16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1600" dirty="0">
                  <a:latin typeface="Times New Roman" panose="02020603050405020304" pitchFamily="18" charset="0"/>
                  <a:ea typeface="宋体" panose="02010600030101010101" pitchFamily="2" charset="-122"/>
                  <a:cs typeface="Times New Roman" panose="02020603050405020304" pitchFamily="18" charset="0"/>
                </a:rPr>
                <a:t>b[0][1][0]</a:t>
              </a:r>
              <a:r>
                <a:rPr lang="zh-CN" altLang="en-US" sz="16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1600" dirty="0">
                  <a:latin typeface="Times New Roman" panose="02020603050405020304" pitchFamily="18" charset="0"/>
                  <a:ea typeface="宋体" panose="02010600030101010101" pitchFamily="2" charset="-122"/>
                  <a:cs typeface="Times New Roman" panose="02020603050405020304" pitchFamily="18" charset="0"/>
                </a:rPr>
                <a:t>b[0][1][1]</a:t>
              </a:r>
              <a:r>
                <a:rPr lang="zh-CN" altLang="en-US" sz="16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1600" dirty="0">
                  <a:latin typeface="Times New Roman" panose="02020603050405020304" pitchFamily="18" charset="0"/>
                  <a:ea typeface="宋体" panose="02010600030101010101" pitchFamily="2" charset="-122"/>
                  <a:cs typeface="Times New Roman" panose="02020603050405020304" pitchFamily="18" charset="0"/>
                </a:rPr>
                <a:t>b[0][1][2]</a:t>
              </a:r>
              <a:r>
                <a:rPr lang="zh-CN" altLang="en-US" sz="16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1600" dirty="0">
                  <a:latin typeface="Times New Roman" panose="02020603050405020304" pitchFamily="18" charset="0"/>
                  <a:ea typeface="宋体" panose="02010600030101010101" pitchFamily="2" charset="-122"/>
                  <a:cs typeface="Times New Roman" panose="02020603050405020304" pitchFamily="18" charset="0"/>
                </a:rPr>
                <a:t>b[0][1][3]</a:t>
              </a:r>
            </a:p>
            <a:p>
              <a:pPr>
                <a:buFont typeface="Wingdings" panose="05000000000000000000" pitchFamily="2" charset="2"/>
                <a:buNone/>
              </a:pPr>
              <a:r>
                <a:rPr lang="en-US" altLang="zh-CN" sz="1600" dirty="0">
                  <a:latin typeface="Times New Roman" panose="02020603050405020304" pitchFamily="18" charset="0"/>
                  <a:ea typeface="宋体" panose="02010600030101010101" pitchFamily="2" charset="-122"/>
                  <a:cs typeface="Times New Roman" panose="02020603050405020304" pitchFamily="18" charset="0"/>
                </a:rPr>
                <a:t>b[0][2]</a:t>
              </a:r>
              <a:r>
                <a:rPr lang="zh-CN" altLang="en-US" sz="16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1600" dirty="0">
                  <a:latin typeface="Times New Roman" panose="02020603050405020304" pitchFamily="18" charset="0"/>
                  <a:ea typeface="宋体" panose="02010600030101010101" pitchFamily="2" charset="-122"/>
                  <a:cs typeface="Times New Roman" panose="02020603050405020304" pitchFamily="18" charset="0"/>
                </a:rPr>
                <a:t>b[0][2][0]</a:t>
              </a:r>
              <a:r>
                <a:rPr lang="zh-CN" altLang="en-US" sz="16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1600" dirty="0">
                  <a:latin typeface="Times New Roman" panose="02020603050405020304" pitchFamily="18" charset="0"/>
                  <a:ea typeface="宋体" panose="02010600030101010101" pitchFamily="2" charset="-122"/>
                  <a:cs typeface="Times New Roman" panose="02020603050405020304" pitchFamily="18" charset="0"/>
                </a:rPr>
                <a:t>b[0][2][1]</a:t>
              </a:r>
              <a:r>
                <a:rPr lang="zh-CN" altLang="en-US" sz="16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1600" dirty="0">
                  <a:latin typeface="Times New Roman" panose="02020603050405020304" pitchFamily="18" charset="0"/>
                  <a:ea typeface="宋体" panose="02010600030101010101" pitchFamily="2" charset="-122"/>
                  <a:cs typeface="Times New Roman" panose="02020603050405020304" pitchFamily="18" charset="0"/>
                </a:rPr>
                <a:t>b[0][2][2]</a:t>
              </a:r>
              <a:r>
                <a:rPr lang="zh-CN" altLang="en-US" sz="16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1600" dirty="0">
                  <a:latin typeface="Times New Roman" panose="02020603050405020304" pitchFamily="18" charset="0"/>
                  <a:ea typeface="宋体" panose="02010600030101010101" pitchFamily="2" charset="-122"/>
                  <a:cs typeface="Times New Roman" panose="02020603050405020304" pitchFamily="18" charset="0"/>
                </a:rPr>
                <a:t>b[0][2][3]</a:t>
              </a:r>
            </a:p>
          </p:txBody>
        </p:sp>
      </p:grpSp>
    </p:spTree>
    <p:extLst>
      <p:ext uri="{BB962C8B-B14F-4D97-AF65-F5344CB8AC3E}">
        <p14:creationId xmlns:p14="http://schemas.microsoft.com/office/powerpoint/2010/main" val="354879205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6B24D1-6BEB-88D8-716A-9DC6CFD63CAC}"/>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50FA5A4A-C132-3D09-70E0-4F9C2BCA0719}"/>
              </a:ext>
            </a:extLst>
          </p:cNvPr>
          <p:cNvSpPr txBox="1">
            <a:spLocks noChangeArrowheads="1"/>
          </p:cNvSpPr>
          <p:nvPr/>
        </p:nvSpPr>
        <p:spPr>
          <a:xfrm>
            <a:off x="832268" y="3693518"/>
            <a:ext cx="8583613" cy="338554"/>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80000"/>
              </a:lnSpc>
              <a:buClr>
                <a:srgbClr val="FF0000"/>
              </a:buClr>
              <a:buFont typeface="Wingdings" panose="05000000000000000000" pitchFamily="2" charset="2"/>
              <a:buNone/>
            </a:pPr>
            <a:r>
              <a:rPr lang="zh-CN" altLang="en-US" sz="1800" dirty="0">
                <a:latin typeface="Times New Roman" panose="02020603050405020304" pitchFamily="18" charset="0"/>
                <a:ea typeface="宋体" panose="02010600030101010101" pitchFamily="2" charset="-122"/>
                <a:cs typeface="Times New Roman" panose="02020603050405020304" pitchFamily="18" charset="0"/>
              </a:rPr>
              <a:t>如：下列都是</a:t>
            </a:r>
            <a:r>
              <a:rPr lang="en-US" altLang="zh-CN" sz="1800" dirty="0">
                <a:latin typeface="Times New Roman" panose="02020603050405020304" pitchFamily="18" charset="0"/>
                <a:ea typeface="宋体" panose="02010600030101010101" pitchFamily="2" charset="-122"/>
                <a:cs typeface="Times New Roman" panose="02020603050405020304" pitchFamily="18" charset="0"/>
              </a:rPr>
              <a:t>b[2][3][4]</a:t>
            </a:r>
            <a:r>
              <a:rPr lang="zh-CN" altLang="en-US" sz="1800" dirty="0">
                <a:latin typeface="Times New Roman" panose="02020603050405020304" pitchFamily="18" charset="0"/>
                <a:ea typeface="宋体" panose="02010600030101010101" pitchFamily="2" charset="-122"/>
                <a:cs typeface="Times New Roman" panose="02020603050405020304" pitchFamily="18" charset="0"/>
              </a:rPr>
              <a:t>的地址表达式。 </a:t>
            </a:r>
          </a:p>
        </p:txBody>
      </p:sp>
      <p:sp>
        <p:nvSpPr>
          <p:cNvPr id="3" name="文本框 2">
            <a:extLst>
              <a:ext uri="{FF2B5EF4-FFF2-40B4-BE49-F238E27FC236}">
                <a16:creationId xmlns:a16="http://schemas.microsoft.com/office/drawing/2014/main" id="{D9FE7994-57F0-0A69-DAE9-33B16EC12FC5}"/>
              </a:ext>
            </a:extLst>
          </p:cNvPr>
          <p:cNvSpPr txBox="1"/>
          <p:nvPr/>
        </p:nvSpPr>
        <p:spPr>
          <a:xfrm>
            <a:off x="900848" y="121514"/>
            <a:ext cx="10560350" cy="584775"/>
          </a:xfrm>
          <a:prstGeom prst="rect">
            <a:avLst/>
          </a:prstGeom>
          <a:noFill/>
        </p:spPr>
        <p:txBody>
          <a:bodyPr wrap="square">
            <a:spAutoFit/>
          </a:bodyPr>
          <a:lstStyle/>
          <a:p>
            <a:r>
              <a:rPr lang="en-US" altLang="zh-CN" sz="3200" b="1" dirty="0">
                <a:latin typeface="微软雅黑" panose="020B0503020204020204" pitchFamily="34" charset="-122"/>
                <a:ea typeface="微软雅黑" panose="020B0503020204020204" pitchFamily="34" charset="-122"/>
                <a:cs typeface="+mj-cs"/>
              </a:rPr>
              <a:t>3.2.3 </a:t>
            </a:r>
            <a:r>
              <a:rPr lang="zh-CN" altLang="en-US" sz="3200" b="1" dirty="0">
                <a:latin typeface="微软雅黑" panose="020B0503020204020204" pitchFamily="34" charset="-122"/>
                <a:ea typeface="微软雅黑" panose="020B0503020204020204" pitchFamily="34" charset="-122"/>
                <a:cs typeface="+mj-cs"/>
              </a:rPr>
              <a:t>多维数组</a:t>
            </a:r>
          </a:p>
        </p:txBody>
      </p:sp>
      <p:sp>
        <p:nvSpPr>
          <p:cNvPr id="7" name="文本框 6">
            <a:extLst>
              <a:ext uri="{FF2B5EF4-FFF2-40B4-BE49-F238E27FC236}">
                <a16:creationId xmlns:a16="http://schemas.microsoft.com/office/drawing/2014/main" id="{C3D283B9-6421-F400-FAC4-82194A14D2A5}"/>
              </a:ext>
            </a:extLst>
          </p:cNvPr>
          <p:cNvSpPr txBox="1"/>
          <p:nvPr/>
        </p:nvSpPr>
        <p:spPr>
          <a:xfrm>
            <a:off x="617220" y="1118696"/>
            <a:ext cx="6096000" cy="338554"/>
          </a:xfrm>
          <a:prstGeom prst="rect">
            <a:avLst/>
          </a:prstGeom>
          <a:noFill/>
        </p:spPr>
        <p:txBody>
          <a:bodyPr wrap="square">
            <a:spAutoFit/>
          </a:bodyPr>
          <a:lstStyle/>
          <a:p>
            <a:pPr algn="just"/>
            <a:r>
              <a:rPr lang="zh-CN" altLang="en-US" sz="1600" b="1" dirty="0">
                <a:latin typeface="Times New Roman" panose="02020603050405020304" pitchFamily="18" charset="0"/>
                <a:ea typeface="宋体" panose="02010600030101010101" pitchFamily="2" charset="-122"/>
                <a:cs typeface="Times New Roman" panose="02020603050405020304" pitchFamily="18" charset="0"/>
              </a:rPr>
              <a:t>多维数组的初始化与存取</a:t>
            </a:r>
          </a:p>
        </p:txBody>
      </p:sp>
      <p:sp>
        <p:nvSpPr>
          <p:cNvPr id="9" name="文本框 8">
            <a:extLst>
              <a:ext uri="{FF2B5EF4-FFF2-40B4-BE49-F238E27FC236}">
                <a16:creationId xmlns:a16="http://schemas.microsoft.com/office/drawing/2014/main" id="{49C60BE8-A641-C3C8-4C51-2F10021F65F3}"/>
              </a:ext>
            </a:extLst>
          </p:cNvPr>
          <p:cNvSpPr txBox="1"/>
          <p:nvPr/>
        </p:nvSpPr>
        <p:spPr>
          <a:xfrm>
            <a:off x="900848" y="1522948"/>
            <a:ext cx="10117672" cy="2104872"/>
          </a:xfrm>
          <a:prstGeom prst="rect">
            <a:avLst/>
          </a:prstGeom>
          <a:noFill/>
        </p:spPr>
        <p:txBody>
          <a:bodyPr wrap="square">
            <a:spAutoFit/>
          </a:bodyPr>
          <a:lstStyle/>
          <a:p>
            <a:pPr marL="285750" indent="-285750" algn="just">
              <a:lnSpc>
                <a:spcPct val="150000"/>
              </a:lnSpc>
              <a:buFont typeface="Arial" panose="020B0604020202020204" pitchFamily="34" charset="0"/>
              <a:buChar char="•"/>
            </a:pPr>
            <a:r>
              <a:rPr lang="zh-CN" altLang="en-US" dirty="0">
                <a:latin typeface="宋体" panose="02010600030101010101" pitchFamily="2" charset="-122"/>
                <a:ea typeface="宋体" panose="02010600030101010101" pitchFamily="2" charset="-122"/>
              </a:rPr>
              <a:t>多维数组的初始化形式与二维数组类似：有嵌套初值表、线性初值表两种形式。使用线性初值表初始化时，数组元素按内存排列顺序依次从初值表中取值。</a:t>
            </a:r>
          </a:p>
          <a:p>
            <a:pPr marL="285750" indent="-285750" algn="just">
              <a:lnSpc>
                <a:spcPct val="150000"/>
              </a:lnSpc>
              <a:buFont typeface="Arial" panose="020B0604020202020204" pitchFamily="34" charset="0"/>
              <a:buChar char="•"/>
            </a:pPr>
            <a:r>
              <a:rPr lang="zh-CN" altLang="en-US" dirty="0">
                <a:latin typeface="宋体" panose="02010600030101010101" pitchFamily="2" charset="-122"/>
                <a:ea typeface="宋体" panose="02010600030101010101" pitchFamily="2" charset="-122"/>
              </a:rPr>
              <a:t>对多维数组进行存取包括对数组元素的存取和对数组元素的地址的读取，当一个多维数组的下标数与维数相同时，为对数组元素的存取。</a:t>
            </a:r>
          </a:p>
          <a:p>
            <a:pPr marL="285750" indent="-285750" algn="just">
              <a:lnSpc>
                <a:spcPct val="150000"/>
              </a:lnSpc>
              <a:buFont typeface="Arial" panose="020B0604020202020204" pitchFamily="34" charset="0"/>
              <a:buChar char="•"/>
            </a:pPr>
            <a:r>
              <a:rPr lang="zh-CN" altLang="en-US" dirty="0">
                <a:latin typeface="宋体" panose="02010600030101010101" pitchFamily="2" charset="-122"/>
                <a:ea typeface="宋体" panose="02010600030101010101" pitchFamily="2" charset="-122"/>
              </a:rPr>
              <a:t>当下标个数小于维数时表示的是一个地址，表示地址时，下标也不能越界。 </a:t>
            </a:r>
          </a:p>
        </p:txBody>
      </p:sp>
      <p:sp>
        <p:nvSpPr>
          <p:cNvPr id="11" name="文本框 10">
            <a:extLst>
              <a:ext uri="{FF2B5EF4-FFF2-40B4-BE49-F238E27FC236}">
                <a16:creationId xmlns:a16="http://schemas.microsoft.com/office/drawing/2014/main" id="{95546754-8431-DE01-67E1-15F6A0837720}"/>
              </a:ext>
            </a:extLst>
          </p:cNvPr>
          <p:cNvSpPr txBox="1"/>
          <p:nvPr/>
        </p:nvSpPr>
        <p:spPr>
          <a:xfrm>
            <a:off x="1335188" y="4097770"/>
            <a:ext cx="9043252" cy="2117246"/>
          </a:xfrm>
          <a:prstGeom prst="rect">
            <a:avLst/>
          </a:prstGeom>
          <a:noFill/>
        </p:spPr>
        <p:txBody>
          <a:bodyPr wrap="square">
            <a:spAutoFit/>
          </a:bodyPr>
          <a:lstStyle/>
          <a:p>
            <a:pPr algn="just">
              <a:lnSpc>
                <a:spcPct val="150000"/>
              </a:lnSpc>
              <a:buClr>
                <a:srgbClr val="FF0000"/>
              </a:buClr>
              <a:buFont typeface="Wingdings" panose="05000000000000000000" pitchFamily="2" charset="2"/>
              <a:buNone/>
            </a:pPr>
            <a:r>
              <a:rPr lang="en-US" altLang="zh-CN" sz="1800" dirty="0">
                <a:latin typeface="Times New Roman" panose="02020603050405020304" pitchFamily="18" charset="0"/>
                <a:ea typeface="宋体" panose="02010600030101010101" pitchFamily="2" charset="-122"/>
                <a:cs typeface="Times New Roman" panose="02020603050405020304" pitchFamily="18" charset="0"/>
              </a:rPr>
              <a:t>b[1];      //b[1][0][0]</a:t>
            </a:r>
            <a:r>
              <a:rPr lang="zh-CN" altLang="en-US" sz="1800" dirty="0">
                <a:latin typeface="Times New Roman" panose="02020603050405020304" pitchFamily="18" charset="0"/>
                <a:ea typeface="宋体" panose="02010600030101010101" pitchFamily="2" charset="-122"/>
                <a:cs typeface="Times New Roman" panose="02020603050405020304" pitchFamily="18" charset="0"/>
              </a:rPr>
              <a:t>的地址；</a:t>
            </a:r>
          </a:p>
          <a:p>
            <a:pPr algn="just">
              <a:lnSpc>
                <a:spcPct val="150000"/>
              </a:lnSpc>
              <a:buClr>
                <a:srgbClr val="FF0000"/>
              </a:buClr>
              <a:buFont typeface="Wingdings" panose="05000000000000000000" pitchFamily="2" charset="2"/>
              <a:buNone/>
            </a:pPr>
            <a:r>
              <a:rPr lang="en-US" altLang="zh-CN" sz="1800" dirty="0">
                <a:latin typeface="Times New Roman" panose="02020603050405020304" pitchFamily="18" charset="0"/>
                <a:ea typeface="宋体" panose="02010600030101010101" pitchFamily="2" charset="-122"/>
                <a:cs typeface="Times New Roman" panose="02020603050405020304" pitchFamily="18" charset="0"/>
              </a:rPr>
              <a:t>b[2]</a:t>
            </a:r>
            <a:r>
              <a:rPr lang="zh-CN" altLang="en-US" sz="1800" dirty="0">
                <a:latin typeface="Times New Roman" panose="02020603050405020304" pitchFamily="18" charset="0"/>
                <a:ea typeface="宋体" panose="02010600030101010101" pitchFamily="2" charset="-122"/>
                <a:cs typeface="Times New Roman" panose="02020603050405020304" pitchFamily="18" charset="0"/>
              </a:rPr>
              <a:t>；     </a:t>
            </a:r>
            <a:r>
              <a:rPr lang="en-US" altLang="zh-CN" sz="1800" dirty="0">
                <a:latin typeface="Times New Roman" panose="02020603050405020304" pitchFamily="18" charset="0"/>
                <a:ea typeface="宋体" panose="02010600030101010101" pitchFamily="2" charset="-122"/>
                <a:cs typeface="Times New Roman" panose="02020603050405020304" pitchFamily="18" charset="0"/>
              </a:rPr>
              <a:t>//</a:t>
            </a:r>
            <a:r>
              <a:rPr lang="zh-CN" altLang="en-US" sz="1800" dirty="0">
                <a:latin typeface="Times New Roman" panose="02020603050405020304" pitchFamily="18" charset="0"/>
                <a:ea typeface="宋体" panose="02010600030101010101" pitchFamily="2" charset="-122"/>
                <a:cs typeface="Times New Roman" panose="02020603050405020304" pitchFamily="18" charset="0"/>
              </a:rPr>
              <a:t>错误，下标越界；</a:t>
            </a:r>
          </a:p>
          <a:p>
            <a:pPr algn="just">
              <a:lnSpc>
                <a:spcPct val="150000"/>
              </a:lnSpc>
              <a:buClr>
                <a:srgbClr val="FF0000"/>
              </a:buClr>
              <a:buFont typeface="Wingdings" panose="05000000000000000000" pitchFamily="2" charset="2"/>
              <a:buNone/>
            </a:pPr>
            <a:r>
              <a:rPr lang="en-US" altLang="zh-CN" sz="1800" dirty="0">
                <a:latin typeface="Times New Roman" panose="02020603050405020304" pitchFamily="18" charset="0"/>
                <a:ea typeface="宋体" panose="02010600030101010101" pitchFamily="2" charset="-122"/>
                <a:cs typeface="Times New Roman" panose="02020603050405020304" pitchFamily="18" charset="0"/>
              </a:rPr>
              <a:t>b[0]+1;    //</a:t>
            </a:r>
            <a:r>
              <a:rPr lang="zh-CN" altLang="en-US" sz="1800" dirty="0">
                <a:latin typeface="Times New Roman" panose="02020603050405020304" pitchFamily="18" charset="0"/>
                <a:ea typeface="宋体" panose="02010600030101010101" pitchFamily="2" charset="-122"/>
                <a:cs typeface="Times New Roman" panose="02020603050405020304" pitchFamily="18" charset="0"/>
              </a:rPr>
              <a:t>与</a:t>
            </a:r>
            <a:r>
              <a:rPr lang="en-US" altLang="zh-CN" sz="1800" dirty="0">
                <a:latin typeface="Times New Roman" panose="02020603050405020304" pitchFamily="18" charset="0"/>
                <a:ea typeface="宋体" panose="02010600030101010101" pitchFamily="2" charset="-122"/>
                <a:cs typeface="Times New Roman" panose="02020603050405020304" pitchFamily="18" charset="0"/>
              </a:rPr>
              <a:t>b[0][1]</a:t>
            </a:r>
            <a:r>
              <a:rPr lang="zh-CN" altLang="en-US" sz="1800" dirty="0">
                <a:latin typeface="Times New Roman" panose="02020603050405020304" pitchFamily="18" charset="0"/>
                <a:ea typeface="宋体" panose="02010600030101010101" pitchFamily="2" charset="-122"/>
                <a:cs typeface="Times New Roman" panose="02020603050405020304" pitchFamily="18" charset="0"/>
              </a:rPr>
              <a:t>相同，</a:t>
            </a:r>
            <a:r>
              <a:rPr lang="en-US" altLang="zh-CN" sz="1800" dirty="0">
                <a:latin typeface="Times New Roman" panose="02020603050405020304" pitchFamily="18" charset="0"/>
                <a:ea typeface="宋体" panose="02010600030101010101" pitchFamily="2" charset="-122"/>
                <a:cs typeface="Times New Roman" panose="02020603050405020304" pitchFamily="18" charset="0"/>
              </a:rPr>
              <a:t>b[0][1][0]</a:t>
            </a:r>
            <a:r>
              <a:rPr lang="zh-CN" altLang="en-US" sz="1800" dirty="0">
                <a:latin typeface="Times New Roman" panose="02020603050405020304" pitchFamily="18" charset="0"/>
                <a:ea typeface="宋体" panose="02010600030101010101" pitchFamily="2" charset="-122"/>
                <a:cs typeface="Times New Roman" panose="02020603050405020304" pitchFamily="18" charset="0"/>
              </a:rPr>
              <a:t>的地址。</a:t>
            </a:r>
          </a:p>
          <a:p>
            <a:pPr algn="just">
              <a:lnSpc>
                <a:spcPct val="150000"/>
              </a:lnSpc>
              <a:buClr>
                <a:srgbClr val="FF0000"/>
              </a:buClr>
              <a:buFont typeface="Wingdings" panose="05000000000000000000" pitchFamily="2" charset="2"/>
              <a:buNone/>
            </a:pPr>
            <a:r>
              <a:rPr lang="en-US" altLang="zh-CN" sz="1800" dirty="0">
                <a:latin typeface="Times New Roman" panose="02020603050405020304" pitchFamily="18" charset="0"/>
                <a:ea typeface="宋体" panose="02010600030101010101" pitchFamily="2" charset="-122"/>
                <a:cs typeface="Times New Roman" panose="02020603050405020304" pitchFamily="18" charset="0"/>
              </a:rPr>
              <a:t>b[1][2];   //b[1][2][0]</a:t>
            </a:r>
            <a:r>
              <a:rPr lang="zh-CN" altLang="en-US" sz="1800" dirty="0">
                <a:latin typeface="Times New Roman" panose="02020603050405020304" pitchFamily="18" charset="0"/>
                <a:ea typeface="宋体" panose="02010600030101010101" pitchFamily="2" charset="-122"/>
                <a:cs typeface="Times New Roman" panose="02020603050405020304" pitchFamily="18" charset="0"/>
              </a:rPr>
              <a:t>的地址</a:t>
            </a:r>
          </a:p>
          <a:p>
            <a:pPr algn="just">
              <a:lnSpc>
                <a:spcPct val="150000"/>
              </a:lnSpc>
              <a:buClr>
                <a:srgbClr val="FF0000"/>
              </a:buClr>
              <a:buFont typeface="Wingdings" panose="05000000000000000000" pitchFamily="2" charset="2"/>
              <a:buNone/>
            </a:pPr>
            <a:r>
              <a:rPr lang="en-US" altLang="zh-CN" sz="1800" dirty="0">
                <a:latin typeface="Times New Roman" panose="02020603050405020304" pitchFamily="18" charset="0"/>
                <a:ea typeface="宋体" panose="02010600030101010101" pitchFamily="2" charset="-122"/>
                <a:cs typeface="Times New Roman" panose="02020603050405020304" pitchFamily="18" charset="0"/>
              </a:rPr>
              <a:t>b[1][2]+4; //b[1][2][4]</a:t>
            </a:r>
            <a:r>
              <a:rPr lang="zh-CN" altLang="en-US" sz="1800" dirty="0">
                <a:latin typeface="Times New Roman" panose="02020603050405020304" pitchFamily="18" charset="0"/>
                <a:ea typeface="宋体" panose="02010600030101010101" pitchFamily="2" charset="-122"/>
                <a:cs typeface="Times New Roman" panose="02020603050405020304" pitchFamily="18" charset="0"/>
              </a:rPr>
              <a:t>的地址，但数组</a:t>
            </a:r>
            <a:r>
              <a:rPr lang="en-US" altLang="zh-CN" sz="1800" dirty="0">
                <a:latin typeface="Times New Roman" panose="02020603050405020304" pitchFamily="18" charset="0"/>
                <a:ea typeface="宋体" panose="02010600030101010101" pitchFamily="2" charset="-122"/>
                <a:cs typeface="Times New Roman" panose="02020603050405020304" pitchFamily="18" charset="0"/>
              </a:rPr>
              <a:t>b</a:t>
            </a:r>
            <a:r>
              <a:rPr lang="zh-CN" altLang="en-US" sz="1800" dirty="0">
                <a:latin typeface="Times New Roman" panose="02020603050405020304" pitchFamily="18" charset="0"/>
                <a:ea typeface="宋体" panose="02010600030101010101" pitchFamily="2" charset="-122"/>
                <a:cs typeface="Times New Roman" panose="02020603050405020304" pitchFamily="18" charset="0"/>
              </a:rPr>
              <a:t>中没有</a:t>
            </a:r>
            <a:r>
              <a:rPr lang="en-US" altLang="zh-CN" sz="1800" dirty="0">
                <a:latin typeface="Times New Roman" panose="02020603050405020304" pitchFamily="18" charset="0"/>
                <a:ea typeface="宋体" panose="02010600030101010101" pitchFamily="2" charset="-122"/>
                <a:cs typeface="Times New Roman" panose="02020603050405020304" pitchFamily="18" charset="0"/>
              </a:rPr>
              <a:t>b[1][2][4]</a:t>
            </a:r>
            <a:r>
              <a:rPr lang="zh-CN" altLang="en-US" sz="1800" dirty="0">
                <a:latin typeface="Times New Roman" panose="02020603050405020304" pitchFamily="18" charset="0"/>
                <a:ea typeface="宋体" panose="02010600030101010101" pitchFamily="2" charset="-122"/>
                <a:cs typeface="Times New Roman" panose="02020603050405020304" pitchFamily="18" charset="0"/>
              </a:rPr>
              <a:t>这个元素，故指向了其它地方。 </a:t>
            </a:r>
          </a:p>
        </p:txBody>
      </p:sp>
    </p:spTree>
    <p:extLst>
      <p:ext uri="{BB962C8B-B14F-4D97-AF65-F5344CB8AC3E}">
        <p14:creationId xmlns:p14="http://schemas.microsoft.com/office/powerpoint/2010/main" val="270980736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A7CE7E-E53E-7A63-CEDC-63886D84835B}"/>
            </a:ext>
          </a:extLst>
        </p:cNvPr>
        <p:cNvGrpSpPr/>
        <p:nvPr/>
      </p:nvGrpSpPr>
      <p:grpSpPr>
        <a:xfrm>
          <a:off x="0" y="0"/>
          <a:ext cx="0" cy="0"/>
          <a:chOff x="0" y="0"/>
          <a:chExt cx="0" cy="0"/>
        </a:xfrm>
      </p:grpSpPr>
      <p:graphicFrame>
        <p:nvGraphicFramePr>
          <p:cNvPr id="2" name="Group 2">
            <a:extLst>
              <a:ext uri="{FF2B5EF4-FFF2-40B4-BE49-F238E27FC236}">
                <a16:creationId xmlns:a16="http://schemas.microsoft.com/office/drawing/2014/main" id="{A99E15D8-9573-554A-B564-4ECDE3204CF6}"/>
              </a:ext>
            </a:extLst>
          </p:cNvPr>
          <p:cNvGraphicFramePr>
            <a:graphicFrameLocks noGrp="1"/>
          </p:cNvGraphicFramePr>
          <p:nvPr>
            <p:extLst>
              <p:ext uri="{D42A27DB-BD31-4B8C-83A1-F6EECF244321}">
                <p14:modId xmlns:p14="http://schemas.microsoft.com/office/powerpoint/2010/main" val="835518032"/>
              </p:ext>
            </p:extLst>
          </p:nvPr>
        </p:nvGraphicFramePr>
        <p:xfrm>
          <a:off x="2066223" y="895350"/>
          <a:ext cx="8229600" cy="5535930"/>
        </p:xfrm>
        <a:graphic>
          <a:graphicData uri="http://schemas.openxmlformats.org/drawingml/2006/table">
            <a:tbl>
              <a:tblPr/>
              <a:tblGrid>
                <a:gridCol w="573088">
                  <a:extLst>
                    <a:ext uri="{9D8B030D-6E8A-4147-A177-3AD203B41FA5}">
                      <a16:colId xmlns:a16="http://schemas.microsoft.com/office/drawing/2014/main" val="20000"/>
                    </a:ext>
                  </a:extLst>
                </a:gridCol>
                <a:gridCol w="7656512">
                  <a:extLst>
                    <a:ext uri="{9D8B030D-6E8A-4147-A177-3AD203B41FA5}">
                      <a16:colId xmlns:a16="http://schemas.microsoft.com/office/drawing/2014/main" val="20001"/>
                    </a:ext>
                  </a:extLst>
                </a:gridCol>
              </a:tblGrid>
              <a:tr h="5535930">
                <a:tc>
                  <a:txBody>
                    <a:bodyPr/>
                    <a:lstStyle>
                      <a:lvl1pPr algn="l">
                        <a:spcBef>
                          <a:spcPct val="20000"/>
                        </a:spcBef>
                        <a:buClr>
                          <a:srgbClr val="FFFF00"/>
                        </a:buClr>
                        <a:buSzPct val="80000"/>
                        <a:buFont typeface="Wingdings" panose="05000000000000000000" pitchFamily="2" charset="2"/>
                        <a:defRPr sz="2800">
                          <a:solidFill>
                            <a:schemeClr val="tx1"/>
                          </a:solidFill>
                          <a:latin typeface="Arial" panose="020B0604020202020204" pitchFamily="34" charset="0"/>
                          <a:ea typeface="宋体" panose="02010600030101010101" pitchFamily="2" charset="-122"/>
                        </a:defRPr>
                      </a:lvl1pPr>
                      <a:lvl2pPr marL="742950" indent="-285750" algn="l">
                        <a:spcBef>
                          <a:spcPct val="20000"/>
                        </a:spcBef>
                        <a:buClr>
                          <a:srgbClr val="CC0000"/>
                        </a:buClr>
                        <a:buSzPct val="70000"/>
                        <a:buFont typeface="Wingdings" panose="05000000000000000000" pitchFamily="2" charset="2"/>
                        <a:defRPr sz="2400">
                          <a:solidFill>
                            <a:schemeClr val="tx1"/>
                          </a:solidFill>
                          <a:latin typeface="Arial" panose="020B0604020202020204" pitchFamily="34" charset="0"/>
                          <a:ea typeface="宋体" panose="02010600030101010101" pitchFamily="2" charset="-122"/>
                        </a:defRPr>
                      </a:lvl2pPr>
                      <a:lvl3pPr marL="1143000" indent="-228600" algn="l">
                        <a:spcBef>
                          <a:spcPct val="20000"/>
                        </a:spcBef>
                        <a:buClr>
                          <a:srgbClr val="009900"/>
                        </a:buClr>
                        <a:buSzPct val="60000"/>
                        <a:buFont typeface="Wingdings" panose="05000000000000000000" pitchFamily="2" charset="2"/>
                        <a:defRPr sz="2000">
                          <a:solidFill>
                            <a:schemeClr val="tx1"/>
                          </a:solidFill>
                          <a:latin typeface="Arial" panose="020B0604020202020204" pitchFamily="34" charset="0"/>
                          <a:ea typeface="宋体" panose="02010600030101010101" pitchFamily="2" charset="-122"/>
                        </a:defRPr>
                      </a:lvl3pPr>
                      <a:lvl4pPr marL="1600200" indent="-228600" algn="l">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4pPr>
                      <a:lvl5pPr marL="2057400" indent="-228600" algn="l">
                        <a:spcBef>
                          <a:spcPct val="20000"/>
                        </a:spcBef>
                        <a:buClr>
                          <a:schemeClr val="accent2"/>
                        </a:buClr>
                        <a:buSzPct val="5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2</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3</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4</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5</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6</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7</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8</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9</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10</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11</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12</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13</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14</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15</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16</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17</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18</a:t>
                      </a:r>
                    </a:p>
                  </a:txBody>
                  <a:tcPr marT="45726" marB="45726" horzOverflow="overflow">
                    <a:lnL>
                      <a:noFill/>
                    </a:lnL>
                    <a:lnR>
                      <a:noFill/>
                    </a:lnR>
                    <a:lnT w="28575" cap="flat" cmpd="sng" algn="ctr">
                      <a:solidFill>
                        <a:srgbClr val="003399"/>
                      </a:solidFill>
                      <a:prstDash val="solid"/>
                      <a:round/>
                      <a:headEnd type="none" w="med" len="med"/>
                      <a:tailEnd type="none" w="med" len="med"/>
                    </a:lnT>
                    <a:lnB w="6350" cap="flat" cmpd="sng" algn="ctr">
                      <a:solidFill>
                        <a:srgbClr val="003399"/>
                      </a:solidFill>
                      <a:prstDash val="solid"/>
                      <a:round/>
                      <a:headEnd type="none" w="med" len="med"/>
                      <a:tailEnd type="none" w="med" len="med"/>
                    </a:lnB>
                    <a:lnTlToBr>
                      <a:noFill/>
                    </a:lnTlToBr>
                    <a:lnBlToTr>
                      <a:noFill/>
                    </a:lnBlToTr>
                    <a:noFill/>
                  </a:tcPr>
                </a:tc>
                <a:tc>
                  <a:txBody>
                    <a:bodyPr/>
                    <a:lstStyle>
                      <a:lvl1pPr algn="l">
                        <a:spcBef>
                          <a:spcPct val="20000"/>
                        </a:spcBef>
                        <a:buClr>
                          <a:srgbClr val="FFFF00"/>
                        </a:buClr>
                        <a:buSzPct val="80000"/>
                        <a:buFont typeface="Wingdings" panose="05000000000000000000" pitchFamily="2" charset="2"/>
                        <a:defRPr sz="2800">
                          <a:solidFill>
                            <a:schemeClr val="tx1"/>
                          </a:solidFill>
                          <a:latin typeface="Arial" panose="020B0604020202020204" pitchFamily="34" charset="0"/>
                          <a:ea typeface="宋体" panose="02010600030101010101" pitchFamily="2" charset="-122"/>
                        </a:defRPr>
                      </a:lvl1pPr>
                      <a:lvl2pPr marL="742950" indent="-285750" algn="l">
                        <a:spcBef>
                          <a:spcPct val="20000"/>
                        </a:spcBef>
                        <a:buClr>
                          <a:srgbClr val="CC0000"/>
                        </a:buClr>
                        <a:buSzPct val="70000"/>
                        <a:buFont typeface="Wingdings" panose="05000000000000000000" pitchFamily="2" charset="2"/>
                        <a:defRPr sz="2400">
                          <a:solidFill>
                            <a:schemeClr val="tx1"/>
                          </a:solidFill>
                          <a:latin typeface="Arial" panose="020B0604020202020204" pitchFamily="34" charset="0"/>
                          <a:ea typeface="宋体" panose="02010600030101010101" pitchFamily="2" charset="-122"/>
                        </a:defRPr>
                      </a:lvl2pPr>
                      <a:lvl3pPr marL="1143000" indent="-228600" algn="l">
                        <a:spcBef>
                          <a:spcPct val="20000"/>
                        </a:spcBef>
                        <a:buClr>
                          <a:srgbClr val="009900"/>
                        </a:buClr>
                        <a:buSzPct val="60000"/>
                        <a:buFont typeface="Wingdings" panose="05000000000000000000" pitchFamily="2" charset="2"/>
                        <a:defRPr sz="2000">
                          <a:solidFill>
                            <a:schemeClr val="tx1"/>
                          </a:solidFill>
                          <a:latin typeface="Arial" panose="020B0604020202020204" pitchFamily="34" charset="0"/>
                          <a:ea typeface="宋体" panose="02010600030101010101" pitchFamily="2" charset="-122"/>
                        </a:defRPr>
                      </a:lvl3pPr>
                      <a:lvl4pPr marL="1600200" indent="-228600" algn="l">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4pPr>
                      <a:lvl5pPr marL="2057400" indent="-228600" algn="l">
                        <a:spcBef>
                          <a:spcPct val="20000"/>
                        </a:spcBef>
                        <a:buClr>
                          <a:schemeClr val="accent2"/>
                        </a:buClr>
                        <a:buSzPct val="5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9pPr>
                    </a:lstStyle>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3_4.cpp                                           *</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a:t>
                      </a:r>
                      <a:r>
                        <a:rPr kumimoji="0" lang="zh-CN" altLang="en-US"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多维数组的各种地址表达式            *</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zh-CN" altLang="en-US"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#include&lt;iostream&gt;</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using namespace std;</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int main()</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const int K=3,M=4,N=5;</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int k=2,m=3,n=4;</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short int </a:t>
                      </a:r>
                      <a:r>
                        <a:rPr kumimoji="0" lang="en-US" altLang="zh-CN" sz="1600" b="1" i="0" u="none" strike="noStrike" cap="none" normalizeH="0" baseline="0" dirty="0">
                          <a:ln>
                            <a:noFill/>
                          </a:ln>
                          <a:solidFill>
                            <a:srgbClr val="FF0000"/>
                          </a:solidFill>
                          <a:effectLst/>
                          <a:latin typeface="Times New Roman" panose="02020603050405020304" pitchFamily="18" charset="0"/>
                          <a:ea typeface="宋体" panose="02010600030101010101" pitchFamily="2" charset="-122"/>
                          <a:cs typeface="Times New Roman" panose="02020603050405020304" pitchFamily="18" charset="0"/>
                        </a:rPr>
                        <a:t>b[K][M][N]</a:t>
                      </a: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a:t>
                      </a:r>
                      <a:r>
                        <a:rPr kumimoji="0" lang="en-US" altLang="zh-CN" sz="1600" b="0" i="0" u="none" strike="noStrike" cap="none" normalizeH="0" baseline="0" dirty="0" err="1">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cout</a:t>
                      </a: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&lt;&lt;"Add of b: &amp;b="&lt;&lt;&amp;b&lt;&lt;</a:t>
                      </a:r>
                      <a:r>
                        <a:rPr kumimoji="0" lang="en-US" altLang="zh-CN" sz="1600" b="0" i="0" u="none" strike="noStrike" cap="none" normalizeH="0" baseline="0" dirty="0" err="1">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endl</a:t>
                      </a: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a:t>
                      </a:r>
                      <a:r>
                        <a:rPr kumimoji="0" lang="en-US" altLang="zh-CN" sz="1600" b="0" i="0" u="none" strike="noStrike" cap="none" normalizeH="0" baseline="0" dirty="0" err="1">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cout</a:t>
                      </a: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&lt;&lt;"          b="&lt;&lt;b&lt;&lt;</a:t>
                      </a:r>
                      <a:r>
                        <a:rPr kumimoji="0" lang="en-US" altLang="zh-CN" sz="1600" b="0" i="0" u="none" strike="noStrike" cap="none" normalizeH="0" baseline="0" dirty="0" err="1">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endl</a:t>
                      </a: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a:t>
                      </a:r>
                      <a:r>
                        <a:rPr kumimoji="0" lang="en-US" altLang="zh-CN" sz="1600" b="0" i="0" u="none" strike="noStrike" cap="none" normalizeH="0" baseline="0" dirty="0" err="1">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cout</a:t>
                      </a: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&lt;&lt;"          &amp;b[0][0][0]="&lt;&lt;&amp;b[0][0][0]&lt;&lt;</a:t>
                      </a:r>
                      <a:r>
                        <a:rPr kumimoji="0" lang="en-US" altLang="zh-CN" sz="1600" b="0" i="0" u="none" strike="noStrike" cap="none" normalizeH="0" baseline="0" dirty="0" err="1">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endl</a:t>
                      </a: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a:t>
                      </a:r>
                      <a:r>
                        <a:rPr kumimoji="0" lang="en-US" altLang="zh-CN" sz="1600" b="0" i="0" u="none" strike="noStrike" cap="none" normalizeH="0" baseline="0" dirty="0" err="1">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cout</a:t>
                      </a: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&lt;&lt;"Add of b[k]: &amp;b[k]="&lt;&lt;&amp;b[k]&lt;&lt;</a:t>
                      </a:r>
                      <a:r>
                        <a:rPr kumimoji="0" lang="en-US" altLang="zh-CN" sz="1600" b="0" i="0" u="none" strike="noStrike" cap="none" normalizeH="0" baseline="0" dirty="0" err="1">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endl</a:t>
                      </a: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a:t>
                      </a:r>
                      <a:r>
                        <a:rPr kumimoji="0" lang="en-US" altLang="zh-CN" sz="1600" b="0" i="0" u="none" strike="noStrike" cap="none" normalizeH="0" baseline="0" dirty="0" err="1">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cout</a:t>
                      </a: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&lt;&lt;"             b[k]="&lt;&lt;b[k]&lt;&lt;</a:t>
                      </a:r>
                      <a:r>
                        <a:rPr kumimoji="0" lang="en-US" altLang="zh-CN" sz="1600" b="0" i="0" u="none" strike="noStrike" cap="none" normalizeH="0" baseline="0" dirty="0" err="1">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endl</a:t>
                      </a: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a:t>
                      </a:r>
                      <a:r>
                        <a:rPr kumimoji="0" lang="en-US" altLang="zh-CN" sz="1600" b="0" i="0" u="none" strike="noStrike" cap="none" normalizeH="0" baseline="0" dirty="0" err="1">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cout</a:t>
                      </a: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&lt;&lt;"             </a:t>
                      </a:r>
                      <a:r>
                        <a:rPr kumimoji="0" lang="en-US" altLang="zh-CN" sz="1600" b="0" i="0" u="none" strike="noStrike" cap="none" normalizeH="0" baseline="0" dirty="0" err="1">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b+k</a:t>
                      </a: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="&lt;&lt;(</a:t>
                      </a:r>
                      <a:r>
                        <a:rPr kumimoji="0" lang="en-US" altLang="zh-CN" sz="1600" b="0" i="0" u="none" strike="noStrike" cap="none" normalizeH="0" baseline="0" dirty="0" err="1">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b+k</a:t>
                      </a: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)&lt;&lt;</a:t>
                      </a:r>
                      <a:r>
                        <a:rPr kumimoji="0" lang="en-US" altLang="zh-CN" sz="1600" b="0" i="0" u="none" strike="noStrike" cap="none" normalizeH="0" baseline="0" dirty="0" err="1">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endl</a:t>
                      </a: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a:t>
                      </a:r>
                      <a:r>
                        <a:rPr kumimoji="0" lang="en-US" altLang="zh-CN" sz="1600" b="0" i="0" u="none" strike="noStrike" cap="none" normalizeH="0" baseline="0" dirty="0" err="1">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cout</a:t>
                      </a: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&lt;&lt;"             &amp;b[0]+k="&lt;&lt;(&amp;b[0]+k)&lt;&lt;</a:t>
                      </a:r>
                      <a:r>
                        <a:rPr kumimoji="0" lang="en-US" altLang="zh-CN" sz="1600" b="0" i="0" u="none" strike="noStrike" cap="none" normalizeH="0" baseline="0" dirty="0" err="1">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endl</a:t>
                      </a: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a:t>
                      </a:r>
                      <a:r>
                        <a:rPr kumimoji="0" lang="en-US" altLang="zh-CN" sz="1600" b="0" i="0" u="none" strike="noStrike" cap="none" normalizeH="0" baseline="0" dirty="0" err="1">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cout</a:t>
                      </a: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&lt;&lt;"             &amp;b[k][0][0]="&lt;&lt;&amp;b[k][0][0]&lt;&lt;</a:t>
                      </a:r>
                      <a:r>
                        <a:rPr kumimoji="0" lang="en-US" altLang="zh-CN" sz="1600" b="0" i="0" u="none" strike="noStrike" cap="none" normalizeH="0" baseline="0" dirty="0" err="1">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endl</a:t>
                      </a: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p>
                  </a:txBody>
                  <a:tcPr marT="45726" marB="45726" horzOverflow="overflow">
                    <a:lnL>
                      <a:noFill/>
                    </a:lnL>
                    <a:lnR>
                      <a:noFill/>
                    </a:lnR>
                    <a:lnT w="28575" cap="flat" cmpd="sng" algn="ctr">
                      <a:solidFill>
                        <a:srgbClr val="003399"/>
                      </a:solidFill>
                      <a:prstDash val="solid"/>
                      <a:round/>
                      <a:headEnd type="none" w="med" len="med"/>
                      <a:tailEnd type="none" w="med" len="med"/>
                    </a:lnT>
                    <a:lnB w="6350" cap="flat" cmpd="sng" algn="ctr">
                      <a:solidFill>
                        <a:srgbClr val="003399"/>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bl>
          </a:graphicData>
        </a:graphic>
      </p:graphicFrame>
      <p:sp>
        <p:nvSpPr>
          <p:cNvPr id="3" name="文本框 2">
            <a:extLst>
              <a:ext uri="{FF2B5EF4-FFF2-40B4-BE49-F238E27FC236}">
                <a16:creationId xmlns:a16="http://schemas.microsoft.com/office/drawing/2014/main" id="{77386226-C7C6-5C49-F880-0FA4C939BF9F}"/>
              </a:ext>
            </a:extLst>
          </p:cNvPr>
          <p:cNvSpPr txBox="1"/>
          <p:nvPr/>
        </p:nvSpPr>
        <p:spPr>
          <a:xfrm>
            <a:off x="900848" y="121514"/>
            <a:ext cx="10560350" cy="584775"/>
          </a:xfrm>
          <a:prstGeom prst="rect">
            <a:avLst/>
          </a:prstGeom>
          <a:noFill/>
        </p:spPr>
        <p:txBody>
          <a:bodyPr wrap="square">
            <a:spAutoFit/>
          </a:bodyPr>
          <a:lstStyle/>
          <a:p>
            <a:r>
              <a:rPr lang="en-US" altLang="zh-CN" sz="3200" b="1" dirty="0">
                <a:latin typeface="微软雅黑" panose="020B0503020204020204" pitchFamily="34" charset="-122"/>
                <a:ea typeface="微软雅黑" panose="020B0503020204020204" pitchFamily="34" charset="-122"/>
                <a:cs typeface="+mj-cs"/>
              </a:rPr>
              <a:t>3.2.3 </a:t>
            </a:r>
            <a:r>
              <a:rPr lang="zh-CN" altLang="en-US" sz="3200" b="1" dirty="0">
                <a:latin typeface="微软雅黑" panose="020B0503020204020204" pitchFamily="34" charset="-122"/>
                <a:ea typeface="微软雅黑" panose="020B0503020204020204" pitchFamily="34" charset="-122"/>
                <a:cs typeface="+mj-cs"/>
              </a:rPr>
              <a:t>多维数组</a:t>
            </a:r>
          </a:p>
        </p:txBody>
      </p:sp>
    </p:spTree>
    <p:extLst>
      <p:ext uri="{BB962C8B-B14F-4D97-AF65-F5344CB8AC3E}">
        <p14:creationId xmlns:p14="http://schemas.microsoft.com/office/powerpoint/2010/main" val="276944140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580F13-210D-A9BD-390F-EAE78FC8D9C4}"/>
            </a:ext>
          </a:extLst>
        </p:cNvPr>
        <p:cNvGrpSpPr/>
        <p:nvPr/>
      </p:nvGrpSpPr>
      <p:grpSpPr>
        <a:xfrm>
          <a:off x="0" y="0"/>
          <a:ext cx="0" cy="0"/>
          <a:chOff x="0" y="0"/>
          <a:chExt cx="0" cy="0"/>
        </a:xfrm>
      </p:grpSpPr>
      <p:graphicFrame>
        <p:nvGraphicFramePr>
          <p:cNvPr id="2" name="Group 2">
            <a:extLst>
              <a:ext uri="{FF2B5EF4-FFF2-40B4-BE49-F238E27FC236}">
                <a16:creationId xmlns:a16="http://schemas.microsoft.com/office/drawing/2014/main" id="{590627FE-91F1-214F-FE64-4F9C16D4F2A1}"/>
              </a:ext>
            </a:extLst>
          </p:cNvPr>
          <p:cNvGraphicFramePr>
            <a:graphicFrameLocks noGrp="1"/>
          </p:cNvGraphicFramePr>
          <p:nvPr>
            <p:extLst>
              <p:ext uri="{D42A27DB-BD31-4B8C-83A1-F6EECF244321}">
                <p14:modId xmlns:p14="http://schemas.microsoft.com/office/powerpoint/2010/main" val="3739902778"/>
              </p:ext>
            </p:extLst>
          </p:nvPr>
        </p:nvGraphicFramePr>
        <p:xfrm>
          <a:off x="703898" y="1232693"/>
          <a:ext cx="8610600" cy="4392613"/>
        </p:xfrm>
        <a:graphic>
          <a:graphicData uri="http://schemas.openxmlformats.org/drawingml/2006/table">
            <a:tbl>
              <a:tblPr/>
              <a:tblGrid>
                <a:gridCol w="600075">
                  <a:extLst>
                    <a:ext uri="{9D8B030D-6E8A-4147-A177-3AD203B41FA5}">
                      <a16:colId xmlns:a16="http://schemas.microsoft.com/office/drawing/2014/main" val="20000"/>
                    </a:ext>
                  </a:extLst>
                </a:gridCol>
                <a:gridCol w="8010525">
                  <a:extLst>
                    <a:ext uri="{9D8B030D-6E8A-4147-A177-3AD203B41FA5}">
                      <a16:colId xmlns:a16="http://schemas.microsoft.com/office/drawing/2014/main" val="20001"/>
                    </a:ext>
                  </a:extLst>
                </a:gridCol>
              </a:tblGrid>
              <a:tr h="4392613">
                <a:tc>
                  <a:txBody>
                    <a:bodyPr/>
                    <a:lstStyle/>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700" b="0" i="0" u="none" strike="noStrike" cap="none" normalizeH="0" baseline="0">
                          <a:ln>
                            <a:noFill/>
                          </a:ln>
                          <a:solidFill>
                            <a:schemeClr val="tx1"/>
                          </a:solidFill>
                          <a:effectLst/>
                          <a:latin typeface="Times New Roman" panose="02020603050405020304" pitchFamily="18" charset="0"/>
                          <a:ea typeface="宋体" pitchFamily="2" charset="-122"/>
                          <a:cs typeface="Times New Roman" panose="02020603050405020304" pitchFamily="18" charset="0"/>
                        </a:rPr>
                        <a:t>19</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700" b="0" i="0" u="none" strike="noStrike" cap="none" normalizeH="0" baseline="0">
                          <a:ln>
                            <a:noFill/>
                          </a:ln>
                          <a:solidFill>
                            <a:schemeClr val="tx1"/>
                          </a:solidFill>
                          <a:effectLst/>
                          <a:latin typeface="Times New Roman" panose="02020603050405020304" pitchFamily="18" charset="0"/>
                          <a:ea typeface="宋体" pitchFamily="2" charset="-122"/>
                          <a:cs typeface="Times New Roman" panose="02020603050405020304" pitchFamily="18" charset="0"/>
                        </a:rPr>
                        <a:t>20</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700" b="0" i="0" u="none" strike="noStrike" cap="none" normalizeH="0" baseline="0">
                          <a:ln>
                            <a:noFill/>
                          </a:ln>
                          <a:solidFill>
                            <a:schemeClr val="tx1"/>
                          </a:solidFill>
                          <a:effectLst/>
                          <a:latin typeface="Times New Roman" panose="02020603050405020304" pitchFamily="18" charset="0"/>
                          <a:ea typeface="宋体" pitchFamily="2" charset="-122"/>
                          <a:cs typeface="Times New Roman" panose="02020603050405020304" pitchFamily="18" charset="0"/>
                        </a:rPr>
                        <a:t>21</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700" b="0" i="0" u="none" strike="noStrike" cap="none" normalizeH="0" baseline="0">
                          <a:ln>
                            <a:noFill/>
                          </a:ln>
                          <a:solidFill>
                            <a:schemeClr val="tx1"/>
                          </a:solidFill>
                          <a:effectLst/>
                          <a:latin typeface="Times New Roman" panose="02020603050405020304" pitchFamily="18" charset="0"/>
                          <a:ea typeface="宋体" pitchFamily="2" charset="-122"/>
                          <a:cs typeface="Times New Roman" panose="02020603050405020304" pitchFamily="18" charset="0"/>
                        </a:rPr>
                        <a:t>22</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700" b="0" i="0" u="none" strike="noStrike" cap="none" normalizeH="0" baseline="0">
                          <a:ln>
                            <a:noFill/>
                          </a:ln>
                          <a:solidFill>
                            <a:schemeClr val="tx1"/>
                          </a:solidFill>
                          <a:effectLst/>
                          <a:latin typeface="Times New Roman" panose="02020603050405020304" pitchFamily="18" charset="0"/>
                          <a:ea typeface="宋体" pitchFamily="2" charset="-122"/>
                          <a:cs typeface="Times New Roman" panose="02020603050405020304" pitchFamily="18" charset="0"/>
                        </a:rPr>
                        <a:t>23</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700" b="0" i="0" u="none" strike="noStrike" cap="none" normalizeH="0" baseline="0">
                          <a:ln>
                            <a:noFill/>
                          </a:ln>
                          <a:solidFill>
                            <a:schemeClr val="tx1"/>
                          </a:solidFill>
                          <a:effectLst/>
                          <a:latin typeface="Times New Roman" panose="02020603050405020304" pitchFamily="18" charset="0"/>
                          <a:ea typeface="宋体" pitchFamily="2" charset="-122"/>
                          <a:cs typeface="Times New Roman" panose="02020603050405020304" pitchFamily="18" charset="0"/>
                        </a:rPr>
                        <a:t>24</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700" b="0" i="0" u="none" strike="noStrike" cap="none" normalizeH="0" baseline="0">
                          <a:ln>
                            <a:noFill/>
                          </a:ln>
                          <a:solidFill>
                            <a:schemeClr val="tx1"/>
                          </a:solidFill>
                          <a:effectLst/>
                          <a:latin typeface="Times New Roman" panose="02020603050405020304" pitchFamily="18" charset="0"/>
                          <a:ea typeface="宋体" pitchFamily="2" charset="-122"/>
                          <a:cs typeface="Times New Roman" panose="02020603050405020304" pitchFamily="18" charset="0"/>
                        </a:rPr>
                        <a:t>25</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700" b="0" i="0" u="none" strike="noStrike" cap="none" normalizeH="0" baseline="0">
                          <a:ln>
                            <a:noFill/>
                          </a:ln>
                          <a:solidFill>
                            <a:schemeClr val="tx1"/>
                          </a:solidFill>
                          <a:effectLst/>
                          <a:latin typeface="Times New Roman" panose="02020603050405020304" pitchFamily="18" charset="0"/>
                          <a:ea typeface="宋体" pitchFamily="2" charset="-122"/>
                          <a:cs typeface="Times New Roman" panose="02020603050405020304" pitchFamily="18" charset="0"/>
                        </a:rPr>
                        <a:t>26</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700" b="0" i="0" u="none" strike="noStrike" cap="none" normalizeH="0" baseline="0">
                          <a:ln>
                            <a:noFill/>
                          </a:ln>
                          <a:solidFill>
                            <a:schemeClr val="tx1"/>
                          </a:solidFill>
                          <a:effectLst/>
                          <a:latin typeface="Times New Roman" panose="02020603050405020304" pitchFamily="18" charset="0"/>
                          <a:ea typeface="宋体" pitchFamily="2" charset="-122"/>
                          <a:cs typeface="Times New Roman" panose="02020603050405020304" pitchFamily="18" charset="0"/>
                        </a:rPr>
                        <a:t>27</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700" b="0" i="0" u="none" strike="noStrike" cap="none" normalizeH="0" baseline="0">
                          <a:ln>
                            <a:noFill/>
                          </a:ln>
                          <a:solidFill>
                            <a:schemeClr val="tx1"/>
                          </a:solidFill>
                          <a:effectLst/>
                          <a:latin typeface="Times New Roman" panose="02020603050405020304" pitchFamily="18" charset="0"/>
                          <a:ea typeface="宋体" pitchFamily="2" charset="-122"/>
                          <a:cs typeface="Times New Roman" panose="02020603050405020304" pitchFamily="18" charset="0"/>
                        </a:rPr>
                        <a:t>28</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700" b="0" i="0" u="none" strike="noStrike" cap="none" normalizeH="0" baseline="0">
                          <a:ln>
                            <a:noFill/>
                          </a:ln>
                          <a:solidFill>
                            <a:schemeClr val="tx1"/>
                          </a:solidFill>
                          <a:effectLst/>
                          <a:latin typeface="Times New Roman" panose="02020603050405020304" pitchFamily="18" charset="0"/>
                          <a:ea typeface="宋体" pitchFamily="2" charset="-122"/>
                          <a:cs typeface="Times New Roman" panose="02020603050405020304" pitchFamily="18" charset="0"/>
                        </a:rPr>
                        <a:t>29</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700" b="0" i="0" u="none" strike="noStrike" cap="none" normalizeH="0" baseline="0">
                          <a:ln>
                            <a:noFill/>
                          </a:ln>
                          <a:solidFill>
                            <a:schemeClr val="tx1"/>
                          </a:solidFill>
                          <a:effectLst/>
                          <a:latin typeface="Times New Roman" panose="02020603050405020304" pitchFamily="18" charset="0"/>
                          <a:ea typeface="宋体" pitchFamily="2" charset="-122"/>
                          <a:cs typeface="Times New Roman" panose="02020603050405020304" pitchFamily="18" charset="0"/>
                        </a:rPr>
                        <a:t>30</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700" b="0" i="0" u="none" strike="noStrike" cap="none" normalizeH="0" baseline="0">
                          <a:ln>
                            <a:noFill/>
                          </a:ln>
                          <a:solidFill>
                            <a:schemeClr val="tx1"/>
                          </a:solidFill>
                          <a:effectLst/>
                          <a:latin typeface="Times New Roman" panose="02020603050405020304" pitchFamily="18" charset="0"/>
                          <a:ea typeface="宋体" pitchFamily="2" charset="-122"/>
                          <a:cs typeface="Times New Roman" panose="02020603050405020304" pitchFamily="18" charset="0"/>
                        </a:rPr>
                        <a:t>31</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700" b="0" i="0" u="none" strike="noStrike" cap="none" normalizeH="0" baseline="0">
                          <a:ln>
                            <a:noFill/>
                          </a:ln>
                          <a:solidFill>
                            <a:schemeClr val="tx1"/>
                          </a:solidFill>
                          <a:effectLst/>
                          <a:latin typeface="Times New Roman" panose="02020603050405020304" pitchFamily="18" charset="0"/>
                          <a:ea typeface="宋体" pitchFamily="2" charset="-122"/>
                          <a:cs typeface="Times New Roman" panose="02020603050405020304" pitchFamily="18" charset="0"/>
                        </a:rPr>
                        <a:t>32</a:t>
                      </a:r>
                    </a:p>
                  </a:txBody>
                  <a:tcPr marT="45725" marB="45725" horzOverflow="overflow">
                    <a:lnL cap="flat">
                      <a:noFill/>
                    </a:lnL>
                    <a:lnR>
                      <a:noFill/>
                    </a:lnR>
                    <a:lnT w="28575" cap="flat" cmpd="sng" algn="ctr">
                      <a:solidFill>
                        <a:srgbClr val="003399"/>
                      </a:solidFill>
                      <a:prstDash val="solid"/>
                      <a:round/>
                      <a:headEnd type="none" w="med" len="med"/>
                      <a:tailEnd type="none" w="med" len="med"/>
                    </a:lnT>
                    <a:lnB w="6350" cap="flat" cmpd="sng" algn="ctr">
                      <a:solidFill>
                        <a:srgbClr val="003399"/>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7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cout</a:t>
                      </a:r>
                      <a:r>
                        <a:rPr kumimoji="0" lang="en-US" altLang="zh-CN" sz="17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&lt;&lt;"Add of b[k][m]: &amp;b[k][m]="&lt;&lt;&amp;b[k][m]&lt;&lt;</a:t>
                      </a:r>
                      <a:r>
                        <a:rPr kumimoji="0" lang="en-US" altLang="zh-CN" sz="17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endl</a:t>
                      </a:r>
                      <a:r>
                        <a:rPr kumimoji="0" lang="en-US" altLang="zh-CN" sz="17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7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cout</a:t>
                      </a:r>
                      <a:r>
                        <a:rPr kumimoji="0" lang="en-US" altLang="zh-CN" sz="17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&lt;&lt;"                 b[k][m]="&lt;&lt;b[k][m]&lt;&lt;</a:t>
                      </a:r>
                      <a:r>
                        <a:rPr kumimoji="0" lang="en-US" altLang="zh-CN" sz="17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endl</a:t>
                      </a:r>
                      <a:r>
                        <a:rPr kumimoji="0" lang="en-US" altLang="zh-CN" sz="17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7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cout</a:t>
                      </a:r>
                      <a:r>
                        <a:rPr kumimoji="0" lang="en-US" altLang="zh-CN" sz="17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&lt;&lt;"                 b[k]+m ="&lt;&lt;(b[k]+m)&lt;&lt;</a:t>
                      </a:r>
                      <a:r>
                        <a:rPr kumimoji="0" lang="en-US" altLang="zh-CN" sz="17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endl</a:t>
                      </a:r>
                      <a:r>
                        <a:rPr kumimoji="0" lang="en-US" altLang="zh-CN" sz="17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7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cout</a:t>
                      </a:r>
                      <a:r>
                        <a:rPr kumimoji="0" lang="en-US" altLang="zh-CN" sz="17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&lt;&lt;"                 &amp;b[0][0]+k*</a:t>
                      </a:r>
                      <a:r>
                        <a:rPr kumimoji="0" lang="en-US" altLang="zh-CN" sz="17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M+m</a:t>
                      </a:r>
                      <a:r>
                        <a:rPr kumimoji="0" lang="en-US" altLang="zh-CN" sz="17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="&lt;&lt;(&amp;b[0][0]+k*</a:t>
                      </a:r>
                      <a:r>
                        <a:rPr kumimoji="0" lang="en-US" altLang="zh-CN" sz="17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M+m</a:t>
                      </a:r>
                      <a:r>
                        <a:rPr kumimoji="0" lang="en-US" altLang="zh-CN" sz="17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)&lt;&lt;</a:t>
                      </a:r>
                      <a:r>
                        <a:rPr kumimoji="0" lang="en-US" altLang="zh-CN" sz="17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endl</a:t>
                      </a:r>
                      <a:r>
                        <a:rPr kumimoji="0" lang="en-US" altLang="zh-CN" sz="17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7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cout</a:t>
                      </a:r>
                      <a:r>
                        <a:rPr kumimoji="0" lang="en-US" altLang="zh-CN" sz="17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&lt;&lt;"                 &amp;b[k][m][0]="&lt;&lt;&amp;b[k][m][0]&lt;&lt;</a:t>
                      </a:r>
                      <a:r>
                        <a:rPr kumimoji="0" lang="en-US" altLang="zh-CN" sz="17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endl</a:t>
                      </a:r>
                      <a:r>
                        <a:rPr kumimoji="0" lang="en-US" altLang="zh-CN" sz="17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7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cout</a:t>
                      </a:r>
                      <a:r>
                        <a:rPr kumimoji="0" lang="en-US" altLang="zh-CN" sz="17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&lt;&lt;"                 &amp;b[0][0]+(k*</a:t>
                      </a:r>
                      <a:r>
                        <a:rPr kumimoji="0" lang="en-US" altLang="zh-CN" sz="17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sizeof</a:t>
                      </a:r>
                      <a:r>
                        <a:rPr kumimoji="0" lang="en-US" altLang="zh-CN" sz="17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(b[0]))/</a:t>
                      </a:r>
                      <a:r>
                        <a:rPr kumimoji="0" lang="en-US" altLang="zh-CN" sz="17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sizeof</a:t>
                      </a:r>
                      <a:r>
                        <a:rPr kumimoji="0" lang="en-US" altLang="zh-CN" sz="17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(b[0][0])+m=";</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7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cout</a:t>
                      </a:r>
                      <a:r>
                        <a:rPr kumimoji="0" lang="en-US" altLang="zh-CN" sz="17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&lt;&lt;(&amp;b[0][0]+(k*</a:t>
                      </a:r>
                      <a:r>
                        <a:rPr kumimoji="0" lang="en-US" altLang="zh-CN" sz="17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sizeof</a:t>
                      </a:r>
                      <a:r>
                        <a:rPr kumimoji="0" lang="en-US" altLang="zh-CN" sz="17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(b[0]))/</a:t>
                      </a:r>
                      <a:r>
                        <a:rPr kumimoji="0" lang="en-US" altLang="zh-CN" sz="17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sizeof</a:t>
                      </a:r>
                      <a:r>
                        <a:rPr kumimoji="0" lang="en-US" altLang="zh-CN" sz="17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(b[0][0])+m)&lt;&lt;</a:t>
                      </a:r>
                      <a:r>
                        <a:rPr kumimoji="0" lang="en-US" altLang="zh-CN" sz="17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endl</a:t>
                      </a:r>
                      <a:r>
                        <a:rPr kumimoji="0" lang="en-US" altLang="zh-CN" sz="17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7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cout</a:t>
                      </a:r>
                      <a:r>
                        <a:rPr kumimoji="0" lang="en-US" altLang="zh-CN" sz="17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&lt;&lt;"Add of b[k][m][n]: &amp;b[k][m][n]="&lt;&lt;&amp;b[k][m][n]&lt;&lt;</a:t>
                      </a:r>
                      <a:r>
                        <a:rPr kumimoji="0" lang="en-US" altLang="zh-CN" sz="17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endl</a:t>
                      </a:r>
                      <a:r>
                        <a:rPr kumimoji="0" lang="en-US" altLang="zh-CN" sz="17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7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cout</a:t>
                      </a:r>
                      <a:r>
                        <a:rPr kumimoji="0" lang="en-US" altLang="zh-CN" sz="17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&lt;&lt;"                   b[k][m]+n="&lt;&lt;(b[k][m]+n)&lt;&lt;</a:t>
                      </a:r>
                      <a:r>
                        <a:rPr kumimoji="0" lang="en-US" altLang="zh-CN" sz="17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endl</a:t>
                      </a:r>
                      <a:r>
                        <a:rPr kumimoji="0" lang="en-US" altLang="zh-CN" sz="17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7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cout</a:t>
                      </a:r>
                      <a:r>
                        <a:rPr kumimoji="0" lang="en-US" altLang="zh-CN" sz="17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&lt;&lt;"   &amp;b[0][0][0]+k*M*</a:t>
                      </a:r>
                      <a:r>
                        <a:rPr kumimoji="0" lang="en-US" altLang="zh-CN" sz="17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N+m</a:t>
                      </a:r>
                      <a:r>
                        <a:rPr kumimoji="0" lang="en-US" altLang="zh-CN" sz="17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a:t>
                      </a:r>
                      <a:r>
                        <a:rPr kumimoji="0" lang="en-US" altLang="zh-CN" sz="17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N+n</a:t>
                      </a:r>
                      <a:r>
                        <a:rPr kumimoji="0" lang="en-US" altLang="zh-CN" sz="17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="&lt;&lt;(&amp;b[0][0][0]+k*M*</a:t>
                      </a:r>
                      <a:r>
                        <a:rPr kumimoji="0" lang="en-US" altLang="zh-CN" sz="17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N+m</a:t>
                      </a:r>
                      <a:r>
                        <a:rPr kumimoji="0" lang="en-US" altLang="zh-CN" sz="17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a:t>
                      </a:r>
                      <a:r>
                        <a:rPr kumimoji="0" lang="en-US" altLang="zh-CN" sz="17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N+n</a:t>
                      </a:r>
                      <a:r>
                        <a:rPr kumimoji="0" lang="en-US" altLang="zh-CN" sz="17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)&lt;&lt;</a:t>
                      </a:r>
                      <a:r>
                        <a:rPr kumimoji="0" lang="en-US" altLang="zh-CN" sz="17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endl</a:t>
                      </a:r>
                      <a:r>
                        <a:rPr kumimoji="0" lang="en-US" altLang="zh-CN" sz="17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7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cout</a:t>
                      </a:r>
                      <a:r>
                        <a:rPr kumimoji="0" lang="en-US" altLang="zh-CN" sz="17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&lt;&lt;"   &amp;b[0][0][0]+(</a:t>
                      </a:r>
                      <a:r>
                        <a:rPr kumimoji="0" lang="en-US" altLang="zh-CN" sz="17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sizeof</a:t>
                      </a:r>
                      <a:r>
                        <a:rPr kumimoji="0" lang="en-US" altLang="zh-CN" sz="17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(b[0])*</a:t>
                      </a:r>
                      <a:r>
                        <a:rPr kumimoji="0" lang="en-US" altLang="zh-CN" sz="17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k+sizeof</a:t>
                      </a:r>
                      <a:r>
                        <a:rPr kumimoji="0" lang="en-US" altLang="zh-CN" sz="17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(b[0][0])*m)/</a:t>
                      </a:r>
                      <a:r>
                        <a:rPr kumimoji="0" lang="en-US" altLang="zh-CN" sz="17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sizeof</a:t>
                      </a:r>
                      <a:r>
                        <a:rPr kumimoji="0" lang="en-US" altLang="zh-CN" sz="17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(b[0][0][0])+n=";</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7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cout</a:t>
                      </a:r>
                      <a:r>
                        <a:rPr kumimoji="0" lang="en-US" altLang="zh-CN" sz="17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&lt;&lt;(&amp;b[0][0][0]+(</a:t>
                      </a:r>
                      <a:r>
                        <a:rPr kumimoji="0" lang="en-US" altLang="zh-CN" sz="17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sizeof</a:t>
                      </a:r>
                      <a:r>
                        <a:rPr kumimoji="0" lang="en-US" altLang="zh-CN" sz="17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(b[0])*</a:t>
                      </a:r>
                      <a:r>
                        <a:rPr kumimoji="0" lang="en-US" altLang="zh-CN" sz="17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k+sizeof</a:t>
                      </a:r>
                      <a:r>
                        <a:rPr kumimoji="0" lang="en-US" altLang="zh-CN" sz="17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(b[0][0])*m)/</a:t>
                      </a:r>
                      <a:r>
                        <a:rPr kumimoji="0" lang="en-US" altLang="zh-CN" sz="17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sizeof</a:t>
                      </a:r>
                      <a:r>
                        <a:rPr kumimoji="0" lang="en-US" altLang="zh-CN" sz="17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(b[0][0][0])+n)&lt;&lt;</a:t>
                      </a:r>
                      <a:r>
                        <a:rPr kumimoji="0" lang="en-US" altLang="zh-CN" sz="17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endl</a:t>
                      </a:r>
                      <a:r>
                        <a:rPr kumimoji="0" lang="en-US" altLang="zh-CN" sz="17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7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return 0;</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7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 </a:t>
                      </a:r>
                    </a:p>
                  </a:txBody>
                  <a:tcPr marT="45725" marB="45725" horzOverflow="overflow">
                    <a:lnL>
                      <a:noFill/>
                    </a:lnL>
                    <a:lnR cap="flat">
                      <a:noFill/>
                    </a:lnR>
                    <a:lnT w="28575" cap="flat" cmpd="sng" algn="ctr">
                      <a:solidFill>
                        <a:srgbClr val="003399"/>
                      </a:solidFill>
                      <a:prstDash val="solid"/>
                      <a:round/>
                      <a:headEnd type="none" w="med" len="med"/>
                      <a:tailEnd type="none" w="med" len="med"/>
                    </a:lnT>
                    <a:lnB w="6350" cap="flat" cmpd="sng" algn="ctr">
                      <a:solidFill>
                        <a:srgbClr val="003399"/>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bl>
          </a:graphicData>
        </a:graphic>
      </p:graphicFrame>
      <p:sp>
        <p:nvSpPr>
          <p:cNvPr id="4" name="文本框 3">
            <a:extLst>
              <a:ext uri="{FF2B5EF4-FFF2-40B4-BE49-F238E27FC236}">
                <a16:creationId xmlns:a16="http://schemas.microsoft.com/office/drawing/2014/main" id="{770F49AE-5D9C-0148-C931-3A22688D83AA}"/>
              </a:ext>
            </a:extLst>
          </p:cNvPr>
          <p:cNvSpPr txBox="1"/>
          <p:nvPr/>
        </p:nvSpPr>
        <p:spPr>
          <a:xfrm>
            <a:off x="900848" y="121514"/>
            <a:ext cx="10560350" cy="584775"/>
          </a:xfrm>
          <a:prstGeom prst="rect">
            <a:avLst/>
          </a:prstGeom>
          <a:noFill/>
        </p:spPr>
        <p:txBody>
          <a:bodyPr wrap="square">
            <a:spAutoFit/>
          </a:bodyPr>
          <a:lstStyle/>
          <a:p>
            <a:r>
              <a:rPr lang="en-US" altLang="zh-CN" sz="3200" b="1" dirty="0">
                <a:latin typeface="微软雅黑" panose="020B0503020204020204" pitchFamily="34" charset="-122"/>
                <a:ea typeface="微软雅黑" panose="020B0503020204020204" pitchFamily="34" charset="-122"/>
                <a:cs typeface="+mj-cs"/>
              </a:rPr>
              <a:t>3.2.3 </a:t>
            </a:r>
            <a:r>
              <a:rPr lang="zh-CN" altLang="en-US" sz="3200" b="1" dirty="0">
                <a:latin typeface="微软雅黑" panose="020B0503020204020204" pitchFamily="34" charset="-122"/>
                <a:ea typeface="微软雅黑" panose="020B0503020204020204" pitchFamily="34" charset="-122"/>
                <a:cs typeface="+mj-cs"/>
              </a:rPr>
              <a:t>多维数组</a:t>
            </a:r>
          </a:p>
        </p:txBody>
      </p:sp>
      <p:grpSp>
        <p:nvGrpSpPr>
          <p:cNvPr id="8" name="组合 7">
            <a:extLst>
              <a:ext uri="{FF2B5EF4-FFF2-40B4-BE49-F238E27FC236}">
                <a16:creationId xmlns:a16="http://schemas.microsoft.com/office/drawing/2014/main" id="{08E7CE00-3C88-EF10-2302-9A3A2C554163}"/>
              </a:ext>
            </a:extLst>
          </p:cNvPr>
          <p:cNvGrpSpPr/>
          <p:nvPr/>
        </p:nvGrpSpPr>
        <p:grpSpPr>
          <a:xfrm>
            <a:off x="3231598" y="1371210"/>
            <a:ext cx="7794542" cy="4832093"/>
            <a:chOff x="3231598" y="1371210"/>
            <a:chExt cx="7794542" cy="4832093"/>
          </a:xfrm>
        </p:grpSpPr>
        <p:sp>
          <p:nvSpPr>
            <p:cNvPr id="5" name="Rectangle 9">
              <a:extLst>
                <a:ext uri="{FF2B5EF4-FFF2-40B4-BE49-F238E27FC236}">
                  <a16:creationId xmlns:a16="http://schemas.microsoft.com/office/drawing/2014/main" id="{2D210FCD-AECD-5EBC-BDB9-806BF797CE01}"/>
                </a:ext>
              </a:extLst>
            </p:cNvPr>
            <p:cNvSpPr>
              <a:spLocks noChangeArrowheads="1"/>
            </p:cNvSpPr>
            <p:nvPr/>
          </p:nvSpPr>
          <p:spPr bwMode="auto">
            <a:xfrm>
              <a:off x="3231598" y="1371210"/>
              <a:ext cx="7794542" cy="4832091"/>
            </a:xfrm>
            <a:prstGeom prst="rect">
              <a:avLst/>
            </a:prstGeom>
            <a:solidFill>
              <a:schemeClr val="bg1"/>
            </a:solidFill>
            <a:ln w="1905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tLang="zh-CN" b="1" dirty="0">
                <a:solidFill>
                  <a:schemeClr val="tx1"/>
                </a:solidFill>
                <a:latin typeface="微软雅黑" panose="020B0503020204020204" pitchFamily="34" charset="-122"/>
                <a:ea typeface="微软雅黑" panose="020B0503020204020204" pitchFamily="34" charset="-122"/>
              </a:endParaRPr>
            </a:p>
          </p:txBody>
        </p:sp>
        <p:sp>
          <p:nvSpPr>
            <p:cNvPr id="7" name="文本框 6">
              <a:extLst>
                <a:ext uri="{FF2B5EF4-FFF2-40B4-BE49-F238E27FC236}">
                  <a16:creationId xmlns:a16="http://schemas.microsoft.com/office/drawing/2014/main" id="{173EE68C-C7A7-FD1D-5D65-2759BC70B421}"/>
                </a:ext>
              </a:extLst>
            </p:cNvPr>
            <p:cNvSpPr txBox="1"/>
            <p:nvPr/>
          </p:nvSpPr>
          <p:spPr>
            <a:xfrm>
              <a:off x="3302318" y="1371211"/>
              <a:ext cx="7563802" cy="4832092"/>
            </a:xfrm>
            <a:prstGeom prst="rect">
              <a:avLst/>
            </a:prstGeom>
            <a:noFill/>
          </p:spPr>
          <p:txBody>
            <a:bodyPr wrap="square">
              <a:spAutoFit/>
            </a:bodyPr>
            <a:lstStyle/>
            <a:p>
              <a:pPr eaLnBrk="1" hangingPunct="1">
                <a:defRPr/>
              </a:pPr>
              <a:r>
                <a:rPr kumimoji="1" lang="zh-CN" altLang="en-US" b="1" dirty="0">
                  <a:effectLst>
                    <a:outerShdw blurRad="38100" dist="38100" dir="2700000" algn="tl">
                      <a:srgbClr val="C0C0C0"/>
                    </a:outerShdw>
                  </a:effectLst>
                  <a:latin typeface="Times New Roman" panose="02020603050405020304" pitchFamily="18" charset="0"/>
                  <a:ea typeface="楷体_GB2312" pitchFamily="49" charset="-122"/>
                  <a:cs typeface="Times New Roman" panose="02020603050405020304" pitchFamily="18" charset="0"/>
                </a:rPr>
                <a:t>运行结果</a:t>
              </a:r>
              <a:r>
                <a:rPr kumimoji="1" lang="zh-CN" altLang="en-US" sz="2000" dirty="0">
                  <a:effectLst>
                    <a:outerShdw blurRad="38100" dist="38100" dir="2700000" algn="tl">
                      <a:srgbClr val="C0C0C0"/>
                    </a:outerShdw>
                  </a:effectLst>
                  <a:latin typeface="Times New Roman" panose="02020603050405020304" pitchFamily="18" charset="0"/>
                  <a:cs typeface="Times New Roman" panose="02020603050405020304" pitchFamily="18" charset="0"/>
                </a:rPr>
                <a:t>：       </a:t>
              </a:r>
            </a:p>
            <a:p>
              <a:pPr algn="just" eaLnBrk="1" hangingPunct="1">
                <a:defRPr/>
              </a:pPr>
              <a:r>
                <a:rPr kumimoji="1" lang="en-US" altLang="zh-CN" sz="1600" b="1" dirty="0">
                  <a:latin typeface="Times New Roman" panose="02020603050405020304" pitchFamily="18" charset="0"/>
                  <a:cs typeface="Times New Roman" panose="02020603050405020304" pitchFamily="18" charset="0"/>
                </a:rPr>
                <a:t>Add of b: &amp;b=0012FEF0</a:t>
              </a:r>
            </a:p>
            <a:p>
              <a:pPr algn="just" eaLnBrk="1" hangingPunct="1">
                <a:defRPr/>
              </a:pPr>
              <a:r>
                <a:rPr kumimoji="1" lang="en-US" altLang="zh-CN" sz="1600" b="1" dirty="0">
                  <a:latin typeface="Times New Roman" panose="02020603050405020304" pitchFamily="18" charset="0"/>
                  <a:cs typeface="Times New Roman" panose="02020603050405020304" pitchFamily="18" charset="0"/>
                </a:rPr>
                <a:t>          b=0012FEF0</a:t>
              </a:r>
            </a:p>
            <a:p>
              <a:pPr algn="just" eaLnBrk="1" hangingPunct="1">
                <a:defRPr/>
              </a:pPr>
              <a:r>
                <a:rPr kumimoji="1" lang="en-US" altLang="zh-CN" sz="1600" b="1" dirty="0">
                  <a:latin typeface="Times New Roman" panose="02020603050405020304" pitchFamily="18" charset="0"/>
                  <a:cs typeface="Times New Roman" panose="02020603050405020304" pitchFamily="18" charset="0"/>
                </a:rPr>
                <a:t>          &amp;b[0][0][0]=0012FEF0</a:t>
              </a:r>
            </a:p>
            <a:p>
              <a:pPr algn="just" eaLnBrk="1" hangingPunct="1">
                <a:defRPr/>
              </a:pPr>
              <a:r>
                <a:rPr kumimoji="1" lang="en-US" altLang="zh-CN" sz="1600" b="1" dirty="0">
                  <a:latin typeface="Times New Roman" panose="02020603050405020304" pitchFamily="18" charset="0"/>
                  <a:cs typeface="Times New Roman" panose="02020603050405020304" pitchFamily="18" charset="0"/>
                </a:rPr>
                <a:t>Add of b[k]: &amp;b[k]=0012FF40</a:t>
              </a:r>
            </a:p>
            <a:p>
              <a:pPr algn="just" eaLnBrk="1" hangingPunct="1">
                <a:defRPr/>
              </a:pPr>
              <a:r>
                <a:rPr kumimoji="1" lang="en-US" altLang="zh-CN" sz="1600" b="1" dirty="0">
                  <a:latin typeface="Times New Roman" panose="02020603050405020304" pitchFamily="18" charset="0"/>
                  <a:cs typeface="Times New Roman" panose="02020603050405020304" pitchFamily="18" charset="0"/>
                </a:rPr>
                <a:t>             b[k]=0012FF40</a:t>
              </a:r>
            </a:p>
            <a:p>
              <a:pPr algn="just" eaLnBrk="1" hangingPunct="1">
                <a:defRPr/>
              </a:pPr>
              <a:r>
                <a:rPr kumimoji="1" lang="en-US" altLang="zh-CN" sz="1600" b="1" dirty="0">
                  <a:latin typeface="Times New Roman" panose="02020603050405020304" pitchFamily="18" charset="0"/>
                  <a:cs typeface="Times New Roman" panose="02020603050405020304" pitchFamily="18" charset="0"/>
                </a:rPr>
                <a:t>             </a:t>
              </a:r>
              <a:r>
                <a:rPr kumimoji="1" lang="en-US" altLang="zh-CN" sz="1600" b="1" dirty="0" err="1">
                  <a:latin typeface="Times New Roman" panose="02020603050405020304" pitchFamily="18" charset="0"/>
                  <a:cs typeface="Times New Roman" panose="02020603050405020304" pitchFamily="18" charset="0"/>
                </a:rPr>
                <a:t>b+k</a:t>
              </a:r>
              <a:r>
                <a:rPr kumimoji="1" lang="en-US" altLang="zh-CN" sz="1600" b="1" dirty="0">
                  <a:latin typeface="Times New Roman" panose="02020603050405020304" pitchFamily="18" charset="0"/>
                  <a:cs typeface="Times New Roman" panose="02020603050405020304" pitchFamily="18" charset="0"/>
                </a:rPr>
                <a:t> =0012FF40</a:t>
              </a:r>
            </a:p>
            <a:p>
              <a:pPr algn="just" eaLnBrk="1" hangingPunct="1">
                <a:defRPr/>
              </a:pPr>
              <a:r>
                <a:rPr kumimoji="1" lang="en-US" altLang="zh-CN" sz="1600" b="1" dirty="0">
                  <a:latin typeface="Times New Roman" panose="02020603050405020304" pitchFamily="18" charset="0"/>
                  <a:cs typeface="Times New Roman" panose="02020603050405020304" pitchFamily="18" charset="0"/>
                </a:rPr>
                <a:t>             &amp;b[0]+k=0012FF40</a:t>
              </a:r>
            </a:p>
            <a:p>
              <a:pPr algn="just" eaLnBrk="1" hangingPunct="1">
                <a:defRPr/>
              </a:pPr>
              <a:r>
                <a:rPr kumimoji="1" lang="en-US" altLang="zh-CN" sz="1600" b="1" dirty="0">
                  <a:latin typeface="Times New Roman" panose="02020603050405020304" pitchFamily="18" charset="0"/>
                  <a:cs typeface="Times New Roman" panose="02020603050405020304" pitchFamily="18" charset="0"/>
                </a:rPr>
                <a:t>             &amp;b[k][0][0]=0012FF40</a:t>
              </a:r>
            </a:p>
            <a:p>
              <a:pPr algn="just" eaLnBrk="1" hangingPunct="1">
                <a:defRPr/>
              </a:pPr>
              <a:r>
                <a:rPr kumimoji="1" lang="en-US" altLang="zh-CN" sz="1600" b="1" dirty="0">
                  <a:latin typeface="Times New Roman" panose="02020603050405020304" pitchFamily="18" charset="0"/>
                  <a:cs typeface="Times New Roman" panose="02020603050405020304" pitchFamily="18" charset="0"/>
                </a:rPr>
                <a:t>Add of b[k][m]: &amp;b[k][m]=0012FF5E</a:t>
              </a:r>
            </a:p>
            <a:p>
              <a:pPr algn="just" eaLnBrk="1" hangingPunct="1">
                <a:defRPr/>
              </a:pPr>
              <a:r>
                <a:rPr kumimoji="1" lang="en-US" altLang="zh-CN" sz="1600" b="1" dirty="0">
                  <a:latin typeface="Times New Roman" panose="02020603050405020304" pitchFamily="18" charset="0"/>
                  <a:cs typeface="Times New Roman" panose="02020603050405020304" pitchFamily="18" charset="0"/>
                </a:rPr>
                <a:t>                 b[k][m]=0012FF5E</a:t>
              </a:r>
            </a:p>
            <a:p>
              <a:pPr algn="just" eaLnBrk="1" hangingPunct="1">
                <a:defRPr/>
              </a:pPr>
              <a:r>
                <a:rPr kumimoji="1" lang="en-US" altLang="zh-CN" sz="1600" b="1" dirty="0">
                  <a:latin typeface="Times New Roman" panose="02020603050405020304" pitchFamily="18" charset="0"/>
                  <a:cs typeface="Times New Roman" panose="02020603050405020304" pitchFamily="18" charset="0"/>
                </a:rPr>
                <a:t>                 b[k]+m =0012FF5E</a:t>
              </a:r>
            </a:p>
            <a:p>
              <a:pPr algn="just" eaLnBrk="1" hangingPunct="1">
                <a:defRPr/>
              </a:pPr>
              <a:r>
                <a:rPr kumimoji="1" lang="en-US" altLang="zh-CN" sz="1600" b="1" dirty="0">
                  <a:latin typeface="Times New Roman" panose="02020603050405020304" pitchFamily="18" charset="0"/>
                  <a:cs typeface="Times New Roman" panose="02020603050405020304" pitchFamily="18" charset="0"/>
                </a:rPr>
                <a:t>                 &amp;b[0][0]+k*</a:t>
              </a:r>
              <a:r>
                <a:rPr kumimoji="1" lang="en-US" altLang="zh-CN" sz="1600" b="1" dirty="0" err="1">
                  <a:latin typeface="Times New Roman" panose="02020603050405020304" pitchFamily="18" charset="0"/>
                  <a:cs typeface="Times New Roman" panose="02020603050405020304" pitchFamily="18" charset="0"/>
                </a:rPr>
                <a:t>M+m</a:t>
              </a:r>
              <a:r>
                <a:rPr kumimoji="1" lang="en-US" altLang="zh-CN" sz="1600" b="1" dirty="0">
                  <a:latin typeface="Times New Roman" panose="02020603050405020304" pitchFamily="18" charset="0"/>
                  <a:cs typeface="Times New Roman" panose="02020603050405020304" pitchFamily="18" charset="0"/>
                </a:rPr>
                <a:t>=0012FF5E</a:t>
              </a:r>
            </a:p>
            <a:p>
              <a:pPr algn="just" eaLnBrk="1" hangingPunct="1">
                <a:defRPr/>
              </a:pPr>
              <a:r>
                <a:rPr kumimoji="1" lang="en-US" altLang="zh-CN" sz="1600" b="1" dirty="0">
                  <a:latin typeface="Times New Roman" panose="02020603050405020304" pitchFamily="18" charset="0"/>
                  <a:cs typeface="Times New Roman" panose="02020603050405020304" pitchFamily="18" charset="0"/>
                </a:rPr>
                <a:t>                 &amp;b[k][m][0]=0012FF5E</a:t>
              </a:r>
            </a:p>
            <a:p>
              <a:pPr algn="just" eaLnBrk="1" hangingPunct="1">
                <a:defRPr/>
              </a:pPr>
              <a:r>
                <a:rPr kumimoji="1" lang="en-US" altLang="zh-CN" sz="1600" b="1" dirty="0">
                  <a:latin typeface="Times New Roman" panose="02020603050405020304" pitchFamily="18" charset="0"/>
                  <a:cs typeface="Times New Roman" panose="02020603050405020304" pitchFamily="18" charset="0"/>
                </a:rPr>
                <a:t>                 &amp;b[0][0]+(k*</a:t>
              </a:r>
              <a:r>
                <a:rPr kumimoji="1" lang="en-US" altLang="zh-CN" sz="1600" b="1" dirty="0" err="1">
                  <a:latin typeface="Times New Roman" panose="02020603050405020304" pitchFamily="18" charset="0"/>
                  <a:cs typeface="Times New Roman" panose="02020603050405020304" pitchFamily="18" charset="0"/>
                </a:rPr>
                <a:t>sizeof</a:t>
              </a:r>
              <a:r>
                <a:rPr kumimoji="1" lang="en-US" altLang="zh-CN" sz="1600" b="1" dirty="0">
                  <a:latin typeface="Times New Roman" panose="02020603050405020304" pitchFamily="18" charset="0"/>
                  <a:cs typeface="Times New Roman" panose="02020603050405020304" pitchFamily="18" charset="0"/>
                </a:rPr>
                <a:t>(b[0]))/</a:t>
              </a:r>
              <a:r>
                <a:rPr kumimoji="1" lang="en-US" altLang="zh-CN" sz="1600" b="1" dirty="0" err="1">
                  <a:latin typeface="Times New Roman" panose="02020603050405020304" pitchFamily="18" charset="0"/>
                  <a:cs typeface="Times New Roman" panose="02020603050405020304" pitchFamily="18" charset="0"/>
                </a:rPr>
                <a:t>sizeof</a:t>
              </a:r>
              <a:r>
                <a:rPr kumimoji="1" lang="en-US" altLang="zh-CN" sz="1600" b="1" dirty="0">
                  <a:latin typeface="Times New Roman" panose="02020603050405020304" pitchFamily="18" charset="0"/>
                  <a:cs typeface="Times New Roman" panose="02020603050405020304" pitchFamily="18" charset="0"/>
                </a:rPr>
                <a:t>(b[0][0])+m=0012FF5E</a:t>
              </a:r>
            </a:p>
            <a:p>
              <a:pPr algn="just" eaLnBrk="1" hangingPunct="1">
                <a:defRPr/>
              </a:pPr>
              <a:r>
                <a:rPr kumimoji="1" lang="en-US" altLang="zh-CN" sz="1600" b="1" dirty="0">
                  <a:latin typeface="Times New Roman" panose="02020603050405020304" pitchFamily="18" charset="0"/>
                  <a:cs typeface="Times New Roman" panose="02020603050405020304" pitchFamily="18" charset="0"/>
                </a:rPr>
                <a:t>Add of b[k][m][n]: &amp;b[k][m][n]=0012FF66</a:t>
              </a:r>
            </a:p>
            <a:p>
              <a:pPr algn="just" eaLnBrk="1" hangingPunct="1">
                <a:defRPr/>
              </a:pPr>
              <a:r>
                <a:rPr kumimoji="1" lang="en-US" altLang="zh-CN" sz="1600" b="1" dirty="0">
                  <a:latin typeface="Times New Roman" panose="02020603050405020304" pitchFamily="18" charset="0"/>
                  <a:cs typeface="Times New Roman" panose="02020603050405020304" pitchFamily="18" charset="0"/>
                </a:rPr>
                <a:t>                   b[k][m]+n=0012FF66</a:t>
              </a:r>
            </a:p>
            <a:p>
              <a:pPr eaLnBrk="1" hangingPunct="1">
                <a:defRPr/>
              </a:pPr>
              <a:r>
                <a:rPr kumimoji="1" lang="en-US" altLang="zh-CN" sz="1600" b="1" dirty="0">
                  <a:latin typeface="Times New Roman" panose="02020603050405020304" pitchFamily="18" charset="0"/>
                  <a:cs typeface="Times New Roman" panose="02020603050405020304" pitchFamily="18" charset="0"/>
                </a:rPr>
                <a:t>   &amp;b[0][0][0]+k*M*</a:t>
              </a:r>
              <a:r>
                <a:rPr kumimoji="1" lang="en-US" altLang="zh-CN" sz="1600" b="1" dirty="0" err="1">
                  <a:latin typeface="Times New Roman" panose="02020603050405020304" pitchFamily="18" charset="0"/>
                  <a:cs typeface="Times New Roman" panose="02020603050405020304" pitchFamily="18" charset="0"/>
                </a:rPr>
                <a:t>N+m</a:t>
              </a:r>
              <a:r>
                <a:rPr kumimoji="1" lang="en-US" altLang="zh-CN" sz="1600" b="1" dirty="0">
                  <a:latin typeface="Times New Roman" panose="02020603050405020304" pitchFamily="18" charset="0"/>
                  <a:cs typeface="Times New Roman" panose="02020603050405020304" pitchFamily="18" charset="0"/>
                </a:rPr>
                <a:t>*</a:t>
              </a:r>
              <a:r>
                <a:rPr kumimoji="1" lang="en-US" altLang="zh-CN" sz="1600" b="1" dirty="0" err="1">
                  <a:latin typeface="Times New Roman" panose="02020603050405020304" pitchFamily="18" charset="0"/>
                  <a:cs typeface="Times New Roman" panose="02020603050405020304" pitchFamily="18" charset="0"/>
                </a:rPr>
                <a:t>N+n</a:t>
              </a:r>
              <a:r>
                <a:rPr kumimoji="1" lang="en-US" altLang="zh-CN" sz="1600" b="1" dirty="0">
                  <a:latin typeface="Times New Roman" panose="02020603050405020304" pitchFamily="18" charset="0"/>
                  <a:cs typeface="Times New Roman" panose="02020603050405020304" pitchFamily="18" charset="0"/>
                </a:rPr>
                <a:t>=0012FF66  &amp;b[0][0][0]+(</a:t>
              </a:r>
              <a:r>
                <a:rPr kumimoji="1" lang="en-US" altLang="zh-CN" sz="1600" b="1" dirty="0" err="1">
                  <a:latin typeface="Times New Roman" panose="02020603050405020304" pitchFamily="18" charset="0"/>
                  <a:cs typeface="Times New Roman" panose="02020603050405020304" pitchFamily="18" charset="0"/>
                </a:rPr>
                <a:t>sizeof</a:t>
              </a:r>
              <a:r>
                <a:rPr kumimoji="1" lang="en-US" altLang="zh-CN" sz="1600" b="1" dirty="0">
                  <a:latin typeface="Times New Roman" panose="02020603050405020304" pitchFamily="18" charset="0"/>
                  <a:cs typeface="Times New Roman" panose="02020603050405020304" pitchFamily="18" charset="0"/>
                </a:rPr>
                <a:t>(b[0])*</a:t>
              </a:r>
              <a:r>
                <a:rPr kumimoji="1" lang="en-US" altLang="zh-CN" sz="1600" b="1" dirty="0" err="1">
                  <a:latin typeface="Times New Roman" panose="02020603050405020304" pitchFamily="18" charset="0"/>
                  <a:cs typeface="Times New Roman" panose="02020603050405020304" pitchFamily="18" charset="0"/>
                </a:rPr>
                <a:t>k+sizeof</a:t>
              </a:r>
              <a:r>
                <a:rPr kumimoji="1" lang="en-US" altLang="zh-CN" sz="1600" b="1" dirty="0">
                  <a:latin typeface="Times New Roman" panose="02020603050405020304" pitchFamily="18" charset="0"/>
                  <a:cs typeface="Times New Roman" panose="02020603050405020304" pitchFamily="18" charset="0"/>
                </a:rPr>
                <a:t>(b[0][0])*m)/</a:t>
              </a:r>
              <a:r>
                <a:rPr kumimoji="1" lang="en-US" altLang="zh-CN" sz="1600" b="1" dirty="0" err="1">
                  <a:latin typeface="Times New Roman" panose="02020603050405020304" pitchFamily="18" charset="0"/>
                  <a:cs typeface="Times New Roman" panose="02020603050405020304" pitchFamily="18" charset="0"/>
                </a:rPr>
                <a:t>sizeof</a:t>
              </a:r>
              <a:r>
                <a:rPr kumimoji="1" lang="en-US" altLang="zh-CN" sz="1600" b="1" dirty="0">
                  <a:latin typeface="Times New Roman" pitchFamily="18" charset="0"/>
                  <a:cs typeface="Times New Roman" pitchFamily="18" charset="0"/>
                </a:rPr>
                <a:t>(b[0][0][0])+n=0012FF66 </a:t>
              </a:r>
            </a:p>
          </p:txBody>
        </p:sp>
      </p:grpSp>
    </p:spTree>
    <p:extLst>
      <p:ext uri="{BB962C8B-B14F-4D97-AF65-F5344CB8AC3E}">
        <p14:creationId xmlns:p14="http://schemas.microsoft.com/office/powerpoint/2010/main" val="1068415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4B9DDB-E992-B3D8-2CF1-CD8728F66AEB}"/>
            </a:ext>
          </a:extLst>
        </p:cNvPr>
        <p:cNvGrpSpPr/>
        <p:nvPr/>
      </p:nvGrpSpPr>
      <p:grpSpPr>
        <a:xfrm>
          <a:off x="0" y="0"/>
          <a:ext cx="0" cy="0"/>
          <a:chOff x="0" y="0"/>
          <a:chExt cx="0" cy="0"/>
        </a:xfrm>
      </p:grpSpPr>
      <p:sp>
        <p:nvSpPr>
          <p:cNvPr id="21" name="文本框 20">
            <a:extLst>
              <a:ext uri="{FF2B5EF4-FFF2-40B4-BE49-F238E27FC236}">
                <a16:creationId xmlns:a16="http://schemas.microsoft.com/office/drawing/2014/main" id="{F2183F4B-0F8A-3D0A-E5F2-95933405A881}"/>
              </a:ext>
            </a:extLst>
          </p:cNvPr>
          <p:cNvSpPr txBox="1"/>
          <p:nvPr/>
        </p:nvSpPr>
        <p:spPr>
          <a:xfrm>
            <a:off x="900848" y="121514"/>
            <a:ext cx="10560350" cy="584775"/>
          </a:xfrm>
          <a:prstGeom prst="rect">
            <a:avLst/>
          </a:prstGeom>
          <a:noFill/>
        </p:spPr>
        <p:txBody>
          <a:bodyPr wrap="square">
            <a:spAutoFit/>
          </a:bodyPr>
          <a:lstStyle/>
          <a:p>
            <a:r>
              <a:rPr lang="en-US" altLang="zh-CN" sz="3200" b="1" dirty="0">
                <a:latin typeface="微软雅黑" panose="020B0503020204020204" pitchFamily="34" charset="-122"/>
                <a:ea typeface="微软雅黑" panose="020B0503020204020204" pitchFamily="34" charset="-122"/>
                <a:cs typeface="+mj-cs"/>
              </a:rPr>
              <a:t>3.2.4 </a:t>
            </a:r>
            <a:r>
              <a:rPr lang="zh-CN" altLang="en-US" sz="3200" b="1" dirty="0">
                <a:latin typeface="微软雅黑" panose="020B0503020204020204" pitchFamily="34" charset="-122"/>
                <a:ea typeface="微软雅黑" panose="020B0503020204020204" pitchFamily="34" charset="-122"/>
                <a:cs typeface="+mj-cs"/>
              </a:rPr>
              <a:t>数组与函数</a:t>
            </a:r>
          </a:p>
        </p:txBody>
      </p:sp>
      <p:sp>
        <p:nvSpPr>
          <p:cNvPr id="2" name="Rectangle 3">
            <a:extLst>
              <a:ext uri="{FF2B5EF4-FFF2-40B4-BE49-F238E27FC236}">
                <a16:creationId xmlns:a16="http://schemas.microsoft.com/office/drawing/2014/main" id="{75E82A00-6CD1-A3D0-A23C-30658AD411CD}"/>
              </a:ext>
            </a:extLst>
          </p:cNvPr>
          <p:cNvSpPr txBox="1">
            <a:spLocks noChangeArrowheads="1"/>
          </p:cNvSpPr>
          <p:nvPr/>
        </p:nvSpPr>
        <p:spPr>
          <a:xfrm>
            <a:off x="724852" y="1180306"/>
            <a:ext cx="10095547" cy="449738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342900" indent="-342900" algn="just">
              <a:buFont typeface="Wingdings" panose="05000000000000000000" pitchFamily="2" charset="2"/>
              <a:buChar char="p"/>
            </a:pPr>
            <a:r>
              <a:rPr lang="zh-CN" altLang="en-US" sz="2000" b="1" dirty="0">
                <a:latin typeface="Times New Roman" panose="02020603050405020304" pitchFamily="18" charset="0"/>
                <a:ea typeface="宋体" panose="02010600030101010101" pitchFamily="2" charset="-122"/>
                <a:cs typeface="Times New Roman" panose="02020603050405020304" pitchFamily="18" charset="0"/>
              </a:rPr>
              <a:t>数组名</a:t>
            </a:r>
            <a:r>
              <a:rPr lang="zh-CN" altLang="en-US" sz="2000" dirty="0">
                <a:latin typeface="Times New Roman" panose="02020603050405020304" pitchFamily="18" charset="0"/>
                <a:ea typeface="宋体" panose="02010600030101010101" pitchFamily="2" charset="-122"/>
                <a:cs typeface="Times New Roman" panose="02020603050405020304" pitchFamily="18" charset="0"/>
              </a:rPr>
              <a:t>是一个地址，不能当作一个左值，但是可以作为函数的形参，接受实参传送来的地址。当形参接受实参传送来的地址后，形参数组与实参</a:t>
            </a:r>
            <a:r>
              <a:rPr lang="zh-CN" altLang="en-US" sz="2000" b="1" dirty="0">
                <a:latin typeface="Times New Roman" panose="02020603050405020304" pitchFamily="18" charset="0"/>
                <a:ea typeface="宋体" panose="02010600030101010101" pitchFamily="2" charset="-122"/>
                <a:cs typeface="Times New Roman" panose="02020603050405020304" pitchFamily="18" charset="0"/>
              </a:rPr>
              <a:t>共享内存中的一块空间</a:t>
            </a:r>
            <a:r>
              <a:rPr lang="zh-CN" altLang="en-US" sz="2000" dirty="0">
                <a:latin typeface="Times New Roman" panose="02020603050405020304" pitchFamily="18" charset="0"/>
                <a:ea typeface="宋体" panose="02010600030101010101" pitchFamily="2" charset="-122"/>
                <a:cs typeface="Times New Roman" panose="02020603050405020304" pitchFamily="18" charset="0"/>
              </a:rPr>
              <a:t>。函数体通过形参对数组内容的改变会直接作用到实参上。</a:t>
            </a:r>
          </a:p>
          <a:p>
            <a:pPr marL="342900" indent="-342900" algn="just">
              <a:buFont typeface="Wingdings" panose="05000000000000000000" pitchFamily="2" charset="2"/>
              <a:buChar char="p"/>
            </a:pPr>
            <a:r>
              <a:rPr lang="zh-CN" altLang="en-US" sz="2000" dirty="0">
                <a:latin typeface="Times New Roman" panose="02020603050405020304" pitchFamily="18" charset="0"/>
                <a:ea typeface="宋体" panose="02010600030101010101" pitchFamily="2" charset="-122"/>
                <a:cs typeface="Times New Roman" panose="02020603050405020304" pitchFamily="18" charset="0"/>
              </a:rPr>
              <a:t>数组名作为形参是数组应用的一个重要方面。 </a:t>
            </a:r>
          </a:p>
          <a:p>
            <a:pPr algn="just">
              <a:buFont typeface="Wingdings" panose="05000000000000000000" pitchFamily="2" charset="2"/>
              <a:buNone/>
            </a:pPr>
            <a:endParaRPr lang="zh-CN" altLang="en-US" sz="2000" dirty="0">
              <a:latin typeface="Times New Roman" panose="02020603050405020304" pitchFamily="18" charset="0"/>
              <a:ea typeface="宋体" panose="02010600030101010101" pitchFamily="2" charset="-122"/>
              <a:cs typeface="Times New Roman" panose="02020603050405020304" pitchFamily="18" charset="0"/>
            </a:endParaRPr>
          </a:p>
          <a:p>
            <a:pPr algn="just">
              <a:buFont typeface="Wingdings" panose="05000000000000000000" pitchFamily="2" charset="2"/>
              <a:buNone/>
            </a:pPr>
            <a:r>
              <a:rPr lang="zh-CN" altLang="en-US" sz="1800" b="1" dirty="0">
                <a:latin typeface="Times New Roman" panose="02020603050405020304" pitchFamily="18" charset="0"/>
                <a:ea typeface="宋体" panose="02010600030101010101" pitchFamily="2" charset="-122"/>
                <a:cs typeface="Times New Roman" panose="02020603050405020304" pitchFamily="18" charset="0"/>
              </a:rPr>
              <a:t>注意</a:t>
            </a:r>
            <a:r>
              <a:rPr lang="zh-CN" altLang="en-US" sz="1800" dirty="0">
                <a:latin typeface="Times New Roman" panose="02020603050405020304" pitchFamily="18" charset="0"/>
                <a:ea typeface="宋体" panose="02010600030101010101" pitchFamily="2" charset="-122"/>
                <a:cs typeface="Times New Roman" panose="02020603050405020304" pitchFamily="18" charset="0"/>
              </a:rPr>
              <a:t>：</a:t>
            </a:r>
          </a:p>
          <a:p>
            <a:pPr marL="285750" indent="-285750" algn="just">
              <a:buFont typeface="Arial" panose="020B0604020202020204" pitchFamily="34" charset="0"/>
              <a:buChar char="•"/>
            </a:pPr>
            <a:r>
              <a:rPr lang="zh-CN" altLang="en-US" sz="1800" dirty="0">
                <a:latin typeface="Times New Roman" panose="02020603050405020304" pitchFamily="18" charset="0"/>
                <a:ea typeface="宋体" panose="02010600030101010101" pitchFamily="2" charset="-122"/>
                <a:cs typeface="Times New Roman" panose="02020603050405020304" pitchFamily="18" charset="0"/>
              </a:rPr>
              <a:t>使用数组名传递地址时，虽然传递是地址，但形参与实参的地址 </a:t>
            </a:r>
            <a:r>
              <a:rPr lang="en-US" altLang="zh-CN" sz="1800" dirty="0">
                <a:latin typeface="Times New Roman" panose="02020603050405020304" pitchFamily="18" charset="0"/>
                <a:ea typeface="宋体" panose="02010600030101010101" pitchFamily="2" charset="-122"/>
                <a:cs typeface="Times New Roman" panose="02020603050405020304" pitchFamily="18" charset="0"/>
              </a:rPr>
              <a:t>(</a:t>
            </a:r>
            <a:r>
              <a:rPr lang="zh-CN" altLang="en-US" sz="1800" dirty="0">
                <a:latin typeface="Times New Roman" panose="02020603050405020304" pitchFamily="18" charset="0"/>
                <a:ea typeface="宋体" panose="02010600030101010101" pitchFamily="2" charset="-122"/>
                <a:cs typeface="Times New Roman" panose="02020603050405020304" pitchFamily="18" charset="0"/>
              </a:rPr>
              <a:t>数组</a:t>
            </a:r>
            <a:r>
              <a:rPr lang="en-US" altLang="zh-CN" sz="1800" dirty="0">
                <a:latin typeface="Times New Roman" panose="02020603050405020304" pitchFamily="18" charset="0"/>
                <a:ea typeface="宋体" panose="02010600030101010101" pitchFamily="2" charset="-122"/>
                <a:cs typeface="Times New Roman" panose="02020603050405020304" pitchFamily="18" charset="0"/>
              </a:rPr>
              <a:t>)</a:t>
            </a:r>
            <a:r>
              <a:rPr lang="zh-CN" altLang="en-US" sz="1800" b="1" dirty="0">
                <a:latin typeface="Times New Roman" panose="02020603050405020304" pitchFamily="18" charset="0"/>
                <a:ea typeface="宋体" panose="02010600030101010101" pitchFamily="2" charset="-122"/>
                <a:cs typeface="Times New Roman" panose="02020603050405020304" pitchFamily="18" charset="0"/>
              </a:rPr>
              <a:t>类型应一致</a:t>
            </a:r>
            <a:r>
              <a:rPr lang="zh-CN" altLang="en-US" sz="1800" dirty="0">
                <a:latin typeface="Times New Roman" panose="02020603050405020304" pitchFamily="18" charset="0"/>
                <a:ea typeface="宋体" panose="02010600030101010101" pitchFamily="2" charset="-122"/>
                <a:cs typeface="Times New Roman" panose="02020603050405020304" pitchFamily="18" charset="0"/>
              </a:rPr>
              <a:t>。</a:t>
            </a:r>
          </a:p>
          <a:p>
            <a:pPr marL="285750" indent="-285750" algn="just">
              <a:buFont typeface="Arial" panose="020B0604020202020204" pitchFamily="34" charset="0"/>
              <a:buChar char="•"/>
            </a:pPr>
            <a:r>
              <a:rPr lang="zh-CN" altLang="en-US" sz="1800" dirty="0">
                <a:latin typeface="Times New Roman" panose="02020603050405020304" pitchFamily="18" charset="0"/>
                <a:ea typeface="宋体" panose="02010600030101010101" pitchFamily="2" charset="-122"/>
                <a:cs typeface="Times New Roman" panose="02020603050405020304" pitchFamily="18" charset="0"/>
              </a:rPr>
              <a:t>形式参数中数组元素个数</a:t>
            </a:r>
            <a:r>
              <a:rPr lang="zh-CN" altLang="en-US" sz="1800" b="1" dirty="0">
                <a:latin typeface="Times New Roman" panose="02020603050405020304" pitchFamily="18" charset="0"/>
                <a:ea typeface="宋体" panose="02010600030101010101" pitchFamily="2" charset="-122"/>
                <a:cs typeface="Times New Roman" panose="02020603050405020304" pitchFamily="18" charset="0"/>
              </a:rPr>
              <a:t>没有给定</a:t>
            </a:r>
            <a:r>
              <a:rPr lang="zh-CN" altLang="en-US" sz="1800" dirty="0">
                <a:latin typeface="Times New Roman" panose="02020603050405020304" pitchFamily="18" charset="0"/>
                <a:ea typeface="宋体" panose="02010600030101010101" pitchFamily="2" charset="-122"/>
                <a:cs typeface="Times New Roman" panose="02020603050405020304" pitchFamily="18" charset="0"/>
              </a:rPr>
              <a:t>，因此，在函数体中，对数组存取的下标可以为任意值而不会出现编译错误。但是，当这个下标</a:t>
            </a:r>
            <a:r>
              <a:rPr lang="zh-CN" altLang="en-US" sz="1800" b="1" dirty="0">
                <a:latin typeface="Times New Roman" panose="02020603050405020304" pitchFamily="18" charset="0"/>
                <a:ea typeface="宋体" panose="02010600030101010101" pitchFamily="2" charset="-122"/>
                <a:cs typeface="Times New Roman" panose="02020603050405020304" pitchFamily="18" charset="0"/>
              </a:rPr>
              <a:t>超过</a:t>
            </a:r>
            <a:r>
              <a:rPr lang="zh-CN" altLang="en-US" sz="1800" dirty="0">
                <a:latin typeface="Times New Roman" panose="02020603050405020304" pitchFamily="18" charset="0"/>
                <a:ea typeface="宋体" panose="02010600030101010101" pitchFamily="2" charset="-122"/>
                <a:cs typeface="Times New Roman" panose="02020603050405020304" pitchFamily="18" charset="0"/>
              </a:rPr>
              <a:t>了实参数组的元素个数范围时，存取的就不是实参数组中的内容了。 	</a:t>
            </a:r>
          </a:p>
          <a:p>
            <a:pPr algn="just">
              <a:buFont typeface="Wingdings" panose="05000000000000000000" pitchFamily="2" charset="2"/>
              <a:buNone/>
            </a:pPr>
            <a:r>
              <a:rPr lang="zh-CN" altLang="en-US" sz="2000" dirty="0">
                <a:latin typeface="Times New Roman" panose="02020603050405020304" pitchFamily="18" charset="0"/>
                <a:ea typeface="宋体" panose="02010600030101010101" pitchFamily="2" charset="-122"/>
                <a:cs typeface="Times New Roman" panose="02020603050405020304" pitchFamily="18" charset="0"/>
              </a:rPr>
              <a:t> </a:t>
            </a:r>
          </a:p>
        </p:txBody>
      </p:sp>
    </p:spTree>
    <p:extLst>
      <p:ext uri="{BB962C8B-B14F-4D97-AF65-F5344CB8AC3E}">
        <p14:creationId xmlns:p14="http://schemas.microsoft.com/office/powerpoint/2010/main" val="321689157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6339CE-B0BD-AD97-1CFB-79121183A43D}"/>
            </a:ext>
          </a:extLst>
        </p:cNvPr>
        <p:cNvGrpSpPr/>
        <p:nvPr/>
      </p:nvGrpSpPr>
      <p:grpSpPr>
        <a:xfrm>
          <a:off x="0" y="0"/>
          <a:ext cx="0" cy="0"/>
          <a:chOff x="0" y="0"/>
          <a:chExt cx="0" cy="0"/>
        </a:xfrm>
      </p:grpSpPr>
      <p:graphicFrame>
        <p:nvGraphicFramePr>
          <p:cNvPr id="2" name="Group 2">
            <a:extLst>
              <a:ext uri="{FF2B5EF4-FFF2-40B4-BE49-F238E27FC236}">
                <a16:creationId xmlns:a16="http://schemas.microsoft.com/office/drawing/2014/main" id="{0E733405-CE1D-324C-9D6F-48D42E0C82F8}"/>
              </a:ext>
            </a:extLst>
          </p:cNvPr>
          <p:cNvGraphicFramePr>
            <a:graphicFrameLocks noGrp="1"/>
          </p:cNvGraphicFramePr>
          <p:nvPr>
            <p:extLst>
              <p:ext uri="{D42A27DB-BD31-4B8C-83A1-F6EECF244321}">
                <p14:modId xmlns:p14="http://schemas.microsoft.com/office/powerpoint/2010/main" val="1726969092"/>
              </p:ext>
            </p:extLst>
          </p:nvPr>
        </p:nvGraphicFramePr>
        <p:xfrm>
          <a:off x="1046480" y="851535"/>
          <a:ext cx="8229600" cy="5633085"/>
        </p:xfrm>
        <a:graphic>
          <a:graphicData uri="http://schemas.openxmlformats.org/drawingml/2006/table">
            <a:tbl>
              <a:tblPr/>
              <a:tblGrid>
                <a:gridCol w="573088">
                  <a:extLst>
                    <a:ext uri="{9D8B030D-6E8A-4147-A177-3AD203B41FA5}">
                      <a16:colId xmlns:a16="http://schemas.microsoft.com/office/drawing/2014/main" val="20000"/>
                    </a:ext>
                  </a:extLst>
                </a:gridCol>
                <a:gridCol w="7656512">
                  <a:extLst>
                    <a:ext uri="{9D8B030D-6E8A-4147-A177-3AD203B41FA5}">
                      <a16:colId xmlns:a16="http://schemas.microsoft.com/office/drawing/2014/main" val="20001"/>
                    </a:ext>
                  </a:extLst>
                </a:gridCol>
              </a:tblGrid>
              <a:tr h="5633085">
                <a:tc>
                  <a:txBody>
                    <a:bodyPr/>
                    <a:lstStyle>
                      <a:lvl1pPr algn="l">
                        <a:spcBef>
                          <a:spcPct val="20000"/>
                        </a:spcBef>
                        <a:buClr>
                          <a:srgbClr val="FFFF00"/>
                        </a:buClr>
                        <a:buSzPct val="80000"/>
                        <a:buFont typeface="Wingdings" panose="05000000000000000000" pitchFamily="2" charset="2"/>
                        <a:defRPr sz="2800">
                          <a:solidFill>
                            <a:schemeClr val="tx1"/>
                          </a:solidFill>
                          <a:latin typeface="Arial" panose="020B0604020202020204" pitchFamily="34" charset="0"/>
                          <a:ea typeface="宋体" panose="02010600030101010101" pitchFamily="2" charset="-122"/>
                        </a:defRPr>
                      </a:lvl1pPr>
                      <a:lvl2pPr marL="742950" indent="-285750" algn="l">
                        <a:spcBef>
                          <a:spcPct val="20000"/>
                        </a:spcBef>
                        <a:buClr>
                          <a:srgbClr val="CC0000"/>
                        </a:buClr>
                        <a:buSzPct val="70000"/>
                        <a:buFont typeface="Wingdings" panose="05000000000000000000" pitchFamily="2" charset="2"/>
                        <a:defRPr sz="2400">
                          <a:solidFill>
                            <a:schemeClr val="tx1"/>
                          </a:solidFill>
                          <a:latin typeface="Arial" panose="020B0604020202020204" pitchFamily="34" charset="0"/>
                          <a:ea typeface="宋体" panose="02010600030101010101" pitchFamily="2" charset="-122"/>
                        </a:defRPr>
                      </a:lvl2pPr>
                      <a:lvl3pPr marL="1143000" indent="-228600" algn="l">
                        <a:spcBef>
                          <a:spcPct val="20000"/>
                        </a:spcBef>
                        <a:buClr>
                          <a:srgbClr val="009900"/>
                        </a:buClr>
                        <a:buSzPct val="60000"/>
                        <a:buFont typeface="Wingdings" panose="05000000000000000000" pitchFamily="2" charset="2"/>
                        <a:defRPr sz="2000">
                          <a:solidFill>
                            <a:schemeClr val="tx1"/>
                          </a:solidFill>
                          <a:latin typeface="Arial" panose="020B0604020202020204" pitchFamily="34" charset="0"/>
                          <a:ea typeface="宋体" panose="02010600030101010101" pitchFamily="2" charset="-122"/>
                        </a:defRPr>
                      </a:lvl3pPr>
                      <a:lvl4pPr marL="1600200" indent="-228600" algn="l">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4pPr>
                      <a:lvl5pPr marL="2057400" indent="-228600" algn="l">
                        <a:spcBef>
                          <a:spcPct val="20000"/>
                        </a:spcBef>
                        <a:buClr>
                          <a:schemeClr val="accent2"/>
                        </a:buClr>
                        <a:buSzPct val="5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4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4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2</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4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3</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4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4</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4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5</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4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6</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4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7</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4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8</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4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9</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4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10</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4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11</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4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12</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4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13</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4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14</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4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15</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4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16</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4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17</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4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18</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4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19</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4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20</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4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21</a:t>
                      </a:r>
                    </a:p>
                  </a:txBody>
                  <a:tcPr marT="45725" marB="45725" horzOverflow="overflow">
                    <a:lnL>
                      <a:noFill/>
                    </a:lnL>
                    <a:lnR>
                      <a:noFill/>
                    </a:lnR>
                    <a:lnT w="28575" cap="flat" cmpd="sng" algn="ctr">
                      <a:solidFill>
                        <a:srgbClr val="003399"/>
                      </a:solidFill>
                      <a:prstDash val="solid"/>
                      <a:round/>
                      <a:headEnd type="none" w="med" len="med"/>
                      <a:tailEnd type="none" w="med" len="med"/>
                    </a:lnT>
                    <a:lnB w="6350" cap="flat" cmpd="sng" algn="ctr">
                      <a:solidFill>
                        <a:srgbClr val="003399"/>
                      </a:solidFill>
                      <a:prstDash val="solid"/>
                      <a:round/>
                      <a:headEnd type="none" w="med" len="med"/>
                      <a:tailEnd type="none" w="med" len="med"/>
                    </a:lnB>
                    <a:lnTlToBr>
                      <a:noFill/>
                    </a:lnTlToBr>
                    <a:lnBlToTr>
                      <a:noFill/>
                    </a:lnBlToTr>
                    <a:noFill/>
                  </a:tcPr>
                </a:tc>
                <a:tc>
                  <a:txBody>
                    <a:bodyPr/>
                    <a:lstStyle>
                      <a:lvl1pPr algn="l">
                        <a:spcBef>
                          <a:spcPct val="20000"/>
                        </a:spcBef>
                        <a:buClr>
                          <a:srgbClr val="FFFF00"/>
                        </a:buClr>
                        <a:buSzPct val="80000"/>
                        <a:buFont typeface="Wingdings" panose="05000000000000000000" pitchFamily="2" charset="2"/>
                        <a:defRPr sz="2800">
                          <a:solidFill>
                            <a:schemeClr val="tx1"/>
                          </a:solidFill>
                          <a:latin typeface="Arial" panose="020B0604020202020204" pitchFamily="34" charset="0"/>
                          <a:ea typeface="宋体" panose="02010600030101010101" pitchFamily="2" charset="-122"/>
                        </a:defRPr>
                      </a:lvl1pPr>
                      <a:lvl2pPr marL="742950" indent="-285750" algn="l">
                        <a:spcBef>
                          <a:spcPct val="20000"/>
                        </a:spcBef>
                        <a:buClr>
                          <a:srgbClr val="CC0000"/>
                        </a:buClr>
                        <a:buSzPct val="70000"/>
                        <a:buFont typeface="Wingdings" panose="05000000000000000000" pitchFamily="2" charset="2"/>
                        <a:defRPr sz="2400">
                          <a:solidFill>
                            <a:schemeClr val="tx1"/>
                          </a:solidFill>
                          <a:latin typeface="Arial" panose="020B0604020202020204" pitchFamily="34" charset="0"/>
                          <a:ea typeface="宋体" panose="02010600030101010101" pitchFamily="2" charset="-122"/>
                        </a:defRPr>
                      </a:lvl2pPr>
                      <a:lvl3pPr marL="1143000" indent="-228600" algn="l">
                        <a:spcBef>
                          <a:spcPct val="20000"/>
                        </a:spcBef>
                        <a:buClr>
                          <a:srgbClr val="009900"/>
                        </a:buClr>
                        <a:buSzPct val="60000"/>
                        <a:buFont typeface="Wingdings" panose="05000000000000000000" pitchFamily="2" charset="2"/>
                        <a:defRPr sz="2000">
                          <a:solidFill>
                            <a:schemeClr val="tx1"/>
                          </a:solidFill>
                          <a:latin typeface="Arial" panose="020B0604020202020204" pitchFamily="34" charset="0"/>
                          <a:ea typeface="宋体" panose="02010600030101010101" pitchFamily="2" charset="-122"/>
                        </a:defRPr>
                      </a:lvl3pPr>
                      <a:lvl4pPr marL="1600200" indent="-228600" algn="l">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4pPr>
                      <a:lvl5pPr marL="2057400" indent="-228600" algn="l">
                        <a:spcBef>
                          <a:spcPct val="20000"/>
                        </a:spcBef>
                        <a:buClr>
                          <a:schemeClr val="accent2"/>
                        </a:buClr>
                        <a:buSzPct val="5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9pPr>
                    </a:lstStyle>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4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4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p3_4.cpp                                                       *</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4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a:t>
                      </a:r>
                      <a:r>
                        <a:rPr kumimoji="0" lang="zh-CN" altLang="en-US" sz="14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利用对一个多维数组的某列排序的函数</a:t>
                      </a:r>
                      <a:r>
                        <a:rPr kumimoji="0" lang="en-US" altLang="zh-CN" sz="14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4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a:t>
                      </a:r>
                      <a:r>
                        <a:rPr kumimoji="0" lang="zh-CN" altLang="en-US" sz="14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将学生某门功课的成绩分班级排序            *</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zh-CN" altLang="en-US" sz="14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r>
                        <a:rPr kumimoji="0" lang="en-US" altLang="zh-CN" sz="14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4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#include&lt;iostream&gt;</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4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using namespace std;</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4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const col=5;</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400" b="0" i="0" u="none" strike="noStrike" cap="none" normalizeH="0" baseline="0" dirty="0" err="1">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enum</a:t>
                      </a:r>
                      <a:r>
                        <a:rPr kumimoji="0" lang="en-US" altLang="zh-CN" sz="14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a:t>
                      </a:r>
                      <a:r>
                        <a:rPr kumimoji="0" lang="en-US" altLang="zh-CN" sz="1400" b="0" i="0" u="none" strike="noStrike" cap="none" normalizeH="0" baseline="0" dirty="0" err="1">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dir</a:t>
                      </a:r>
                      <a:r>
                        <a:rPr kumimoji="0" lang="en-US" altLang="zh-CN" sz="14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a:t>
                      </a:r>
                      <a:r>
                        <a:rPr kumimoji="0" lang="en-US" altLang="zh-CN" sz="1400" b="0" i="0" u="none" strike="noStrike" cap="none" normalizeH="0" baseline="0" dirty="0" err="1">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Asc,Des</a:t>
                      </a:r>
                      <a:r>
                        <a:rPr kumimoji="0" lang="en-US" altLang="zh-CN" sz="14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400" b="1"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void sort(</a:t>
                      </a:r>
                      <a:r>
                        <a:rPr kumimoji="0" lang="en-US" altLang="zh-CN" sz="1400" b="1" i="0" u="none" strike="noStrike" cap="none" normalizeH="0" baseline="0" dirty="0">
                          <a:ln>
                            <a:noFill/>
                          </a:ln>
                          <a:solidFill>
                            <a:srgbClr val="FF0000"/>
                          </a:solidFill>
                          <a:effectLst/>
                          <a:latin typeface="Times New Roman" panose="02020603050405020304" pitchFamily="18" charset="0"/>
                          <a:ea typeface="宋体" panose="02010600030101010101" pitchFamily="2" charset="-122"/>
                          <a:cs typeface="Times New Roman" panose="02020603050405020304" pitchFamily="18" charset="0"/>
                        </a:rPr>
                        <a:t>int a[][col]</a:t>
                      </a:r>
                      <a:r>
                        <a:rPr kumimoji="0" lang="en-US" altLang="zh-CN" sz="1400" b="1"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int n, int Cn, </a:t>
                      </a:r>
                      <a:r>
                        <a:rPr kumimoji="0" lang="en-US" altLang="zh-CN" sz="1400" b="1" i="0" u="none" strike="noStrike" cap="none" normalizeH="0" baseline="0" dirty="0" err="1">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dir</a:t>
                      </a:r>
                      <a:r>
                        <a:rPr kumimoji="0" lang="en-US" altLang="zh-CN" sz="1400" b="1"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D)</a:t>
                      </a:r>
                      <a:r>
                        <a:rPr kumimoji="0" lang="en-US" altLang="zh-CN" sz="14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a:t>
                      </a:r>
                      <a:r>
                        <a:rPr kumimoji="0" lang="zh-CN" altLang="en-US" sz="14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排序</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4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4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int t[col];   //</a:t>
                      </a:r>
                      <a:r>
                        <a:rPr kumimoji="0" lang="zh-CN" altLang="en-US" sz="14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用于暂存一行数据</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zh-CN" altLang="en-US" sz="14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a:t>
                      </a:r>
                      <a:r>
                        <a:rPr kumimoji="0" lang="en-US" altLang="zh-CN" sz="14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for (int </a:t>
                      </a:r>
                      <a:r>
                        <a:rPr kumimoji="0" lang="en-US" altLang="zh-CN" sz="1400" b="0" i="0" u="none" strike="noStrike" cap="none" normalizeH="0" baseline="0" dirty="0" err="1">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i</a:t>
                      </a:r>
                      <a:r>
                        <a:rPr kumimoji="0" lang="en-US" altLang="zh-CN" sz="14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=0;i&lt;n-1;i++)</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4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for (int j=i+1;j&lt;</a:t>
                      </a:r>
                      <a:r>
                        <a:rPr kumimoji="0" lang="en-US" altLang="zh-CN" sz="1400" b="0" i="0" u="none" strike="noStrike" cap="none" normalizeH="0" baseline="0" dirty="0" err="1">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n;j</a:t>
                      </a:r>
                      <a:r>
                        <a:rPr kumimoji="0" lang="en-US" altLang="zh-CN" sz="14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a:t>
                      </a:r>
                      <a:r>
                        <a:rPr kumimoji="0" lang="zh-CN" altLang="en-US" sz="14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从待排序序列中选择一个最大</a:t>
                      </a:r>
                      <a:r>
                        <a:rPr kumimoji="0" lang="en-US" altLang="zh-CN" sz="14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r>
                        <a:rPr kumimoji="0" lang="zh-CN" altLang="en-US" sz="14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小</a:t>
                      </a:r>
                      <a:r>
                        <a:rPr kumimoji="0" lang="en-US" altLang="zh-CN" sz="14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r>
                        <a:rPr kumimoji="0" lang="zh-CN" altLang="en-US" sz="14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的数组元素 </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zh-CN" altLang="en-US" sz="14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a:t>
                      </a:r>
                      <a:r>
                        <a:rPr kumimoji="0" lang="en-US" altLang="zh-CN" sz="14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if (a[</a:t>
                      </a:r>
                      <a:r>
                        <a:rPr kumimoji="0" lang="en-US" altLang="zh-CN" sz="1400" b="0" i="0" u="none" strike="noStrike" cap="none" normalizeH="0" baseline="0" dirty="0" err="1">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i</a:t>
                      </a:r>
                      <a:r>
                        <a:rPr kumimoji="0" lang="en-US" altLang="zh-CN" sz="14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][Cn]&lt;a[j][Cn]&amp;&amp;D==Des||a[</a:t>
                      </a:r>
                      <a:r>
                        <a:rPr kumimoji="0" lang="en-US" altLang="zh-CN" sz="1400" b="0" i="0" u="none" strike="noStrike" cap="none" normalizeH="0" baseline="0" dirty="0" err="1">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i</a:t>
                      </a:r>
                      <a:r>
                        <a:rPr kumimoji="0" lang="en-US" altLang="zh-CN" sz="14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][Cn]&gt;a[j][Cn]&amp;&amp;D==</a:t>
                      </a:r>
                      <a:r>
                        <a:rPr kumimoji="0" lang="en-US" altLang="zh-CN" sz="1400" b="0" i="0" u="none" strike="noStrike" cap="none" normalizeH="0" baseline="0" dirty="0" err="1">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Asc</a:t>
                      </a:r>
                      <a:r>
                        <a:rPr kumimoji="0" lang="en-US" altLang="zh-CN" sz="14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4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  </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4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a:t>
                      </a:r>
                      <a:r>
                        <a:rPr kumimoji="0" lang="en-US" altLang="zh-CN" sz="1400" b="0" i="0" u="none" strike="noStrike" cap="none" normalizeH="0" baseline="0" dirty="0" err="1">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memcpy</a:t>
                      </a:r>
                      <a:r>
                        <a:rPr kumimoji="0" lang="en-US" altLang="zh-CN" sz="14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r>
                        <a:rPr kumimoji="0" lang="en-US" altLang="zh-CN" sz="1400" b="0" i="0" u="none" strike="noStrike" cap="none" normalizeH="0" baseline="0" dirty="0" err="1">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t,a</a:t>
                      </a:r>
                      <a:r>
                        <a:rPr kumimoji="0" lang="en-US" altLang="zh-CN" sz="14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r>
                        <a:rPr kumimoji="0" lang="en-US" altLang="zh-CN" sz="1400" b="0" i="0" u="none" strike="noStrike" cap="none" normalizeH="0" baseline="0" dirty="0" err="1">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i</a:t>
                      </a:r>
                      <a:r>
                        <a:rPr kumimoji="0" lang="en-US" altLang="zh-CN" sz="14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r>
                        <a:rPr kumimoji="0" lang="en-US" altLang="zh-CN" sz="1400" b="0" i="0" u="none" strike="noStrike" cap="none" normalizeH="0" baseline="0" dirty="0" err="1">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sizeof</a:t>
                      </a:r>
                      <a:r>
                        <a:rPr kumimoji="0" lang="en-US" altLang="zh-CN" sz="14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(t)); //</a:t>
                      </a:r>
                      <a:r>
                        <a:rPr kumimoji="0" lang="zh-CN" altLang="en-US" sz="14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交换数组行</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zh-CN" altLang="en-US" sz="14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a:t>
                      </a:r>
                      <a:r>
                        <a:rPr kumimoji="0" lang="en-US" altLang="zh-CN" sz="1400" b="0" i="0" u="none" strike="noStrike" cap="none" normalizeH="0" baseline="0" dirty="0" err="1">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memcpy</a:t>
                      </a:r>
                      <a:r>
                        <a:rPr kumimoji="0" lang="en-US" altLang="zh-CN" sz="14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a:t>
                      </a:r>
                      <a:r>
                        <a:rPr kumimoji="0" lang="en-US" altLang="zh-CN" sz="1400" b="0" i="0" u="none" strike="noStrike" cap="none" normalizeH="0" baseline="0" dirty="0" err="1">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i</a:t>
                      </a:r>
                      <a:r>
                        <a:rPr kumimoji="0" lang="en-US" altLang="zh-CN" sz="14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],a[j],</a:t>
                      </a:r>
                      <a:r>
                        <a:rPr kumimoji="0" lang="en-US" altLang="zh-CN" sz="1400" b="0" i="0" u="none" strike="noStrike" cap="none" normalizeH="0" baseline="0" dirty="0" err="1">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sizeof</a:t>
                      </a:r>
                      <a:r>
                        <a:rPr kumimoji="0" lang="en-US" altLang="zh-CN" sz="14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(t));</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4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a:t>
                      </a:r>
                      <a:r>
                        <a:rPr kumimoji="0" lang="en-US" altLang="zh-CN" sz="1400" b="0" i="0" u="none" strike="noStrike" cap="none" normalizeH="0" baseline="0" dirty="0" err="1">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memcpy</a:t>
                      </a:r>
                      <a:r>
                        <a:rPr kumimoji="0" lang="en-US" altLang="zh-CN" sz="14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(a[j],</a:t>
                      </a:r>
                      <a:r>
                        <a:rPr kumimoji="0" lang="en-US" altLang="zh-CN" sz="1400" b="0" i="0" u="none" strike="noStrike" cap="none" normalizeH="0" baseline="0" dirty="0" err="1">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t,sizeof</a:t>
                      </a:r>
                      <a:r>
                        <a:rPr kumimoji="0" lang="en-US" altLang="zh-CN" sz="14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(t));</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4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  </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4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a:t>
                      </a:r>
                    </a:p>
                  </a:txBody>
                  <a:tcPr marT="45725" marB="45725" horzOverflow="overflow">
                    <a:lnL>
                      <a:noFill/>
                    </a:lnL>
                    <a:lnR>
                      <a:noFill/>
                    </a:lnR>
                    <a:lnT w="28575" cap="flat" cmpd="sng" algn="ctr">
                      <a:solidFill>
                        <a:srgbClr val="003399"/>
                      </a:solidFill>
                      <a:prstDash val="solid"/>
                      <a:round/>
                      <a:headEnd type="none" w="med" len="med"/>
                      <a:tailEnd type="none" w="med" len="med"/>
                    </a:lnT>
                    <a:lnB w="6350" cap="flat" cmpd="sng" algn="ctr">
                      <a:solidFill>
                        <a:srgbClr val="003399"/>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bl>
          </a:graphicData>
        </a:graphic>
      </p:graphicFrame>
      <p:sp>
        <p:nvSpPr>
          <p:cNvPr id="3" name="AutoShape 10">
            <a:extLst>
              <a:ext uri="{FF2B5EF4-FFF2-40B4-BE49-F238E27FC236}">
                <a16:creationId xmlns:a16="http://schemas.microsoft.com/office/drawing/2014/main" id="{CAA8C479-45F1-7929-3964-59CD0AB97F69}"/>
              </a:ext>
            </a:extLst>
          </p:cNvPr>
          <p:cNvSpPr>
            <a:spLocks noChangeArrowheads="1"/>
          </p:cNvSpPr>
          <p:nvPr/>
        </p:nvSpPr>
        <p:spPr bwMode="auto">
          <a:xfrm>
            <a:off x="5585460" y="2255520"/>
            <a:ext cx="2819400" cy="433388"/>
          </a:xfrm>
          <a:prstGeom prst="wedgeRoundRectCallout">
            <a:avLst>
              <a:gd name="adj1" fmla="val -140426"/>
              <a:gd name="adj2" fmla="val 176375"/>
              <a:gd name="adj3" fmla="val 16667"/>
            </a:avLst>
          </a:prstGeom>
          <a:solidFill>
            <a:srgbClr val="F5F9FD"/>
          </a:solidFill>
          <a:ln w="19050">
            <a:solidFill>
              <a:schemeClr val="accent1"/>
            </a:solidFill>
            <a:miter lim="800000"/>
            <a:headEnd/>
            <a:tailEnd/>
          </a:ln>
          <a:effectLst/>
        </p:spPr>
        <p:txBody>
          <a:bodyPr/>
          <a:lstStyle>
            <a:lvl1pPr marL="457200" indent="-457200">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algn="ctr">
              <a:spcBef>
                <a:spcPct val="0"/>
              </a:spcBef>
              <a:buClrTx/>
              <a:buSzTx/>
              <a:buNone/>
            </a:pPr>
            <a:r>
              <a:rPr kumimoji="1" lang="zh-CN" altLang="en-US" sz="2000" b="1" dirty="0">
                <a:solidFill>
                  <a:schemeClr val="accent1"/>
                </a:solidFill>
              </a:rPr>
              <a:t>数组作为函数形式参数 </a:t>
            </a:r>
          </a:p>
        </p:txBody>
      </p:sp>
      <p:sp>
        <p:nvSpPr>
          <p:cNvPr id="5" name="文本框 4">
            <a:extLst>
              <a:ext uri="{FF2B5EF4-FFF2-40B4-BE49-F238E27FC236}">
                <a16:creationId xmlns:a16="http://schemas.microsoft.com/office/drawing/2014/main" id="{A28FBED8-4D51-82B2-3E90-83365C2F833D}"/>
              </a:ext>
            </a:extLst>
          </p:cNvPr>
          <p:cNvSpPr txBox="1"/>
          <p:nvPr/>
        </p:nvSpPr>
        <p:spPr>
          <a:xfrm>
            <a:off x="900848" y="121514"/>
            <a:ext cx="10560350" cy="584775"/>
          </a:xfrm>
          <a:prstGeom prst="rect">
            <a:avLst/>
          </a:prstGeom>
          <a:noFill/>
        </p:spPr>
        <p:txBody>
          <a:bodyPr wrap="square">
            <a:spAutoFit/>
          </a:bodyPr>
          <a:lstStyle/>
          <a:p>
            <a:r>
              <a:rPr lang="en-US" altLang="zh-CN" sz="3200" b="1" dirty="0">
                <a:latin typeface="微软雅黑" panose="020B0503020204020204" pitchFamily="34" charset="-122"/>
                <a:ea typeface="微软雅黑" panose="020B0503020204020204" pitchFamily="34" charset="-122"/>
                <a:cs typeface="+mj-cs"/>
              </a:rPr>
              <a:t>3.2.4 </a:t>
            </a:r>
            <a:r>
              <a:rPr lang="zh-CN" altLang="en-US" sz="3200" b="1" dirty="0">
                <a:latin typeface="微软雅黑" panose="020B0503020204020204" pitchFamily="34" charset="-122"/>
                <a:ea typeface="微软雅黑" panose="020B0503020204020204" pitchFamily="34" charset="-122"/>
                <a:cs typeface="+mj-cs"/>
              </a:rPr>
              <a:t>数组与函数</a:t>
            </a:r>
          </a:p>
        </p:txBody>
      </p:sp>
    </p:spTree>
    <p:extLst>
      <p:ext uri="{BB962C8B-B14F-4D97-AF65-F5344CB8AC3E}">
        <p14:creationId xmlns:p14="http://schemas.microsoft.com/office/powerpoint/2010/main" val="3616774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1"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autoUpdateAnimBg="0"/>
      <p:bldP spid="3" grpId="1"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1E7032-165B-5200-DAB3-E5D033496451}"/>
            </a:ext>
          </a:extLst>
        </p:cNvPr>
        <p:cNvGrpSpPr/>
        <p:nvPr/>
      </p:nvGrpSpPr>
      <p:grpSpPr>
        <a:xfrm>
          <a:off x="0" y="0"/>
          <a:ext cx="0" cy="0"/>
          <a:chOff x="0" y="0"/>
          <a:chExt cx="0" cy="0"/>
        </a:xfrm>
      </p:grpSpPr>
      <p:graphicFrame>
        <p:nvGraphicFramePr>
          <p:cNvPr id="2" name="Group 2">
            <a:extLst>
              <a:ext uri="{FF2B5EF4-FFF2-40B4-BE49-F238E27FC236}">
                <a16:creationId xmlns:a16="http://schemas.microsoft.com/office/drawing/2014/main" id="{491CC3AF-A31E-538C-230E-E39CA7CDFCA2}"/>
              </a:ext>
            </a:extLst>
          </p:cNvPr>
          <p:cNvGraphicFramePr>
            <a:graphicFrameLocks noGrp="1"/>
          </p:cNvGraphicFramePr>
          <p:nvPr>
            <p:extLst>
              <p:ext uri="{D42A27DB-BD31-4B8C-83A1-F6EECF244321}">
                <p14:modId xmlns:p14="http://schemas.microsoft.com/office/powerpoint/2010/main" val="3503051493"/>
              </p:ext>
            </p:extLst>
          </p:nvPr>
        </p:nvGraphicFramePr>
        <p:xfrm>
          <a:off x="844550" y="813098"/>
          <a:ext cx="8229600" cy="5816431"/>
        </p:xfrm>
        <a:graphic>
          <a:graphicData uri="http://schemas.openxmlformats.org/drawingml/2006/table">
            <a:tbl>
              <a:tblPr/>
              <a:tblGrid>
                <a:gridCol w="573088">
                  <a:extLst>
                    <a:ext uri="{9D8B030D-6E8A-4147-A177-3AD203B41FA5}">
                      <a16:colId xmlns:a16="http://schemas.microsoft.com/office/drawing/2014/main" val="20000"/>
                    </a:ext>
                  </a:extLst>
                </a:gridCol>
                <a:gridCol w="7656512">
                  <a:extLst>
                    <a:ext uri="{9D8B030D-6E8A-4147-A177-3AD203B41FA5}">
                      <a16:colId xmlns:a16="http://schemas.microsoft.com/office/drawing/2014/main" val="20001"/>
                    </a:ext>
                  </a:extLst>
                </a:gridCol>
              </a:tblGrid>
              <a:tr h="5816431">
                <a:tc>
                  <a:txBody>
                    <a:bodyPr/>
                    <a:lstStyle/>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4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22</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4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23</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4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24</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4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25</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4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26</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4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27</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4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28</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4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29</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4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30</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4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31</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4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32</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4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33</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4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34</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4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35</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4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36</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4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37</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4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38</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4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39</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4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40</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4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41</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4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42 </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4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43</a:t>
                      </a:r>
                    </a:p>
                  </a:txBody>
                  <a:tcPr horzOverflow="overflow">
                    <a:lnL cap="flat">
                      <a:noFill/>
                    </a:lnL>
                    <a:lnR>
                      <a:noFill/>
                    </a:lnR>
                    <a:lnT w="28575" cap="flat" cmpd="sng" algn="ctr">
                      <a:solidFill>
                        <a:srgbClr val="003399"/>
                      </a:solidFill>
                      <a:prstDash val="solid"/>
                      <a:round/>
                      <a:headEnd type="none" w="med" len="med"/>
                      <a:tailEnd type="none" w="med" len="med"/>
                    </a:lnT>
                    <a:lnB w="6350" cap="flat" cmpd="sng" algn="ctr">
                      <a:solidFill>
                        <a:srgbClr val="003399"/>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400" b="1"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int</a:t>
                      </a:r>
                      <a:r>
                        <a:rPr kumimoji="0" lang="en-US" altLang="zh-CN" sz="1400" b="1"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 main()</a:t>
                      </a:r>
                      <a:endParaRPr kumimoji="0" lang="en-US" altLang="zh-CN" sz="14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endParaRP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4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  </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4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  const </a:t>
                      </a:r>
                      <a:r>
                        <a:rPr kumimoji="0" lang="en-US" altLang="zh-CN" sz="14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CourseN</a:t>
                      </a:r>
                      <a:r>
                        <a:rPr kumimoji="0" lang="en-US" altLang="zh-CN" sz="14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=5;</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4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  </a:t>
                      </a:r>
                      <a:r>
                        <a:rPr kumimoji="0" lang="en-US" altLang="zh-CN" sz="14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int</a:t>
                      </a:r>
                      <a:r>
                        <a:rPr kumimoji="0" lang="en-US" altLang="zh-CN" sz="14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 </a:t>
                      </a:r>
                      <a:r>
                        <a:rPr kumimoji="0" lang="en-US" altLang="zh-CN" sz="14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n,</a:t>
                      </a:r>
                      <a:r>
                        <a:rPr kumimoji="0" lang="en-US" altLang="zh-CN" sz="1400" b="1" i="0" u="none" strike="noStrike" cap="none" normalizeH="0" baseline="0" dirty="0" err="1">
                          <a:ln>
                            <a:noFill/>
                          </a:ln>
                          <a:solidFill>
                            <a:srgbClr val="FF0000"/>
                          </a:solidFill>
                          <a:effectLst/>
                          <a:latin typeface="Times New Roman" panose="02020603050405020304" pitchFamily="18" charset="0"/>
                          <a:ea typeface="宋体" pitchFamily="2" charset="-122"/>
                          <a:cs typeface="Times New Roman" panose="02020603050405020304" pitchFamily="18" charset="0"/>
                        </a:rPr>
                        <a:t>score</a:t>
                      </a:r>
                      <a:r>
                        <a:rPr kumimoji="0" lang="en-US" altLang="zh-CN" sz="1400" b="1" i="0" u="none" strike="noStrike" cap="none" normalizeH="0" baseline="0" dirty="0">
                          <a:ln>
                            <a:noFill/>
                          </a:ln>
                          <a:solidFill>
                            <a:srgbClr val="FF0000"/>
                          </a:solidFill>
                          <a:effectLst/>
                          <a:latin typeface="Times New Roman" panose="02020603050405020304" pitchFamily="18" charset="0"/>
                          <a:ea typeface="宋体" pitchFamily="2" charset="-122"/>
                          <a:cs typeface="Times New Roman" panose="02020603050405020304" pitchFamily="18" charset="0"/>
                        </a:rPr>
                        <a:t>[][</a:t>
                      </a:r>
                      <a:r>
                        <a:rPr kumimoji="0" lang="en-US" altLang="zh-CN" sz="1400" b="1" i="0" u="none" strike="noStrike" cap="none" normalizeH="0" baseline="0" dirty="0" err="1">
                          <a:ln>
                            <a:noFill/>
                          </a:ln>
                          <a:solidFill>
                            <a:srgbClr val="FF0000"/>
                          </a:solidFill>
                          <a:effectLst/>
                          <a:latin typeface="Times New Roman" panose="02020603050405020304" pitchFamily="18" charset="0"/>
                          <a:ea typeface="宋体" pitchFamily="2" charset="-122"/>
                          <a:cs typeface="Times New Roman" panose="02020603050405020304" pitchFamily="18" charset="0"/>
                        </a:rPr>
                        <a:t>CourseN</a:t>
                      </a:r>
                      <a:r>
                        <a:rPr kumimoji="0" lang="en-US" altLang="zh-CN" sz="1400" b="1" i="0" u="none" strike="noStrike" cap="none" normalizeH="0" baseline="0" dirty="0">
                          <a:ln>
                            <a:noFill/>
                          </a:ln>
                          <a:solidFill>
                            <a:srgbClr val="FF0000"/>
                          </a:solidFill>
                          <a:effectLst/>
                          <a:latin typeface="Times New Roman" panose="02020603050405020304" pitchFamily="18" charset="0"/>
                          <a:ea typeface="宋体" pitchFamily="2" charset="-122"/>
                          <a:cs typeface="Times New Roman" panose="02020603050405020304" pitchFamily="18" charset="0"/>
                        </a:rPr>
                        <a:t>]</a:t>
                      </a:r>
                      <a:r>
                        <a:rPr kumimoji="0" lang="en-US" altLang="zh-CN" sz="14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={{20060101, 1, 82, 86, 0},</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4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	                        {20060203, 2, 80, 80, 0},</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4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	                        {20060204, 2, 86, 90, 0},</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4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	                        {20060205, 2, 90, 83, 0},</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4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		      {20060102, 1, 75, 86, 0}};</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4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  n=</a:t>
                      </a:r>
                      <a:r>
                        <a:rPr kumimoji="0" lang="en-US" altLang="zh-CN" sz="14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sizeof</a:t>
                      </a:r>
                      <a:r>
                        <a:rPr kumimoji="0" lang="en-US" altLang="zh-CN" sz="14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(score)/</a:t>
                      </a:r>
                      <a:r>
                        <a:rPr kumimoji="0" lang="en-US" altLang="zh-CN" sz="14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sizeof</a:t>
                      </a:r>
                      <a:r>
                        <a:rPr kumimoji="0" lang="en-US" altLang="zh-CN" sz="14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(score[0]);</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4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  for (</a:t>
                      </a:r>
                      <a:r>
                        <a:rPr kumimoji="0" lang="en-US" altLang="zh-CN" sz="14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int</a:t>
                      </a:r>
                      <a:r>
                        <a:rPr kumimoji="0" lang="en-US" altLang="zh-CN" sz="14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 </a:t>
                      </a:r>
                      <a:r>
                        <a:rPr kumimoji="0" lang="en-US" altLang="zh-CN" sz="14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i</a:t>
                      </a:r>
                      <a:r>
                        <a:rPr kumimoji="0" lang="en-US" altLang="zh-CN" sz="14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=0;i&lt;</a:t>
                      </a:r>
                      <a:r>
                        <a:rPr kumimoji="0" lang="en-US" altLang="zh-CN" sz="14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n;i</a:t>
                      </a:r>
                      <a:r>
                        <a:rPr kumimoji="0" lang="en-US" altLang="zh-CN" sz="14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   //</a:t>
                      </a:r>
                      <a:r>
                        <a:rPr kumimoji="0" lang="zh-CN" altLang="en-US" sz="14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计算每个学生的总分</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zh-CN" altLang="en-US" sz="14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      </a:t>
                      </a:r>
                      <a:r>
                        <a:rPr kumimoji="0" lang="en-US" altLang="zh-CN" sz="14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for(</a:t>
                      </a:r>
                      <a:r>
                        <a:rPr kumimoji="0" lang="en-US" altLang="zh-CN" sz="14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int</a:t>
                      </a:r>
                      <a:r>
                        <a:rPr kumimoji="0" lang="en-US" altLang="zh-CN" sz="14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 j=2;j&lt;CourseN-1;j++) </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4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            </a:t>
                      </a:r>
                      <a:r>
                        <a:rPr kumimoji="0" lang="en-US" altLang="zh-CN" sz="1400" b="1" i="0" u="none" strike="noStrike" cap="none" normalizeH="0" baseline="0" dirty="0">
                          <a:ln>
                            <a:noFill/>
                          </a:ln>
                          <a:solidFill>
                            <a:srgbClr val="FF0000"/>
                          </a:solidFill>
                          <a:effectLst/>
                          <a:latin typeface="Times New Roman" panose="02020603050405020304" pitchFamily="18" charset="0"/>
                          <a:ea typeface="宋体" pitchFamily="2" charset="-122"/>
                          <a:cs typeface="Times New Roman" panose="02020603050405020304" pitchFamily="18" charset="0"/>
                        </a:rPr>
                        <a:t>score[</a:t>
                      </a:r>
                      <a:r>
                        <a:rPr kumimoji="0" lang="en-US" altLang="zh-CN" sz="1400" b="1" i="0" u="none" strike="noStrike" cap="none" normalizeH="0" baseline="0" dirty="0" err="1">
                          <a:ln>
                            <a:noFill/>
                          </a:ln>
                          <a:solidFill>
                            <a:srgbClr val="FF0000"/>
                          </a:solidFill>
                          <a:effectLst/>
                          <a:latin typeface="Times New Roman" panose="02020603050405020304" pitchFamily="18" charset="0"/>
                          <a:ea typeface="宋体" pitchFamily="2" charset="-122"/>
                          <a:cs typeface="Times New Roman" panose="02020603050405020304" pitchFamily="18" charset="0"/>
                        </a:rPr>
                        <a:t>i</a:t>
                      </a:r>
                      <a:r>
                        <a:rPr kumimoji="0" lang="en-US" altLang="zh-CN" sz="1400" b="1" i="0" u="none" strike="noStrike" cap="none" normalizeH="0" baseline="0" dirty="0">
                          <a:ln>
                            <a:noFill/>
                          </a:ln>
                          <a:solidFill>
                            <a:srgbClr val="FF0000"/>
                          </a:solidFill>
                          <a:effectLst/>
                          <a:latin typeface="Times New Roman" panose="02020603050405020304" pitchFamily="18" charset="0"/>
                          <a:ea typeface="宋体" pitchFamily="2" charset="-122"/>
                          <a:cs typeface="Times New Roman" panose="02020603050405020304" pitchFamily="18" charset="0"/>
                        </a:rPr>
                        <a:t>][CourseN-1]</a:t>
                      </a:r>
                      <a:r>
                        <a:rPr kumimoji="0" lang="en-US" altLang="zh-CN" sz="14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a:t>
                      </a:r>
                      <a:r>
                        <a:rPr kumimoji="0" lang="en-US" altLang="zh-CN" sz="1400" b="1" i="0" u="none" strike="noStrike" cap="none" normalizeH="0" baseline="0" dirty="0">
                          <a:ln>
                            <a:noFill/>
                          </a:ln>
                          <a:solidFill>
                            <a:srgbClr val="FF0000"/>
                          </a:solidFill>
                          <a:effectLst/>
                          <a:latin typeface="Times New Roman" panose="02020603050405020304" pitchFamily="18" charset="0"/>
                          <a:ea typeface="宋体" pitchFamily="2" charset="-122"/>
                          <a:cs typeface="Times New Roman" panose="02020603050405020304" pitchFamily="18" charset="0"/>
                        </a:rPr>
                        <a:t>score[</a:t>
                      </a:r>
                      <a:r>
                        <a:rPr kumimoji="0" lang="en-US" altLang="zh-CN" sz="1400" b="1" i="0" u="none" strike="noStrike" cap="none" normalizeH="0" baseline="0" dirty="0" err="1">
                          <a:ln>
                            <a:noFill/>
                          </a:ln>
                          <a:solidFill>
                            <a:srgbClr val="FF0000"/>
                          </a:solidFill>
                          <a:effectLst/>
                          <a:latin typeface="Times New Roman" panose="02020603050405020304" pitchFamily="18" charset="0"/>
                          <a:ea typeface="宋体" pitchFamily="2" charset="-122"/>
                          <a:cs typeface="Times New Roman" panose="02020603050405020304" pitchFamily="18" charset="0"/>
                        </a:rPr>
                        <a:t>i</a:t>
                      </a:r>
                      <a:r>
                        <a:rPr kumimoji="0" lang="en-US" altLang="zh-CN" sz="1400" b="1" i="0" u="none" strike="noStrike" cap="none" normalizeH="0" baseline="0" dirty="0">
                          <a:ln>
                            <a:noFill/>
                          </a:ln>
                          <a:solidFill>
                            <a:srgbClr val="FF0000"/>
                          </a:solidFill>
                          <a:effectLst/>
                          <a:latin typeface="Times New Roman" panose="02020603050405020304" pitchFamily="18" charset="0"/>
                          <a:ea typeface="宋体" pitchFamily="2" charset="-122"/>
                          <a:cs typeface="Times New Roman" panose="02020603050405020304" pitchFamily="18" charset="0"/>
                        </a:rPr>
                        <a:t>][CourseN-1]+score[</a:t>
                      </a:r>
                      <a:r>
                        <a:rPr kumimoji="0" lang="en-US" altLang="zh-CN" sz="1400" b="1" i="0" u="none" strike="noStrike" cap="none" normalizeH="0" baseline="0" dirty="0" err="1">
                          <a:ln>
                            <a:noFill/>
                          </a:ln>
                          <a:solidFill>
                            <a:srgbClr val="FF0000"/>
                          </a:solidFill>
                          <a:effectLst/>
                          <a:latin typeface="Times New Roman" panose="02020603050405020304" pitchFamily="18" charset="0"/>
                          <a:ea typeface="宋体" pitchFamily="2" charset="-122"/>
                          <a:cs typeface="Times New Roman" panose="02020603050405020304" pitchFamily="18" charset="0"/>
                        </a:rPr>
                        <a:t>i</a:t>
                      </a:r>
                      <a:r>
                        <a:rPr kumimoji="0" lang="en-US" altLang="zh-CN" sz="1400" b="1" i="0" u="none" strike="noStrike" cap="none" normalizeH="0" baseline="0" dirty="0">
                          <a:ln>
                            <a:noFill/>
                          </a:ln>
                          <a:solidFill>
                            <a:srgbClr val="FF0000"/>
                          </a:solidFill>
                          <a:effectLst/>
                          <a:latin typeface="Times New Roman" panose="02020603050405020304" pitchFamily="18" charset="0"/>
                          <a:ea typeface="宋体" pitchFamily="2" charset="-122"/>
                          <a:cs typeface="Times New Roman" panose="02020603050405020304" pitchFamily="18" charset="0"/>
                        </a:rPr>
                        <a:t>][j</a:t>
                      </a:r>
                      <a:r>
                        <a:rPr kumimoji="0" lang="en-US" altLang="zh-CN" sz="14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  </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4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  sort(score,n,4,Des);  //</a:t>
                      </a:r>
                      <a:r>
                        <a:rPr kumimoji="0" lang="zh-CN" altLang="en-US" sz="14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按总分降序排序</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zh-CN" altLang="en-US" sz="14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  </a:t>
                      </a:r>
                      <a:r>
                        <a:rPr kumimoji="0" lang="en-US" altLang="zh-CN" sz="14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sort(score,n,1,Asc);  //</a:t>
                      </a:r>
                      <a:r>
                        <a:rPr kumimoji="0" lang="zh-CN" altLang="en-US" sz="14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按班号的升序排序</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zh-CN" altLang="en-US" sz="14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  </a:t>
                      </a:r>
                      <a:r>
                        <a:rPr kumimoji="0" lang="en-US" altLang="zh-CN" sz="14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for (</a:t>
                      </a:r>
                      <a:r>
                        <a:rPr kumimoji="0" lang="en-US" altLang="zh-CN" sz="14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i</a:t>
                      </a:r>
                      <a:r>
                        <a:rPr kumimoji="0" lang="en-US" altLang="zh-CN" sz="14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=0;i&lt;</a:t>
                      </a:r>
                      <a:r>
                        <a:rPr kumimoji="0" lang="en-US" altLang="zh-CN" sz="14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n;i</a:t>
                      </a:r>
                      <a:r>
                        <a:rPr kumimoji="0" lang="en-US" altLang="zh-CN" sz="14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     //</a:t>
                      </a:r>
                      <a:r>
                        <a:rPr kumimoji="0" lang="zh-CN" altLang="en-US" sz="14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输出每个人的成绩与总分</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zh-CN" altLang="en-US" sz="14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  </a:t>
                      </a:r>
                      <a:r>
                        <a:rPr kumimoji="0" lang="en-US" altLang="zh-CN" sz="14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4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      for(</a:t>
                      </a:r>
                      <a:r>
                        <a:rPr kumimoji="0" lang="en-US" altLang="zh-CN" sz="14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int</a:t>
                      </a:r>
                      <a:r>
                        <a:rPr kumimoji="0" lang="en-US" altLang="zh-CN" sz="14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 j=0;j&lt;</a:t>
                      </a:r>
                      <a:r>
                        <a:rPr kumimoji="0" lang="en-US" altLang="zh-CN" sz="14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CourseN;j</a:t>
                      </a:r>
                      <a:r>
                        <a:rPr kumimoji="0" lang="en-US" altLang="zh-CN" sz="14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 </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4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          </a:t>
                      </a:r>
                      <a:r>
                        <a:rPr kumimoji="0" lang="en-US" altLang="zh-CN" sz="14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cout</a:t>
                      </a:r>
                      <a:r>
                        <a:rPr kumimoji="0" lang="en-US" altLang="zh-CN" sz="14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&lt;&lt;score[</a:t>
                      </a:r>
                      <a:r>
                        <a:rPr kumimoji="0" lang="en-US" altLang="zh-CN" sz="14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i</a:t>
                      </a:r>
                      <a:r>
                        <a:rPr kumimoji="0" lang="en-US" altLang="zh-CN" sz="14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][j]&lt;&lt;"\t";</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4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      </a:t>
                      </a:r>
                      <a:r>
                        <a:rPr kumimoji="0" lang="en-US" altLang="zh-CN" sz="14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cout</a:t>
                      </a:r>
                      <a:r>
                        <a:rPr kumimoji="0" lang="en-US" altLang="zh-CN" sz="14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&lt;&lt;</a:t>
                      </a:r>
                      <a:r>
                        <a:rPr kumimoji="0" lang="en-US" altLang="zh-CN" sz="14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endl</a:t>
                      </a:r>
                      <a:r>
                        <a:rPr kumimoji="0" lang="en-US" altLang="zh-CN" sz="14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4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  }</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  return 0;</a:t>
                      </a:r>
                      <a:endParaRPr kumimoji="0" lang="en-US" altLang="zh-CN" sz="14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endParaRP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4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 </a:t>
                      </a:r>
                    </a:p>
                  </a:txBody>
                  <a:tcPr horzOverflow="overflow">
                    <a:lnL>
                      <a:noFill/>
                    </a:lnL>
                    <a:lnR cap="flat">
                      <a:noFill/>
                    </a:lnR>
                    <a:lnT w="28575" cap="flat" cmpd="sng" algn="ctr">
                      <a:solidFill>
                        <a:srgbClr val="003399"/>
                      </a:solidFill>
                      <a:prstDash val="solid"/>
                      <a:round/>
                      <a:headEnd type="none" w="med" len="med"/>
                      <a:tailEnd type="none" w="med" len="med"/>
                    </a:lnT>
                    <a:lnB w="6350" cap="flat" cmpd="sng" algn="ctr">
                      <a:solidFill>
                        <a:srgbClr val="003399"/>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bl>
          </a:graphicData>
        </a:graphic>
      </p:graphicFrame>
      <p:sp>
        <p:nvSpPr>
          <p:cNvPr id="4" name="AutoShape 11">
            <a:extLst>
              <a:ext uri="{FF2B5EF4-FFF2-40B4-BE49-F238E27FC236}">
                <a16:creationId xmlns:a16="http://schemas.microsoft.com/office/drawing/2014/main" id="{46453F00-7895-B044-B2FB-5801AD778F81}"/>
              </a:ext>
            </a:extLst>
          </p:cNvPr>
          <p:cNvSpPr>
            <a:spLocks noChangeArrowheads="1"/>
          </p:cNvSpPr>
          <p:nvPr/>
        </p:nvSpPr>
        <p:spPr bwMode="auto">
          <a:xfrm>
            <a:off x="4959350" y="3091548"/>
            <a:ext cx="2971800" cy="433388"/>
          </a:xfrm>
          <a:prstGeom prst="wedgeRoundRectCallout">
            <a:avLst>
              <a:gd name="adj1" fmla="val -142157"/>
              <a:gd name="adj2" fmla="val 156945"/>
              <a:gd name="adj3" fmla="val 16667"/>
            </a:avLst>
          </a:prstGeom>
          <a:solidFill>
            <a:srgbClr val="F5F9FD"/>
          </a:solidFill>
          <a:ln w="19050">
            <a:solidFill>
              <a:schemeClr val="accent1"/>
            </a:solidFill>
            <a:miter lim="800000"/>
            <a:headEnd/>
            <a:tailEnd/>
          </a:ln>
          <a:effectLst/>
        </p:spPr>
        <p:txBody>
          <a:bodyPr/>
          <a:lstStyle>
            <a:lvl1pPr marL="457200" indent="-457200">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algn="ctr">
              <a:spcBef>
                <a:spcPct val="0"/>
              </a:spcBef>
              <a:buClrTx/>
              <a:buSzTx/>
              <a:buNone/>
            </a:pPr>
            <a:r>
              <a:rPr kumimoji="1" lang="zh-CN" altLang="en-US" sz="2000" b="1" dirty="0">
                <a:solidFill>
                  <a:schemeClr val="accent1"/>
                </a:solidFill>
              </a:rPr>
              <a:t>数组作为函数形式参数 </a:t>
            </a:r>
          </a:p>
        </p:txBody>
      </p:sp>
      <p:sp>
        <p:nvSpPr>
          <p:cNvPr id="6" name="文本框 5">
            <a:extLst>
              <a:ext uri="{FF2B5EF4-FFF2-40B4-BE49-F238E27FC236}">
                <a16:creationId xmlns:a16="http://schemas.microsoft.com/office/drawing/2014/main" id="{18EBCCAE-D6A4-ABBA-159B-9B4EF8BA9B80}"/>
              </a:ext>
            </a:extLst>
          </p:cNvPr>
          <p:cNvSpPr txBox="1"/>
          <p:nvPr/>
        </p:nvSpPr>
        <p:spPr>
          <a:xfrm>
            <a:off x="900848" y="121514"/>
            <a:ext cx="10560350" cy="584775"/>
          </a:xfrm>
          <a:prstGeom prst="rect">
            <a:avLst/>
          </a:prstGeom>
          <a:noFill/>
        </p:spPr>
        <p:txBody>
          <a:bodyPr wrap="square">
            <a:spAutoFit/>
          </a:bodyPr>
          <a:lstStyle/>
          <a:p>
            <a:r>
              <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rPr>
              <a:t>3.2.4 </a:t>
            </a:r>
            <a:r>
              <a:rPr lang="zh-CN" altLang="en-US" sz="3200" b="1" dirty="0">
                <a:latin typeface="Times New Roman" panose="02020603050405020304" pitchFamily="18" charset="0"/>
                <a:ea typeface="微软雅黑" panose="020B0503020204020204" pitchFamily="34" charset="-122"/>
                <a:cs typeface="Times New Roman" panose="02020603050405020304" pitchFamily="18" charset="0"/>
              </a:rPr>
              <a:t>数组与函数</a:t>
            </a:r>
          </a:p>
        </p:txBody>
      </p:sp>
      <p:grpSp>
        <p:nvGrpSpPr>
          <p:cNvPr id="11" name="组合 10">
            <a:extLst>
              <a:ext uri="{FF2B5EF4-FFF2-40B4-BE49-F238E27FC236}">
                <a16:creationId xmlns:a16="http://schemas.microsoft.com/office/drawing/2014/main" id="{8558F84B-1558-BD99-80C8-D5827D7D3A72}"/>
              </a:ext>
            </a:extLst>
          </p:cNvPr>
          <p:cNvGrpSpPr/>
          <p:nvPr/>
        </p:nvGrpSpPr>
        <p:grpSpPr>
          <a:xfrm>
            <a:off x="5388776" y="4101931"/>
            <a:ext cx="6201962" cy="2049780"/>
            <a:chOff x="5990038" y="2057400"/>
            <a:chExt cx="6201962" cy="2049780"/>
          </a:xfrm>
        </p:grpSpPr>
        <p:sp>
          <p:nvSpPr>
            <p:cNvPr id="8" name="Rectangle 9">
              <a:extLst>
                <a:ext uri="{FF2B5EF4-FFF2-40B4-BE49-F238E27FC236}">
                  <a16:creationId xmlns:a16="http://schemas.microsoft.com/office/drawing/2014/main" id="{8FC939E6-8A54-6608-1DC8-C680C1A5C75E}"/>
                </a:ext>
              </a:extLst>
            </p:cNvPr>
            <p:cNvSpPr>
              <a:spLocks noChangeArrowheads="1"/>
            </p:cNvSpPr>
            <p:nvPr/>
          </p:nvSpPr>
          <p:spPr bwMode="auto">
            <a:xfrm>
              <a:off x="5990038" y="2057400"/>
              <a:ext cx="5417820" cy="2049780"/>
            </a:xfrm>
            <a:prstGeom prst="rect">
              <a:avLst/>
            </a:prstGeom>
            <a:solidFill>
              <a:schemeClr val="bg1"/>
            </a:solidFill>
            <a:ln w="1905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tLang="zh-CN" b="1" dirty="0">
                <a:solidFill>
                  <a:schemeClr val="tx1"/>
                </a:solidFill>
                <a:latin typeface="微软雅黑" panose="020B0503020204020204" pitchFamily="34" charset="-122"/>
                <a:ea typeface="微软雅黑" panose="020B0503020204020204" pitchFamily="34" charset="-122"/>
              </a:endParaRPr>
            </a:p>
          </p:txBody>
        </p:sp>
        <p:sp>
          <p:nvSpPr>
            <p:cNvPr id="10" name="文本框 9">
              <a:extLst>
                <a:ext uri="{FF2B5EF4-FFF2-40B4-BE49-F238E27FC236}">
                  <a16:creationId xmlns:a16="http://schemas.microsoft.com/office/drawing/2014/main" id="{47139E50-BA62-3752-16EE-3E54D76F301F}"/>
                </a:ext>
              </a:extLst>
            </p:cNvPr>
            <p:cNvSpPr txBox="1"/>
            <p:nvPr/>
          </p:nvSpPr>
          <p:spPr>
            <a:xfrm>
              <a:off x="6096000" y="2143721"/>
              <a:ext cx="6096000" cy="1846659"/>
            </a:xfrm>
            <a:prstGeom prst="rect">
              <a:avLst/>
            </a:prstGeom>
            <a:noFill/>
          </p:spPr>
          <p:txBody>
            <a:bodyPr wrap="square">
              <a:spAutoFit/>
            </a:bodyPr>
            <a:lstStyle/>
            <a:p>
              <a:pPr eaLnBrk="1" hangingPunct="1">
                <a:defRPr/>
              </a:pPr>
              <a:r>
                <a:rPr kumimoji="1" lang="zh-CN" altLang="en-US" sz="2000" b="1" dirty="0">
                  <a:effectLst>
                    <a:outerShdw blurRad="38100" dist="38100" dir="2700000" algn="tl">
                      <a:srgbClr val="C0C0C0"/>
                    </a:outerShdw>
                  </a:effectLst>
                  <a:latin typeface="Times New Roman" panose="02020603050405020304" pitchFamily="18" charset="0"/>
                  <a:ea typeface="楷体_GB2312" pitchFamily="49" charset="-122"/>
                  <a:cs typeface="Times New Roman" panose="02020603050405020304" pitchFamily="18" charset="0"/>
                </a:rPr>
                <a:t>运行结果</a:t>
              </a:r>
              <a:r>
                <a:rPr kumimoji="1" lang="zh-CN" altLang="en-US" sz="2400" dirty="0">
                  <a:effectLst>
                    <a:outerShdw blurRad="38100" dist="38100" dir="2700000" algn="tl">
                      <a:srgbClr val="C0C0C0"/>
                    </a:outerShdw>
                  </a:effectLst>
                  <a:latin typeface="Times New Roman" panose="02020603050405020304" pitchFamily="18" charset="0"/>
                  <a:cs typeface="Times New Roman" panose="02020603050405020304" pitchFamily="18" charset="0"/>
                </a:rPr>
                <a:t>：       </a:t>
              </a:r>
            </a:p>
            <a:p>
              <a:pPr algn="just" eaLnBrk="1" hangingPunct="1">
                <a:defRPr/>
              </a:pPr>
              <a:r>
                <a:rPr kumimoji="1" lang="en-US" altLang="zh-CN" sz="1800" b="1" dirty="0">
                  <a:latin typeface="Times New Roman" panose="02020603050405020304" pitchFamily="18" charset="0"/>
                  <a:cs typeface="Times New Roman" panose="02020603050405020304" pitchFamily="18" charset="0"/>
                </a:rPr>
                <a:t>20060101	1	82	86	168	</a:t>
              </a:r>
            </a:p>
            <a:p>
              <a:pPr algn="just" eaLnBrk="1" hangingPunct="1">
                <a:defRPr/>
              </a:pPr>
              <a:r>
                <a:rPr kumimoji="1" lang="en-US" altLang="zh-CN" sz="1800" b="1" dirty="0">
                  <a:latin typeface="Times New Roman" panose="02020603050405020304" pitchFamily="18" charset="0"/>
                  <a:cs typeface="Times New Roman" panose="02020603050405020304" pitchFamily="18" charset="0"/>
                </a:rPr>
                <a:t>20060102	1	75	86	161	</a:t>
              </a:r>
            </a:p>
            <a:p>
              <a:pPr algn="just" eaLnBrk="1" hangingPunct="1">
                <a:defRPr/>
              </a:pPr>
              <a:r>
                <a:rPr kumimoji="1" lang="en-US" altLang="zh-CN" sz="1800" b="1" dirty="0">
                  <a:latin typeface="Times New Roman" panose="02020603050405020304" pitchFamily="18" charset="0"/>
                  <a:cs typeface="Times New Roman" panose="02020603050405020304" pitchFamily="18" charset="0"/>
                </a:rPr>
                <a:t>20060204	2	86	90	176	</a:t>
              </a:r>
            </a:p>
            <a:p>
              <a:pPr algn="just" eaLnBrk="1" hangingPunct="1">
                <a:defRPr/>
              </a:pPr>
              <a:r>
                <a:rPr kumimoji="1" lang="en-US" altLang="zh-CN" sz="1800" b="1" dirty="0">
                  <a:latin typeface="Times New Roman" panose="02020603050405020304" pitchFamily="18" charset="0"/>
                  <a:cs typeface="Times New Roman" panose="02020603050405020304" pitchFamily="18" charset="0"/>
                </a:rPr>
                <a:t>20060205	2	90	83	173	</a:t>
              </a:r>
            </a:p>
            <a:p>
              <a:pPr algn="just" eaLnBrk="1" hangingPunct="1">
                <a:defRPr/>
              </a:pPr>
              <a:r>
                <a:rPr kumimoji="1" lang="en-US" altLang="zh-CN" sz="1800" b="1" dirty="0">
                  <a:latin typeface="Times New Roman" panose="02020603050405020304" pitchFamily="18" charset="0"/>
                  <a:cs typeface="Times New Roman" panose="02020603050405020304" pitchFamily="18" charset="0"/>
                </a:rPr>
                <a:t>20060203	2	80	80	160	</a:t>
              </a:r>
              <a:endParaRPr lang="zh-CN" altLang="en-US" dirty="0"/>
            </a:p>
          </p:txBody>
        </p:sp>
      </p:grpSp>
    </p:spTree>
    <p:extLst>
      <p:ext uri="{BB962C8B-B14F-4D97-AF65-F5344CB8AC3E}">
        <p14:creationId xmlns:p14="http://schemas.microsoft.com/office/powerpoint/2010/main" val="11428526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1"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autoUpdateAnimBg="0"/>
      <p:bldP spid="4" grpId="1" animBg="1"/>
      <p:bldP spid="8" grpId="0" animBg="1" autoUpdateAnimBg="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F98259-0ABD-4060-3E12-63F0C345A8EE}"/>
            </a:ext>
          </a:extLst>
        </p:cNvPr>
        <p:cNvGrpSpPr/>
        <p:nvPr/>
      </p:nvGrpSpPr>
      <p:grpSpPr>
        <a:xfrm>
          <a:off x="0" y="0"/>
          <a:ext cx="0" cy="0"/>
          <a:chOff x="0" y="0"/>
          <a:chExt cx="0" cy="0"/>
        </a:xfrm>
      </p:grpSpPr>
      <p:sp>
        <p:nvSpPr>
          <p:cNvPr id="5" name="矩形: 圆角 4">
            <a:extLst>
              <a:ext uri="{FF2B5EF4-FFF2-40B4-BE49-F238E27FC236}">
                <a16:creationId xmlns:a16="http://schemas.microsoft.com/office/drawing/2014/main" id="{AF509AC1-3EAA-476C-105C-EFE60E591306}"/>
              </a:ext>
            </a:extLst>
          </p:cNvPr>
          <p:cNvSpPr/>
          <p:nvPr/>
        </p:nvSpPr>
        <p:spPr>
          <a:xfrm>
            <a:off x="5895767" y="2739635"/>
            <a:ext cx="4031066" cy="2062610"/>
          </a:xfrm>
          <a:prstGeom prst="roundRect">
            <a:avLst>
              <a:gd name="adj" fmla="val 5093"/>
            </a:avLst>
          </a:prstGeom>
          <a:solidFill>
            <a:schemeClr val="bg1"/>
          </a:solidFill>
          <a:ln w="1905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ea typeface="宋体" panose="02010600030101010101" pitchFamily="2" charset="-122"/>
              <a:cs typeface="Times New Roman" panose="02020603050405020304" pitchFamily="18" charset="0"/>
            </a:endParaRPr>
          </a:p>
        </p:txBody>
      </p:sp>
      <p:sp>
        <p:nvSpPr>
          <p:cNvPr id="3" name="矩形: 圆角 2">
            <a:extLst>
              <a:ext uri="{FF2B5EF4-FFF2-40B4-BE49-F238E27FC236}">
                <a16:creationId xmlns:a16="http://schemas.microsoft.com/office/drawing/2014/main" id="{7C49384B-6B24-F669-30D9-45A5FDD53CCF}"/>
              </a:ext>
            </a:extLst>
          </p:cNvPr>
          <p:cNvSpPr/>
          <p:nvPr/>
        </p:nvSpPr>
        <p:spPr>
          <a:xfrm>
            <a:off x="794184" y="2739635"/>
            <a:ext cx="4738653" cy="2062610"/>
          </a:xfrm>
          <a:prstGeom prst="roundRect">
            <a:avLst>
              <a:gd name="adj" fmla="val 5093"/>
            </a:avLst>
          </a:prstGeom>
          <a:solidFill>
            <a:schemeClr val="bg1"/>
          </a:solidFill>
          <a:ln w="1905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ea typeface="宋体" panose="02010600030101010101" pitchFamily="2" charset="-122"/>
              <a:cs typeface="Times New Roman" panose="02020603050405020304" pitchFamily="18" charset="0"/>
            </a:endParaRPr>
          </a:p>
        </p:txBody>
      </p:sp>
      <p:sp>
        <p:nvSpPr>
          <p:cNvPr id="21" name="文本框 20">
            <a:extLst>
              <a:ext uri="{FF2B5EF4-FFF2-40B4-BE49-F238E27FC236}">
                <a16:creationId xmlns:a16="http://schemas.microsoft.com/office/drawing/2014/main" id="{F3876228-9C7A-CA47-758E-A42814088D1B}"/>
              </a:ext>
            </a:extLst>
          </p:cNvPr>
          <p:cNvSpPr txBox="1"/>
          <p:nvPr/>
        </p:nvSpPr>
        <p:spPr>
          <a:xfrm>
            <a:off x="900848" y="121514"/>
            <a:ext cx="10560350" cy="584775"/>
          </a:xfrm>
          <a:prstGeom prst="rect">
            <a:avLst/>
          </a:prstGeom>
          <a:noFill/>
        </p:spPr>
        <p:txBody>
          <a:bodyPr wrap="square">
            <a:spAutoFit/>
          </a:bodyPr>
          <a:lstStyle/>
          <a:p>
            <a:r>
              <a:rPr lang="en-US" altLang="zh-CN" sz="3200" b="1" dirty="0">
                <a:latin typeface="微软雅黑" panose="020B0503020204020204" pitchFamily="34" charset="-122"/>
                <a:ea typeface="微软雅黑" panose="020B0503020204020204" pitchFamily="34" charset="-122"/>
                <a:cs typeface="+mj-cs"/>
              </a:rPr>
              <a:t>3.2.5 </a:t>
            </a:r>
            <a:r>
              <a:rPr lang="zh-CN" altLang="en-US" sz="3200" b="1" dirty="0">
                <a:latin typeface="微软雅黑" panose="020B0503020204020204" pitchFamily="34" charset="-122"/>
                <a:ea typeface="微软雅黑" panose="020B0503020204020204" pitchFamily="34" charset="-122"/>
                <a:cs typeface="+mj-cs"/>
              </a:rPr>
              <a:t>字符数组与字符串</a:t>
            </a:r>
          </a:p>
        </p:txBody>
      </p:sp>
      <p:sp>
        <p:nvSpPr>
          <p:cNvPr id="2" name="Rectangle 3">
            <a:extLst>
              <a:ext uri="{FF2B5EF4-FFF2-40B4-BE49-F238E27FC236}">
                <a16:creationId xmlns:a16="http://schemas.microsoft.com/office/drawing/2014/main" id="{36F32C6A-980E-8B0B-13B5-4D13BA83279E}"/>
              </a:ext>
            </a:extLst>
          </p:cNvPr>
          <p:cNvSpPr txBox="1">
            <a:spLocks noChangeArrowheads="1"/>
          </p:cNvSpPr>
          <p:nvPr/>
        </p:nvSpPr>
        <p:spPr>
          <a:xfrm>
            <a:off x="900848" y="2960192"/>
            <a:ext cx="4525327" cy="191638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buFont typeface="Wingdings" panose="05000000000000000000" pitchFamily="2" charset="2"/>
              <a:buNone/>
            </a:pPr>
            <a:r>
              <a:rPr lang="zh-CN" altLang="en-US" sz="1800" b="1" dirty="0">
                <a:solidFill>
                  <a:srgbClr val="FF0000"/>
                </a:solidFill>
                <a:latin typeface="Times New Roman" panose="02020603050405020304" pitchFamily="18" charset="0"/>
                <a:ea typeface="宋体" panose="02010600030101010101" pitchFamily="2" charset="-122"/>
                <a:cs typeface="Times New Roman" panose="02020603050405020304" pitchFamily="18" charset="0"/>
              </a:rPr>
              <a:t>用字符进行初始化</a:t>
            </a:r>
            <a:r>
              <a:rPr lang="zh-CN" altLang="en-US" sz="1800" b="1" dirty="0">
                <a:latin typeface="Times New Roman" panose="02020603050405020304" pitchFamily="18" charset="0"/>
                <a:ea typeface="宋体" panose="02010600030101010101" pitchFamily="2" charset="-122"/>
                <a:cs typeface="Times New Roman" panose="02020603050405020304" pitchFamily="18" charset="0"/>
              </a:rPr>
              <a:t> </a:t>
            </a:r>
            <a:endParaRPr lang="zh-CN" altLang="en-US" sz="1800" dirty="0">
              <a:latin typeface="Times New Roman" panose="02020603050405020304" pitchFamily="18" charset="0"/>
              <a:ea typeface="宋体" panose="02010600030101010101" pitchFamily="2" charset="-122"/>
              <a:cs typeface="Times New Roman" panose="02020603050405020304" pitchFamily="18" charset="0"/>
            </a:endParaRPr>
          </a:p>
          <a:p>
            <a:pPr algn="just">
              <a:buFont typeface="Wingdings" panose="05000000000000000000" pitchFamily="2" charset="2"/>
              <a:buNone/>
            </a:pPr>
            <a:r>
              <a:rPr lang="zh-CN" altLang="en-US" sz="1800" dirty="0">
                <a:latin typeface="Times New Roman" panose="02020603050405020304" pitchFamily="18" charset="0"/>
                <a:ea typeface="宋体" panose="02010600030101010101" pitchFamily="2" charset="-122"/>
                <a:cs typeface="Times New Roman" panose="02020603050405020304" pitchFamily="18" charset="0"/>
              </a:rPr>
              <a:t>例如：</a:t>
            </a:r>
          </a:p>
          <a:p>
            <a:pPr algn="just">
              <a:buFont typeface="Wingdings" panose="05000000000000000000" pitchFamily="2" charset="2"/>
              <a:buNone/>
            </a:pPr>
            <a:r>
              <a:rPr lang="en-US" altLang="zh-CN" sz="1800" dirty="0">
                <a:latin typeface="Times New Roman" panose="02020603050405020304" pitchFamily="18" charset="0"/>
                <a:ea typeface="宋体" panose="02010600030101010101" pitchFamily="2" charset="-122"/>
                <a:cs typeface="Times New Roman" panose="02020603050405020304" pitchFamily="18" charset="0"/>
              </a:rPr>
              <a:t>char s1[ ]={'C','h','</a:t>
            </a:r>
            <a:r>
              <a:rPr lang="en-US" altLang="zh-CN" sz="1800" dirty="0" err="1">
                <a:latin typeface="Times New Roman" panose="02020603050405020304" pitchFamily="18" charset="0"/>
                <a:ea typeface="宋体" panose="02010600030101010101" pitchFamily="2" charset="-122"/>
                <a:cs typeface="Times New Roman" panose="02020603050405020304" pitchFamily="18" charset="0"/>
              </a:rPr>
              <a:t>i</a:t>
            </a:r>
            <a:r>
              <a:rPr lang="en-US" altLang="zh-CN" sz="1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1800" dirty="0" err="1">
                <a:latin typeface="Times New Roman" panose="02020603050405020304" pitchFamily="18" charset="0"/>
                <a:ea typeface="宋体" panose="02010600030101010101" pitchFamily="2" charset="-122"/>
                <a:cs typeface="Times New Roman" panose="02020603050405020304" pitchFamily="18" charset="0"/>
              </a:rPr>
              <a:t>n','a</a:t>
            </a:r>
            <a:r>
              <a:rPr lang="en-US" altLang="zh-CN" sz="1800" dirty="0">
                <a:latin typeface="Times New Roman" panose="02020603050405020304" pitchFamily="18" charset="0"/>
                <a:ea typeface="宋体" panose="02010600030101010101" pitchFamily="2" charset="-122"/>
                <a:cs typeface="Times New Roman" panose="02020603050405020304" pitchFamily="18" charset="0"/>
              </a:rPr>
              <a:t>'}; </a:t>
            </a:r>
          </a:p>
          <a:p>
            <a:pPr algn="just">
              <a:buFont typeface="Wingdings" panose="05000000000000000000" pitchFamily="2" charset="2"/>
              <a:buNone/>
            </a:pPr>
            <a:r>
              <a:rPr lang="en-US" altLang="zh-CN" sz="1800" dirty="0">
                <a:latin typeface="Times New Roman" panose="02020603050405020304" pitchFamily="18" charset="0"/>
                <a:ea typeface="宋体" panose="02010600030101010101" pitchFamily="2" charset="-122"/>
                <a:cs typeface="Times New Roman" panose="02020603050405020304" pitchFamily="18" charset="0"/>
              </a:rPr>
              <a:t>char s2[ ][4]={{'</a:t>
            </a:r>
            <a:r>
              <a:rPr lang="en-US" altLang="zh-CN" sz="1800" dirty="0" err="1">
                <a:latin typeface="Times New Roman" panose="02020603050405020304" pitchFamily="18" charset="0"/>
                <a:ea typeface="宋体" panose="02010600030101010101" pitchFamily="2" charset="-122"/>
                <a:cs typeface="Times New Roman" panose="02020603050405020304" pitchFamily="18" charset="0"/>
              </a:rPr>
              <a:t>H','o','w</a:t>
            </a:r>
            <a:r>
              <a:rPr lang="en-US" altLang="zh-CN" sz="1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1800" dirty="0" err="1">
                <a:latin typeface="Times New Roman" panose="02020603050405020304" pitchFamily="18" charset="0"/>
                <a:ea typeface="宋体" panose="02010600030101010101" pitchFamily="2" charset="-122"/>
                <a:cs typeface="Times New Roman" panose="02020603050405020304" pitchFamily="18" charset="0"/>
              </a:rPr>
              <a:t>a','r','e</a:t>
            </a:r>
            <a:r>
              <a:rPr lang="en-US" altLang="zh-CN" sz="1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1800" dirty="0" err="1">
                <a:latin typeface="Times New Roman" panose="02020603050405020304" pitchFamily="18" charset="0"/>
                <a:ea typeface="宋体" panose="02010600030101010101" pitchFamily="2" charset="-122"/>
                <a:cs typeface="Times New Roman" panose="02020603050405020304" pitchFamily="18" charset="0"/>
              </a:rPr>
              <a:t>y','o','u</a:t>
            </a:r>
            <a:r>
              <a:rPr lang="en-US" altLang="zh-CN" sz="1800" dirty="0">
                <a:latin typeface="Times New Roman" panose="02020603050405020304" pitchFamily="18" charset="0"/>
                <a:ea typeface="宋体" panose="02010600030101010101" pitchFamily="2" charset="-122"/>
                <a:cs typeface="Times New Roman" panose="02020603050405020304" pitchFamily="18" charset="0"/>
              </a:rPr>
              <a:t>'}}; </a:t>
            </a:r>
          </a:p>
          <a:p>
            <a:pPr algn="just">
              <a:buFont typeface="Wingdings" panose="05000000000000000000" pitchFamily="2" charset="2"/>
              <a:buNone/>
            </a:pPr>
            <a:endParaRPr lang="en-US" altLang="zh-CN" sz="1800" dirty="0">
              <a:latin typeface="Times New Roman" panose="02020603050405020304" pitchFamily="18" charset="0"/>
              <a:ea typeface="宋体" panose="02010600030101010101" pitchFamily="2" charset="-122"/>
              <a:cs typeface="Times New Roman" panose="02020603050405020304" pitchFamily="18" charset="0"/>
            </a:endParaRPr>
          </a:p>
        </p:txBody>
      </p:sp>
      <p:sp>
        <p:nvSpPr>
          <p:cNvPr id="4" name="文本框 3">
            <a:extLst>
              <a:ext uri="{FF2B5EF4-FFF2-40B4-BE49-F238E27FC236}">
                <a16:creationId xmlns:a16="http://schemas.microsoft.com/office/drawing/2014/main" id="{4ADE8E01-12A4-574B-4BB9-45994CA385E2}"/>
              </a:ext>
            </a:extLst>
          </p:cNvPr>
          <p:cNvSpPr txBox="1"/>
          <p:nvPr/>
        </p:nvSpPr>
        <p:spPr>
          <a:xfrm>
            <a:off x="792480" y="1126683"/>
            <a:ext cx="9547860" cy="400110"/>
          </a:xfrm>
          <a:prstGeom prst="rect">
            <a:avLst/>
          </a:prstGeom>
          <a:noFill/>
        </p:spPr>
        <p:txBody>
          <a:bodyPr wrap="square">
            <a:spAutoFit/>
          </a:bodyPr>
          <a:lstStyle/>
          <a:p>
            <a:r>
              <a:rPr lang="zh-CN" altLang="en-US" sz="20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存放字符型数据的数组称为</a:t>
            </a:r>
            <a:r>
              <a:rPr lang="zh-CN" altLang="en-US" sz="2000" b="1" dirty="0">
                <a:solidFill>
                  <a:srgbClr val="FF0000"/>
                </a:solidFill>
                <a:latin typeface="Times New Roman" panose="02020603050405020304" pitchFamily="18" charset="0"/>
                <a:ea typeface="宋体" panose="02010600030101010101" pitchFamily="2" charset="-122"/>
                <a:cs typeface="Times New Roman" panose="02020603050405020304" pitchFamily="18" charset="0"/>
              </a:rPr>
              <a:t>字符数组</a:t>
            </a:r>
            <a:r>
              <a:rPr lang="zh-CN" altLang="en-US" sz="20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。字符数组也分为一维数组和多维数组。</a:t>
            </a:r>
            <a:endParaRPr lang="zh-CN" altLang="en-US" dirty="0">
              <a:latin typeface="Times New Roman" panose="02020603050405020304" pitchFamily="18" charset="0"/>
              <a:ea typeface="宋体" panose="02010600030101010101" pitchFamily="2" charset="-122"/>
              <a:cs typeface="Times New Roman" panose="02020603050405020304" pitchFamily="18" charset="0"/>
            </a:endParaRPr>
          </a:p>
        </p:txBody>
      </p:sp>
      <p:sp>
        <p:nvSpPr>
          <p:cNvPr id="6" name="文本框 5">
            <a:extLst>
              <a:ext uri="{FF2B5EF4-FFF2-40B4-BE49-F238E27FC236}">
                <a16:creationId xmlns:a16="http://schemas.microsoft.com/office/drawing/2014/main" id="{87C46587-B0D7-C350-C286-E37B6F0E565C}"/>
              </a:ext>
            </a:extLst>
          </p:cNvPr>
          <p:cNvSpPr txBox="1"/>
          <p:nvPr/>
        </p:nvSpPr>
        <p:spPr>
          <a:xfrm>
            <a:off x="792480" y="1627686"/>
            <a:ext cx="9928860" cy="707886"/>
          </a:xfrm>
          <a:prstGeom prst="rect">
            <a:avLst/>
          </a:prstGeom>
          <a:noFill/>
        </p:spPr>
        <p:txBody>
          <a:bodyPr wrap="square">
            <a:spAutoFit/>
          </a:bodyPr>
          <a:lstStyle/>
          <a:p>
            <a:pPr algn="just">
              <a:buFont typeface="Wingdings" panose="05000000000000000000" pitchFamily="2" charset="2"/>
              <a:buNone/>
            </a:pPr>
            <a:r>
              <a:rPr lang="zh-CN" altLang="en-US" sz="20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前述的数组的定义及初始化同样适用于字符数组，除此以外，</a:t>
            </a:r>
            <a:r>
              <a:rPr lang="en-US" altLang="zh-CN" sz="20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C++</a:t>
            </a:r>
            <a:r>
              <a:rPr lang="zh-CN" altLang="en-US" sz="20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对</a:t>
            </a:r>
            <a:r>
              <a:rPr lang="zh-CN" altLang="en-US" sz="2000" dirty="0">
                <a:latin typeface="Times New Roman" panose="02020603050405020304" pitchFamily="18" charset="0"/>
                <a:ea typeface="宋体" panose="02010600030101010101" pitchFamily="2" charset="-122"/>
                <a:cs typeface="Times New Roman" panose="02020603050405020304" pitchFamily="18" charset="0"/>
              </a:rPr>
              <a:t>字符数组的初始化还可以使用字符串形式。 </a:t>
            </a:r>
          </a:p>
        </p:txBody>
      </p:sp>
      <p:sp>
        <p:nvSpPr>
          <p:cNvPr id="8" name="文本框 7">
            <a:extLst>
              <a:ext uri="{FF2B5EF4-FFF2-40B4-BE49-F238E27FC236}">
                <a16:creationId xmlns:a16="http://schemas.microsoft.com/office/drawing/2014/main" id="{F54FAB92-6FF3-6346-91ED-1891001D538D}"/>
              </a:ext>
            </a:extLst>
          </p:cNvPr>
          <p:cNvSpPr txBox="1"/>
          <p:nvPr/>
        </p:nvSpPr>
        <p:spPr>
          <a:xfrm>
            <a:off x="6181023" y="2985046"/>
            <a:ext cx="4168140" cy="1200329"/>
          </a:xfrm>
          <a:prstGeom prst="rect">
            <a:avLst/>
          </a:prstGeom>
          <a:noFill/>
        </p:spPr>
        <p:txBody>
          <a:bodyPr wrap="square">
            <a:spAutoFit/>
          </a:bodyPr>
          <a:lstStyle/>
          <a:p>
            <a:pPr algn="just">
              <a:buFont typeface="Wingdings" panose="05000000000000000000" pitchFamily="2" charset="2"/>
              <a:buNone/>
            </a:pPr>
            <a:r>
              <a:rPr lang="zh-CN" altLang="en-US" sz="1800" b="1" dirty="0">
                <a:solidFill>
                  <a:srgbClr val="FF0000"/>
                </a:solidFill>
                <a:latin typeface="Times New Roman" panose="02020603050405020304" pitchFamily="18" charset="0"/>
                <a:ea typeface="宋体" panose="02010600030101010101" pitchFamily="2" charset="-122"/>
                <a:cs typeface="Times New Roman" panose="02020603050405020304" pitchFamily="18" charset="0"/>
              </a:rPr>
              <a:t>用字符串进行初始化</a:t>
            </a:r>
            <a:r>
              <a:rPr lang="zh-CN" altLang="en-US" sz="1800" dirty="0">
                <a:latin typeface="Times New Roman" panose="02020603050405020304" pitchFamily="18" charset="0"/>
                <a:ea typeface="宋体" panose="02010600030101010101" pitchFamily="2" charset="-122"/>
                <a:cs typeface="Times New Roman" panose="02020603050405020304" pitchFamily="18" charset="0"/>
              </a:rPr>
              <a:t> </a:t>
            </a:r>
          </a:p>
          <a:p>
            <a:pPr algn="just">
              <a:buFont typeface="Wingdings" panose="05000000000000000000" pitchFamily="2" charset="2"/>
              <a:buNone/>
            </a:pPr>
            <a:r>
              <a:rPr lang="zh-CN" altLang="en-US" sz="1800" dirty="0">
                <a:latin typeface="Times New Roman" panose="02020603050405020304" pitchFamily="18" charset="0"/>
                <a:ea typeface="宋体" panose="02010600030101010101" pitchFamily="2" charset="-122"/>
                <a:cs typeface="Times New Roman" panose="02020603050405020304" pitchFamily="18" charset="0"/>
              </a:rPr>
              <a:t>例如： </a:t>
            </a:r>
          </a:p>
          <a:p>
            <a:pPr algn="just">
              <a:buFont typeface="Wingdings" panose="05000000000000000000" pitchFamily="2" charset="2"/>
              <a:buNone/>
            </a:pPr>
            <a:r>
              <a:rPr lang="en-US" altLang="zh-CN" sz="1800" dirty="0">
                <a:latin typeface="Times New Roman" panose="02020603050405020304" pitchFamily="18" charset="0"/>
                <a:ea typeface="宋体" panose="02010600030101010101" pitchFamily="2" charset="-122"/>
                <a:cs typeface="Times New Roman" panose="02020603050405020304" pitchFamily="18" charset="0"/>
              </a:rPr>
              <a:t>char s3[ ]="China";</a:t>
            </a:r>
          </a:p>
          <a:p>
            <a:pPr algn="just">
              <a:buFont typeface="Wingdings" panose="05000000000000000000" pitchFamily="2" charset="2"/>
              <a:buNone/>
            </a:pPr>
            <a:r>
              <a:rPr lang="en-US" altLang="zh-CN" sz="1800" dirty="0">
                <a:latin typeface="Times New Roman" panose="02020603050405020304" pitchFamily="18" charset="0"/>
                <a:ea typeface="宋体" panose="02010600030101010101" pitchFamily="2" charset="-122"/>
                <a:cs typeface="Times New Roman" panose="02020603050405020304" pitchFamily="18" charset="0"/>
              </a:rPr>
              <a:t>char s4[ ][4]={"how", "are", "you"}; 	</a:t>
            </a:r>
          </a:p>
        </p:txBody>
      </p:sp>
    </p:spTree>
    <p:extLst>
      <p:ext uri="{BB962C8B-B14F-4D97-AF65-F5344CB8AC3E}">
        <p14:creationId xmlns:p14="http://schemas.microsoft.com/office/powerpoint/2010/main" val="352760878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B7C7E6-7ADF-B05A-5B63-AB075BD3549B}"/>
            </a:ext>
          </a:extLst>
        </p:cNvPr>
        <p:cNvGrpSpPr/>
        <p:nvPr/>
      </p:nvGrpSpPr>
      <p:grpSpPr>
        <a:xfrm>
          <a:off x="0" y="0"/>
          <a:ext cx="0" cy="0"/>
          <a:chOff x="0" y="0"/>
          <a:chExt cx="0" cy="0"/>
        </a:xfrm>
      </p:grpSpPr>
      <p:graphicFrame>
        <p:nvGraphicFramePr>
          <p:cNvPr id="3" name="Group 3">
            <a:extLst>
              <a:ext uri="{FF2B5EF4-FFF2-40B4-BE49-F238E27FC236}">
                <a16:creationId xmlns:a16="http://schemas.microsoft.com/office/drawing/2014/main" id="{117F8211-4E63-3D65-82E0-C5C7BE676D4E}"/>
              </a:ext>
            </a:extLst>
          </p:cNvPr>
          <p:cNvGraphicFramePr>
            <a:graphicFrameLocks noGrp="1"/>
          </p:cNvGraphicFramePr>
          <p:nvPr>
            <p:extLst>
              <p:ext uri="{D42A27DB-BD31-4B8C-83A1-F6EECF244321}">
                <p14:modId xmlns:p14="http://schemas.microsoft.com/office/powerpoint/2010/main" val="2026360609"/>
              </p:ext>
            </p:extLst>
          </p:nvPr>
        </p:nvGraphicFramePr>
        <p:xfrm>
          <a:off x="1015999" y="2818781"/>
          <a:ext cx="9847581" cy="3124218"/>
        </p:xfrm>
        <a:graphic>
          <a:graphicData uri="http://schemas.openxmlformats.org/drawingml/2006/table">
            <a:tbl>
              <a:tblPr/>
              <a:tblGrid>
                <a:gridCol w="2656841">
                  <a:extLst>
                    <a:ext uri="{9D8B030D-6E8A-4147-A177-3AD203B41FA5}">
                      <a16:colId xmlns:a16="http://schemas.microsoft.com/office/drawing/2014/main" val="20000"/>
                    </a:ext>
                  </a:extLst>
                </a:gridCol>
                <a:gridCol w="5270211">
                  <a:extLst>
                    <a:ext uri="{9D8B030D-6E8A-4147-A177-3AD203B41FA5}">
                      <a16:colId xmlns:a16="http://schemas.microsoft.com/office/drawing/2014/main" val="20001"/>
                    </a:ext>
                  </a:extLst>
                </a:gridCol>
                <a:gridCol w="1920529">
                  <a:extLst>
                    <a:ext uri="{9D8B030D-6E8A-4147-A177-3AD203B41FA5}">
                      <a16:colId xmlns:a16="http://schemas.microsoft.com/office/drawing/2014/main" val="20002"/>
                    </a:ext>
                  </a:extLst>
                </a:gridCol>
              </a:tblGrid>
              <a:tr h="457106">
                <a:tc>
                  <a:txBody>
                    <a:bodyPr/>
                    <a:lstStyle/>
                    <a:p>
                      <a:pPr marL="0" marR="0" lvl="0" indent="0" algn="ctr"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zh-CN" altLang="en-US" sz="1800" b="1"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函数的用法</a:t>
                      </a:r>
                    </a:p>
                  </a:txBody>
                  <a:tcPr marT="45710" marB="45710" horzOverflow="overflow">
                    <a:lnL w="12700" cap="flat" cmpd="sng" algn="ctr">
                      <a:solidFill>
                        <a:schemeClr val="tx1"/>
                      </a:solidFill>
                      <a:prstDash val="solid"/>
                      <a:round/>
                      <a:headEnd type="none" w="med" len="med"/>
                      <a:tailEnd type="none" w="med" len="med"/>
                    </a:lnL>
                    <a:lnR w="9525" cap="flat" cmpd="sng" algn="ctr">
                      <a:solidFill>
                        <a:schemeClr val="tx1"/>
                      </a:solidFill>
                      <a:prstDash val="sysDash"/>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chemeClr val="tx1"/>
                      </a:solidFill>
                      <a:prstDash val="sysDash"/>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zh-CN" altLang="en-US" sz="1800" b="1"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函数的用法</a:t>
                      </a:r>
                    </a:p>
                  </a:txBody>
                  <a:tcPr marT="45710" marB="45710" horzOverflow="overflow">
                    <a:lnL w="9525" cap="flat" cmpd="sng" algn="ctr">
                      <a:solidFill>
                        <a:schemeClr val="tx1"/>
                      </a:solidFill>
                      <a:prstDash val="sysDash"/>
                      <a:round/>
                      <a:headEnd type="none" w="med" len="med"/>
                      <a:tailEnd type="none" w="med" len="med"/>
                    </a:lnL>
                    <a:lnR w="9525" cap="flat" cmpd="sng" algn="ctr">
                      <a:solidFill>
                        <a:schemeClr val="tx1"/>
                      </a:solidFill>
                      <a:prstDash val="sysDash"/>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chemeClr val="tx1"/>
                      </a:solidFill>
                      <a:prstDash val="sysDash"/>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zh-CN" altLang="en-US" sz="1800" b="1"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函数的用法</a:t>
                      </a:r>
                    </a:p>
                  </a:txBody>
                  <a:tcPr marT="45710" marB="45710" horzOverflow="overflow">
                    <a:lnL w="9525" cap="flat" cmpd="sng" algn="ctr">
                      <a:solidFill>
                        <a:schemeClr val="tx1"/>
                      </a:solidFill>
                      <a:prstDash val="sysDash"/>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chemeClr val="tx1"/>
                      </a:solidFill>
                      <a:prstDash val="sysDash"/>
                      <a:round/>
                      <a:headEnd type="none" w="med" len="med"/>
                      <a:tailEnd type="none" w="med" len="med"/>
                    </a:lnB>
                    <a:lnTlToBr>
                      <a:noFill/>
                    </a:lnTlToBr>
                    <a:lnBlToTr>
                      <a:noFill/>
                    </a:lnBlToTr>
                    <a:solidFill>
                      <a:schemeClr val="accent1">
                        <a:lumMod val="20000"/>
                        <a:lumOff val="80000"/>
                      </a:schemeClr>
                    </a:solidFill>
                  </a:tcPr>
                </a:tc>
                <a:extLst>
                  <a:ext uri="{0D108BD9-81ED-4DB2-BD59-A6C34878D82A}">
                    <a16:rowId xmlns:a16="http://schemas.microsoft.com/office/drawing/2014/main" val="10000"/>
                  </a:ext>
                </a:extLst>
              </a:tr>
              <a:tr h="335251">
                <a:tc>
                  <a:txBody>
                    <a:bodyPr/>
                    <a:lstStyle/>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strlen(</a:t>
                      </a:r>
                      <a:r>
                        <a:rPr kumimoji="0" lang="zh-CN" altLang="en-US"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字符串</a:t>
                      </a:r>
                      <a:r>
                        <a:rPr kumimoji="0"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p>
                  </a:txBody>
                  <a:tcPr marT="45710" marB="45710" horzOverflow="overflow">
                    <a:lnL w="12700" cap="flat" cmpd="sng" algn="ctr">
                      <a:solidFill>
                        <a:schemeClr val="tx1"/>
                      </a:solidFill>
                      <a:prstDash val="solid"/>
                      <a:round/>
                      <a:headEnd type="none" w="med" len="med"/>
                      <a:tailEnd type="none" w="med" len="med"/>
                    </a:lnL>
                    <a:lnR w="9525" cap="flat" cmpd="sng" algn="ctr">
                      <a:solidFill>
                        <a:schemeClr val="tx1"/>
                      </a:solidFill>
                      <a:prstDash val="sysDash"/>
                      <a:round/>
                      <a:headEnd type="none" w="med" len="med"/>
                      <a:tailEnd type="none" w="med" len="med"/>
                    </a:lnR>
                    <a:lnT w="9525" cap="flat" cmpd="sng" algn="ctr">
                      <a:solidFill>
                        <a:schemeClr val="tx1"/>
                      </a:solidFill>
                      <a:prstDash val="sysDash"/>
                      <a:round/>
                      <a:headEnd type="none" w="med" len="med"/>
                      <a:tailEnd type="none" w="med" len="med"/>
                    </a:lnT>
                    <a:lnB w="9525" cap="flat" cmpd="sng" algn="ctr">
                      <a:solidFill>
                        <a:schemeClr val="tx1"/>
                      </a:solidFill>
                      <a:prstDash val="sysDash"/>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zh-CN" altLang="en-US"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返回字符串的长度</a:t>
                      </a:r>
                      <a:r>
                        <a:rPr kumimoji="0"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r>
                        <a:rPr kumimoji="0" lang="zh-CN" altLang="en-US"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不包括</a:t>
                      </a:r>
                      <a:r>
                        <a:rPr kumimoji="0"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\0)</a:t>
                      </a:r>
                    </a:p>
                  </a:txBody>
                  <a:tcPr marT="45710" marB="45710" horzOverflow="overflow">
                    <a:lnL w="9525" cap="flat" cmpd="sng" algn="ctr">
                      <a:solidFill>
                        <a:schemeClr val="tx1"/>
                      </a:solidFill>
                      <a:prstDash val="sysDash"/>
                      <a:round/>
                      <a:headEnd type="none" w="med" len="med"/>
                      <a:tailEnd type="none" w="med" len="med"/>
                    </a:lnL>
                    <a:lnR w="9525" cap="flat" cmpd="sng" algn="ctr">
                      <a:solidFill>
                        <a:schemeClr val="tx1"/>
                      </a:solidFill>
                      <a:prstDash val="sysDash"/>
                      <a:round/>
                      <a:headEnd type="none" w="med" len="med"/>
                      <a:tailEnd type="none" w="med" len="med"/>
                    </a:lnR>
                    <a:lnT w="9525" cap="flat" cmpd="sng" algn="ctr">
                      <a:solidFill>
                        <a:schemeClr val="tx1"/>
                      </a:solidFill>
                      <a:prstDash val="sysDash"/>
                      <a:round/>
                      <a:headEnd type="none" w="med" len="med"/>
                      <a:tailEnd type="none" w="med" len="med"/>
                    </a:lnT>
                    <a:lnB w="9525" cap="flat" cmpd="sng" algn="ctr">
                      <a:solidFill>
                        <a:schemeClr val="tx1"/>
                      </a:solidFill>
                      <a:prstDash val="sysDash"/>
                      <a:round/>
                      <a:headEnd type="none" w="med" len="med"/>
                      <a:tailEnd type="none" w="med" len="med"/>
                    </a:lnB>
                    <a:lnTlToBr>
                      <a:noFill/>
                    </a:lnTlToBr>
                    <a:lnBlToTr>
                      <a:noFill/>
                    </a:lnBlToTr>
                    <a:noFill/>
                  </a:tcPr>
                </a:tc>
                <a:tc rowSpan="5">
                  <a:txBody>
                    <a:bodyPr/>
                    <a:lstStyle/>
                    <a:p>
                      <a:pPr marL="0" marR="0" lvl="0" indent="0" algn="l" defTabSz="914400" rtl="0" eaLnBrk="1" fontAlgn="base" latinLnBrk="0" hangingPunct="1">
                        <a:lnSpc>
                          <a:spcPct val="100000"/>
                        </a:lnSpc>
                        <a:spcBef>
                          <a:spcPct val="0"/>
                        </a:spcBef>
                        <a:spcAft>
                          <a:spcPct val="0"/>
                        </a:spcAft>
                        <a:buClr>
                          <a:srgbClr val="FFFF00"/>
                        </a:buClr>
                        <a:buSzPct val="80000"/>
                        <a:buFont typeface="Wingdings"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a:t>
                      </a:r>
                      <a:r>
                        <a:rPr kumimoji="0" lang="en-US" altLang="zh-CN" sz="1600" b="0" i="0" u="none" strike="noStrike" cap="none" normalizeH="0" baseline="0" dirty="0" err="1">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Cstring</a:t>
                      </a: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endPar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T="45710" marB="45710" horzOverflow="overflow">
                    <a:lnL w="9525" cap="flat" cmpd="sng" algn="ctr">
                      <a:solidFill>
                        <a:schemeClr val="tx1"/>
                      </a:solidFill>
                      <a:prstDash val="sysDash"/>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chemeClr val="tx1"/>
                      </a:solidFill>
                      <a:prstDash val="sysDash"/>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579082">
                <a:tc>
                  <a:txBody>
                    <a:bodyPr/>
                    <a:lstStyle/>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strset(</a:t>
                      </a:r>
                      <a:r>
                        <a:rPr kumimoji="0" lang="zh-CN" altLang="en-US"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字符数组</a:t>
                      </a:r>
                      <a:r>
                        <a:rPr kumimoji="0"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a:t>
                      </a:r>
                      <a:r>
                        <a:rPr kumimoji="0" lang="zh-CN" altLang="en-US"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字符</a:t>
                      </a:r>
                      <a:r>
                        <a:rPr kumimoji="0"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C)</a:t>
                      </a:r>
                    </a:p>
                  </a:txBody>
                  <a:tcPr marT="45710" marB="45710" horzOverflow="overflow">
                    <a:lnL w="12700" cap="flat" cmpd="sng" algn="ctr">
                      <a:solidFill>
                        <a:schemeClr val="tx1"/>
                      </a:solidFill>
                      <a:prstDash val="solid"/>
                      <a:round/>
                      <a:headEnd type="none" w="med" len="med"/>
                      <a:tailEnd type="none" w="med" len="med"/>
                    </a:lnL>
                    <a:lnR w="9525" cap="flat" cmpd="sng" algn="ctr">
                      <a:solidFill>
                        <a:schemeClr val="tx1"/>
                      </a:solidFill>
                      <a:prstDash val="sysDash"/>
                      <a:round/>
                      <a:headEnd type="none" w="med" len="med"/>
                      <a:tailEnd type="none" w="med" len="med"/>
                    </a:lnR>
                    <a:lnT w="9525" cap="flat" cmpd="sng" algn="ctr">
                      <a:solidFill>
                        <a:schemeClr val="tx1"/>
                      </a:solidFill>
                      <a:prstDash val="sysDash"/>
                      <a:round/>
                      <a:headEnd type="none" w="med" len="med"/>
                      <a:tailEnd type="none" w="med" len="med"/>
                    </a:lnT>
                    <a:lnB w="9525" cap="flat" cmpd="sng" algn="ctr">
                      <a:solidFill>
                        <a:schemeClr val="tx1"/>
                      </a:solidFill>
                      <a:prstDash val="sysDash"/>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zh-CN" altLang="en-US"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将字符数组中的所有字符都设为指定字符</a:t>
                      </a: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C, </a:t>
                      </a:r>
                      <a:r>
                        <a:rPr kumimoji="0" lang="zh-CN" altLang="en-US"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并以</a:t>
                      </a: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\0</a:t>
                      </a:r>
                      <a:r>
                        <a:rPr kumimoji="0" lang="zh-CN" altLang="en-US"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结尾</a:t>
                      </a:r>
                    </a:p>
                  </a:txBody>
                  <a:tcPr marT="45710" marB="45710" horzOverflow="overflow">
                    <a:lnL w="9525" cap="flat" cmpd="sng" algn="ctr">
                      <a:solidFill>
                        <a:schemeClr val="tx1"/>
                      </a:solidFill>
                      <a:prstDash val="sysDash"/>
                      <a:round/>
                      <a:headEnd type="none" w="med" len="med"/>
                      <a:tailEnd type="none" w="med" len="med"/>
                    </a:lnL>
                    <a:lnR w="9525" cap="flat" cmpd="sng" algn="ctr">
                      <a:solidFill>
                        <a:schemeClr val="tx1"/>
                      </a:solidFill>
                      <a:prstDash val="sysDash"/>
                      <a:round/>
                      <a:headEnd type="none" w="med" len="med"/>
                      <a:tailEnd type="none" w="med" len="med"/>
                    </a:lnR>
                    <a:lnT w="9525" cap="flat" cmpd="sng" algn="ctr">
                      <a:solidFill>
                        <a:schemeClr val="tx1"/>
                      </a:solidFill>
                      <a:prstDash val="sysDash"/>
                      <a:round/>
                      <a:headEnd type="none" w="med" len="med"/>
                      <a:tailEnd type="none" w="med" len="med"/>
                    </a:lnT>
                    <a:lnB w="9525" cap="flat" cmpd="sng" algn="ctr">
                      <a:solidFill>
                        <a:schemeClr val="tx1"/>
                      </a:solidFill>
                      <a:prstDash val="sysDash"/>
                      <a:round/>
                      <a:headEnd type="none" w="med" len="med"/>
                      <a:tailEnd type="none" w="med" len="med"/>
                    </a:lnB>
                    <a:lnTlToBr>
                      <a:noFill/>
                    </a:lnTlToBr>
                    <a:lnBlToTr>
                      <a:noFill/>
                    </a:lnBlToTr>
                    <a:noFill/>
                  </a:tcPr>
                </a:tc>
                <a:tc vMerge="1">
                  <a:txBody>
                    <a:bodyPr/>
                    <a:lstStyle/>
                    <a:p>
                      <a:endParaRPr lang="zh-CN" altLang="en-US"/>
                    </a:p>
                  </a:txBody>
                  <a:tcPr/>
                </a:tc>
                <a:extLst>
                  <a:ext uri="{0D108BD9-81ED-4DB2-BD59-A6C34878D82A}">
                    <a16:rowId xmlns:a16="http://schemas.microsoft.com/office/drawing/2014/main" val="10002"/>
                  </a:ext>
                </a:extLst>
              </a:tr>
              <a:tr h="335251">
                <a:tc>
                  <a:txBody>
                    <a:bodyPr/>
                    <a:lstStyle/>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strlwr(</a:t>
                      </a:r>
                      <a:r>
                        <a:rPr kumimoji="0" lang="zh-CN" altLang="en-US"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字符串</a:t>
                      </a:r>
                      <a:r>
                        <a:rPr kumimoji="0"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p>
                  </a:txBody>
                  <a:tcPr marT="45710" marB="45710" horzOverflow="overflow">
                    <a:lnL w="12700" cap="flat" cmpd="sng" algn="ctr">
                      <a:solidFill>
                        <a:schemeClr val="tx1"/>
                      </a:solidFill>
                      <a:prstDash val="solid"/>
                      <a:round/>
                      <a:headEnd type="none" w="med" len="med"/>
                      <a:tailEnd type="none" w="med" len="med"/>
                    </a:lnL>
                    <a:lnR w="9525" cap="flat" cmpd="sng" algn="ctr">
                      <a:solidFill>
                        <a:schemeClr val="tx1"/>
                      </a:solidFill>
                      <a:prstDash val="sysDash"/>
                      <a:round/>
                      <a:headEnd type="none" w="med" len="med"/>
                      <a:tailEnd type="none" w="med" len="med"/>
                    </a:lnR>
                    <a:lnT w="9525" cap="flat" cmpd="sng" algn="ctr">
                      <a:solidFill>
                        <a:schemeClr val="tx1"/>
                      </a:solidFill>
                      <a:prstDash val="sysDash"/>
                      <a:round/>
                      <a:headEnd type="none" w="med" len="med"/>
                      <a:tailEnd type="none" w="med" len="med"/>
                    </a:lnT>
                    <a:lnB w="9525" cap="flat" cmpd="sng" algn="ctr">
                      <a:solidFill>
                        <a:schemeClr val="tx1"/>
                      </a:solidFill>
                      <a:prstDash val="sysDash"/>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zh-CN" altLang="en-US"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将字符串中的所有字符转换成小写字符</a:t>
                      </a:r>
                    </a:p>
                  </a:txBody>
                  <a:tcPr marT="45710" marB="45710" horzOverflow="overflow">
                    <a:lnL w="9525" cap="flat" cmpd="sng" algn="ctr">
                      <a:solidFill>
                        <a:schemeClr val="tx1"/>
                      </a:solidFill>
                      <a:prstDash val="sysDash"/>
                      <a:round/>
                      <a:headEnd type="none" w="med" len="med"/>
                      <a:tailEnd type="none" w="med" len="med"/>
                    </a:lnL>
                    <a:lnR w="9525" cap="flat" cmpd="sng" algn="ctr">
                      <a:solidFill>
                        <a:schemeClr val="tx1"/>
                      </a:solidFill>
                      <a:prstDash val="sysDash"/>
                      <a:round/>
                      <a:headEnd type="none" w="med" len="med"/>
                      <a:tailEnd type="none" w="med" len="med"/>
                    </a:lnR>
                    <a:lnT w="9525" cap="flat" cmpd="sng" algn="ctr">
                      <a:solidFill>
                        <a:schemeClr val="tx1"/>
                      </a:solidFill>
                      <a:prstDash val="sysDash"/>
                      <a:round/>
                      <a:headEnd type="none" w="med" len="med"/>
                      <a:tailEnd type="none" w="med" len="med"/>
                    </a:lnT>
                    <a:lnB w="9525" cap="flat" cmpd="sng" algn="ctr">
                      <a:solidFill>
                        <a:schemeClr val="tx1"/>
                      </a:solidFill>
                      <a:prstDash val="sysDash"/>
                      <a:round/>
                      <a:headEnd type="none" w="med" len="med"/>
                      <a:tailEnd type="none" w="med" len="med"/>
                    </a:lnB>
                    <a:lnTlToBr>
                      <a:noFill/>
                    </a:lnTlToBr>
                    <a:lnBlToTr>
                      <a:noFill/>
                    </a:lnBlToTr>
                    <a:noFill/>
                  </a:tcPr>
                </a:tc>
                <a:tc vMerge="1">
                  <a:txBody>
                    <a:bodyPr/>
                    <a:lstStyle/>
                    <a:p>
                      <a:endParaRPr lang="zh-CN" altLang="en-US"/>
                    </a:p>
                  </a:txBody>
                  <a:tcPr/>
                </a:tc>
                <a:extLst>
                  <a:ext uri="{0D108BD9-81ED-4DB2-BD59-A6C34878D82A}">
                    <a16:rowId xmlns:a16="http://schemas.microsoft.com/office/drawing/2014/main" val="10003"/>
                  </a:ext>
                </a:extLst>
              </a:tr>
              <a:tr h="350767">
                <a:tc>
                  <a:txBody>
                    <a:bodyPr/>
                    <a:lstStyle/>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strupr(</a:t>
                      </a:r>
                      <a:r>
                        <a:rPr kumimoji="0" lang="zh-CN" altLang="en-US"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字符串</a:t>
                      </a:r>
                      <a:r>
                        <a:rPr kumimoji="0"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p>
                  </a:txBody>
                  <a:tcPr marT="45710" marB="45710" horzOverflow="overflow">
                    <a:lnL w="12700" cap="flat" cmpd="sng" algn="ctr">
                      <a:solidFill>
                        <a:schemeClr val="tx1"/>
                      </a:solidFill>
                      <a:prstDash val="solid"/>
                      <a:round/>
                      <a:headEnd type="none" w="med" len="med"/>
                      <a:tailEnd type="none" w="med" len="med"/>
                    </a:lnL>
                    <a:lnR w="9525" cap="flat" cmpd="sng" algn="ctr">
                      <a:solidFill>
                        <a:schemeClr val="tx1"/>
                      </a:solidFill>
                      <a:prstDash val="sysDash"/>
                      <a:round/>
                      <a:headEnd type="none" w="med" len="med"/>
                      <a:tailEnd type="none" w="med" len="med"/>
                    </a:lnR>
                    <a:lnT w="9525" cap="flat" cmpd="sng" algn="ctr">
                      <a:solidFill>
                        <a:schemeClr val="tx1"/>
                      </a:solidFill>
                      <a:prstDash val="sysDash"/>
                      <a:round/>
                      <a:headEnd type="none" w="med" len="med"/>
                      <a:tailEnd type="none" w="med" len="med"/>
                    </a:lnT>
                    <a:lnB w="9525" cap="flat" cmpd="sng" algn="ctr">
                      <a:solidFill>
                        <a:schemeClr val="tx1"/>
                      </a:solidFill>
                      <a:prstDash val="sysDash"/>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zh-CN" altLang="en-US"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将字符串中的所有字符转换成大写字符</a:t>
                      </a:r>
                    </a:p>
                  </a:txBody>
                  <a:tcPr marT="45710" marB="45710" horzOverflow="overflow">
                    <a:lnL w="9525" cap="flat" cmpd="sng" algn="ctr">
                      <a:solidFill>
                        <a:schemeClr val="tx1"/>
                      </a:solidFill>
                      <a:prstDash val="sysDash"/>
                      <a:round/>
                      <a:headEnd type="none" w="med" len="med"/>
                      <a:tailEnd type="none" w="med" len="med"/>
                    </a:lnL>
                    <a:lnR w="9525" cap="flat" cmpd="sng" algn="ctr">
                      <a:solidFill>
                        <a:schemeClr val="tx1"/>
                      </a:solidFill>
                      <a:prstDash val="sysDash"/>
                      <a:round/>
                      <a:headEnd type="none" w="med" len="med"/>
                      <a:tailEnd type="none" w="med" len="med"/>
                    </a:lnR>
                    <a:lnT w="9525" cap="flat" cmpd="sng" algn="ctr">
                      <a:solidFill>
                        <a:schemeClr val="tx1"/>
                      </a:solidFill>
                      <a:prstDash val="sysDash"/>
                      <a:round/>
                      <a:headEnd type="none" w="med" len="med"/>
                      <a:tailEnd type="none" w="med" len="med"/>
                    </a:lnT>
                    <a:lnB w="9525" cap="flat" cmpd="sng" algn="ctr">
                      <a:solidFill>
                        <a:schemeClr val="tx1"/>
                      </a:solidFill>
                      <a:prstDash val="sysDash"/>
                      <a:round/>
                      <a:headEnd type="none" w="med" len="med"/>
                      <a:tailEnd type="none" w="med" len="med"/>
                    </a:lnB>
                    <a:lnTlToBr>
                      <a:noFill/>
                    </a:lnTlToBr>
                    <a:lnBlToTr>
                      <a:noFill/>
                    </a:lnBlToTr>
                    <a:noFill/>
                  </a:tcPr>
                </a:tc>
                <a:tc vMerge="1">
                  <a:txBody>
                    <a:bodyPr/>
                    <a:lstStyle/>
                    <a:p>
                      <a:endParaRPr lang="zh-CN" altLang="en-US"/>
                    </a:p>
                  </a:txBody>
                  <a:tcPr/>
                </a:tc>
                <a:extLst>
                  <a:ext uri="{0D108BD9-81ED-4DB2-BD59-A6C34878D82A}">
                    <a16:rowId xmlns:a16="http://schemas.microsoft.com/office/drawing/2014/main" val="10004"/>
                  </a:ext>
                </a:extLst>
              </a:tr>
              <a:tr h="1066743">
                <a:tc>
                  <a:txBody>
                    <a:bodyPr/>
                    <a:lstStyle/>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600" b="0" i="0" u="none" strike="noStrike" cap="none" normalizeH="0" baseline="0" dirty="0" err="1">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strcmp</a:t>
                      </a: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r>
                        <a:rPr kumimoji="0" lang="zh-CN" altLang="en-US"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串</a:t>
                      </a: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s1, </a:t>
                      </a:r>
                      <a:r>
                        <a:rPr kumimoji="0" lang="zh-CN" altLang="en-US"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串</a:t>
                      </a: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s2)</a:t>
                      </a:r>
                    </a:p>
                  </a:txBody>
                  <a:tcPr marT="45710" marB="45710" horzOverflow="overflow">
                    <a:lnL w="12700" cap="flat" cmpd="sng" algn="ctr">
                      <a:solidFill>
                        <a:schemeClr val="tx1"/>
                      </a:solidFill>
                      <a:prstDash val="solid"/>
                      <a:round/>
                      <a:headEnd type="none" w="med" len="med"/>
                      <a:tailEnd type="none" w="med" len="med"/>
                    </a:lnL>
                    <a:lnR w="9525" cap="flat" cmpd="sng" algn="ctr">
                      <a:solidFill>
                        <a:schemeClr val="tx1"/>
                      </a:solidFill>
                      <a:prstDash val="sysDash"/>
                      <a:round/>
                      <a:headEnd type="none" w="med" len="med"/>
                      <a:tailEnd type="none" w="med" len="med"/>
                    </a:lnR>
                    <a:lnT w="9525" cap="flat" cmpd="sng" algn="ctr">
                      <a:solidFill>
                        <a:schemeClr val="tx1"/>
                      </a:solidFill>
                      <a:prstDash val="sysDash"/>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zh-CN" altLang="en-US"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比较两个字符串的大小，即按从左到右的顺序逐个比较对应字符的</a:t>
                      </a: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ASCII</a:t>
                      </a:r>
                      <a:r>
                        <a:rPr kumimoji="0" lang="zh-CN" altLang="en-US"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码值。若</a:t>
                      </a: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s1</a:t>
                      </a:r>
                      <a:r>
                        <a:rPr kumimoji="0" lang="zh-CN" altLang="en-US"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大于</a:t>
                      </a: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s2</a:t>
                      </a:r>
                      <a:r>
                        <a:rPr kumimoji="0" lang="zh-CN" altLang="en-US"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，返回</a:t>
                      </a: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a:t>
                      </a:r>
                      <a:r>
                        <a:rPr kumimoji="0" lang="zh-CN" altLang="en-US"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；若</a:t>
                      </a: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s1</a:t>
                      </a:r>
                      <a:r>
                        <a:rPr kumimoji="0" lang="zh-CN" altLang="en-US"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小于</a:t>
                      </a: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s2</a:t>
                      </a:r>
                      <a:r>
                        <a:rPr kumimoji="0" lang="zh-CN" altLang="en-US"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，返回</a:t>
                      </a: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a:t>
                      </a:r>
                      <a:r>
                        <a:rPr kumimoji="0" lang="zh-CN" altLang="en-US"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；若</a:t>
                      </a: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s1</a:t>
                      </a:r>
                      <a:r>
                        <a:rPr kumimoji="0" lang="zh-CN" altLang="en-US"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等于</a:t>
                      </a: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s2</a:t>
                      </a:r>
                      <a:r>
                        <a:rPr kumimoji="0" lang="zh-CN" altLang="en-US"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，返回</a:t>
                      </a: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0</a:t>
                      </a:r>
                      <a:r>
                        <a:rPr kumimoji="0" lang="zh-CN" altLang="en-US"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。串</a:t>
                      </a: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s1</a:t>
                      </a:r>
                      <a:r>
                        <a:rPr kumimoji="0" lang="zh-CN" altLang="en-US"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s2</a:t>
                      </a:r>
                      <a:r>
                        <a:rPr kumimoji="0" lang="zh-CN" altLang="en-US"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可以是字符串常量</a:t>
                      </a:r>
                    </a:p>
                  </a:txBody>
                  <a:tcPr marT="45710" marB="45710" horzOverflow="overflow">
                    <a:lnL w="9525" cap="flat" cmpd="sng" algn="ctr">
                      <a:solidFill>
                        <a:schemeClr val="tx1"/>
                      </a:solidFill>
                      <a:prstDash val="sysDash"/>
                      <a:round/>
                      <a:headEnd type="none" w="med" len="med"/>
                      <a:tailEnd type="none" w="med" len="med"/>
                    </a:lnL>
                    <a:lnR w="9525" cap="flat" cmpd="sng" algn="ctr">
                      <a:solidFill>
                        <a:schemeClr val="tx1"/>
                      </a:solidFill>
                      <a:prstDash val="sysDash"/>
                      <a:round/>
                      <a:headEnd type="none" w="med" len="med"/>
                      <a:tailEnd type="none" w="med" len="med"/>
                    </a:lnR>
                    <a:lnT w="9525" cap="flat" cmpd="sng" algn="ctr">
                      <a:solidFill>
                        <a:schemeClr val="tx1"/>
                      </a:solidFill>
                      <a:prstDash val="sysDash"/>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xBody>
                    <a:bodyPr/>
                    <a:lstStyle/>
                    <a:p>
                      <a:endParaRPr lang="zh-CN" altLang="en-US"/>
                    </a:p>
                  </a:txBody>
                  <a:tcPr/>
                </a:tc>
                <a:extLst>
                  <a:ext uri="{0D108BD9-81ED-4DB2-BD59-A6C34878D82A}">
                    <a16:rowId xmlns:a16="http://schemas.microsoft.com/office/drawing/2014/main" val="10005"/>
                  </a:ext>
                </a:extLst>
              </a:tr>
            </a:tbl>
          </a:graphicData>
        </a:graphic>
      </p:graphicFrame>
      <p:sp>
        <p:nvSpPr>
          <p:cNvPr id="4" name="Rectangle 32">
            <a:extLst>
              <a:ext uri="{FF2B5EF4-FFF2-40B4-BE49-F238E27FC236}">
                <a16:creationId xmlns:a16="http://schemas.microsoft.com/office/drawing/2014/main" id="{7B1E7455-EBCA-F9A0-09AF-A2DEE148CB35}"/>
              </a:ext>
            </a:extLst>
          </p:cNvPr>
          <p:cNvSpPr txBox="1">
            <a:spLocks noChangeArrowheads="1"/>
          </p:cNvSpPr>
          <p:nvPr/>
        </p:nvSpPr>
        <p:spPr>
          <a:xfrm>
            <a:off x="1189831" y="2424572"/>
            <a:ext cx="8077200" cy="301625"/>
          </a:xfrm>
          <a:prstGeom prst="rect">
            <a:avLst/>
          </a:prstGeom>
          <a:noFill/>
        </p:spPr>
        <p:txBody>
          <a:bodyPr vert="horz" lIns="91440" tIns="45720" rIns="91440" bIns="45720" rtlCol="0">
            <a:normAutofit fontScale="925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buFont typeface="Wingdings" panose="05000000000000000000" pitchFamily="2" charset="2"/>
              <a:buNone/>
            </a:pPr>
            <a:r>
              <a:rPr lang="en-US" altLang="zh-CN" sz="1600" dirty="0">
                <a:latin typeface="Times New Roman" panose="02020603050405020304" pitchFamily="18" charset="0"/>
                <a:ea typeface="宋体" panose="02010600030101010101" pitchFamily="2" charset="-122"/>
                <a:cs typeface="Times New Roman" panose="02020603050405020304" pitchFamily="18" charset="0"/>
              </a:rPr>
              <a:t> </a:t>
            </a:r>
            <a:r>
              <a:rPr lang="zh-CN" altLang="en-US" sz="2000" b="1" dirty="0">
                <a:latin typeface="Times New Roman" panose="02020603050405020304" pitchFamily="18" charset="0"/>
                <a:ea typeface="宋体" panose="02010600030101010101" pitchFamily="2" charset="-122"/>
                <a:cs typeface="Times New Roman" panose="02020603050405020304" pitchFamily="18" charset="0"/>
              </a:rPr>
              <a:t>常用字符与字符串处理函数</a:t>
            </a:r>
          </a:p>
          <a:p>
            <a:pPr>
              <a:buFont typeface="Wingdings" panose="05000000000000000000" pitchFamily="2" charset="2"/>
              <a:buNone/>
            </a:pPr>
            <a:endParaRPr lang="en-US" altLang="zh-CN" sz="800" dirty="0">
              <a:latin typeface="Times New Roman" panose="02020603050405020304" pitchFamily="18" charset="0"/>
              <a:ea typeface="宋体" panose="02010600030101010101" pitchFamily="2" charset="-122"/>
              <a:cs typeface="Times New Roman" panose="02020603050405020304" pitchFamily="18" charset="0"/>
            </a:endParaRPr>
          </a:p>
        </p:txBody>
      </p:sp>
      <p:sp>
        <p:nvSpPr>
          <p:cNvPr id="5" name="文本框 4">
            <a:extLst>
              <a:ext uri="{FF2B5EF4-FFF2-40B4-BE49-F238E27FC236}">
                <a16:creationId xmlns:a16="http://schemas.microsoft.com/office/drawing/2014/main" id="{A54FD56B-4571-87E9-9226-488D06DAFFA5}"/>
              </a:ext>
            </a:extLst>
          </p:cNvPr>
          <p:cNvSpPr txBox="1"/>
          <p:nvPr/>
        </p:nvSpPr>
        <p:spPr>
          <a:xfrm>
            <a:off x="900848" y="121514"/>
            <a:ext cx="10560350" cy="584775"/>
          </a:xfrm>
          <a:prstGeom prst="rect">
            <a:avLst/>
          </a:prstGeom>
          <a:noFill/>
        </p:spPr>
        <p:txBody>
          <a:bodyPr wrap="square">
            <a:spAutoFit/>
          </a:bodyPr>
          <a:lstStyle/>
          <a:p>
            <a:r>
              <a:rPr lang="en-US" altLang="zh-CN" sz="3200" b="1" dirty="0">
                <a:latin typeface="微软雅黑" panose="020B0503020204020204" pitchFamily="34" charset="-122"/>
                <a:ea typeface="微软雅黑" panose="020B0503020204020204" pitchFamily="34" charset="-122"/>
                <a:cs typeface="+mj-cs"/>
              </a:rPr>
              <a:t>3.2.5 </a:t>
            </a:r>
            <a:r>
              <a:rPr lang="zh-CN" altLang="en-US" sz="3200" b="1" dirty="0">
                <a:latin typeface="微软雅黑" panose="020B0503020204020204" pitchFamily="34" charset="-122"/>
                <a:ea typeface="微软雅黑" panose="020B0503020204020204" pitchFamily="34" charset="-122"/>
                <a:cs typeface="+mj-cs"/>
              </a:rPr>
              <a:t>字符数组与字符串</a:t>
            </a:r>
          </a:p>
        </p:txBody>
      </p:sp>
      <p:sp>
        <p:nvSpPr>
          <p:cNvPr id="7" name="文本框 6">
            <a:extLst>
              <a:ext uri="{FF2B5EF4-FFF2-40B4-BE49-F238E27FC236}">
                <a16:creationId xmlns:a16="http://schemas.microsoft.com/office/drawing/2014/main" id="{CC32A696-74FF-DB20-A721-408FE0499BFB}"/>
              </a:ext>
            </a:extLst>
          </p:cNvPr>
          <p:cNvSpPr txBox="1"/>
          <p:nvPr/>
        </p:nvSpPr>
        <p:spPr>
          <a:xfrm>
            <a:off x="647700" y="1009502"/>
            <a:ext cx="6096000" cy="369332"/>
          </a:xfrm>
          <a:prstGeom prst="rect">
            <a:avLst/>
          </a:prstGeom>
          <a:noFill/>
        </p:spPr>
        <p:txBody>
          <a:bodyPr wrap="square">
            <a:spAutoFit/>
          </a:bodyPr>
          <a:lstStyle/>
          <a:p>
            <a:r>
              <a:rPr lang="zh-CN" altLang="en-US" sz="1800" b="1" dirty="0">
                <a:solidFill>
                  <a:srgbClr val="FF0000"/>
                </a:solidFill>
                <a:latin typeface="Times New Roman" panose="02020603050405020304" pitchFamily="18" charset="0"/>
                <a:ea typeface="宋体" panose="02010600030101010101" pitchFamily="2" charset="-122"/>
                <a:cs typeface="Times New Roman" panose="02020603050405020304" pitchFamily="18" charset="0"/>
              </a:rPr>
              <a:t>字符数组的使用</a:t>
            </a:r>
            <a:r>
              <a:rPr lang="zh-CN" altLang="en-US"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 </a:t>
            </a:r>
            <a:endParaRPr lang="zh-CN" altLang="en-US" dirty="0">
              <a:latin typeface="Times New Roman" panose="02020603050405020304" pitchFamily="18" charset="0"/>
              <a:ea typeface="宋体" panose="02010600030101010101" pitchFamily="2" charset="-122"/>
              <a:cs typeface="Times New Roman" panose="02020603050405020304" pitchFamily="18" charset="0"/>
            </a:endParaRPr>
          </a:p>
        </p:txBody>
      </p:sp>
      <p:sp>
        <p:nvSpPr>
          <p:cNvPr id="9" name="文本框 8">
            <a:extLst>
              <a:ext uri="{FF2B5EF4-FFF2-40B4-BE49-F238E27FC236}">
                <a16:creationId xmlns:a16="http://schemas.microsoft.com/office/drawing/2014/main" id="{F5ACC583-5850-FFA8-6F38-99372AE85F43}"/>
              </a:ext>
            </a:extLst>
          </p:cNvPr>
          <p:cNvSpPr txBox="1"/>
          <p:nvPr/>
        </p:nvSpPr>
        <p:spPr>
          <a:xfrm>
            <a:off x="647700" y="1370408"/>
            <a:ext cx="10215880" cy="784254"/>
          </a:xfrm>
          <a:prstGeom prst="rect">
            <a:avLst/>
          </a:prstGeom>
          <a:noFill/>
        </p:spPr>
        <p:txBody>
          <a:bodyPr wrap="square">
            <a:spAutoFit/>
          </a:bodyPr>
          <a:lstStyle/>
          <a:p>
            <a:pPr algn="l">
              <a:lnSpc>
                <a:spcPct val="150000"/>
              </a:lnSpc>
            </a:pPr>
            <a:r>
              <a:rPr lang="zh-CN" altLang="en-US" sz="1600" dirty="0">
                <a:latin typeface="Times New Roman" panose="02020603050405020304" pitchFamily="18" charset="0"/>
                <a:ea typeface="宋体" panose="02010600030101010101" pitchFamily="2" charset="-122"/>
                <a:cs typeface="Times New Roman" panose="02020603050405020304" pitchFamily="18" charset="0"/>
              </a:rPr>
              <a:t>字符数组也是数组，我们同样可以通过数组名及下标引用数组中的元素。 为方便对字符与字符串的处理，</a:t>
            </a:r>
            <a:r>
              <a:rPr lang="en-US" altLang="zh-CN" sz="1600" dirty="0">
                <a:latin typeface="Times New Roman" panose="02020603050405020304" pitchFamily="18" charset="0"/>
                <a:ea typeface="宋体" panose="02010600030101010101" pitchFamily="2" charset="-122"/>
                <a:cs typeface="Times New Roman" panose="02020603050405020304" pitchFamily="18" charset="0"/>
              </a:rPr>
              <a:t>C++</a:t>
            </a:r>
            <a:r>
              <a:rPr lang="zh-CN" altLang="en-US" sz="1600" dirty="0">
                <a:latin typeface="Times New Roman" panose="02020603050405020304" pitchFamily="18" charset="0"/>
                <a:ea typeface="宋体" panose="02010600030101010101" pitchFamily="2" charset="-122"/>
                <a:cs typeface="Times New Roman" panose="02020603050405020304" pitchFamily="18" charset="0"/>
              </a:rPr>
              <a:t>提供了许多专门处理字符与字符串的函数，这些函数原型在各自的头文件中定义。</a:t>
            </a:r>
            <a:endParaRPr lang="zh-CN" altLang="en-US" sz="5400" dirty="0">
              <a:latin typeface="Times New Roman" panose="02020603050405020304" pitchFamily="18" charset="0"/>
              <a:ea typeface="宋体"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329341475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7F57D3-197D-BA51-62AC-C9F08912031D}"/>
            </a:ext>
          </a:extLst>
        </p:cNvPr>
        <p:cNvGrpSpPr/>
        <p:nvPr/>
      </p:nvGrpSpPr>
      <p:grpSpPr>
        <a:xfrm>
          <a:off x="0" y="0"/>
          <a:ext cx="0" cy="0"/>
          <a:chOff x="0" y="0"/>
          <a:chExt cx="0" cy="0"/>
        </a:xfrm>
      </p:grpSpPr>
      <p:graphicFrame>
        <p:nvGraphicFramePr>
          <p:cNvPr id="2" name="Group 2">
            <a:extLst>
              <a:ext uri="{FF2B5EF4-FFF2-40B4-BE49-F238E27FC236}">
                <a16:creationId xmlns:a16="http://schemas.microsoft.com/office/drawing/2014/main" id="{B78518AD-47BF-AAF5-D192-57CA5D72EAED}"/>
              </a:ext>
            </a:extLst>
          </p:cNvPr>
          <p:cNvGraphicFramePr>
            <a:graphicFrameLocks noGrp="1"/>
          </p:cNvGraphicFramePr>
          <p:nvPr>
            <p:extLst>
              <p:ext uri="{D42A27DB-BD31-4B8C-83A1-F6EECF244321}">
                <p14:modId xmlns:p14="http://schemas.microsoft.com/office/powerpoint/2010/main" val="1136840488"/>
              </p:ext>
            </p:extLst>
          </p:nvPr>
        </p:nvGraphicFramePr>
        <p:xfrm>
          <a:off x="473075" y="1600835"/>
          <a:ext cx="10682605" cy="3876358"/>
        </p:xfrm>
        <a:graphic>
          <a:graphicData uri="http://schemas.openxmlformats.org/drawingml/2006/table">
            <a:tbl>
              <a:tblPr/>
              <a:tblGrid>
                <a:gridCol w="2362200">
                  <a:extLst>
                    <a:ext uri="{9D8B030D-6E8A-4147-A177-3AD203B41FA5}">
                      <a16:colId xmlns:a16="http://schemas.microsoft.com/office/drawing/2014/main" val="20000"/>
                    </a:ext>
                  </a:extLst>
                </a:gridCol>
                <a:gridCol w="5478145">
                  <a:extLst>
                    <a:ext uri="{9D8B030D-6E8A-4147-A177-3AD203B41FA5}">
                      <a16:colId xmlns:a16="http://schemas.microsoft.com/office/drawing/2014/main" val="20001"/>
                    </a:ext>
                  </a:extLst>
                </a:gridCol>
                <a:gridCol w="2842260">
                  <a:extLst>
                    <a:ext uri="{9D8B030D-6E8A-4147-A177-3AD203B41FA5}">
                      <a16:colId xmlns:a16="http://schemas.microsoft.com/office/drawing/2014/main" val="20002"/>
                    </a:ext>
                  </a:extLst>
                </a:gridCol>
              </a:tblGrid>
              <a:tr h="479425">
                <a:tc>
                  <a:txBody>
                    <a:bodyPr/>
                    <a:lstStyle/>
                    <a:p>
                      <a:pPr marL="0" marR="0" lvl="0" indent="0" algn="ctr"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zh-CN" altLang="en-US" sz="18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函数的用法</a:t>
                      </a:r>
                    </a:p>
                  </a:txBody>
                  <a:tcPr horzOverflow="overflow">
                    <a:lnL w="12700" cap="flat" cmpd="sng" algn="ctr">
                      <a:solidFill>
                        <a:schemeClr val="tx1"/>
                      </a:solidFill>
                      <a:prstDash val="solid"/>
                      <a:round/>
                      <a:headEnd type="none" w="med" len="med"/>
                      <a:tailEnd type="none" w="med" len="med"/>
                    </a:lnL>
                    <a:lnR w="9525" cap="flat" cmpd="sng" algn="ctr">
                      <a:solidFill>
                        <a:schemeClr val="tx1"/>
                      </a:solidFill>
                      <a:prstDash val="sysDash"/>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chemeClr val="tx1"/>
                      </a:solidFill>
                      <a:prstDash val="sysDash"/>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zh-CN" altLang="en-US" sz="1800" b="1"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函数的用法</a:t>
                      </a:r>
                    </a:p>
                  </a:txBody>
                  <a:tcPr horzOverflow="overflow">
                    <a:lnL w="9525" cap="flat" cmpd="sng" algn="ctr">
                      <a:solidFill>
                        <a:schemeClr val="tx1"/>
                      </a:solidFill>
                      <a:prstDash val="sysDash"/>
                      <a:round/>
                      <a:headEnd type="none" w="med" len="med"/>
                      <a:tailEnd type="none" w="med" len="med"/>
                    </a:lnL>
                    <a:lnR w="9525" cap="flat" cmpd="sng" algn="ctr">
                      <a:solidFill>
                        <a:schemeClr val="tx1"/>
                      </a:solidFill>
                      <a:prstDash val="sysDash"/>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chemeClr val="tx1"/>
                      </a:solidFill>
                      <a:prstDash val="sysDash"/>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zh-CN" altLang="en-US" sz="1800" b="1"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函数的用法</a:t>
                      </a:r>
                    </a:p>
                  </a:txBody>
                  <a:tcPr horzOverflow="overflow">
                    <a:lnL w="9525" cap="flat" cmpd="sng" algn="ctr">
                      <a:solidFill>
                        <a:schemeClr val="tx1"/>
                      </a:solidFill>
                      <a:prstDash val="sysDash"/>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chemeClr val="tx1"/>
                      </a:solidFill>
                      <a:prstDash val="sysDash"/>
                      <a:round/>
                      <a:headEnd type="none" w="med" len="med"/>
                      <a:tailEnd type="none" w="med" len="med"/>
                    </a:lnB>
                    <a:lnTlToBr>
                      <a:noFill/>
                    </a:lnTlToBr>
                    <a:lnBlToTr>
                      <a:noFill/>
                    </a:lnBlToTr>
                    <a:solidFill>
                      <a:schemeClr val="accent1">
                        <a:lumMod val="20000"/>
                        <a:lumOff val="80000"/>
                      </a:schemeClr>
                    </a:solidFill>
                  </a:tcPr>
                </a:tc>
                <a:extLst>
                  <a:ext uri="{0D108BD9-81ED-4DB2-BD59-A6C34878D82A}">
                    <a16:rowId xmlns:a16="http://schemas.microsoft.com/office/drawing/2014/main" val="10000"/>
                  </a:ext>
                </a:extLst>
              </a:tr>
              <a:tr h="269875">
                <a:tc>
                  <a:txBody>
                    <a:bodyPr/>
                    <a:lstStyle/>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strcpy(</a:t>
                      </a:r>
                      <a:r>
                        <a:rPr kumimoji="0" lang="zh-CN" altLang="en-US"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串</a:t>
                      </a:r>
                      <a:r>
                        <a:rPr kumimoji="0"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s1, </a:t>
                      </a:r>
                      <a:r>
                        <a:rPr kumimoji="0" lang="zh-CN" altLang="en-US"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串</a:t>
                      </a:r>
                      <a:r>
                        <a:rPr kumimoji="0"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s2) </a:t>
                      </a:r>
                    </a:p>
                  </a:txBody>
                  <a:tcPr horzOverflow="overflow">
                    <a:lnL w="12700" cap="flat" cmpd="sng" algn="ctr">
                      <a:solidFill>
                        <a:schemeClr val="tx1"/>
                      </a:solidFill>
                      <a:prstDash val="solid"/>
                      <a:round/>
                      <a:headEnd type="none" w="med" len="med"/>
                      <a:tailEnd type="none" w="med" len="med"/>
                    </a:lnL>
                    <a:lnR w="9525" cap="flat" cmpd="sng" algn="ctr">
                      <a:solidFill>
                        <a:schemeClr val="tx1"/>
                      </a:solidFill>
                      <a:prstDash val="sysDash"/>
                      <a:round/>
                      <a:headEnd type="none" w="med" len="med"/>
                      <a:tailEnd type="none" w="med" len="med"/>
                    </a:lnR>
                    <a:lnT w="9525" cap="flat" cmpd="sng" algn="ctr">
                      <a:solidFill>
                        <a:schemeClr val="tx1"/>
                      </a:solidFill>
                      <a:prstDash val="sysDash"/>
                      <a:round/>
                      <a:headEnd type="none" w="med" len="med"/>
                      <a:tailEnd type="none" w="med" len="med"/>
                    </a:lnT>
                    <a:lnB w="9525" cap="flat" cmpd="sng" algn="ctr">
                      <a:solidFill>
                        <a:schemeClr val="tx1"/>
                      </a:solidFill>
                      <a:prstDash val="sysDash"/>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zh-CN" altLang="en-US"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将字符串</a:t>
                      </a:r>
                      <a:r>
                        <a:rPr kumimoji="0"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s2</a:t>
                      </a:r>
                      <a:r>
                        <a:rPr kumimoji="0" lang="zh-CN" altLang="en-US"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拷贝到</a:t>
                      </a:r>
                      <a:r>
                        <a:rPr kumimoji="0"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s1</a:t>
                      </a:r>
                      <a:r>
                        <a:rPr kumimoji="0" lang="zh-CN" altLang="en-US"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所指的存储空间中，然后返回</a:t>
                      </a:r>
                      <a:r>
                        <a:rPr kumimoji="0"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s1</a:t>
                      </a:r>
                      <a:r>
                        <a:rPr kumimoji="0" lang="zh-CN" altLang="en-US"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其中</a:t>
                      </a:r>
                      <a:r>
                        <a:rPr kumimoji="0"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a:t>
                      </a:r>
                      <a:r>
                        <a:rPr kumimoji="0" lang="zh-CN" altLang="en-US"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串</a:t>
                      </a:r>
                      <a:r>
                        <a:rPr kumimoji="0"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s2</a:t>
                      </a:r>
                      <a:r>
                        <a:rPr kumimoji="0" lang="zh-CN" altLang="en-US"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可以是字符串常量 </a:t>
                      </a:r>
                    </a:p>
                  </a:txBody>
                  <a:tcPr horzOverflow="overflow">
                    <a:lnL w="9525" cap="flat" cmpd="sng" algn="ctr">
                      <a:solidFill>
                        <a:schemeClr val="tx1"/>
                      </a:solidFill>
                      <a:prstDash val="sysDash"/>
                      <a:round/>
                      <a:headEnd type="none" w="med" len="med"/>
                      <a:tailEnd type="none" w="med" len="med"/>
                    </a:lnL>
                    <a:lnR w="9525" cap="flat" cmpd="sng" algn="ctr">
                      <a:solidFill>
                        <a:schemeClr val="tx1"/>
                      </a:solidFill>
                      <a:prstDash val="sysDash"/>
                      <a:round/>
                      <a:headEnd type="none" w="med" len="med"/>
                      <a:tailEnd type="none" w="med" len="med"/>
                    </a:lnR>
                    <a:lnT w="9525" cap="flat" cmpd="sng" algn="ctr">
                      <a:solidFill>
                        <a:schemeClr val="tx1"/>
                      </a:solidFill>
                      <a:prstDash val="sysDash"/>
                      <a:round/>
                      <a:headEnd type="none" w="med" len="med"/>
                      <a:tailEnd type="none" w="med" len="med"/>
                    </a:lnT>
                    <a:lnB w="9525" cap="flat" cmpd="sng" algn="ctr">
                      <a:solidFill>
                        <a:schemeClr val="tx1"/>
                      </a:solidFill>
                      <a:prstDash val="sysDash"/>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rgbClr val="FFFF00"/>
                        </a:buClr>
                        <a:buSzPct val="80000"/>
                        <a:buFont typeface="Wingdings" pitchFamily="2" charset="2"/>
                        <a:buNone/>
                        <a:tabLst/>
                      </a:pPr>
                      <a:r>
                        <a:rPr kumimoji="0"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Cstring </a:t>
                      </a:r>
                    </a:p>
                  </a:txBody>
                  <a:tcPr horzOverflow="overflow">
                    <a:lnL w="9525" cap="flat" cmpd="sng" algn="ctr">
                      <a:solidFill>
                        <a:schemeClr val="tx1"/>
                      </a:solidFill>
                      <a:prstDash val="sysDash"/>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chemeClr val="tx1"/>
                      </a:solidFill>
                      <a:prstDash val="sysDash"/>
                      <a:round/>
                      <a:headEnd type="none" w="med" len="med"/>
                      <a:tailEnd type="none" w="med" len="med"/>
                    </a:lnT>
                    <a:lnB w="9525" cap="flat" cmpd="sng" algn="ctr">
                      <a:solidFill>
                        <a:schemeClr val="tx1"/>
                      </a:solidFill>
                      <a:prstDash val="sysDash"/>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69875">
                <a:tc>
                  <a:txBody>
                    <a:bodyPr/>
                    <a:lstStyle/>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strcat(</a:t>
                      </a:r>
                      <a:r>
                        <a:rPr kumimoji="0" lang="zh-CN" altLang="en-US"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串</a:t>
                      </a:r>
                      <a:r>
                        <a:rPr kumimoji="0"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s1, </a:t>
                      </a:r>
                      <a:r>
                        <a:rPr kumimoji="0" lang="zh-CN" altLang="en-US"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串</a:t>
                      </a:r>
                      <a:r>
                        <a:rPr kumimoji="0"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s2)</a:t>
                      </a:r>
                    </a:p>
                  </a:txBody>
                  <a:tcPr horzOverflow="overflow">
                    <a:lnL w="12700" cap="flat" cmpd="sng" algn="ctr">
                      <a:solidFill>
                        <a:schemeClr val="tx1"/>
                      </a:solidFill>
                      <a:prstDash val="solid"/>
                      <a:round/>
                      <a:headEnd type="none" w="med" len="med"/>
                      <a:tailEnd type="none" w="med" len="med"/>
                    </a:lnL>
                    <a:lnR w="9525" cap="flat" cmpd="sng" algn="ctr">
                      <a:solidFill>
                        <a:schemeClr val="tx1"/>
                      </a:solidFill>
                      <a:prstDash val="sysDash"/>
                      <a:round/>
                      <a:headEnd type="none" w="med" len="med"/>
                      <a:tailEnd type="none" w="med" len="med"/>
                    </a:lnR>
                    <a:lnT w="9525" cap="flat" cmpd="sng" algn="ctr">
                      <a:solidFill>
                        <a:schemeClr val="tx1"/>
                      </a:solidFill>
                      <a:prstDash val="sysDash"/>
                      <a:round/>
                      <a:headEnd type="none" w="med" len="med"/>
                      <a:tailEnd type="none" w="med" len="med"/>
                    </a:lnT>
                    <a:lnB w="9525" cap="flat" cmpd="sng" algn="ctr">
                      <a:solidFill>
                        <a:schemeClr val="tx1"/>
                      </a:solidFill>
                      <a:prstDash val="sysDash"/>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zh-CN" altLang="en-US"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返回字符串的长度</a:t>
                      </a:r>
                      <a:r>
                        <a:rPr kumimoji="0"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r>
                        <a:rPr kumimoji="0" lang="zh-CN" altLang="en-US"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不包括</a:t>
                      </a:r>
                      <a:r>
                        <a:rPr kumimoji="0"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\0)</a:t>
                      </a:r>
                    </a:p>
                  </a:txBody>
                  <a:tcPr horzOverflow="overflow">
                    <a:lnL w="9525" cap="flat" cmpd="sng" algn="ctr">
                      <a:solidFill>
                        <a:schemeClr val="tx1"/>
                      </a:solidFill>
                      <a:prstDash val="sysDash"/>
                      <a:round/>
                      <a:headEnd type="none" w="med" len="med"/>
                      <a:tailEnd type="none" w="med" len="med"/>
                    </a:lnL>
                    <a:lnR w="9525" cap="flat" cmpd="sng" algn="ctr">
                      <a:solidFill>
                        <a:schemeClr val="tx1"/>
                      </a:solidFill>
                      <a:prstDash val="sysDash"/>
                      <a:round/>
                      <a:headEnd type="none" w="med" len="med"/>
                      <a:tailEnd type="none" w="med" len="med"/>
                    </a:lnR>
                    <a:lnT w="9525" cap="flat" cmpd="sng" algn="ctr">
                      <a:solidFill>
                        <a:schemeClr val="tx1"/>
                      </a:solidFill>
                      <a:prstDash val="sysDash"/>
                      <a:round/>
                      <a:headEnd type="none" w="med" len="med"/>
                      <a:tailEnd type="none" w="med" len="med"/>
                    </a:lnT>
                    <a:lnB w="9525" cap="flat" cmpd="sng" algn="ctr">
                      <a:solidFill>
                        <a:schemeClr val="tx1"/>
                      </a:solidFill>
                      <a:prstDash val="sysDash"/>
                      <a:round/>
                      <a:headEnd type="none" w="med" len="med"/>
                      <a:tailEnd type="none" w="med" len="med"/>
                    </a:lnB>
                    <a:lnTlToBr>
                      <a:noFill/>
                    </a:lnTlToBr>
                    <a:lnBlToTr>
                      <a:noFill/>
                    </a:lnBlToTr>
                    <a:noFill/>
                  </a:tcPr>
                </a:tc>
                <a:tc rowSpan="2">
                  <a:txBody>
                    <a:bodyPr/>
                    <a:lstStyle/>
                    <a:p>
                      <a:pPr marL="0" marR="0" lvl="0" indent="0" algn="l" defTabSz="914400" rtl="0" eaLnBrk="1" fontAlgn="base" latinLnBrk="0" hangingPunct="1">
                        <a:lnSpc>
                          <a:spcPct val="100000"/>
                        </a:lnSpc>
                        <a:spcBef>
                          <a:spcPct val="0"/>
                        </a:spcBef>
                        <a:spcAft>
                          <a:spcPct val="0"/>
                        </a:spcAft>
                        <a:buClr>
                          <a:srgbClr val="FFFF00"/>
                        </a:buClr>
                        <a:buSzPct val="80000"/>
                        <a:buFont typeface="Wingdings" pitchFamily="2" charset="2"/>
                        <a:buNone/>
                        <a:tabLst/>
                      </a:pPr>
                      <a:r>
                        <a:rPr kumimoji="0"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a:t>
                      </a:r>
                    </a:p>
                    <a:p>
                      <a:pPr marL="0" marR="0" lvl="0" indent="0" algn="ctr" defTabSz="914400" rtl="0" eaLnBrk="0" fontAlgn="base" latinLnBrk="0" hangingPunct="0">
                        <a:lnSpc>
                          <a:spcPct val="100000"/>
                        </a:lnSpc>
                        <a:spcBef>
                          <a:spcPct val="0"/>
                        </a:spcBef>
                        <a:spcAft>
                          <a:spcPct val="0"/>
                        </a:spcAft>
                        <a:buClr>
                          <a:srgbClr val="FFFF00"/>
                        </a:buClr>
                        <a:buSzPct val="80000"/>
                        <a:buFont typeface="Wingdings" pitchFamily="2" charset="2"/>
                        <a:buNone/>
                        <a:tabLst/>
                      </a:pPr>
                      <a:r>
                        <a:rPr kumimoji="0"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Ctype </a:t>
                      </a:r>
                    </a:p>
                  </a:txBody>
                  <a:tcPr horzOverflow="overflow">
                    <a:lnL w="9525" cap="flat" cmpd="sng" algn="ctr">
                      <a:solidFill>
                        <a:schemeClr val="tx1"/>
                      </a:solidFill>
                      <a:prstDash val="sysDash"/>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chemeClr val="tx1"/>
                      </a:solidFill>
                      <a:prstDash val="sysDash"/>
                      <a:round/>
                      <a:headEnd type="none" w="med" len="med"/>
                      <a:tailEnd type="none" w="med" len="med"/>
                    </a:lnT>
                    <a:lnB w="9525" cap="flat" cmpd="sng" algn="ctr">
                      <a:solidFill>
                        <a:schemeClr val="tx1"/>
                      </a:solidFill>
                      <a:prstDash val="sysDash"/>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68288">
                <a:tc>
                  <a:txBody>
                    <a:bodyPr/>
                    <a:lstStyle/>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toupper(</a:t>
                      </a:r>
                      <a:r>
                        <a:rPr kumimoji="0" lang="zh-CN" altLang="en-US"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字符</a:t>
                      </a:r>
                      <a:r>
                        <a:rPr kumimoji="0"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p>
                  </a:txBody>
                  <a:tcPr horzOverflow="overflow">
                    <a:lnL w="12700" cap="flat" cmpd="sng" algn="ctr">
                      <a:solidFill>
                        <a:schemeClr val="tx1"/>
                      </a:solidFill>
                      <a:prstDash val="solid"/>
                      <a:round/>
                      <a:headEnd type="none" w="med" len="med"/>
                      <a:tailEnd type="none" w="med" len="med"/>
                    </a:lnL>
                    <a:lnR w="9525" cap="flat" cmpd="sng" algn="ctr">
                      <a:solidFill>
                        <a:schemeClr val="tx1"/>
                      </a:solidFill>
                      <a:prstDash val="sysDash"/>
                      <a:round/>
                      <a:headEnd type="none" w="med" len="med"/>
                      <a:tailEnd type="none" w="med" len="med"/>
                    </a:lnR>
                    <a:lnT w="9525" cap="flat" cmpd="sng" algn="ctr">
                      <a:solidFill>
                        <a:schemeClr val="tx1"/>
                      </a:solidFill>
                      <a:prstDash val="sysDash"/>
                      <a:round/>
                      <a:headEnd type="none" w="med" len="med"/>
                      <a:tailEnd type="none" w="med" len="med"/>
                    </a:lnT>
                    <a:lnB w="9525" cap="flat" cmpd="sng" algn="ctr">
                      <a:solidFill>
                        <a:schemeClr val="tx1"/>
                      </a:solidFill>
                      <a:prstDash val="sysDash"/>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zh-CN" altLang="en-US"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将字符数组中的所有字符都设为指定字符</a:t>
                      </a:r>
                      <a:r>
                        <a:rPr kumimoji="0"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C, </a:t>
                      </a:r>
                      <a:r>
                        <a:rPr kumimoji="0" lang="zh-CN" altLang="en-US"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并以</a:t>
                      </a:r>
                      <a:r>
                        <a:rPr kumimoji="0"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\0</a:t>
                      </a:r>
                      <a:r>
                        <a:rPr kumimoji="0" lang="zh-CN" altLang="en-US"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结尾</a:t>
                      </a:r>
                    </a:p>
                  </a:txBody>
                  <a:tcPr horzOverflow="overflow">
                    <a:lnL w="9525" cap="flat" cmpd="sng" algn="ctr">
                      <a:solidFill>
                        <a:schemeClr val="tx1"/>
                      </a:solidFill>
                      <a:prstDash val="sysDash"/>
                      <a:round/>
                      <a:headEnd type="none" w="med" len="med"/>
                      <a:tailEnd type="none" w="med" len="med"/>
                    </a:lnL>
                    <a:lnR w="9525" cap="flat" cmpd="sng" algn="ctr">
                      <a:solidFill>
                        <a:schemeClr val="tx1"/>
                      </a:solidFill>
                      <a:prstDash val="sysDash"/>
                      <a:round/>
                      <a:headEnd type="none" w="med" len="med"/>
                      <a:tailEnd type="none" w="med" len="med"/>
                    </a:lnR>
                    <a:lnT w="9525" cap="flat" cmpd="sng" algn="ctr">
                      <a:solidFill>
                        <a:schemeClr val="tx1"/>
                      </a:solidFill>
                      <a:prstDash val="sysDash"/>
                      <a:round/>
                      <a:headEnd type="none" w="med" len="med"/>
                      <a:tailEnd type="none" w="med" len="med"/>
                    </a:lnT>
                    <a:lnB w="9525" cap="flat" cmpd="sng" algn="ctr">
                      <a:solidFill>
                        <a:schemeClr val="tx1"/>
                      </a:solidFill>
                      <a:prstDash val="sysDash"/>
                      <a:round/>
                      <a:headEnd type="none" w="med" len="med"/>
                      <a:tailEnd type="none" w="med" len="med"/>
                    </a:lnB>
                    <a:lnTlToBr>
                      <a:noFill/>
                    </a:lnTlToBr>
                    <a:lnBlToTr>
                      <a:noFill/>
                    </a:lnBlToTr>
                    <a:noFill/>
                  </a:tcPr>
                </a:tc>
                <a:tc vMerge="1">
                  <a:txBody>
                    <a:bodyPr/>
                    <a:lstStyle/>
                    <a:p>
                      <a:endParaRPr lang="zh-CN" altLang="en-US"/>
                    </a:p>
                  </a:txBody>
                  <a:tcPr/>
                </a:tc>
                <a:extLst>
                  <a:ext uri="{0D108BD9-81ED-4DB2-BD59-A6C34878D82A}">
                    <a16:rowId xmlns:a16="http://schemas.microsoft.com/office/drawing/2014/main" val="10003"/>
                  </a:ext>
                </a:extLst>
              </a:tr>
              <a:tr h="269875">
                <a:tc>
                  <a:txBody>
                    <a:bodyPr/>
                    <a:lstStyle/>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tolower(</a:t>
                      </a:r>
                      <a:r>
                        <a:rPr kumimoji="0" lang="zh-CN" altLang="en-US"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字符</a:t>
                      </a:r>
                      <a:r>
                        <a:rPr kumimoji="0"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p>
                  </a:txBody>
                  <a:tcPr horzOverflow="overflow">
                    <a:lnL w="12700" cap="flat" cmpd="sng" algn="ctr">
                      <a:solidFill>
                        <a:schemeClr val="tx1"/>
                      </a:solidFill>
                      <a:prstDash val="solid"/>
                      <a:round/>
                      <a:headEnd type="none" w="med" len="med"/>
                      <a:tailEnd type="none" w="med" len="med"/>
                    </a:lnL>
                    <a:lnR w="9525" cap="flat" cmpd="sng" algn="ctr">
                      <a:solidFill>
                        <a:schemeClr val="tx1"/>
                      </a:solidFill>
                      <a:prstDash val="sysDash"/>
                      <a:round/>
                      <a:headEnd type="none" w="med" len="med"/>
                      <a:tailEnd type="none" w="med" len="med"/>
                    </a:lnR>
                    <a:lnT w="9525" cap="flat" cmpd="sng" algn="ctr">
                      <a:solidFill>
                        <a:schemeClr val="tx1"/>
                      </a:solidFill>
                      <a:prstDash val="sysDash"/>
                      <a:round/>
                      <a:headEnd type="none" w="med" len="med"/>
                      <a:tailEnd type="none" w="med" len="med"/>
                    </a:lnT>
                    <a:lnB w="9525" cap="flat" cmpd="sng" algn="ctr">
                      <a:solidFill>
                        <a:schemeClr val="tx1"/>
                      </a:solidFill>
                      <a:prstDash val="sysDash"/>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zh-CN" altLang="en-US"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将字符串中的所有字符转换成小写字符</a:t>
                      </a:r>
                    </a:p>
                  </a:txBody>
                  <a:tcPr horzOverflow="overflow">
                    <a:lnL w="9525" cap="flat" cmpd="sng" algn="ctr">
                      <a:solidFill>
                        <a:schemeClr val="tx1"/>
                      </a:solidFill>
                      <a:prstDash val="sysDash"/>
                      <a:round/>
                      <a:headEnd type="none" w="med" len="med"/>
                      <a:tailEnd type="none" w="med" len="med"/>
                    </a:lnL>
                    <a:lnR w="9525" cap="flat" cmpd="sng" algn="ctr">
                      <a:solidFill>
                        <a:schemeClr val="tx1"/>
                      </a:solidFill>
                      <a:prstDash val="sysDash"/>
                      <a:round/>
                      <a:headEnd type="none" w="med" len="med"/>
                      <a:tailEnd type="none" w="med" len="med"/>
                    </a:lnR>
                    <a:lnT w="9525" cap="flat" cmpd="sng" algn="ctr">
                      <a:solidFill>
                        <a:schemeClr val="tx1"/>
                      </a:solidFill>
                      <a:prstDash val="sysDash"/>
                      <a:round/>
                      <a:headEnd type="none" w="med" len="med"/>
                      <a:tailEnd type="none" w="med" len="med"/>
                    </a:lnT>
                    <a:lnB w="9525" cap="flat" cmpd="sng" algn="ctr">
                      <a:solidFill>
                        <a:schemeClr val="tx1"/>
                      </a:solidFill>
                      <a:prstDash val="sysDash"/>
                      <a:round/>
                      <a:headEnd type="none" w="med" len="med"/>
                      <a:tailEnd type="none" w="med" len="med"/>
                    </a:lnB>
                    <a:lnTlToBr>
                      <a:noFill/>
                    </a:lnTlToBr>
                    <a:lnBlToTr>
                      <a:noFill/>
                    </a:lnBlToTr>
                    <a:noFill/>
                  </a:tcPr>
                </a:tc>
                <a:tc rowSpan="4">
                  <a:txBody>
                    <a:bodyPr/>
                    <a:lstStyle/>
                    <a:p>
                      <a:pPr marL="0" marR="0" lvl="0" indent="0" algn="ctr" defTabSz="914400" rtl="0" eaLnBrk="1" fontAlgn="base" latinLnBrk="0" hangingPunct="1">
                        <a:lnSpc>
                          <a:spcPct val="100000"/>
                        </a:lnSpc>
                        <a:spcBef>
                          <a:spcPct val="0"/>
                        </a:spcBef>
                        <a:spcAft>
                          <a:spcPct val="0"/>
                        </a:spcAft>
                        <a:buClr>
                          <a:srgbClr val="FFFF00"/>
                        </a:buClr>
                        <a:buSzPct val="80000"/>
                        <a:buFont typeface="Wingdings" pitchFamily="2" charset="2"/>
                        <a:buNone/>
                        <a:tabLst/>
                      </a:pPr>
                      <a:r>
                        <a:rPr kumimoji="0"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Cstdlib</a:t>
                      </a:r>
                    </a:p>
                  </a:txBody>
                  <a:tcPr horzOverflow="overflow">
                    <a:lnL w="9525" cap="flat" cmpd="sng" algn="ctr">
                      <a:solidFill>
                        <a:schemeClr val="tx1"/>
                      </a:solidFill>
                      <a:prstDash val="sysDash"/>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chemeClr val="tx1"/>
                      </a:solidFill>
                      <a:prstDash val="sysDash"/>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81000">
                <a:tc>
                  <a:txBody>
                    <a:bodyPr/>
                    <a:lstStyle/>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atoi(</a:t>
                      </a:r>
                      <a:r>
                        <a:rPr kumimoji="0" lang="zh-CN" altLang="en-US"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字符串</a:t>
                      </a:r>
                      <a:r>
                        <a:rPr kumimoji="0"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p>
                  </a:txBody>
                  <a:tcPr horzOverflow="overflow">
                    <a:lnL w="12700" cap="flat" cmpd="sng" algn="ctr">
                      <a:solidFill>
                        <a:schemeClr val="tx1"/>
                      </a:solidFill>
                      <a:prstDash val="solid"/>
                      <a:round/>
                      <a:headEnd type="none" w="med" len="med"/>
                      <a:tailEnd type="none" w="med" len="med"/>
                    </a:lnL>
                    <a:lnR w="9525" cap="flat" cmpd="sng" algn="ctr">
                      <a:solidFill>
                        <a:schemeClr val="tx1"/>
                      </a:solidFill>
                      <a:prstDash val="sysDash"/>
                      <a:round/>
                      <a:headEnd type="none" w="med" len="med"/>
                      <a:tailEnd type="none" w="med" len="med"/>
                    </a:lnR>
                    <a:lnT w="9525" cap="flat" cmpd="sng" algn="ctr">
                      <a:solidFill>
                        <a:schemeClr val="tx1"/>
                      </a:solidFill>
                      <a:prstDash val="sysDash"/>
                      <a:round/>
                      <a:headEnd type="none" w="med" len="med"/>
                      <a:tailEnd type="none" w="med" len="med"/>
                    </a:lnT>
                    <a:lnB w="9525" cap="flat" cmpd="sng" algn="ctr">
                      <a:solidFill>
                        <a:schemeClr val="tx1"/>
                      </a:solidFill>
                      <a:prstDash val="sysDash"/>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zh-CN" altLang="en-US"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将字符串中的所有字符转换成大写字符</a:t>
                      </a:r>
                    </a:p>
                  </a:txBody>
                  <a:tcPr horzOverflow="overflow">
                    <a:lnL w="9525" cap="flat" cmpd="sng" algn="ctr">
                      <a:solidFill>
                        <a:schemeClr val="tx1"/>
                      </a:solidFill>
                      <a:prstDash val="sysDash"/>
                      <a:round/>
                      <a:headEnd type="none" w="med" len="med"/>
                      <a:tailEnd type="none" w="med" len="med"/>
                    </a:lnL>
                    <a:lnR w="9525" cap="flat" cmpd="sng" algn="ctr">
                      <a:solidFill>
                        <a:schemeClr val="tx1"/>
                      </a:solidFill>
                      <a:prstDash val="sysDash"/>
                      <a:round/>
                      <a:headEnd type="none" w="med" len="med"/>
                      <a:tailEnd type="none" w="med" len="med"/>
                    </a:lnR>
                    <a:lnT w="9525" cap="flat" cmpd="sng" algn="ctr">
                      <a:solidFill>
                        <a:schemeClr val="tx1"/>
                      </a:solidFill>
                      <a:prstDash val="sysDash"/>
                      <a:round/>
                      <a:headEnd type="none" w="med" len="med"/>
                      <a:tailEnd type="none" w="med" len="med"/>
                    </a:lnT>
                    <a:lnB w="9525" cap="flat" cmpd="sng" algn="ctr">
                      <a:solidFill>
                        <a:schemeClr val="tx1"/>
                      </a:solidFill>
                      <a:prstDash val="sysDash"/>
                      <a:round/>
                      <a:headEnd type="none" w="med" len="med"/>
                      <a:tailEnd type="none" w="med" len="med"/>
                    </a:lnB>
                    <a:lnTlToBr>
                      <a:noFill/>
                    </a:lnTlToBr>
                    <a:lnBlToTr>
                      <a:noFill/>
                    </a:lnBlToTr>
                    <a:noFill/>
                  </a:tcPr>
                </a:tc>
                <a:tc vMerge="1">
                  <a:txBody>
                    <a:bodyPr/>
                    <a:lstStyle/>
                    <a:p>
                      <a:endParaRPr lang="zh-CN" altLang="en-US"/>
                    </a:p>
                  </a:txBody>
                  <a:tcPr/>
                </a:tc>
                <a:extLst>
                  <a:ext uri="{0D108BD9-81ED-4DB2-BD59-A6C34878D82A}">
                    <a16:rowId xmlns:a16="http://schemas.microsoft.com/office/drawing/2014/main" val="10005"/>
                  </a:ext>
                </a:extLst>
              </a:tr>
              <a:tr h="269875">
                <a:tc>
                  <a:txBody>
                    <a:bodyPr/>
                    <a:lstStyle/>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atol(</a:t>
                      </a:r>
                      <a:r>
                        <a:rPr kumimoji="0" lang="zh-CN" altLang="en-US"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字符串</a:t>
                      </a:r>
                      <a:r>
                        <a:rPr kumimoji="0"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p>
                  </a:txBody>
                  <a:tcPr horzOverflow="overflow">
                    <a:lnL w="12700" cap="flat" cmpd="sng" algn="ctr">
                      <a:solidFill>
                        <a:schemeClr val="tx1"/>
                      </a:solidFill>
                      <a:prstDash val="solid"/>
                      <a:round/>
                      <a:headEnd type="none" w="med" len="med"/>
                      <a:tailEnd type="none" w="med" len="med"/>
                    </a:lnL>
                    <a:lnR w="9525" cap="flat" cmpd="sng" algn="ctr">
                      <a:solidFill>
                        <a:schemeClr val="tx1"/>
                      </a:solidFill>
                      <a:prstDash val="sysDash"/>
                      <a:round/>
                      <a:headEnd type="none" w="med" len="med"/>
                      <a:tailEnd type="none" w="med" len="med"/>
                    </a:lnR>
                    <a:lnT w="9525" cap="flat" cmpd="sng" algn="ctr">
                      <a:solidFill>
                        <a:schemeClr val="tx1"/>
                      </a:solidFill>
                      <a:prstDash val="sysDash"/>
                      <a:round/>
                      <a:headEnd type="none" w="med" len="med"/>
                      <a:tailEnd type="none" w="med" len="med"/>
                    </a:lnT>
                    <a:lnB w="9525" cap="flat" cmpd="sng" algn="ctr">
                      <a:solidFill>
                        <a:schemeClr val="tx1"/>
                      </a:solidFill>
                      <a:prstDash val="sysDash"/>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zh-CN" altLang="en-US"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比较两个字符串的大小，即按从左到右的顺序逐个比较对应字符的</a:t>
                      </a: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ASCII</a:t>
                      </a:r>
                      <a:r>
                        <a:rPr kumimoji="0" lang="zh-CN" altLang="en-US"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码值。若</a:t>
                      </a: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s1</a:t>
                      </a:r>
                      <a:r>
                        <a:rPr kumimoji="0" lang="zh-CN" altLang="en-US"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大于</a:t>
                      </a: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s2</a:t>
                      </a:r>
                      <a:r>
                        <a:rPr kumimoji="0" lang="zh-CN" altLang="en-US"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，返回</a:t>
                      </a: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a:t>
                      </a:r>
                      <a:r>
                        <a:rPr kumimoji="0" lang="zh-CN" altLang="en-US"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；若</a:t>
                      </a: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s1</a:t>
                      </a:r>
                      <a:r>
                        <a:rPr kumimoji="0" lang="zh-CN" altLang="en-US"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小于</a:t>
                      </a: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s2</a:t>
                      </a:r>
                      <a:r>
                        <a:rPr kumimoji="0" lang="zh-CN" altLang="en-US"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，返回</a:t>
                      </a: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a:t>
                      </a:r>
                      <a:r>
                        <a:rPr kumimoji="0" lang="zh-CN" altLang="en-US"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；若</a:t>
                      </a: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s1</a:t>
                      </a:r>
                      <a:r>
                        <a:rPr kumimoji="0" lang="zh-CN" altLang="en-US"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等于</a:t>
                      </a: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s2</a:t>
                      </a:r>
                      <a:r>
                        <a:rPr kumimoji="0" lang="zh-CN" altLang="en-US"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，返回</a:t>
                      </a: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0</a:t>
                      </a:r>
                      <a:r>
                        <a:rPr kumimoji="0" lang="zh-CN" altLang="en-US"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。串</a:t>
                      </a: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s1</a:t>
                      </a:r>
                      <a:r>
                        <a:rPr kumimoji="0" lang="zh-CN" altLang="en-US"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s2</a:t>
                      </a:r>
                      <a:r>
                        <a:rPr kumimoji="0" lang="zh-CN" altLang="en-US"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可以是字符串常量 </a:t>
                      </a:r>
                    </a:p>
                  </a:txBody>
                  <a:tcPr horzOverflow="overflow">
                    <a:lnL w="9525" cap="flat" cmpd="sng" algn="ctr">
                      <a:solidFill>
                        <a:schemeClr val="tx1"/>
                      </a:solidFill>
                      <a:prstDash val="sysDash"/>
                      <a:round/>
                      <a:headEnd type="none" w="med" len="med"/>
                      <a:tailEnd type="none" w="med" len="med"/>
                    </a:lnL>
                    <a:lnR w="9525" cap="flat" cmpd="sng" algn="ctr">
                      <a:solidFill>
                        <a:schemeClr val="tx1"/>
                      </a:solidFill>
                      <a:prstDash val="sysDash"/>
                      <a:round/>
                      <a:headEnd type="none" w="med" len="med"/>
                      <a:tailEnd type="none" w="med" len="med"/>
                    </a:lnR>
                    <a:lnT w="9525" cap="flat" cmpd="sng" algn="ctr">
                      <a:solidFill>
                        <a:schemeClr val="tx1"/>
                      </a:solidFill>
                      <a:prstDash val="sysDash"/>
                      <a:round/>
                      <a:headEnd type="none" w="med" len="med"/>
                      <a:tailEnd type="none" w="med" len="med"/>
                    </a:lnT>
                    <a:lnB w="9525" cap="flat" cmpd="sng" algn="ctr">
                      <a:solidFill>
                        <a:schemeClr val="tx1"/>
                      </a:solidFill>
                      <a:prstDash val="sysDash"/>
                      <a:round/>
                      <a:headEnd type="none" w="med" len="med"/>
                      <a:tailEnd type="none" w="med" len="med"/>
                    </a:lnB>
                    <a:lnTlToBr>
                      <a:noFill/>
                    </a:lnTlToBr>
                    <a:lnBlToTr>
                      <a:noFill/>
                    </a:lnBlToTr>
                    <a:noFill/>
                  </a:tcPr>
                </a:tc>
                <a:tc vMerge="1">
                  <a:txBody>
                    <a:bodyPr/>
                    <a:lstStyle/>
                    <a:p>
                      <a:endParaRPr lang="zh-CN" altLang="en-US"/>
                    </a:p>
                  </a:txBody>
                  <a:tcPr/>
                </a:tc>
                <a:extLst>
                  <a:ext uri="{0D108BD9-81ED-4DB2-BD59-A6C34878D82A}">
                    <a16:rowId xmlns:a16="http://schemas.microsoft.com/office/drawing/2014/main" val="10006"/>
                  </a:ext>
                </a:extLst>
              </a:tr>
              <a:tr h="608013">
                <a:tc>
                  <a:txBody>
                    <a:bodyPr/>
                    <a:lstStyle/>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600" b="0" i="0" u="none" strike="noStrike" cap="none" normalizeH="0" baseline="0" dirty="0" err="1">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atof</a:t>
                      </a: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r>
                        <a:rPr kumimoji="0" lang="zh-CN" altLang="en-US"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字符串</a:t>
                      </a: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p>
                  </a:txBody>
                  <a:tcPr horzOverflow="overflow">
                    <a:lnL w="12700" cap="flat" cmpd="sng" algn="ctr">
                      <a:solidFill>
                        <a:schemeClr val="tx1"/>
                      </a:solidFill>
                      <a:prstDash val="solid"/>
                      <a:round/>
                      <a:headEnd type="none" w="med" len="med"/>
                      <a:tailEnd type="none" w="med" len="med"/>
                    </a:lnL>
                    <a:lnR w="9525" cap="flat" cmpd="sng" algn="ctr">
                      <a:solidFill>
                        <a:schemeClr val="tx1"/>
                      </a:solidFill>
                      <a:prstDash val="sysDash"/>
                      <a:round/>
                      <a:headEnd type="none" w="med" len="med"/>
                      <a:tailEnd type="none" w="med" len="med"/>
                    </a:lnR>
                    <a:lnT w="9525" cap="flat" cmpd="sng" algn="ctr">
                      <a:solidFill>
                        <a:schemeClr val="tx1"/>
                      </a:solidFill>
                      <a:prstDash val="sysDash"/>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zh-CN" altLang="en-US"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将字符串</a:t>
                      </a: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s2</a:t>
                      </a:r>
                      <a:r>
                        <a:rPr kumimoji="0" lang="zh-CN" altLang="en-US"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拷贝到</a:t>
                      </a: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s1</a:t>
                      </a:r>
                      <a:r>
                        <a:rPr kumimoji="0" lang="zh-CN" altLang="en-US"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所指的存储空间中，然后返回</a:t>
                      </a: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s1</a:t>
                      </a:r>
                      <a:r>
                        <a:rPr kumimoji="0" lang="zh-CN" altLang="en-US"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其中</a:t>
                      </a: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a:t>
                      </a:r>
                      <a:r>
                        <a:rPr kumimoji="0" lang="zh-CN" altLang="en-US"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串</a:t>
                      </a: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s2</a:t>
                      </a:r>
                      <a:r>
                        <a:rPr kumimoji="0" lang="zh-CN" altLang="en-US"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可以是字符串常量 </a:t>
                      </a:r>
                    </a:p>
                  </a:txBody>
                  <a:tcPr horzOverflow="overflow">
                    <a:lnL w="9525" cap="flat" cmpd="sng" algn="ctr">
                      <a:solidFill>
                        <a:schemeClr val="tx1"/>
                      </a:solidFill>
                      <a:prstDash val="sysDash"/>
                      <a:round/>
                      <a:headEnd type="none" w="med" len="med"/>
                      <a:tailEnd type="none" w="med" len="med"/>
                    </a:lnL>
                    <a:lnR w="9525" cap="flat" cmpd="sng" algn="ctr">
                      <a:solidFill>
                        <a:schemeClr val="tx1"/>
                      </a:solidFill>
                      <a:prstDash val="sysDash"/>
                      <a:round/>
                      <a:headEnd type="none" w="med" len="med"/>
                      <a:tailEnd type="none" w="med" len="med"/>
                    </a:lnR>
                    <a:lnT w="9525" cap="flat" cmpd="sng" algn="ctr">
                      <a:solidFill>
                        <a:schemeClr val="tx1"/>
                      </a:solidFill>
                      <a:prstDash val="sysDash"/>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xBody>
                    <a:bodyPr/>
                    <a:lstStyle/>
                    <a:p>
                      <a:endParaRPr lang="zh-CN" altLang="en-US"/>
                    </a:p>
                  </a:txBody>
                  <a:tcPr/>
                </a:tc>
                <a:extLst>
                  <a:ext uri="{0D108BD9-81ED-4DB2-BD59-A6C34878D82A}">
                    <a16:rowId xmlns:a16="http://schemas.microsoft.com/office/drawing/2014/main" val="10007"/>
                  </a:ext>
                </a:extLst>
              </a:tr>
            </a:tbl>
          </a:graphicData>
        </a:graphic>
      </p:graphicFrame>
      <p:sp>
        <p:nvSpPr>
          <p:cNvPr id="3" name="Rectangle 41">
            <a:extLst>
              <a:ext uri="{FF2B5EF4-FFF2-40B4-BE49-F238E27FC236}">
                <a16:creationId xmlns:a16="http://schemas.microsoft.com/office/drawing/2014/main" id="{0EEFFAD5-3C83-ED1C-B37C-9ED1C7B9F886}"/>
              </a:ext>
            </a:extLst>
          </p:cNvPr>
          <p:cNvSpPr txBox="1">
            <a:spLocks noChangeArrowheads="1"/>
          </p:cNvSpPr>
          <p:nvPr/>
        </p:nvSpPr>
        <p:spPr>
          <a:xfrm>
            <a:off x="1569720" y="1181100"/>
            <a:ext cx="8077200" cy="304800"/>
          </a:xfrm>
          <a:prstGeom prst="rect">
            <a:avLst/>
          </a:prstGeom>
          <a:noFill/>
        </p:spPr>
        <p:txBody>
          <a:bodyPr vert="horz" lIns="91440" tIns="45720" rIns="91440" bIns="45720" rtlCol="0">
            <a:normAutofit fontScale="925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buFont typeface="Wingdings" panose="05000000000000000000" pitchFamily="2" charset="2"/>
              <a:buNone/>
            </a:pPr>
            <a:r>
              <a:rPr lang="en-US" altLang="zh-CN" sz="1600" dirty="0"/>
              <a:t> </a:t>
            </a:r>
            <a:r>
              <a:rPr lang="zh-CN" altLang="en-US" sz="2000" b="1" dirty="0">
                <a:solidFill>
                  <a:srgbClr val="FF0000"/>
                </a:solidFill>
                <a:latin typeface="Times New Roman" panose="02020603050405020304" pitchFamily="18" charset="0"/>
              </a:rPr>
              <a:t>常用字符与字符串处理函数</a:t>
            </a:r>
          </a:p>
          <a:p>
            <a:pPr>
              <a:buFont typeface="Wingdings" panose="05000000000000000000" pitchFamily="2" charset="2"/>
              <a:buNone/>
            </a:pPr>
            <a:endParaRPr lang="en-US" altLang="zh-CN" sz="800" dirty="0">
              <a:solidFill>
                <a:srgbClr val="FF0000"/>
              </a:solidFill>
              <a:latin typeface="宋体" panose="02010600030101010101" pitchFamily="2" charset="-122"/>
            </a:endParaRPr>
          </a:p>
        </p:txBody>
      </p:sp>
      <p:sp>
        <p:nvSpPr>
          <p:cNvPr id="4" name="文本框 3">
            <a:extLst>
              <a:ext uri="{FF2B5EF4-FFF2-40B4-BE49-F238E27FC236}">
                <a16:creationId xmlns:a16="http://schemas.microsoft.com/office/drawing/2014/main" id="{BBDD333E-98C8-37A8-B4E5-D444786D38DC}"/>
              </a:ext>
            </a:extLst>
          </p:cNvPr>
          <p:cNvSpPr txBox="1"/>
          <p:nvPr/>
        </p:nvSpPr>
        <p:spPr>
          <a:xfrm>
            <a:off x="900848" y="121514"/>
            <a:ext cx="10560350" cy="584775"/>
          </a:xfrm>
          <a:prstGeom prst="rect">
            <a:avLst/>
          </a:prstGeom>
          <a:noFill/>
        </p:spPr>
        <p:txBody>
          <a:bodyPr wrap="square">
            <a:spAutoFit/>
          </a:bodyPr>
          <a:lstStyle/>
          <a:p>
            <a:r>
              <a:rPr lang="en-US" altLang="zh-CN" sz="3200" b="1" dirty="0">
                <a:latin typeface="微软雅黑" panose="020B0503020204020204" pitchFamily="34" charset="-122"/>
                <a:ea typeface="微软雅黑" panose="020B0503020204020204" pitchFamily="34" charset="-122"/>
                <a:cs typeface="+mj-cs"/>
              </a:rPr>
              <a:t>3.2.5 </a:t>
            </a:r>
            <a:r>
              <a:rPr lang="zh-CN" altLang="en-US" sz="3200" b="1" dirty="0">
                <a:latin typeface="微软雅黑" panose="020B0503020204020204" pitchFamily="34" charset="-122"/>
                <a:ea typeface="微软雅黑" panose="020B0503020204020204" pitchFamily="34" charset="-122"/>
                <a:cs typeface="+mj-cs"/>
              </a:rPr>
              <a:t>字符数组与字符串</a:t>
            </a:r>
          </a:p>
        </p:txBody>
      </p:sp>
    </p:spTree>
    <p:extLst>
      <p:ext uri="{BB962C8B-B14F-4D97-AF65-F5344CB8AC3E}">
        <p14:creationId xmlns:p14="http://schemas.microsoft.com/office/powerpoint/2010/main" val="416028684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CBD5CC-AD95-C822-ACB4-4A121F681B1B}"/>
            </a:ext>
          </a:extLst>
        </p:cNvPr>
        <p:cNvGrpSpPr/>
        <p:nvPr/>
      </p:nvGrpSpPr>
      <p:grpSpPr>
        <a:xfrm>
          <a:off x="0" y="0"/>
          <a:ext cx="0" cy="0"/>
          <a:chOff x="0" y="0"/>
          <a:chExt cx="0" cy="0"/>
        </a:xfrm>
      </p:grpSpPr>
      <p:graphicFrame>
        <p:nvGraphicFramePr>
          <p:cNvPr id="2" name="Group 2">
            <a:extLst>
              <a:ext uri="{FF2B5EF4-FFF2-40B4-BE49-F238E27FC236}">
                <a16:creationId xmlns:a16="http://schemas.microsoft.com/office/drawing/2014/main" id="{0A6B5E5A-27F0-6D88-9537-E6D9B0EECA8F}"/>
              </a:ext>
            </a:extLst>
          </p:cNvPr>
          <p:cNvGraphicFramePr>
            <a:graphicFrameLocks noGrp="1"/>
          </p:cNvGraphicFramePr>
          <p:nvPr>
            <p:extLst>
              <p:ext uri="{D42A27DB-BD31-4B8C-83A1-F6EECF244321}">
                <p14:modId xmlns:p14="http://schemas.microsoft.com/office/powerpoint/2010/main" val="940406366"/>
              </p:ext>
            </p:extLst>
          </p:nvPr>
        </p:nvGraphicFramePr>
        <p:xfrm>
          <a:off x="987869" y="874520"/>
          <a:ext cx="8229600" cy="5602226"/>
        </p:xfrm>
        <a:graphic>
          <a:graphicData uri="http://schemas.openxmlformats.org/drawingml/2006/table">
            <a:tbl>
              <a:tblPr/>
              <a:tblGrid>
                <a:gridCol w="573088">
                  <a:extLst>
                    <a:ext uri="{9D8B030D-6E8A-4147-A177-3AD203B41FA5}">
                      <a16:colId xmlns:a16="http://schemas.microsoft.com/office/drawing/2014/main" val="20000"/>
                    </a:ext>
                  </a:extLst>
                </a:gridCol>
                <a:gridCol w="7656512">
                  <a:extLst>
                    <a:ext uri="{9D8B030D-6E8A-4147-A177-3AD203B41FA5}">
                      <a16:colId xmlns:a16="http://schemas.microsoft.com/office/drawing/2014/main" val="20001"/>
                    </a:ext>
                  </a:extLst>
                </a:gridCol>
              </a:tblGrid>
              <a:tr h="5289550">
                <a:tc>
                  <a:txBody>
                    <a:bodyPr/>
                    <a:lstStyle>
                      <a:lvl1pPr algn="l">
                        <a:spcBef>
                          <a:spcPct val="20000"/>
                        </a:spcBef>
                        <a:buClr>
                          <a:srgbClr val="FFFF00"/>
                        </a:buClr>
                        <a:buSzPct val="80000"/>
                        <a:buFont typeface="Wingdings" panose="05000000000000000000" pitchFamily="2" charset="2"/>
                        <a:defRPr sz="2800">
                          <a:solidFill>
                            <a:schemeClr val="tx1"/>
                          </a:solidFill>
                          <a:latin typeface="Arial" panose="020B0604020202020204" pitchFamily="34" charset="0"/>
                          <a:ea typeface="宋体" panose="02010600030101010101" pitchFamily="2" charset="-122"/>
                        </a:defRPr>
                      </a:lvl1pPr>
                      <a:lvl2pPr marL="742950" indent="-285750" algn="l">
                        <a:spcBef>
                          <a:spcPct val="20000"/>
                        </a:spcBef>
                        <a:buClr>
                          <a:srgbClr val="CC0000"/>
                        </a:buClr>
                        <a:buSzPct val="70000"/>
                        <a:buFont typeface="Wingdings" panose="05000000000000000000" pitchFamily="2" charset="2"/>
                        <a:defRPr sz="2400">
                          <a:solidFill>
                            <a:schemeClr val="tx1"/>
                          </a:solidFill>
                          <a:latin typeface="Arial" panose="020B0604020202020204" pitchFamily="34" charset="0"/>
                          <a:ea typeface="宋体" panose="02010600030101010101" pitchFamily="2" charset="-122"/>
                        </a:defRPr>
                      </a:lvl2pPr>
                      <a:lvl3pPr marL="1143000" indent="-228600" algn="l">
                        <a:spcBef>
                          <a:spcPct val="20000"/>
                        </a:spcBef>
                        <a:buClr>
                          <a:srgbClr val="009900"/>
                        </a:buClr>
                        <a:buSzPct val="60000"/>
                        <a:buFont typeface="Wingdings" panose="05000000000000000000" pitchFamily="2" charset="2"/>
                        <a:defRPr sz="2000">
                          <a:solidFill>
                            <a:schemeClr val="tx1"/>
                          </a:solidFill>
                          <a:latin typeface="Arial" panose="020B0604020202020204" pitchFamily="34" charset="0"/>
                          <a:ea typeface="宋体" panose="02010600030101010101" pitchFamily="2" charset="-122"/>
                        </a:defRPr>
                      </a:lvl3pPr>
                      <a:lvl4pPr marL="1600200" indent="-228600" algn="l">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4pPr>
                      <a:lvl5pPr marL="2057400" indent="-228600" algn="l">
                        <a:spcBef>
                          <a:spcPct val="20000"/>
                        </a:spcBef>
                        <a:buClr>
                          <a:schemeClr val="accent2"/>
                        </a:buClr>
                        <a:buSzPct val="5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2</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3</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4</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5</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6</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7</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8</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9</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10</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11</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12</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13</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14</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15</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16</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17</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18</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6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19</a:t>
                      </a:r>
                    </a:p>
                  </a:txBody>
                  <a:tcPr marT="45721" marB="45721" horzOverflow="overflow">
                    <a:lnL>
                      <a:noFill/>
                    </a:lnL>
                    <a:lnR>
                      <a:noFill/>
                    </a:lnR>
                    <a:lnT w="28575" cap="flat" cmpd="sng" algn="ctr">
                      <a:solidFill>
                        <a:srgbClr val="003399"/>
                      </a:solidFill>
                      <a:prstDash val="solid"/>
                      <a:round/>
                      <a:headEnd type="none" w="med" len="med"/>
                      <a:tailEnd type="none" w="med" len="med"/>
                    </a:lnT>
                    <a:lnB w="6350" cap="flat" cmpd="sng" algn="ctr">
                      <a:solidFill>
                        <a:srgbClr val="003399"/>
                      </a:solidFill>
                      <a:prstDash val="solid"/>
                      <a:round/>
                      <a:headEnd type="none" w="med" len="med"/>
                      <a:tailEnd type="none" w="med" len="med"/>
                    </a:lnB>
                    <a:lnTlToBr>
                      <a:noFill/>
                    </a:lnTlToBr>
                    <a:lnBlToTr>
                      <a:noFill/>
                    </a:lnBlToTr>
                    <a:noFill/>
                  </a:tcPr>
                </a:tc>
                <a:tc>
                  <a:txBody>
                    <a:bodyPr/>
                    <a:lstStyle>
                      <a:lvl1pPr algn="l">
                        <a:spcBef>
                          <a:spcPct val="20000"/>
                        </a:spcBef>
                        <a:buClr>
                          <a:srgbClr val="FFFF00"/>
                        </a:buClr>
                        <a:buSzPct val="80000"/>
                        <a:buFont typeface="Wingdings" panose="05000000000000000000" pitchFamily="2" charset="2"/>
                        <a:defRPr sz="2800">
                          <a:solidFill>
                            <a:schemeClr val="tx1"/>
                          </a:solidFill>
                          <a:latin typeface="Arial" panose="020B0604020202020204" pitchFamily="34" charset="0"/>
                          <a:ea typeface="宋体" panose="02010600030101010101" pitchFamily="2" charset="-122"/>
                        </a:defRPr>
                      </a:lvl1pPr>
                      <a:lvl2pPr marL="742950" indent="-285750" algn="l">
                        <a:spcBef>
                          <a:spcPct val="20000"/>
                        </a:spcBef>
                        <a:buClr>
                          <a:srgbClr val="CC0000"/>
                        </a:buClr>
                        <a:buSzPct val="70000"/>
                        <a:buFont typeface="Wingdings" panose="05000000000000000000" pitchFamily="2" charset="2"/>
                        <a:defRPr sz="2400">
                          <a:solidFill>
                            <a:schemeClr val="tx1"/>
                          </a:solidFill>
                          <a:latin typeface="Arial" panose="020B0604020202020204" pitchFamily="34" charset="0"/>
                          <a:ea typeface="宋体" panose="02010600030101010101" pitchFamily="2" charset="-122"/>
                        </a:defRPr>
                      </a:lvl2pPr>
                      <a:lvl3pPr marL="1143000" indent="-228600" algn="l">
                        <a:spcBef>
                          <a:spcPct val="20000"/>
                        </a:spcBef>
                        <a:buClr>
                          <a:srgbClr val="009900"/>
                        </a:buClr>
                        <a:buSzPct val="60000"/>
                        <a:buFont typeface="Wingdings" panose="05000000000000000000" pitchFamily="2" charset="2"/>
                        <a:defRPr sz="2000">
                          <a:solidFill>
                            <a:schemeClr val="tx1"/>
                          </a:solidFill>
                          <a:latin typeface="Arial" panose="020B0604020202020204" pitchFamily="34" charset="0"/>
                          <a:ea typeface="宋体" panose="02010600030101010101" pitchFamily="2" charset="-122"/>
                        </a:defRPr>
                      </a:lvl3pPr>
                      <a:lvl4pPr marL="1600200" indent="-228600" algn="l">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4pPr>
                      <a:lvl5pPr marL="2057400" indent="-228600" algn="l">
                        <a:spcBef>
                          <a:spcPct val="20000"/>
                        </a:spcBef>
                        <a:buClr>
                          <a:schemeClr val="accent2"/>
                        </a:buClr>
                        <a:buSzPct val="5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9pPr>
                    </a:lstStyle>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p3_5.cpp                     *</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a:t>
                      </a:r>
                      <a:r>
                        <a:rPr kumimoji="0" lang="zh-CN" altLang="en-US"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字符串排序与查找             *</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zh-CN" altLang="en-US"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#include&lt;iostream&gt;</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using namespace std;</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const </a:t>
                      </a:r>
                      <a:r>
                        <a:rPr kumimoji="0" lang="en-US" altLang="zh-CN" sz="1600" b="0" i="0" u="none" strike="noStrike" cap="none" normalizeH="0" baseline="0" dirty="0" err="1">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NameLen</a:t>
                      </a: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=20;</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600" b="1"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void  order(char </a:t>
                      </a:r>
                      <a:r>
                        <a:rPr kumimoji="0" lang="en-US" altLang="zh-CN" sz="1600" b="1" i="0" u="none" strike="noStrike" cap="none" normalizeH="0" baseline="0" dirty="0">
                          <a:ln>
                            <a:noFill/>
                          </a:ln>
                          <a:solidFill>
                            <a:srgbClr val="FF0000"/>
                          </a:solidFill>
                          <a:effectLst/>
                          <a:latin typeface="Times New Roman" panose="02020603050405020304" pitchFamily="18" charset="0"/>
                          <a:ea typeface="宋体" panose="02010600030101010101" pitchFamily="2" charset="-122"/>
                          <a:cs typeface="Times New Roman" panose="02020603050405020304" pitchFamily="18" charset="0"/>
                        </a:rPr>
                        <a:t>name[][</a:t>
                      </a:r>
                      <a:r>
                        <a:rPr kumimoji="0" lang="en-US" altLang="zh-CN" sz="1600" b="1" i="0" u="none" strike="noStrike" cap="none" normalizeH="0" baseline="0" dirty="0" err="1">
                          <a:ln>
                            <a:noFill/>
                          </a:ln>
                          <a:solidFill>
                            <a:srgbClr val="FF0000"/>
                          </a:solidFill>
                          <a:effectLst/>
                          <a:latin typeface="Times New Roman" panose="02020603050405020304" pitchFamily="18" charset="0"/>
                          <a:ea typeface="宋体" panose="02010600030101010101" pitchFamily="2" charset="-122"/>
                          <a:cs typeface="Times New Roman" panose="02020603050405020304" pitchFamily="18" charset="0"/>
                        </a:rPr>
                        <a:t>NameLen</a:t>
                      </a:r>
                      <a:r>
                        <a:rPr kumimoji="0" lang="en-US" altLang="zh-CN" sz="1600" b="1" i="0" u="none" strike="noStrike" cap="none" normalizeH="0" baseline="0" dirty="0">
                          <a:ln>
                            <a:noFill/>
                          </a:ln>
                          <a:solidFill>
                            <a:srgbClr val="FF0000"/>
                          </a:solidFill>
                          <a:effectLst/>
                          <a:latin typeface="Times New Roman" panose="02020603050405020304" pitchFamily="18" charset="0"/>
                          <a:ea typeface="宋体" panose="02010600030101010101" pitchFamily="2" charset="-122"/>
                          <a:cs typeface="Times New Roman" panose="02020603050405020304" pitchFamily="18" charset="0"/>
                        </a:rPr>
                        <a:t>]</a:t>
                      </a:r>
                      <a:r>
                        <a:rPr kumimoji="0" lang="en-US" altLang="zh-CN" sz="1600" b="1"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,int n)</a:t>
                      </a: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a:t>
                      </a:r>
                      <a:r>
                        <a:rPr kumimoji="0" lang="zh-CN" altLang="en-US"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字符串排序</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a:t>
                      </a:r>
                      <a:r>
                        <a:rPr kumimoji="0" lang="en-US" altLang="zh-CN" sz="1600" b="1" i="0" u="none" strike="noStrike" cap="none" normalizeH="0" baseline="0" dirty="0">
                          <a:ln>
                            <a:noFill/>
                          </a:ln>
                          <a:solidFill>
                            <a:srgbClr val="FF0000"/>
                          </a:solidFill>
                          <a:effectLst/>
                          <a:latin typeface="Times New Roman" panose="02020603050405020304" pitchFamily="18" charset="0"/>
                          <a:ea typeface="宋体" panose="02010600030101010101" pitchFamily="2" charset="-122"/>
                          <a:cs typeface="Times New Roman" panose="02020603050405020304" pitchFamily="18" charset="0"/>
                        </a:rPr>
                        <a:t>char </a:t>
                      </a: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temp[</a:t>
                      </a:r>
                      <a:r>
                        <a:rPr kumimoji="0" lang="en-US" altLang="zh-CN" sz="1600" b="0" i="0" u="none" strike="noStrike" cap="none" normalizeH="0" baseline="0" dirty="0" err="1">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NameLen</a:t>
                      </a: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for(int </a:t>
                      </a:r>
                      <a:r>
                        <a:rPr kumimoji="0" lang="en-US" altLang="zh-CN" sz="1600" b="0" i="0" u="none" strike="noStrike" cap="none" normalizeH="0" baseline="0" dirty="0" err="1">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i</a:t>
                      </a: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=0;i&lt;n-1;i++)	//</a:t>
                      </a:r>
                      <a:r>
                        <a:rPr kumimoji="0" lang="zh-CN" altLang="en-US"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冒泡排序</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zh-CN" altLang="en-US"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a:t>
                      </a: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for(int j=i+1;j&lt;</a:t>
                      </a:r>
                      <a:r>
                        <a:rPr kumimoji="0" lang="en-US" altLang="zh-CN" sz="1600" b="0" i="0" u="none" strike="noStrike" cap="none" normalizeH="0" baseline="0" dirty="0" err="1">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n;j</a:t>
                      </a: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if(</a:t>
                      </a:r>
                      <a:r>
                        <a:rPr kumimoji="0" lang="en-US" altLang="zh-CN" sz="1600" b="1" i="0" u="none" strike="noStrike" cap="none" normalizeH="0" baseline="0" dirty="0" err="1">
                          <a:ln>
                            <a:noFill/>
                          </a:ln>
                          <a:solidFill>
                            <a:srgbClr val="FF0000"/>
                          </a:solidFill>
                          <a:effectLst/>
                          <a:latin typeface="Times New Roman" panose="02020603050405020304" pitchFamily="18" charset="0"/>
                          <a:ea typeface="宋体" panose="02010600030101010101" pitchFamily="2" charset="-122"/>
                          <a:cs typeface="Times New Roman" panose="02020603050405020304" pitchFamily="18" charset="0"/>
                        </a:rPr>
                        <a:t>strcmp</a:t>
                      </a: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(name[</a:t>
                      </a:r>
                      <a:r>
                        <a:rPr kumimoji="0" lang="en-US" altLang="zh-CN" sz="1600" b="0" i="0" u="none" strike="noStrike" cap="none" normalizeH="0" baseline="0" dirty="0" err="1">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i</a:t>
                      </a: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],name[j])&gt;0)	//</a:t>
                      </a:r>
                      <a:r>
                        <a:rPr kumimoji="0" lang="zh-CN" altLang="en-US"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比较两个字符串的大小</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zh-CN" altLang="en-US"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a:t>
                      </a: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a:t>
                      </a:r>
                      <a:r>
                        <a:rPr kumimoji="0" lang="en-US" altLang="zh-CN" sz="1600" b="1" i="0" u="none" strike="noStrike" cap="none" normalizeH="0" baseline="0" dirty="0">
                          <a:ln>
                            <a:noFill/>
                          </a:ln>
                          <a:solidFill>
                            <a:srgbClr val="FF0000"/>
                          </a:solidFill>
                          <a:effectLst/>
                          <a:latin typeface="Times New Roman" panose="02020603050405020304" pitchFamily="18" charset="0"/>
                          <a:ea typeface="宋体" panose="02010600030101010101" pitchFamily="2" charset="-122"/>
                          <a:cs typeface="Times New Roman" panose="02020603050405020304" pitchFamily="18" charset="0"/>
                        </a:rPr>
                        <a:t> </a:t>
                      </a:r>
                      <a:r>
                        <a:rPr kumimoji="0" lang="en-US" altLang="zh-CN" sz="1600" b="1" i="0" u="none" strike="noStrike" cap="none" normalizeH="0" baseline="0" dirty="0" err="1">
                          <a:ln>
                            <a:noFill/>
                          </a:ln>
                          <a:solidFill>
                            <a:srgbClr val="FF0000"/>
                          </a:solidFill>
                          <a:effectLst/>
                          <a:latin typeface="Times New Roman" panose="02020603050405020304" pitchFamily="18" charset="0"/>
                          <a:ea typeface="宋体" panose="02010600030101010101" pitchFamily="2" charset="-122"/>
                          <a:cs typeface="Times New Roman" panose="02020603050405020304" pitchFamily="18" charset="0"/>
                        </a:rPr>
                        <a:t>strcpy</a:t>
                      </a: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r>
                        <a:rPr kumimoji="0" lang="en-US" altLang="zh-CN" sz="1600" b="0" i="0" u="none" strike="noStrike" cap="none" normalizeH="0" baseline="0" dirty="0" err="1">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temp,name</a:t>
                      </a: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r>
                        <a:rPr kumimoji="0" lang="en-US" altLang="zh-CN" sz="1600" b="0" i="0" u="none" strike="noStrike" cap="none" normalizeH="0" baseline="0" dirty="0" err="1">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i</a:t>
                      </a: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a:t>
                      </a:r>
                      <a:r>
                        <a:rPr kumimoji="0" lang="zh-CN" altLang="en-US"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字符串交换</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zh-CN" altLang="en-US"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a:t>
                      </a:r>
                      <a:r>
                        <a:rPr kumimoji="0" lang="en-US" altLang="zh-CN" sz="1600" b="1" i="0" u="none" strike="noStrike" cap="none" normalizeH="0" baseline="0" dirty="0" err="1">
                          <a:ln>
                            <a:noFill/>
                          </a:ln>
                          <a:solidFill>
                            <a:srgbClr val="FF0000"/>
                          </a:solidFill>
                          <a:effectLst/>
                          <a:latin typeface="Times New Roman" panose="02020603050405020304" pitchFamily="18" charset="0"/>
                          <a:ea typeface="宋体" panose="02010600030101010101" pitchFamily="2" charset="-122"/>
                          <a:cs typeface="Times New Roman" panose="02020603050405020304" pitchFamily="18" charset="0"/>
                        </a:rPr>
                        <a:t>strcpy</a:t>
                      </a: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(name[</a:t>
                      </a:r>
                      <a:r>
                        <a:rPr kumimoji="0" lang="en-US" altLang="zh-CN" sz="1600" b="0" i="0" u="none" strike="noStrike" cap="none" normalizeH="0" baseline="0" dirty="0" err="1">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i</a:t>
                      </a: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],name[j]);</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a:t>
                      </a:r>
                      <a:r>
                        <a:rPr kumimoji="0" lang="en-US" altLang="zh-CN" sz="1600" b="1" i="0" u="none" strike="noStrike" cap="none" normalizeH="0" baseline="0" dirty="0" err="1">
                          <a:ln>
                            <a:noFill/>
                          </a:ln>
                          <a:solidFill>
                            <a:srgbClr val="FF0000"/>
                          </a:solidFill>
                          <a:effectLst/>
                          <a:latin typeface="Times New Roman" panose="02020603050405020304" pitchFamily="18" charset="0"/>
                          <a:ea typeface="宋体" panose="02010600030101010101" pitchFamily="2" charset="-122"/>
                          <a:cs typeface="Times New Roman" panose="02020603050405020304" pitchFamily="18" charset="0"/>
                        </a:rPr>
                        <a:t>strcpy</a:t>
                      </a: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(name[j],temp);</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a:t>
                      </a:r>
                    </a:p>
                  </a:txBody>
                  <a:tcPr marT="45721" marB="45721" horzOverflow="overflow">
                    <a:lnL>
                      <a:noFill/>
                    </a:lnL>
                    <a:lnR>
                      <a:noFill/>
                    </a:lnR>
                    <a:lnT w="28575" cap="flat" cmpd="sng" algn="ctr">
                      <a:solidFill>
                        <a:srgbClr val="003399"/>
                      </a:solidFill>
                      <a:prstDash val="solid"/>
                      <a:round/>
                      <a:headEnd type="none" w="med" len="med"/>
                      <a:tailEnd type="none" w="med" len="med"/>
                    </a:lnT>
                    <a:lnB w="6350" cap="flat" cmpd="sng" algn="ctr">
                      <a:solidFill>
                        <a:srgbClr val="003399"/>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bl>
          </a:graphicData>
        </a:graphic>
      </p:graphicFrame>
      <p:sp>
        <p:nvSpPr>
          <p:cNvPr id="3" name="文本框 2">
            <a:extLst>
              <a:ext uri="{FF2B5EF4-FFF2-40B4-BE49-F238E27FC236}">
                <a16:creationId xmlns:a16="http://schemas.microsoft.com/office/drawing/2014/main" id="{0223BB17-56FA-5C0E-4A1E-A1A236E68B23}"/>
              </a:ext>
            </a:extLst>
          </p:cNvPr>
          <p:cNvSpPr txBox="1"/>
          <p:nvPr/>
        </p:nvSpPr>
        <p:spPr>
          <a:xfrm>
            <a:off x="900848" y="121514"/>
            <a:ext cx="10560350" cy="584775"/>
          </a:xfrm>
          <a:prstGeom prst="rect">
            <a:avLst/>
          </a:prstGeom>
          <a:noFill/>
        </p:spPr>
        <p:txBody>
          <a:bodyPr wrap="square">
            <a:spAutoFit/>
          </a:bodyPr>
          <a:lstStyle/>
          <a:p>
            <a:r>
              <a:rPr lang="en-US" altLang="zh-CN" sz="3200" b="1" dirty="0">
                <a:latin typeface="微软雅黑" panose="020B0503020204020204" pitchFamily="34" charset="-122"/>
                <a:ea typeface="微软雅黑" panose="020B0503020204020204" pitchFamily="34" charset="-122"/>
                <a:cs typeface="+mj-cs"/>
              </a:rPr>
              <a:t>3.2.5 </a:t>
            </a:r>
            <a:r>
              <a:rPr lang="zh-CN" altLang="en-US" sz="3200" b="1" dirty="0">
                <a:latin typeface="微软雅黑" panose="020B0503020204020204" pitchFamily="34" charset="-122"/>
                <a:ea typeface="微软雅黑" panose="020B0503020204020204" pitchFamily="34" charset="-122"/>
                <a:cs typeface="+mj-cs"/>
              </a:rPr>
              <a:t>字符数组与字符串</a:t>
            </a:r>
          </a:p>
        </p:txBody>
      </p:sp>
    </p:spTree>
    <p:extLst>
      <p:ext uri="{BB962C8B-B14F-4D97-AF65-F5344CB8AC3E}">
        <p14:creationId xmlns:p14="http://schemas.microsoft.com/office/powerpoint/2010/main" val="49876719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5F96F2-5730-44F3-1F2F-3EB53E148DA4}"/>
            </a:ext>
          </a:extLst>
        </p:cNvPr>
        <p:cNvGrpSpPr/>
        <p:nvPr/>
      </p:nvGrpSpPr>
      <p:grpSpPr>
        <a:xfrm>
          <a:off x="0" y="0"/>
          <a:ext cx="0" cy="0"/>
          <a:chOff x="0" y="0"/>
          <a:chExt cx="0" cy="0"/>
        </a:xfrm>
      </p:grpSpPr>
      <p:graphicFrame>
        <p:nvGraphicFramePr>
          <p:cNvPr id="2" name="Group 2">
            <a:extLst>
              <a:ext uri="{FF2B5EF4-FFF2-40B4-BE49-F238E27FC236}">
                <a16:creationId xmlns:a16="http://schemas.microsoft.com/office/drawing/2014/main" id="{5B564334-75B1-DB5F-295D-04CE2EB4CF34}"/>
              </a:ext>
            </a:extLst>
          </p:cNvPr>
          <p:cNvGraphicFramePr>
            <a:graphicFrameLocks noGrp="1"/>
          </p:cNvGraphicFramePr>
          <p:nvPr>
            <p:extLst>
              <p:ext uri="{D42A27DB-BD31-4B8C-83A1-F6EECF244321}">
                <p14:modId xmlns:p14="http://schemas.microsoft.com/office/powerpoint/2010/main" val="1776442764"/>
              </p:ext>
            </p:extLst>
          </p:nvPr>
        </p:nvGraphicFramePr>
        <p:xfrm>
          <a:off x="571500" y="760412"/>
          <a:ext cx="8229600" cy="5781040"/>
        </p:xfrm>
        <a:graphic>
          <a:graphicData uri="http://schemas.openxmlformats.org/drawingml/2006/table">
            <a:tbl>
              <a:tblPr/>
              <a:tblGrid>
                <a:gridCol w="609600">
                  <a:extLst>
                    <a:ext uri="{9D8B030D-6E8A-4147-A177-3AD203B41FA5}">
                      <a16:colId xmlns:a16="http://schemas.microsoft.com/office/drawing/2014/main" val="20000"/>
                    </a:ext>
                  </a:extLst>
                </a:gridCol>
                <a:gridCol w="7620000">
                  <a:extLst>
                    <a:ext uri="{9D8B030D-6E8A-4147-A177-3AD203B41FA5}">
                      <a16:colId xmlns:a16="http://schemas.microsoft.com/office/drawing/2014/main" val="20001"/>
                    </a:ext>
                  </a:extLst>
                </a:gridCol>
              </a:tblGrid>
              <a:tr h="5769928">
                <a:tc>
                  <a:txBody>
                    <a:bodyPr/>
                    <a:lstStyle/>
                    <a:p>
                      <a:pPr marL="0" marR="0" lvl="0" indent="0" algn="just" defTabSz="914400" rtl="0" eaLnBrk="1" fontAlgn="base" latinLnBrk="0" hangingPunct="1">
                        <a:lnSpc>
                          <a:spcPts val="1400"/>
                        </a:lnSpc>
                        <a:spcBef>
                          <a:spcPct val="20000"/>
                        </a:spcBef>
                        <a:spcAft>
                          <a:spcPct val="0"/>
                        </a:spcAft>
                        <a:buClr>
                          <a:srgbClr val="FFFF00"/>
                        </a:buClr>
                        <a:buSzPct val="80000"/>
                        <a:buFont typeface="Wingdings" pitchFamily="2" charset="2"/>
                        <a:buNone/>
                        <a:tabLst/>
                      </a:pPr>
                      <a:r>
                        <a:rPr kumimoji="0" lang="en-US" altLang="zh-CN" sz="1400" b="0" i="0" u="none" strike="noStrike" cap="none" normalizeH="0" baseline="0">
                          <a:ln>
                            <a:noFill/>
                          </a:ln>
                          <a:solidFill>
                            <a:schemeClr val="tx1"/>
                          </a:solidFill>
                          <a:effectLst/>
                          <a:latin typeface="Times New Roman" panose="02020603050405020304" pitchFamily="18" charset="0"/>
                          <a:ea typeface="宋体" pitchFamily="2" charset="-122"/>
                          <a:cs typeface="Times New Roman" panose="02020603050405020304" pitchFamily="18" charset="0"/>
                        </a:rPr>
                        <a:t>20</a:t>
                      </a:r>
                    </a:p>
                    <a:p>
                      <a:pPr marL="0" marR="0" lvl="0" indent="0" algn="just" defTabSz="914400" rtl="0" eaLnBrk="1" fontAlgn="base" latinLnBrk="0" hangingPunct="1">
                        <a:lnSpc>
                          <a:spcPts val="1400"/>
                        </a:lnSpc>
                        <a:spcBef>
                          <a:spcPct val="20000"/>
                        </a:spcBef>
                        <a:spcAft>
                          <a:spcPct val="0"/>
                        </a:spcAft>
                        <a:buClr>
                          <a:srgbClr val="FFFF00"/>
                        </a:buClr>
                        <a:buSzPct val="80000"/>
                        <a:buFont typeface="Wingdings" pitchFamily="2" charset="2"/>
                        <a:buNone/>
                        <a:tabLst/>
                      </a:pPr>
                      <a:r>
                        <a:rPr kumimoji="0" lang="en-US" altLang="zh-CN" sz="1400" b="0" i="0" u="none" strike="noStrike" cap="none" normalizeH="0" baseline="0">
                          <a:ln>
                            <a:noFill/>
                          </a:ln>
                          <a:solidFill>
                            <a:schemeClr val="tx1"/>
                          </a:solidFill>
                          <a:effectLst/>
                          <a:latin typeface="Times New Roman" panose="02020603050405020304" pitchFamily="18" charset="0"/>
                          <a:ea typeface="宋体" pitchFamily="2" charset="-122"/>
                          <a:cs typeface="Times New Roman" panose="02020603050405020304" pitchFamily="18" charset="0"/>
                        </a:rPr>
                        <a:t>21</a:t>
                      </a:r>
                    </a:p>
                    <a:p>
                      <a:pPr marL="0" marR="0" lvl="0" indent="0" algn="just" defTabSz="914400" rtl="0" eaLnBrk="1" fontAlgn="base" latinLnBrk="0" hangingPunct="1">
                        <a:lnSpc>
                          <a:spcPts val="1400"/>
                        </a:lnSpc>
                        <a:spcBef>
                          <a:spcPct val="20000"/>
                        </a:spcBef>
                        <a:spcAft>
                          <a:spcPct val="0"/>
                        </a:spcAft>
                        <a:buClr>
                          <a:srgbClr val="FFFF00"/>
                        </a:buClr>
                        <a:buSzPct val="80000"/>
                        <a:buFont typeface="Wingdings" pitchFamily="2" charset="2"/>
                        <a:buNone/>
                        <a:tabLst/>
                      </a:pPr>
                      <a:r>
                        <a:rPr kumimoji="0" lang="en-US" altLang="zh-CN" sz="1400" b="0" i="0" u="none" strike="noStrike" cap="none" normalizeH="0" baseline="0">
                          <a:ln>
                            <a:noFill/>
                          </a:ln>
                          <a:solidFill>
                            <a:schemeClr val="tx1"/>
                          </a:solidFill>
                          <a:effectLst/>
                          <a:latin typeface="Times New Roman" panose="02020603050405020304" pitchFamily="18" charset="0"/>
                          <a:ea typeface="宋体" pitchFamily="2" charset="-122"/>
                          <a:cs typeface="Times New Roman" panose="02020603050405020304" pitchFamily="18" charset="0"/>
                        </a:rPr>
                        <a:t>22</a:t>
                      </a:r>
                    </a:p>
                    <a:p>
                      <a:pPr marL="0" marR="0" lvl="0" indent="0" algn="just" defTabSz="914400" rtl="0" eaLnBrk="1" fontAlgn="base" latinLnBrk="0" hangingPunct="1">
                        <a:lnSpc>
                          <a:spcPts val="1400"/>
                        </a:lnSpc>
                        <a:spcBef>
                          <a:spcPct val="20000"/>
                        </a:spcBef>
                        <a:spcAft>
                          <a:spcPct val="0"/>
                        </a:spcAft>
                        <a:buClr>
                          <a:srgbClr val="FFFF00"/>
                        </a:buClr>
                        <a:buSzPct val="80000"/>
                        <a:buFont typeface="Wingdings" pitchFamily="2" charset="2"/>
                        <a:buNone/>
                        <a:tabLst/>
                      </a:pPr>
                      <a:r>
                        <a:rPr kumimoji="0" lang="en-US" altLang="zh-CN" sz="1400" b="0" i="0" u="none" strike="noStrike" cap="none" normalizeH="0" baseline="0">
                          <a:ln>
                            <a:noFill/>
                          </a:ln>
                          <a:solidFill>
                            <a:schemeClr val="tx1"/>
                          </a:solidFill>
                          <a:effectLst/>
                          <a:latin typeface="Times New Roman" panose="02020603050405020304" pitchFamily="18" charset="0"/>
                          <a:ea typeface="宋体" pitchFamily="2" charset="-122"/>
                          <a:cs typeface="Times New Roman" panose="02020603050405020304" pitchFamily="18" charset="0"/>
                        </a:rPr>
                        <a:t>23</a:t>
                      </a:r>
                    </a:p>
                    <a:p>
                      <a:pPr marL="0" marR="0" lvl="0" indent="0" algn="just" defTabSz="914400" rtl="0" eaLnBrk="1" fontAlgn="base" latinLnBrk="0" hangingPunct="1">
                        <a:lnSpc>
                          <a:spcPts val="1400"/>
                        </a:lnSpc>
                        <a:spcBef>
                          <a:spcPct val="20000"/>
                        </a:spcBef>
                        <a:spcAft>
                          <a:spcPct val="0"/>
                        </a:spcAft>
                        <a:buClr>
                          <a:srgbClr val="FFFF00"/>
                        </a:buClr>
                        <a:buSzPct val="80000"/>
                        <a:buFont typeface="Wingdings" pitchFamily="2" charset="2"/>
                        <a:buNone/>
                        <a:tabLst/>
                      </a:pPr>
                      <a:r>
                        <a:rPr kumimoji="0" lang="en-US" altLang="zh-CN" sz="1400" b="0" i="0" u="none" strike="noStrike" cap="none" normalizeH="0" baseline="0">
                          <a:ln>
                            <a:noFill/>
                          </a:ln>
                          <a:solidFill>
                            <a:schemeClr val="tx1"/>
                          </a:solidFill>
                          <a:effectLst/>
                          <a:latin typeface="Times New Roman" panose="02020603050405020304" pitchFamily="18" charset="0"/>
                          <a:ea typeface="宋体" pitchFamily="2" charset="-122"/>
                          <a:cs typeface="Times New Roman" panose="02020603050405020304" pitchFamily="18" charset="0"/>
                        </a:rPr>
                        <a:t>24</a:t>
                      </a:r>
                    </a:p>
                    <a:p>
                      <a:pPr marL="0" marR="0" lvl="0" indent="0" algn="just" defTabSz="914400" rtl="0" eaLnBrk="1" fontAlgn="base" latinLnBrk="0" hangingPunct="1">
                        <a:lnSpc>
                          <a:spcPts val="1400"/>
                        </a:lnSpc>
                        <a:spcBef>
                          <a:spcPct val="20000"/>
                        </a:spcBef>
                        <a:spcAft>
                          <a:spcPct val="0"/>
                        </a:spcAft>
                        <a:buClr>
                          <a:srgbClr val="FFFF00"/>
                        </a:buClr>
                        <a:buSzPct val="80000"/>
                        <a:buFont typeface="Wingdings" pitchFamily="2" charset="2"/>
                        <a:buNone/>
                        <a:tabLst/>
                      </a:pPr>
                      <a:r>
                        <a:rPr kumimoji="0" lang="en-US" altLang="zh-CN" sz="1400" b="0" i="0" u="none" strike="noStrike" cap="none" normalizeH="0" baseline="0">
                          <a:ln>
                            <a:noFill/>
                          </a:ln>
                          <a:solidFill>
                            <a:schemeClr val="tx1"/>
                          </a:solidFill>
                          <a:effectLst/>
                          <a:latin typeface="Times New Roman" panose="02020603050405020304" pitchFamily="18" charset="0"/>
                          <a:ea typeface="宋体" pitchFamily="2" charset="-122"/>
                          <a:cs typeface="Times New Roman" panose="02020603050405020304" pitchFamily="18" charset="0"/>
                        </a:rPr>
                        <a:t>25</a:t>
                      </a:r>
                    </a:p>
                    <a:p>
                      <a:pPr marL="0" marR="0" lvl="0" indent="0" algn="just" defTabSz="914400" rtl="0" eaLnBrk="1" fontAlgn="base" latinLnBrk="0" hangingPunct="1">
                        <a:lnSpc>
                          <a:spcPts val="1400"/>
                        </a:lnSpc>
                        <a:spcBef>
                          <a:spcPct val="20000"/>
                        </a:spcBef>
                        <a:spcAft>
                          <a:spcPct val="0"/>
                        </a:spcAft>
                        <a:buClr>
                          <a:srgbClr val="FFFF00"/>
                        </a:buClr>
                        <a:buSzPct val="80000"/>
                        <a:buFont typeface="Wingdings" pitchFamily="2" charset="2"/>
                        <a:buNone/>
                        <a:tabLst/>
                      </a:pPr>
                      <a:r>
                        <a:rPr kumimoji="0" lang="en-US" altLang="zh-CN" sz="1400" b="0" i="0" u="none" strike="noStrike" cap="none" normalizeH="0" baseline="0">
                          <a:ln>
                            <a:noFill/>
                          </a:ln>
                          <a:solidFill>
                            <a:schemeClr val="tx1"/>
                          </a:solidFill>
                          <a:effectLst/>
                          <a:latin typeface="Times New Roman" panose="02020603050405020304" pitchFamily="18" charset="0"/>
                          <a:ea typeface="宋体" pitchFamily="2" charset="-122"/>
                          <a:cs typeface="Times New Roman" panose="02020603050405020304" pitchFamily="18" charset="0"/>
                        </a:rPr>
                        <a:t>26</a:t>
                      </a:r>
                    </a:p>
                    <a:p>
                      <a:pPr marL="0" marR="0" lvl="0" indent="0" algn="just" defTabSz="914400" rtl="0" eaLnBrk="1" fontAlgn="base" latinLnBrk="0" hangingPunct="1">
                        <a:lnSpc>
                          <a:spcPts val="1400"/>
                        </a:lnSpc>
                        <a:spcBef>
                          <a:spcPct val="20000"/>
                        </a:spcBef>
                        <a:spcAft>
                          <a:spcPct val="0"/>
                        </a:spcAft>
                        <a:buClr>
                          <a:srgbClr val="FFFF00"/>
                        </a:buClr>
                        <a:buSzPct val="80000"/>
                        <a:buFont typeface="Wingdings" pitchFamily="2" charset="2"/>
                        <a:buNone/>
                        <a:tabLst/>
                      </a:pPr>
                      <a:r>
                        <a:rPr kumimoji="0" lang="en-US" altLang="zh-CN" sz="1400" b="0" i="0" u="none" strike="noStrike" cap="none" normalizeH="0" baseline="0">
                          <a:ln>
                            <a:noFill/>
                          </a:ln>
                          <a:solidFill>
                            <a:schemeClr val="tx1"/>
                          </a:solidFill>
                          <a:effectLst/>
                          <a:latin typeface="Times New Roman" panose="02020603050405020304" pitchFamily="18" charset="0"/>
                          <a:ea typeface="宋体" pitchFamily="2" charset="-122"/>
                          <a:cs typeface="Times New Roman" panose="02020603050405020304" pitchFamily="18" charset="0"/>
                        </a:rPr>
                        <a:t>27</a:t>
                      </a:r>
                    </a:p>
                    <a:p>
                      <a:pPr marL="0" marR="0" lvl="0" indent="0" algn="just" defTabSz="914400" rtl="0" eaLnBrk="1" fontAlgn="base" latinLnBrk="0" hangingPunct="1">
                        <a:lnSpc>
                          <a:spcPts val="1400"/>
                        </a:lnSpc>
                        <a:spcBef>
                          <a:spcPct val="20000"/>
                        </a:spcBef>
                        <a:spcAft>
                          <a:spcPct val="0"/>
                        </a:spcAft>
                        <a:buClr>
                          <a:srgbClr val="FFFF00"/>
                        </a:buClr>
                        <a:buSzPct val="80000"/>
                        <a:buFont typeface="Wingdings" pitchFamily="2" charset="2"/>
                        <a:buNone/>
                        <a:tabLst/>
                      </a:pPr>
                      <a:r>
                        <a:rPr kumimoji="0" lang="en-US" altLang="zh-CN" sz="1400" b="0" i="0" u="none" strike="noStrike" cap="none" normalizeH="0" baseline="0">
                          <a:ln>
                            <a:noFill/>
                          </a:ln>
                          <a:solidFill>
                            <a:schemeClr val="tx1"/>
                          </a:solidFill>
                          <a:effectLst/>
                          <a:latin typeface="Times New Roman" panose="02020603050405020304" pitchFamily="18" charset="0"/>
                          <a:ea typeface="宋体" pitchFamily="2" charset="-122"/>
                          <a:cs typeface="Times New Roman" panose="02020603050405020304" pitchFamily="18" charset="0"/>
                        </a:rPr>
                        <a:t>28</a:t>
                      </a:r>
                    </a:p>
                    <a:p>
                      <a:pPr marL="0" marR="0" lvl="0" indent="0" algn="just" defTabSz="914400" rtl="0" eaLnBrk="1" fontAlgn="base" latinLnBrk="0" hangingPunct="1">
                        <a:lnSpc>
                          <a:spcPts val="1400"/>
                        </a:lnSpc>
                        <a:spcBef>
                          <a:spcPct val="20000"/>
                        </a:spcBef>
                        <a:spcAft>
                          <a:spcPct val="0"/>
                        </a:spcAft>
                        <a:buClr>
                          <a:srgbClr val="FFFF00"/>
                        </a:buClr>
                        <a:buSzPct val="80000"/>
                        <a:buFont typeface="Wingdings" pitchFamily="2" charset="2"/>
                        <a:buNone/>
                        <a:tabLst/>
                      </a:pPr>
                      <a:r>
                        <a:rPr kumimoji="0" lang="en-US" altLang="zh-CN" sz="1400" b="0" i="0" u="none" strike="noStrike" cap="none" normalizeH="0" baseline="0">
                          <a:ln>
                            <a:noFill/>
                          </a:ln>
                          <a:solidFill>
                            <a:schemeClr val="tx1"/>
                          </a:solidFill>
                          <a:effectLst/>
                          <a:latin typeface="Times New Roman" panose="02020603050405020304" pitchFamily="18" charset="0"/>
                          <a:ea typeface="宋体" pitchFamily="2" charset="-122"/>
                          <a:cs typeface="Times New Roman" panose="02020603050405020304" pitchFamily="18" charset="0"/>
                        </a:rPr>
                        <a:t>29</a:t>
                      </a:r>
                    </a:p>
                    <a:p>
                      <a:pPr marL="0" marR="0" lvl="0" indent="0" algn="just" defTabSz="914400" rtl="0" eaLnBrk="1" fontAlgn="base" latinLnBrk="0" hangingPunct="1">
                        <a:lnSpc>
                          <a:spcPts val="1400"/>
                        </a:lnSpc>
                        <a:spcBef>
                          <a:spcPct val="20000"/>
                        </a:spcBef>
                        <a:spcAft>
                          <a:spcPct val="0"/>
                        </a:spcAft>
                        <a:buClr>
                          <a:srgbClr val="FFFF00"/>
                        </a:buClr>
                        <a:buSzPct val="80000"/>
                        <a:buFont typeface="Wingdings" pitchFamily="2" charset="2"/>
                        <a:buNone/>
                        <a:tabLst/>
                      </a:pPr>
                      <a:r>
                        <a:rPr kumimoji="0" lang="en-US" altLang="zh-CN" sz="1400" b="0" i="0" u="none" strike="noStrike" cap="none" normalizeH="0" baseline="0">
                          <a:ln>
                            <a:noFill/>
                          </a:ln>
                          <a:solidFill>
                            <a:schemeClr val="tx1"/>
                          </a:solidFill>
                          <a:effectLst/>
                          <a:latin typeface="Times New Roman" panose="02020603050405020304" pitchFamily="18" charset="0"/>
                          <a:ea typeface="宋体" pitchFamily="2" charset="-122"/>
                          <a:cs typeface="Times New Roman" panose="02020603050405020304" pitchFamily="18" charset="0"/>
                        </a:rPr>
                        <a:t>30</a:t>
                      </a:r>
                    </a:p>
                    <a:p>
                      <a:pPr marL="0" marR="0" lvl="0" indent="0" algn="just" defTabSz="914400" rtl="0" eaLnBrk="1" fontAlgn="base" latinLnBrk="0" hangingPunct="1">
                        <a:lnSpc>
                          <a:spcPts val="1400"/>
                        </a:lnSpc>
                        <a:spcBef>
                          <a:spcPct val="20000"/>
                        </a:spcBef>
                        <a:spcAft>
                          <a:spcPct val="0"/>
                        </a:spcAft>
                        <a:buClr>
                          <a:srgbClr val="FFFF00"/>
                        </a:buClr>
                        <a:buSzPct val="80000"/>
                        <a:buFont typeface="Wingdings" pitchFamily="2" charset="2"/>
                        <a:buNone/>
                        <a:tabLst/>
                      </a:pPr>
                      <a:r>
                        <a:rPr kumimoji="0" lang="en-US" altLang="zh-CN" sz="1400" b="0" i="0" u="none" strike="noStrike" cap="none" normalizeH="0" baseline="0">
                          <a:ln>
                            <a:noFill/>
                          </a:ln>
                          <a:solidFill>
                            <a:schemeClr val="tx1"/>
                          </a:solidFill>
                          <a:effectLst/>
                          <a:latin typeface="Times New Roman" panose="02020603050405020304" pitchFamily="18" charset="0"/>
                          <a:ea typeface="宋体" pitchFamily="2" charset="-122"/>
                          <a:cs typeface="Times New Roman" panose="02020603050405020304" pitchFamily="18" charset="0"/>
                        </a:rPr>
                        <a:t>31</a:t>
                      </a:r>
                    </a:p>
                    <a:p>
                      <a:pPr marL="0" marR="0" lvl="0" indent="0" algn="just" defTabSz="914400" rtl="0" eaLnBrk="1" fontAlgn="base" latinLnBrk="0" hangingPunct="1">
                        <a:lnSpc>
                          <a:spcPts val="1400"/>
                        </a:lnSpc>
                        <a:spcBef>
                          <a:spcPct val="20000"/>
                        </a:spcBef>
                        <a:spcAft>
                          <a:spcPct val="0"/>
                        </a:spcAft>
                        <a:buClr>
                          <a:srgbClr val="FFFF00"/>
                        </a:buClr>
                        <a:buSzPct val="80000"/>
                        <a:buFont typeface="Wingdings" pitchFamily="2" charset="2"/>
                        <a:buNone/>
                        <a:tabLst/>
                      </a:pPr>
                      <a:r>
                        <a:rPr kumimoji="0" lang="en-US" altLang="zh-CN" sz="1400" b="0" i="0" u="none" strike="noStrike" cap="none" normalizeH="0" baseline="0">
                          <a:ln>
                            <a:noFill/>
                          </a:ln>
                          <a:solidFill>
                            <a:schemeClr val="tx1"/>
                          </a:solidFill>
                          <a:effectLst/>
                          <a:latin typeface="Times New Roman" panose="02020603050405020304" pitchFamily="18" charset="0"/>
                          <a:ea typeface="宋体" pitchFamily="2" charset="-122"/>
                          <a:cs typeface="Times New Roman" panose="02020603050405020304" pitchFamily="18" charset="0"/>
                        </a:rPr>
                        <a:t>32</a:t>
                      </a:r>
                    </a:p>
                    <a:p>
                      <a:pPr marL="0" marR="0" lvl="0" indent="0" algn="just" defTabSz="914400" rtl="0" eaLnBrk="1" fontAlgn="base" latinLnBrk="0" hangingPunct="1">
                        <a:lnSpc>
                          <a:spcPts val="1400"/>
                        </a:lnSpc>
                        <a:spcBef>
                          <a:spcPct val="20000"/>
                        </a:spcBef>
                        <a:spcAft>
                          <a:spcPct val="0"/>
                        </a:spcAft>
                        <a:buClr>
                          <a:srgbClr val="FFFF00"/>
                        </a:buClr>
                        <a:buSzPct val="80000"/>
                        <a:buFont typeface="Wingdings" pitchFamily="2" charset="2"/>
                        <a:buNone/>
                        <a:tabLst/>
                      </a:pPr>
                      <a:r>
                        <a:rPr kumimoji="0" lang="en-US" altLang="zh-CN" sz="1400" b="0" i="0" u="none" strike="noStrike" cap="none" normalizeH="0" baseline="0">
                          <a:ln>
                            <a:noFill/>
                          </a:ln>
                          <a:solidFill>
                            <a:schemeClr val="tx1"/>
                          </a:solidFill>
                          <a:effectLst/>
                          <a:latin typeface="Times New Roman" panose="02020603050405020304" pitchFamily="18" charset="0"/>
                          <a:ea typeface="宋体" pitchFamily="2" charset="-122"/>
                          <a:cs typeface="Times New Roman" panose="02020603050405020304" pitchFamily="18" charset="0"/>
                        </a:rPr>
                        <a:t>33</a:t>
                      </a:r>
                    </a:p>
                    <a:p>
                      <a:pPr marL="0" marR="0" lvl="0" indent="0" algn="just" defTabSz="914400" rtl="0" eaLnBrk="1" fontAlgn="base" latinLnBrk="0" hangingPunct="1">
                        <a:lnSpc>
                          <a:spcPts val="1400"/>
                        </a:lnSpc>
                        <a:spcBef>
                          <a:spcPct val="20000"/>
                        </a:spcBef>
                        <a:spcAft>
                          <a:spcPct val="0"/>
                        </a:spcAft>
                        <a:buClr>
                          <a:srgbClr val="FFFF00"/>
                        </a:buClr>
                        <a:buSzPct val="80000"/>
                        <a:buFont typeface="Wingdings" pitchFamily="2" charset="2"/>
                        <a:buNone/>
                        <a:tabLst/>
                      </a:pPr>
                      <a:r>
                        <a:rPr kumimoji="0" lang="en-US" altLang="zh-CN" sz="1400" b="0" i="0" u="none" strike="noStrike" cap="none" normalizeH="0" baseline="0">
                          <a:ln>
                            <a:noFill/>
                          </a:ln>
                          <a:solidFill>
                            <a:schemeClr val="tx1"/>
                          </a:solidFill>
                          <a:effectLst/>
                          <a:latin typeface="Times New Roman" panose="02020603050405020304" pitchFamily="18" charset="0"/>
                          <a:ea typeface="宋体" pitchFamily="2" charset="-122"/>
                          <a:cs typeface="Times New Roman" panose="02020603050405020304" pitchFamily="18" charset="0"/>
                        </a:rPr>
                        <a:t>34</a:t>
                      </a:r>
                    </a:p>
                    <a:p>
                      <a:pPr marL="0" marR="0" lvl="0" indent="0" algn="just" defTabSz="914400" rtl="0" eaLnBrk="1" fontAlgn="base" latinLnBrk="0" hangingPunct="1">
                        <a:lnSpc>
                          <a:spcPts val="1400"/>
                        </a:lnSpc>
                        <a:spcBef>
                          <a:spcPct val="20000"/>
                        </a:spcBef>
                        <a:spcAft>
                          <a:spcPct val="0"/>
                        </a:spcAft>
                        <a:buClr>
                          <a:srgbClr val="FFFF00"/>
                        </a:buClr>
                        <a:buSzPct val="80000"/>
                        <a:buFont typeface="Wingdings" pitchFamily="2" charset="2"/>
                        <a:buNone/>
                        <a:tabLst/>
                      </a:pPr>
                      <a:r>
                        <a:rPr kumimoji="0" lang="en-US" altLang="zh-CN" sz="1400" b="0" i="0" u="none" strike="noStrike" cap="none" normalizeH="0" baseline="0">
                          <a:ln>
                            <a:noFill/>
                          </a:ln>
                          <a:solidFill>
                            <a:schemeClr val="tx1"/>
                          </a:solidFill>
                          <a:effectLst/>
                          <a:latin typeface="Times New Roman" panose="02020603050405020304" pitchFamily="18" charset="0"/>
                          <a:ea typeface="宋体" pitchFamily="2" charset="-122"/>
                          <a:cs typeface="Times New Roman" panose="02020603050405020304" pitchFamily="18" charset="0"/>
                        </a:rPr>
                        <a:t>35</a:t>
                      </a:r>
                    </a:p>
                    <a:p>
                      <a:pPr marL="0" marR="0" lvl="0" indent="0" algn="just" defTabSz="914400" rtl="0" eaLnBrk="1" fontAlgn="base" latinLnBrk="0" hangingPunct="1">
                        <a:lnSpc>
                          <a:spcPts val="1400"/>
                        </a:lnSpc>
                        <a:spcBef>
                          <a:spcPct val="20000"/>
                        </a:spcBef>
                        <a:spcAft>
                          <a:spcPct val="0"/>
                        </a:spcAft>
                        <a:buClr>
                          <a:srgbClr val="FFFF00"/>
                        </a:buClr>
                        <a:buSzPct val="80000"/>
                        <a:buFont typeface="Wingdings" pitchFamily="2" charset="2"/>
                        <a:buNone/>
                        <a:tabLst/>
                      </a:pPr>
                      <a:r>
                        <a:rPr kumimoji="0" lang="en-US" altLang="zh-CN" sz="1400" b="0" i="0" u="none" strike="noStrike" cap="none" normalizeH="0" baseline="0">
                          <a:ln>
                            <a:noFill/>
                          </a:ln>
                          <a:solidFill>
                            <a:schemeClr val="tx1"/>
                          </a:solidFill>
                          <a:effectLst/>
                          <a:latin typeface="Times New Roman" panose="02020603050405020304" pitchFamily="18" charset="0"/>
                          <a:ea typeface="宋体" pitchFamily="2" charset="-122"/>
                          <a:cs typeface="Times New Roman" panose="02020603050405020304" pitchFamily="18" charset="0"/>
                        </a:rPr>
                        <a:t>36</a:t>
                      </a:r>
                    </a:p>
                    <a:p>
                      <a:pPr marL="0" marR="0" lvl="0" indent="0" algn="just" defTabSz="914400" rtl="0" eaLnBrk="1" fontAlgn="base" latinLnBrk="0" hangingPunct="1">
                        <a:lnSpc>
                          <a:spcPts val="1400"/>
                        </a:lnSpc>
                        <a:spcBef>
                          <a:spcPct val="20000"/>
                        </a:spcBef>
                        <a:spcAft>
                          <a:spcPct val="0"/>
                        </a:spcAft>
                        <a:buClr>
                          <a:srgbClr val="FFFF00"/>
                        </a:buClr>
                        <a:buSzPct val="80000"/>
                        <a:buFont typeface="Wingdings" pitchFamily="2" charset="2"/>
                        <a:buNone/>
                        <a:tabLst/>
                      </a:pPr>
                      <a:r>
                        <a:rPr kumimoji="0" lang="en-US" altLang="zh-CN" sz="1400" b="0" i="0" u="none" strike="noStrike" cap="none" normalizeH="0" baseline="0">
                          <a:ln>
                            <a:noFill/>
                          </a:ln>
                          <a:solidFill>
                            <a:schemeClr val="tx1"/>
                          </a:solidFill>
                          <a:effectLst/>
                          <a:latin typeface="Times New Roman" panose="02020603050405020304" pitchFamily="18" charset="0"/>
                          <a:ea typeface="宋体" pitchFamily="2" charset="-122"/>
                          <a:cs typeface="Times New Roman" panose="02020603050405020304" pitchFamily="18" charset="0"/>
                        </a:rPr>
                        <a:t>37</a:t>
                      </a:r>
                    </a:p>
                    <a:p>
                      <a:pPr marL="0" marR="0" lvl="0" indent="0" algn="just" defTabSz="914400" rtl="0" eaLnBrk="1" fontAlgn="base" latinLnBrk="0" hangingPunct="1">
                        <a:lnSpc>
                          <a:spcPts val="1400"/>
                        </a:lnSpc>
                        <a:spcBef>
                          <a:spcPct val="20000"/>
                        </a:spcBef>
                        <a:spcAft>
                          <a:spcPct val="0"/>
                        </a:spcAft>
                        <a:buClr>
                          <a:srgbClr val="FFFF00"/>
                        </a:buClr>
                        <a:buSzPct val="80000"/>
                        <a:buFont typeface="Wingdings" pitchFamily="2" charset="2"/>
                        <a:buNone/>
                        <a:tabLst/>
                      </a:pPr>
                      <a:r>
                        <a:rPr kumimoji="0" lang="en-US" altLang="zh-CN" sz="1400" b="0" i="0" u="none" strike="noStrike" cap="none" normalizeH="0" baseline="0">
                          <a:ln>
                            <a:noFill/>
                          </a:ln>
                          <a:solidFill>
                            <a:schemeClr val="tx1"/>
                          </a:solidFill>
                          <a:effectLst/>
                          <a:latin typeface="Times New Roman" panose="02020603050405020304" pitchFamily="18" charset="0"/>
                          <a:ea typeface="宋体" pitchFamily="2" charset="-122"/>
                          <a:cs typeface="Times New Roman" panose="02020603050405020304" pitchFamily="18" charset="0"/>
                        </a:rPr>
                        <a:t>38</a:t>
                      </a:r>
                    </a:p>
                    <a:p>
                      <a:pPr marL="0" marR="0" lvl="0" indent="0" algn="just" defTabSz="914400" rtl="0" eaLnBrk="1" fontAlgn="base" latinLnBrk="0" hangingPunct="1">
                        <a:lnSpc>
                          <a:spcPts val="1400"/>
                        </a:lnSpc>
                        <a:spcBef>
                          <a:spcPct val="20000"/>
                        </a:spcBef>
                        <a:spcAft>
                          <a:spcPct val="0"/>
                        </a:spcAft>
                        <a:buClr>
                          <a:srgbClr val="FFFF00"/>
                        </a:buClr>
                        <a:buSzPct val="80000"/>
                        <a:buFont typeface="Wingdings" pitchFamily="2" charset="2"/>
                        <a:buNone/>
                        <a:tabLst/>
                      </a:pPr>
                      <a:r>
                        <a:rPr kumimoji="0" lang="en-US" altLang="zh-CN" sz="1400" b="0" i="0" u="none" strike="noStrike" cap="none" normalizeH="0" baseline="0">
                          <a:ln>
                            <a:noFill/>
                          </a:ln>
                          <a:solidFill>
                            <a:schemeClr val="tx1"/>
                          </a:solidFill>
                          <a:effectLst/>
                          <a:latin typeface="Times New Roman" panose="02020603050405020304" pitchFamily="18" charset="0"/>
                          <a:ea typeface="宋体" pitchFamily="2" charset="-122"/>
                          <a:cs typeface="Times New Roman" panose="02020603050405020304" pitchFamily="18" charset="0"/>
                        </a:rPr>
                        <a:t>39</a:t>
                      </a:r>
                    </a:p>
                    <a:p>
                      <a:pPr marL="0" marR="0" lvl="0" indent="0" algn="just" defTabSz="914400" rtl="0" eaLnBrk="1" fontAlgn="base" latinLnBrk="0" hangingPunct="1">
                        <a:lnSpc>
                          <a:spcPts val="1400"/>
                        </a:lnSpc>
                        <a:spcBef>
                          <a:spcPct val="20000"/>
                        </a:spcBef>
                        <a:spcAft>
                          <a:spcPct val="0"/>
                        </a:spcAft>
                        <a:buClr>
                          <a:srgbClr val="FFFF00"/>
                        </a:buClr>
                        <a:buSzPct val="80000"/>
                        <a:buFont typeface="Wingdings" pitchFamily="2" charset="2"/>
                        <a:buNone/>
                        <a:tabLst/>
                      </a:pPr>
                      <a:r>
                        <a:rPr kumimoji="0" lang="en-US" altLang="zh-CN" sz="1400" b="0" i="0" u="none" strike="noStrike" cap="none" normalizeH="0" baseline="0">
                          <a:ln>
                            <a:noFill/>
                          </a:ln>
                          <a:solidFill>
                            <a:schemeClr val="tx1"/>
                          </a:solidFill>
                          <a:effectLst/>
                          <a:latin typeface="Times New Roman" panose="02020603050405020304" pitchFamily="18" charset="0"/>
                          <a:ea typeface="宋体" pitchFamily="2" charset="-122"/>
                          <a:cs typeface="Times New Roman" panose="02020603050405020304" pitchFamily="18" charset="0"/>
                        </a:rPr>
                        <a:t>40</a:t>
                      </a:r>
                    </a:p>
                    <a:p>
                      <a:pPr marL="0" marR="0" lvl="0" indent="0" algn="just" defTabSz="914400" rtl="0" eaLnBrk="1" fontAlgn="base" latinLnBrk="0" hangingPunct="1">
                        <a:lnSpc>
                          <a:spcPts val="1400"/>
                        </a:lnSpc>
                        <a:spcBef>
                          <a:spcPct val="20000"/>
                        </a:spcBef>
                        <a:spcAft>
                          <a:spcPct val="0"/>
                        </a:spcAft>
                        <a:buClr>
                          <a:srgbClr val="FFFF00"/>
                        </a:buClr>
                        <a:buSzPct val="80000"/>
                        <a:buFont typeface="Wingdings" pitchFamily="2" charset="2"/>
                        <a:buNone/>
                        <a:tabLst/>
                      </a:pPr>
                      <a:r>
                        <a:rPr kumimoji="0" lang="en-US" altLang="zh-CN" sz="1400" b="0" i="0" u="none" strike="noStrike" cap="none" normalizeH="0" baseline="0">
                          <a:ln>
                            <a:noFill/>
                          </a:ln>
                          <a:solidFill>
                            <a:schemeClr val="tx1"/>
                          </a:solidFill>
                          <a:effectLst/>
                          <a:latin typeface="Times New Roman" panose="02020603050405020304" pitchFamily="18" charset="0"/>
                          <a:ea typeface="宋体" pitchFamily="2" charset="-122"/>
                          <a:cs typeface="Times New Roman" panose="02020603050405020304" pitchFamily="18" charset="0"/>
                        </a:rPr>
                        <a:t>41</a:t>
                      </a:r>
                    </a:p>
                    <a:p>
                      <a:pPr marL="0" marR="0" lvl="0" indent="0" algn="just" defTabSz="914400" rtl="0" eaLnBrk="1" fontAlgn="base" latinLnBrk="0" hangingPunct="1">
                        <a:lnSpc>
                          <a:spcPts val="1400"/>
                        </a:lnSpc>
                        <a:spcBef>
                          <a:spcPct val="20000"/>
                        </a:spcBef>
                        <a:spcAft>
                          <a:spcPct val="0"/>
                        </a:spcAft>
                        <a:buClr>
                          <a:srgbClr val="FFFF00"/>
                        </a:buClr>
                        <a:buSzPct val="80000"/>
                        <a:buFont typeface="Wingdings" pitchFamily="2" charset="2"/>
                        <a:buNone/>
                        <a:tabLst/>
                      </a:pPr>
                      <a:r>
                        <a:rPr kumimoji="0" lang="en-US" altLang="zh-CN" sz="1400" b="0" i="0" u="none" strike="noStrike" cap="none" normalizeH="0" baseline="0">
                          <a:ln>
                            <a:noFill/>
                          </a:ln>
                          <a:solidFill>
                            <a:schemeClr val="tx1"/>
                          </a:solidFill>
                          <a:effectLst/>
                          <a:latin typeface="Times New Roman" panose="02020603050405020304" pitchFamily="18" charset="0"/>
                          <a:ea typeface="宋体" pitchFamily="2" charset="-122"/>
                          <a:cs typeface="Times New Roman" panose="02020603050405020304" pitchFamily="18" charset="0"/>
                        </a:rPr>
                        <a:t>42</a:t>
                      </a:r>
                    </a:p>
                    <a:p>
                      <a:pPr marL="0" marR="0" lvl="0" indent="0" algn="just" defTabSz="914400" rtl="0" eaLnBrk="1" fontAlgn="base" latinLnBrk="0" hangingPunct="1">
                        <a:lnSpc>
                          <a:spcPts val="1400"/>
                        </a:lnSpc>
                        <a:spcBef>
                          <a:spcPct val="20000"/>
                        </a:spcBef>
                        <a:spcAft>
                          <a:spcPct val="0"/>
                        </a:spcAft>
                        <a:buClr>
                          <a:srgbClr val="FFFF00"/>
                        </a:buClr>
                        <a:buSzPct val="80000"/>
                        <a:buFont typeface="Wingdings" pitchFamily="2" charset="2"/>
                        <a:buNone/>
                        <a:tabLst/>
                      </a:pPr>
                      <a:r>
                        <a:rPr kumimoji="0" lang="en-US" altLang="zh-CN" sz="1400" b="0" i="0" u="none" strike="noStrike" cap="none" normalizeH="0" baseline="0">
                          <a:ln>
                            <a:noFill/>
                          </a:ln>
                          <a:solidFill>
                            <a:schemeClr val="tx1"/>
                          </a:solidFill>
                          <a:effectLst/>
                          <a:latin typeface="Times New Roman" panose="02020603050405020304" pitchFamily="18" charset="0"/>
                          <a:ea typeface="宋体" pitchFamily="2" charset="-122"/>
                          <a:cs typeface="Times New Roman" panose="02020603050405020304" pitchFamily="18" charset="0"/>
                        </a:rPr>
                        <a:t>43</a:t>
                      </a:r>
                    </a:p>
                    <a:p>
                      <a:pPr marL="0" marR="0" lvl="0" indent="0" algn="just" defTabSz="914400" rtl="0" eaLnBrk="1" fontAlgn="base" latinLnBrk="0" hangingPunct="1">
                        <a:lnSpc>
                          <a:spcPts val="1400"/>
                        </a:lnSpc>
                        <a:spcBef>
                          <a:spcPct val="20000"/>
                        </a:spcBef>
                        <a:spcAft>
                          <a:spcPct val="0"/>
                        </a:spcAft>
                        <a:buClr>
                          <a:srgbClr val="FFFF00"/>
                        </a:buClr>
                        <a:buSzPct val="80000"/>
                        <a:buFont typeface="Wingdings" pitchFamily="2" charset="2"/>
                        <a:buNone/>
                        <a:tabLst/>
                      </a:pPr>
                      <a:r>
                        <a:rPr kumimoji="0" lang="en-US" altLang="zh-CN" sz="1400" b="0" i="0" u="none" strike="noStrike" cap="none" normalizeH="0" baseline="0">
                          <a:ln>
                            <a:noFill/>
                          </a:ln>
                          <a:solidFill>
                            <a:schemeClr val="tx1"/>
                          </a:solidFill>
                          <a:effectLst/>
                          <a:latin typeface="Times New Roman" panose="02020603050405020304" pitchFamily="18" charset="0"/>
                          <a:ea typeface="宋体" pitchFamily="2" charset="-122"/>
                          <a:cs typeface="Times New Roman" panose="02020603050405020304" pitchFamily="18" charset="0"/>
                        </a:rPr>
                        <a:t>44</a:t>
                      </a:r>
                    </a:p>
                    <a:p>
                      <a:pPr marL="0" marR="0" lvl="0" indent="0" algn="just" defTabSz="914400" rtl="0" eaLnBrk="1" fontAlgn="base" latinLnBrk="0" hangingPunct="1">
                        <a:lnSpc>
                          <a:spcPts val="1400"/>
                        </a:lnSpc>
                        <a:spcBef>
                          <a:spcPct val="20000"/>
                        </a:spcBef>
                        <a:spcAft>
                          <a:spcPct val="0"/>
                        </a:spcAft>
                        <a:buClr>
                          <a:srgbClr val="FFFF00"/>
                        </a:buClr>
                        <a:buSzPct val="80000"/>
                        <a:buFont typeface="Wingdings" pitchFamily="2" charset="2"/>
                        <a:buNone/>
                        <a:tabLst/>
                      </a:pPr>
                      <a:r>
                        <a:rPr kumimoji="0" lang="en-US" altLang="zh-CN" sz="1400" b="0" i="0" u="none" strike="noStrike" cap="none" normalizeH="0" baseline="0">
                          <a:ln>
                            <a:noFill/>
                          </a:ln>
                          <a:solidFill>
                            <a:schemeClr val="tx1"/>
                          </a:solidFill>
                          <a:effectLst/>
                          <a:latin typeface="Times New Roman" panose="02020603050405020304" pitchFamily="18" charset="0"/>
                          <a:ea typeface="宋体" pitchFamily="2" charset="-122"/>
                          <a:cs typeface="Times New Roman" panose="02020603050405020304" pitchFamily="18" charset="0"/>
                        </a:rPr>
                        <a:t>45</a:t>
                      </a:r>
                    </a:p>
                  </a:txBody>
                  <a:tcPr horzOverflow="overflow">
                    <a:lnL cap="flat">
                      <a:noFill/>
                    </a:lnL>
                    <a:lnR>
                      <a:noFill/>
                    </a:lnR>
                    <a:lnT w="28575" cap="flat" cmpd="sng" algn="ctr">
                      <a:solidFill>
                        <a:srgbClr val="003399"/>
                      </a:solidFill>
                      <a:prstDash val="solid"/>
                      <a:round/>
                      <a:headEnd type="none" w="med" len="med"/>
                      <a:tailEnd type="none" w="med" len="med"/>
                    </a:lnT>
                    <a:lnB w="6350" cap="flat" cmpd="sng" algn="ctr">
                      <a:solidFill>
                        <a:srgbClr val="003399"/>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ts val="1400"/>
                        </a:lnSpc>
                        <a:spcBef>
                          <a:spcPct val="20000"/>
                        </a:spcBef>
                        <a:spcAft>
                          <a:spcPct val="0"/>
                        </a:spcAft>
                        <a:buClr>
                          <a:srgbClr val="FFFF00"/>
                        </a:buClr>
                        <a:buSzPct val="80000"/>
                        <a:buFont typeface="Wingdings" pitchFamily="2" charset="2"/>
                        <a:buNone/>
                        <a:tabLst/>
                      </a:pPr>
                      <a:r>
                        <a:rPr kumimoji="0" lang="en-US" altLang="zh-CN" sz="14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int find(char name[][</a:t>
                      </a:r>
                      <a:r>
                        <a:rPr kumimoji="0" lang="en-US" altLang="zh-CN" sz="14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NameLen</a:t>
                      </a:r>
                      <a:r>
                        <a:rPr kumimoji="0" lang="en-US" altLang="zh-CN" sz="14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],int </a:t>
                      </a:r>
                      <a:r>
                        <a:rPr kumimoji="0" lang="en-US" altLang="zh-CN" sz="14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n,char</a:t>
                      </a:r>
                      <a:r>
                        <a:rPr kumimoji="0" lang="en-US" altLang="zh-CN" sz="14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 </a:t>
                      </a:r>
                      <a:r>
                        <a:rPr kumimoji="0" lang="en-US" altLang="zh-CN" sz="14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searchname</a:t>
                      </a:r>
                      <a:r>
                        <a:rPr kumimoji="0" lang="en-US" altLang="zh-CN" sz="14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a:t>
                      </a:r>
                      <a:r>
                        <a:rPr kumimoji="0" lang="en-US" altLang="zh-CN" sz="14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NameLen</a:t>
                      </a:r>
                      <a:r>
                        <a:rPr kumimoji="0" lang="en-US" altLang="zh-CN" sz="14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 </a:t>
                      </a:r>
                    </a:p>
                    <a:p>
                      <a:pPr marL="0" marR="0" lvl="0" indent="0" algn="l" defTabSz="914400" rtl="0" eaLnBrk="1" fontAlgn="base" latinLnBrk="0" hangingPunct="1">
                        <a:lnSpc>
                          <a:spcPts val="1400"/>
                        </a:lnSpc>
                        <a:spcBef>
                          <a:spcPct val="20000"/>
                        </a:spcBef>
                        <a:spcAft>
                          <a:spcPct val="0"/>
                        </a:spcAft>
                        <a:buClr>
                          <a:srgbClr val="FFFF00"/>
                        </a:buClr>
                        <a:buSzPct val="80000"/>
                        <a:buFont typeface="Wingdings" pitchFamily="2" charset="2"/>
                        <a:buNone/>
                        <a:tabLst/>
                      </a:pPr>
                      <a:r>
                        <a:rPr kumimoji="0" lang="en-US" altLang="zh-CN" sz="14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a:t>
                      </a:r>
                    </a:p>
                    <a:p>
                      <a:pPr marL="0" marR="0" lvl="0" indent="0" algn="l" defTabSz="914400" rtl="0" eaLnBrk="1" fontAlgn="base" latinLnBrk="0" hangingPunct="1">
                        <a:lnSpc>
                          <a:spcPts val="1400"/>
                        </a:lnSpc>
                        <a:spcBef>
                          <a:spcPct val="20000"/>
                        </a:spcBef>
                        <a:spcAft>
                          <a:spcPct val="0"/>
                        </a:spcAft>
                        <a:buClr>
                          <a:srgbClr val="FFFF00"/>
                        </a:buClr>
                        <a:buSzPct val="80000"/>
                        <a:buFont typeface="Wingdings" pitchFamily="2" charset="2"/>
                        <a:buNone/>
                        <a:tabLst/>
                      </a:pPr>
                      <a:r>
                        <a:rPr kumimoji="0" lang="en-US" altLang="zh-CN" sz="14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	    for(int </a:t>
                      </a:r>
                      <a:r>
                        <a:rPr kumimoji="0" lang="en-US" altLang="zh-CN" sz="14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i</a:t>
                      </a:r>
                      <a:r>
                        <a:rPr kumimoji="0" lang="en-US" altLang="zh-CN" sz="14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=0;i&lt;</a:t>
                      </a:r>
                      <a:r>
                        <a:rPr kumimoji="0" lang="en-US" altLang="zh-CN" sz="14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n;i</a:t>
                      </a:r>
                      <a:r>
                        <a:rPr kumimoji="0" lang="en-US" altLang="zh-CN" sz="14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 </a:t>
                      </a:r>
                    </a:p>
                    <a:p>
                      <a:pPr marL="0" marR="0" lvl="0" indent="0" algn="l" defTabSz="914400" rtl="0" eaLnBrk="1" fontAlgn="base" latinLnBrk="0" hangingPunct="1">
                        <a:lnSpc>
                          <a:spcPts val="1400"/>
                        </a:lnSpc>
                        <a:spcBef>
                          <a:spcPct val="20000"/>
                        </a:spcBef>
                        <a:spcAft>
                          <a:spcPct val="0"/>
                        </a:spcAft>
                        <a:buClr>
                          <a:srgbClr val="FFFF00"/>
                        </a:buClr>
                        <a:buSzPct val="80000"/>
                        <a:buFont typeface="Wingdings" pitchFamily="2" charset="2"/>
                        <a:buNone/>
                        <a:tabLst/>
                      </a:pPr>
                      <a:r>
                        <a:rPr kumimoji="0" lang="en-US" altLang="zh-CN" sz="14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		if(</a:t>
                      </a:r>
                      <a:r>
                        <a:rPr kumimoji="0" lang="en-US" altLang="zh-CN" sz="14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strcmp</a:t>
                      </a:r>
                      <a:r>
                        <a:rPr kumimoji="0" lang="en-US" altLang="zh-CN" sz="14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(name[</a:t>
                      </a:r>
                      <a:r>
                        <a:rPr kumimoji="0" lang="en-US" altLang="zh-CN" sz="14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i</a:t>
                      </a:r>
                      <a:r>
                        <a:rPr kumimoji="0" lang="en-US" altLang="zh-CN" sz="14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a:t>
                      </a:r>
                      <a:r>
                        <a:rPr kumimoji="0" lang="en-US" altLang="zh-CN" sz="14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searchname</a:t>
                      </a:r>
                      <a:r>
                        <a:rPr kumimoji="0" lang="en-US" altLang="zh-CN" sz="14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)==0)             //</a:t>
                      </a:r>
                      <a:r>
                        <a:rPr kumimoji="0" lang="zh-CN" altLang="en-US" sz="14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找到</a:t>
                      </a:r>
                      <a:r>
                        <a:rPr kumimoji="0" lang="en-US" altLang="zh-CN" sz="14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a:t>
                      </a:r>
                      <a:r>
                        <a:rPr kumimoji="0" lang="zh-CN" altLang="en-US" sz="14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返回位置</a:t>
                      </a:r>
                    </a:p>
                    <a:p>
                      <a:pPr marL="0" marR="0" lvl="0" indent="0" algn="l" defTabSz="914400" rtl="0" eaLnBrk="1" fontAlgn="base" latinLnBrk="0" hangingPunct="1">
                        <a:lnSpc>
                          <a:spcPts val="1400"/>
                        </a:lnSpc>
                        <a:spcBef>
                          <a:spcPct val="20000"/>
                        </a:spcBef>
                        <a:spcAft>
                          <a:spcPct val="0"/>
                        </a:spcAft>
                        <a:buClr>
                          <a:srgbClr val="FFFF00"/>
                        </a:buClr>
                        <a:buSzPct val="80000"/>
                        <a:buFont typeface="Wingdings" pitchFamily="2" charset="2"/>
                        <a:buNone/>
                        <a:tabLst/>
                      </a:pPr>
                      <a:r>
                        <a:rPr kumimoji="0" lang="zh-CN" altLang="en-US" sz="14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		       </a:t>
                      </a:r>
                      <a:r>
                        <a:rPr kumimoji="0" lang="en-US" altLang="zh-CN" sz="14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return i+1;</a:t>
                      </a:r>
                    </a:p>
                    <a:p>
                      <a:pPr marL="0" marR="0" lvl="0" indent="0" algn="l" defTabSz="914400" rtl="0" eaLnBrk="1" fontAlgn="base" latinLnBrk="0" hangingPunct="1">
                        <a:lnSpc>
                          <a:spcPts val="1400"/>
                        </a:lnSpc>
                        <a:spcBef>
                          <a:spcPct val="20000"/>
                        </a:spcBef>
                        <a:spcAft>
                          <a:spcPct val="0"/>
                        </a:spcAft>
                        <a:buClr>
                          <a:srgbClr val="FFFF00"/>
                        </a:buClr>
                        <a:buSzPct val="80000"/>
                        <a:buFont typeface="Wingdings" pitchFamily="2" charset="2"/>
                        <a:buNone/>
                        <a:tabLst/>
                      </a:pPr>
                      <a:r>
                        <a:rPr kumimoji="0" lang="en-US" altLang="zh-CN" sz="14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		else if(</a:t>
                      </a:r>
                      <a:r>
                        <a:rPr kumimoji="0" lang="en-US" altLang="zh-CN" sz="14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strcmp</a:t>
                      </a:r>
                      <a:r>
                        <a:rPr kumimoji="0" lang="en-US" altLang="zh-CN" sz="14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(name[</a:t>
                      </a:r>
                      <a:r>
                        <a:rPr kumimoji="0" lang="en-US" altLang="zh-CN" sz="14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i</a:t>
                      </a:r>
                      <a:r>
                        <a:rPr kumimoji="0" lang="en-US" altLang="zh-CN" sz="14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a:t>
                      </a:r>
                      <a:r>
                        <a:rPr kumimoji="0" lang="en-US" altLang="zh-CN" sz="14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searchname</a:t>
                      </a:r>
                      <a:r>
                        <a:rPr kumimoji="0" lang="en-US" altLang="zh-CN" sz="14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)&gt;0)        //</a:t>
                      </a:r>
                      <a:r>
                        <a:rPr kumimoji="0" lang="zh-CN" altLang="en-US" sz="14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未找完</a:t>
                      </a:r>
                      <a:r>
                        <a:rPr kumimoji="0" lang="en-US" altLang="zh-CN" sz="14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a:t>
                      </a:r>
                      <a:r>
                        <a:rPr kumimoji="0" lang="zh-CN" altLang="en-US" sz="14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但找不到</a:t>
                      </a:r>
                      <a:r>
                        <a:rPr kumimoji="0" lang="en-US" altLang="zh-CN" sz="14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a:t>
                      </a:r>
                      <a:r>
                        <a:rPr kumimoji="0" lang="zh-CN" altLang="en-US" sz="14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返回</a:t>
                      </a:r>
                      <a:r>
                        <a:rPr kumimoji="0" lang="en-US" altLang="zh-CN" sz="14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0</a:t>
                      </a:r>
                    </a:p>
                    <a:p>
                      <a:pPr marL="0" marR="0" lvl="0" indent="0" algn="l" defTabSz="914400" rtl="0" eaLnBrk="1" fontAlgn="base" latinLnBrk="0" hangingPunct="1">
                        <a:lnSpc>
                          <a:spcPts val="1400"/>
                        </a:lnSpc>
                        <a:spcBef>
                          <a:spcPct val="20000"/>
                        </a:spcBef>
                        <a:spcAft>
                          <a:spcPct val="0"/>
                        </a:spcAft>
                        <a:buClr>
                          <a:srgbClr val="FFFF00"/>
                        </a:buClr>
                        <a:buSzPct val="80000"/>
                        <a:buFont typeface="Wingdings" pitchFamily="2" charset="2"/>
                        <a:buNone/>
                        <a:tabLst/>
                      </a:pPr>
                      <a:r>
                        <a:rPr kumimoji="0" lang="en-US" altLang="zh-CN" sz="14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		       return 0;</a:t>
                      </a:r>
                    </a:p>
                    <a:p>
                      <a:pPr marL="0" marR="0" lvl="0" indent="0" algn="l" defTabSz="914400" rtl="0" eaLnBrk="1" fontAlgn="base" latinLnBrk="0" hangingPunct="1">
                        <a:lnSpc>
                          <a:spcPts val="1400"/>
                        </a:lnSpc>
                        <a:spcBef>
                          <a:spcPct val="20000"/>
                        </a:spcBef>
                        <a:spcAft>
                          <a:spcPct val="0"/>
                        </a:spcAft>
                        <a:buClr>
                          <a:srgbClr val="FFFF00"/>
                        </a:buClr>
                        <a:buSzPct val="80000"/>
                        <a:buFont typeface="Wingdings" pitchFamily="2" charset="2"/>
                        <a:buNone/>
                        <a:tabLst/>
                      </a:pPr>
                      <a:r>
                        <a:rPr kumimoji="0" lang="en-US" altLang="zh-CN" sz="14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	    return 0;                                                                //</a:t>
                      </a:r>
                      <a:r>
                        <a:rPr kumimoji="0" lang="zh-CN" altLang="en-US" sz="14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找完</a:t>
                      </a:r>
                      <a:r>
                        <a:rPr kumimoji="0" lang="en-US" altLang="zh-CN" sz="14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a:t>
                      </a:r>
                      <a:r>
                        <a:rPr kumimoji="0" lang="zh-CN" altLang="en-US" sz="14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找不到</a:t>
                      </a:r>
                      <a:r>
                        <a:rPr kumimoji="0" lang="en-US" altLang="zh-CN" sz="14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a:t>
                      </a:r>
                      <a:r>
                        <a:rPr kumimoji="0" lang="zh-CN" altLang="en-US" sz="14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返回</a:t>
                      </a:r>
                      <a:r>
                        <a:rPr kumimoji="0" lang="en-US" altLang="zh-CN" sz="14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0</a:t>
                      </a:r>
                    </a:p>
                    <a:p>
                      <a:pPr marL="0" marR="0" lvl="0" indent="0" algn="l" defTabSz="914400" rtl="0" eaLnBrk="1" fontAlgn="base" latinLnBrk="0" hangingPunct="1">
                        <a:lnSpc>
                          <a:spcPts val="1400"/>
                        </a:lnSpc>
                        <a:spcBef>
                          <a:spcPct val="20000"/>
                        </a:spcBef>
                        <a:spcAft>
                          <a:spcPct val="0"/>
                        </a:spcAft>
                        <a:buClr>
                          <a:srgbClr val="FFFF00"/>
                        </a:buClr>
                        <a:buSzPct val="80000"/>
                        <a:buFont typeface="Wingdings" pitchFamily="2" charset="2"/>
                        <a:buNone/>
                        <a:tabLst/>
                      </a:pPr>
                      <a:r>
                        <a:rPr kumimoji="0" lang="en-US" altLang="zh-CN" sz="14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	}</a:t>
                      </a:r>
                    </a:p>
                    <a:p>
                      <a:pPr marL="0" marR="0" lvl="0" indent="0" algn="l" defTabSz="914400" rtl="0" eaLnBrk="1" fontAlgn="base" latinLnBrk="0" hangingPunct="1">
                        <a:lnSpc>
                          <a:spcPts val="1400"/>
                        </a:lnSpc>
                        <a:spcBef>
                          <a:spcPct val="20000"/>
                        </a:spcBef>
                        <a:spcAft>
                          <a:spcPct val="0"/>
                        </a:spcAft>
                        <a:buClr>
                          <a:srgbClr val="FFFF00"/>
                        </a:buClr>
                        <a:buSzPct val="80000"/>
                        <a:buFont typeface="Wingdings" pitchFamily="2" charset="2"/>
                        <a:buNone/>
                        <a:tabLst/>
                      </a:pPr>
                      <a:r>
                        <a:rPr kumimoji="0" lang="en-US" altLang="zh-CN" sz="14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int main()</a:t>
                      </a:r>
                    </a:p>
                    <a:p>
                      <a:pPr marL="0" marR="0" lvl="0" indent="0" algn="l" defTabSz="914400" rtl="0" eaLnBrk="1" fontAlgn="base" latinLnBrk="0" hangingPunct="1">
                        <a:lnSpc>
                          <a:spcPts val="1400"/>
                        </a:lnSpc>
                        <a:spcBef>
                          <a:spcPct val="20000"/>
                        </a:spcBef>
                        <a:spcAft>
                          <a:spcPct val="0"/>
                        </a:spcAft>
                        <a:buClr>
                          <a:srgbClr val="FFFF00"/>
                        </a:buClr>
                        <a:buSzPct val="80000"/>
                        <a:buFont typeface="Wingdings" pitchFamily="2" charset="2"/>
                        <a:buNone/>
                        <a:tabLst/>
                      </a:pPr>
                      <a:r>
                        <a:rPr kumimoji="0" lang="en-US" altLang="zh-CN" sz="14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a:t>
                      </a:r>
                    </a:p>
                    <a:p>
                      <a:pPr marL="0" marR="0" lvl="0" indent="0" algn="l" defTabSz="914400" rtl="0" eaLnBrk="1" fontAlgn="base" latinLnBrk="0" hangingPunct="1">
                        <a:lnSpc>
                          <a:spcPts val="1400"/>
                        </a:lnSpc>
                        <a:spcBef>
                          <a:spcPct val="20000"/>
                        </a:spcBef>
                        <a:spcAft>
                          <a:spcPct val="0"/>
                        </a:spcAft>
                        <a:buClr>
                          <a:srgbClr val="FFFF00"/>
                        </a:buClr>
                        <a:buSzPct val="80000"/>
                        <a:buFont typeface="Wingdings" pitchFamily="2" charset="2"/>
                        <a:buNone/>
                        <a:tabLst/>
                      </a:pPr>
                      <a:r>
                        <a:rPr kumimoji="0" lang="en-US" altLang="zh-CN" sz="14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	char </a:t>
                      </a:r>
                      <a:r>
                        <a:rPr kumimoji="0" lang="en-US" altLang="zh-CN" sz="14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NameTab</a:t>
                      </a:r>
                      <a:r>
                        <a:rPr kumimoji="0" lang="en-US" altLang="zh-CN" sz="14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a:t>
                      </a:r>
                      <a:r>
                        <a:rPr kumimoji="0" lang="en-US" altLang="zh-CN" sz="14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NameLen</a:t>
                      </a:r>
                      <a:r>
                        <a:rPr kumimoji="0" lang="en-US" altLang="zh-CN" sz="14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a:t>
                      </a:r>
                      <a:r>
                        <a:rPr kumimoji="0" lang="en-US" altLang="zh-CN" sz="14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GongJing</a:t>
                      </a:r>
                      <a:r>
                        <a:rPr kumimoji="0" lang="en-US" altLang="zh-CN" sz="14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a:t>
                      </a:r>
                      <a:r>
                        <a:rPr kumimoji="0" lang="en-US" altLang="zh-CN" sz="14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LiuNa</a:t>
                      </a:r>
                      <a:r>
                        <a:rPr kumimoji="0" lang="en-US" altLang="zh-CN" sz="14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a:t>
                      </a:r>
                      <a:r>
                        <a:rPr kumimoji="0" lang="en-US" altLang="zh-CN" sz="14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HuangPin</a:t>
                      </a:r>
                      <a:r>
                        <a:rPr kumimoji="0" lang="en-US" altLang="zh-CN" sz="14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a:t>
                      </a:r>
                      <a:r>
                        <a:rPr kumimoji="0" lang="en-US" altLang="zh-CN" sz="14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ZhouZijun</a:t>
                      </a:r>
                      <a:r>
                        <a:rPr kumimoji="0" lang="en-US" altLang="zh-CN" sz="14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a:t>
                      </a:r>
                    </a:p>
                    <a:p>
                      <a:pPr marL="0" marR="0" lvl="0" indent="0" algn="l" defTabSz="914400" rtl="0" eaLnBrk="1" fontAlgn="base" latinLnBrk="0" hangingPunct="1">
                        <a:lnSpc>
                          <a:spcPts val="1400"/>
                        </a:lnSpc>
                        <a:spcBef>
                          <a:spcPct val="20000"/>
                        </a:spcBef>
                        <a:spcAft>
                          <a:spcPct val="0"/>
                        </a:spcAft>
                        <a:buClr>
                          <a:srgbClr val="FFFF00"/>
                        </a:buClr>
                        <a:buSzPct val="80000"/>
                        <a:buFont typeface="Wingdings" pitchFamily="2" charset="2"/>
                        <a:buNone/>
                        <a:tabLst/>
                      </a:pPr>
                      <a:r>
                        <a:rPr kumimoji="0" lang="en-US" altLang="zh-CN" sz="14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	"</a:t>
                      </a:r>
                      <a:r>
                        <a:rPr kumimoji="0" lang="en-US" altLang="zh-CN" sz="14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LianXiaolei</a:t>
                      </a:r>
                      <a:r>
                        <a:rPr kumimoji="0" lang="en-US" altLang="zh-CN" sz="14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a:t>
                      </a:r>
                      <a:r>
                        <a:rPr kumimoji="0" lang="en-US" altLang="zh-CN" sz="14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ChenHailing</a:t>
                      </a:r>
                      <a:r>
                        <a:rPr kumimoji="0" lang="en-US" altLang="zh-CN" sz="14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a:t>
                      </a:r>
                      <a:r>
                        <a:rPr kumimoji="0" lang="en-US" altLang="zh-CN" sz="14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CuiPeng</a:t>
                      </a:r>
                      <a:r>
                        <a:rPr kumimoji="0" lang="en-US" altLang="zh-CN" sz="14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a:t>
                      </a:r>
                      <a:r>
                        <a:rPr kumimoji="0" lang="en-US" altLang="zh-CN" sz="14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LiuPing</a:t>
                      </a:r>
                      <a:r>
                        <a:rPr kumimoji="0" lang="en-US" altLang="zh-CN" sz="14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a:t>
                      </a:r>
                    </a:p>
                    <a:p>
                      <a:pPr marL="0" marR="0" lvl="0" indent="0" algn="l" defTabSz="914400" rtl="0" eaLnBrk="1" fontAlgn="base" latinLnBrk="0" hangingPunct="1">
                        <a:lnSpc>
                          <a:spcPts val="1400"/>
                        </a:lnSpc>
                        <a:spcBef>
                          <a:spcPct val="20000"/>
                        </a:spcBef>
                        <a:spcAft>
                          <a:spcPct val="0"/>
                        </a:spcAft>
                        <a:buClr>
                          <a:srgbClr val="FFFF00"/>
                        </a:buClr>
                        <a:buSzPct val="80000"/>
                        <a:buFont typeface="Wingdings" pitchFamily="2" charset="2"/>
                        <a:buNone/>
                        <a:tabLst/>
                      </a:pPr>
                      <a:r>
                        <a:rPr kumimoji="0" lang="en-US" altLang="zh-CN" sz="14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	char </a:t>
                      </a:r>
                      <a:r>
                        <a:rPr kumimoji="0" lang="en-US" altLang="zh-CN" sz="14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searchname</a:t>
                      </a:r>
                      <a:r>
                        <a:rPr kumimoji="0" lang="en-US" altLang="zh-CN" sz="14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a:t>
                      </a:r>
                      <a:r>
                        <a:rPr kumimoji="0" lang="en-US" altLang="zh-CN" sz="14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NameLen</a:t>
                      </a:r>
                      <a:r>
                        <a:rPr kumimoji="0" lang="en-US" altLang="zh-CN" sz="14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a:t>
                      </a:r>
                    </a:p>
                    <a:p>
                      <a:pPr marL="0" marR="0" lvl="0" indent="0" algn="l" defTabSz="914400" rtl="0" eaLnBrk="1" fontAlgn="base" latinLnBrk="0" hangingPunct="1">
                        <a:lnSpc>
                          <a:spcPts val="1400"/>
                        </a:lnSpc>
                        <a:spcBef>
                          <a:spcPct val="20000"/>
                        </a:spcBef>
                        <a:spcAft>
                          <a:spcPct val="0"/>
                        </a:spcAft>
                        <a:buClr>
                          <a:srgbClr val="FFFF00"/>
                        </a:buClr>
                        <a:buSzPct val="80000"/>
                        <a:buFont typeface="Wingdings" pitchFamily="2" charset="2"/>
                        <a:buNone/>
                        <a:tabLst/>
                      </a:pPr>
                      <a:r>
                        <a:rPr kumimoji="0" lang="en-US" altLang="zh-CN" sz="14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	int n=</a:t>
                      </a:r>
                      <a:r>
                        <a:rPr kumimoji="0" lang="en-US" altLang="zh-CN" sz="14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sizeof</a:t>
                      </a:r>
                      <a:r>
                        <a:rPr kumimoji="0" lang="en-US" altLang="zh-CN" sz="14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a:t>
                      </a:r>
                      <a:r>
                        <a:rPr kumimoji="0" lang="en-US" altLang="zh-CN" sz="14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NameTab</a:t>
                      </a:r>
                      <a:r>
                        <a:rPr kumimoji="0" lang="en-US" altLang="zh-CN" sz="14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a:t>
                      </a:r>
                      <a:r>
                        <a:rPr kumimoji="0" lang="en-US" altLang="zh-CN" sz="14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NameLen</a:t>
                      </a:r>
                      <a:r>
                        <a:rPr kumimoji="0" lang="en-US" altLang="zh-CN" sz="14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a:t>
                      </a:r>
                    </a:p>
                    <a:p>
                      <a:pPr marL="0" marR="0" lvl="0" indent="0" algn="l" defTabSz="914400" rtl="0" eaLnBrk="1" fontAlgn="base" latinLnBrk="0" hangingPunct="1">
                        <a:lnSpc>
                          <a:spcPts val="1400"/>
                        </a:lnSpc>
                        <a:spcBef>
                          <a:spcPct val="20000"/>
                        </a:spcBef>
                        <a:spcAft>
                          <a:spcPct val="0"/>
                        </a:spcAft>
                        <a:buClr>
                          <a:srgbClr val="FFFF00"/>
                        </a:buClr>
                        <a:buSzPct val="80000"/>
                        <a:buFont typeface="Wingdings" pitchFamily="2" charset="2"/>
                        <a:buNone/>
                        <a:tabLst/>
                      </a:pPr>
                      <a:r>
                        <a:rPr kumimoji="0" lang="en-US" altLang="zh-CN" sz="14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	order(</a:t>
                      </a:r>
                      <a:r>
                        <a:rPr kumimoji="0" lang="en-US" altLang="zh-CN" sz="14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NameTab,n</a:t>
                      </a:r>
                      <a:r>
                        <a:rPr kumimoji="0" lang="en-US" altLang="zh-CN" sz="14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a:t>
                      </a:r>
                    </a:p>
                    <a:p>
                      <a:pPr marL="0" marR="0" lvl="0" indent="0" algn="l" defTabSz="914400" rtl="0" eaLnBrk="1" fontAlgn="base" latinLnBrk="0" hangingPunct="1">
                        <a:lnSpc>
                          <a:spcPts val="1400"/>
                        </a:lnSpc>
                        <a:spcBef>
                          <a:spcPct val="20000"/>
                        </a:spcBef>
                        <a:spcAft>
                          <a:spcPct val="0"/>
                        </a:spcAft>
                        <a:buClr>
                          <a:srgbClr val="FFFF00"/>
                        </a:buClr>
                        <a:buSzPct val="80000"/>
                        <a:buFont typeface="Wingdings" pitchFamily="2" charset="2"/>
                        <a:buNone/>
                        <a:tabLst/>
                      </a:pPr>
                      <a:r>
                        <a:rPr kumimoji="0" lang="en-US" altLang="zh-CN" sz="14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	for(int </a:t>
                      </a:r>
                      <a:r>
                        <a:rPr kumimoji="0" lang="en-US" altLang="zh-CN" sz="14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i</a:t>
                      </a:r>
                      <a:r>
                        <a:rPr kumimoji="0" lang="en-US" altLang="zh-CN" sz="14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=0;i&lt;</a:t>
                      </a:r>
                      <a:r>
                        <a:rPr kumimoji="0" lang="en-US" altLang="zh-CN" sz="14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n;i</a:t>
                      </a:r>
                      <a:r>
                        <a:rPr kumimoji="0" lang="en-US" altLang="zh-CN" sz="14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 //</a:t>
                      </a:r>
                      <a:r>
                        <a:rPr kumimoji="0" lang="zh-CN" altLang="en-US" sz="14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输出排序后的各姓名</a:t>
                      </a:r>
                    </a:p>
                    <a:p>
                      <a:pPr marL="0" marR="0" lvl="0" indent="0" algn="l" defTabSz="914400" rtl="0" eaLnBrk="1" fontAlgn="base" latinLnBrk="0" hangingPunct="1">
                        <a:lnSpc>
                          <a:spcPts val="1400"/>
                        </a:lnSpc>
                        <a:spcBef>
                          <a:spcPct val="20000"/>
                        </a:spcBef>
                        <a:spcAft>
                          <a:spcPct val="0"/>
                        </a:spcAft>
                        <a:buClr>
                          <a:srgbClr val="FFFF00"/>
                        </a:buClr>
                        <a:buSzPct val="80000"/>
                        <a:buFont typeface="Wingdings" pitchFamily="2" charset="2"/>
                        <a:buNone/>
                        <a:tabLst/>
                      </a:pPr>
                      <a:r>
                        <a:rPr kumimoji="0" lang="zh-CN" altLang="en-US" sz="14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		</a:t>
                      </a:r>
                      <a:r>
                        <a:rPr kumimoji="0" lang="en-US" altLang="zh-CN" sz="14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cout</a:t>
                      </a:r>
                      <a:r>
                        <a:rPr kumimoji="0" lang="en-US" altLang="zh-CN" sz="14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&lt;&lt;i+1&lt;&lt;'\t'&lt;&lt;</a:t>
                      </a:r>
                      <a:r>
                        <a:rPr kumimoji="0" lang="en-US" altLang="zh-CN" sz="14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NameTab</a:t>
                      </a:r>
                      <a:r>
                        <a:rPr kumimoji="0" lang="en-US" altLang="zh-CN" sz="14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a:t>
                      </a:r>
                      <a:r>
                        <a:rPr kumimoji="0" lang="en-US" altLang="zh-CN" sz="14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i</a:t>
                      </a:r>
                      <a:r>
                        <a:rPr kumimoji="0" lang="en-US" altLang="zh-CN" sz="14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]&lt;&lt;</a:t>
                      </a:r>
                      <a:r>
                        <a:rPr kumimoji="0" lang="en-US" altLang="zh-CN" sz="14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endl</a:t>
                      </a:r>
                      <a:r>
                        <a:rPr kumimoji="0" lang="en-US" altLang="zh-CN" sz="14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a:t>
                      </a:r>
                    </a:p>
                    <a:p>
                      <a:pPr marL="0" marR="0" lvl="0" indent="0" algn="l" defTabSz="914400" rtl="0" eaLnBrk="1" fontAlgn="base" latinLnBrk="0" hangingPunct="1">
                        <a:lnSpc>
                          <a:spcPts val="1400"/>
                        </a:lnSpc>
                        <a:spcBef>
                          <a:spcPct val="20000"/>
                        </a:spcBef>
                        <a:spcAft>
                          <a:spcPct val="0"/>
                        </a:spcAft>
                        <a:buClr>
                          <a:srgbClr val="FFFF00"/>
                        </a:buClr>
                        <a:buSzPct val="80000"/>
                        <a:buFont typeface="Wingdings" pitchFamily="2" charset="2"/>
                        <a:buNone/>
                        <a:tabLst/>
                      </a:pPr>
                      <a:r>
                        <a:rPr kumimoji="0" lang="en-US" altLang="zh-CN" sz="14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	</a:t>
                      </a:r>
                      <a:r>
                        <a:rPr kumimoji="0" lang="en-US" altLang="zh-CN" sz="14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cout</a:t>
                      </a:r>
                      <a:r>
                        <a:rPr kumimoji="0" lang="en-US" altLang="zh-CN" sz="14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&lt;&lt;"Input the searching name:";</a:t>
                      </a:r>
                    </a:p>
                    <a:p>
                      <a:pPr marL="0" marR="0" lvl="0" indent="0" algn="l" defTabSz="914400" rtl="0" eaLnBrk="1" fontAlgn="base" latinLnBrk="0" hangingPunct="1">
                        <a:lnSpc>
                          <a:spcPts val="1400"/>
                        </a:lnSpc>
                        <a:spcBef>
                          <a:spcPct val="20000"/>
                        </a:spcBef>
                        <a:spcAft>
                          <a:spcPct val="0"/>
                        </a:spcAft>
                        <a:buClr>
                          <a:srgbClr val="FFFF00"/>
                        </a:buClr>
                        <a:buSzPct val="80000"/>
                        <a:buFont typeface="Wingdings" pitchFamily="2" charset="2"/>
                        <a:buNone/>
                        <a:tabLst/>
                      </a:pPr>
                      <a:r>
                        <a:rPr kumimoji="0" lang="en-US" altLang="zh-CN" sz="14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	</a:t>
                      </a:r>
                      <a:r>
                        <a:rPr kumimoji="0" lang="en-US" altLang="zh-CN" sz="14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cin</a:t>
                      </a:r>
                      <a:r>
                        <a:rPr kumimoji="0" lang="en-US" altLang="zh-CN" sz="14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&gt;&gt;</a:t>
                      </a:r>
                      <a:r>
                        <a:rPr kumimoji="0" lang="en-US" altLang="zh-CN" sz="14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searchname</a:t>
                      </a:r>
                      <a:r>
                        <a:rPr kumimoji="0" lang="en-US" altLang="zh-CN" sz="14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a:t>
                      </a:r>
                    </a:p>
                    <a:p>
                      <a:pPr marL="0" marR="0" lvl="0" indent="0" algn="l" defTabSz="914400" rtl="0" eaLnBrk="1" fontAlgn="base" latinLnBrk="0" hangingPunct="1">
                        <a:lnSpc>
                          <a:spcPts val="1400"/>
                        </a:lnSpc>
                        <a:spcBef>
                          <a:spcPct val="20000"/>
                        </a:spcBef>
                        <a:spcAft>
                          <a:spcPct val="0"/>
                        </a:spcAft>
                        <a:buClr>
                          <a:srgbClr val="FFFF00"/>
                        </a:buClr>
                        <a:buSzPct val="80000"/>
                        <a:buFont typeface="Wingdings" pitchFamily="2" charset="2"/>
                        <a:buNone/>
                        <a:tabLst/>
                      </a:pPr>
                      <a:r>
                        <a:rPr kumimoji="0" lang="en-US" altLang="zh-CN" sz="14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	if(n=find(</a:t>
                      </a:r>
                      <a:r>
                        <a:rPr kumimoji="0" lang="en-US" altLang="zh-CN" sz="14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NameTab,n,searchname</a:t>
                      </a:r>
                      <a:r>
                        <a:rPr kumimoji="0" lang="en-US" altLang="zh-CN" sz="14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a:t>
                      </a:r>
                    </a:p>
                    <a:p>
                      <a:pPr marL="0" marR="0" lvl="0" indent="0" algn="l" defTabSz="914400" rtl="0" eaLnBrk="1" fontAlgn="base" latinLnBrk="0" hangingPunct="1">
                        <a:lnSpc>
                          <a:spcPts val="1400"/>
                        </a:lnSpc>
                        <a:spcBef>
                          <a:spcPct val="20000"/>
                        </a:spcBef>
                        <a:spcAft>
                          <a:spcPct val="0"/>
                        </a:spcAft>
                        <a:buClr>
                          <a:srgbClr val="FFFF00"/>
                        </a:buClr>
                        <a:buSzPct val="80000"/>
                        <a:buFont typeface="Wingdings" pitchFamily="2" charset="2"/>
                        <a:buNone/>
                        <a:tabLst/>
                      </a:pPr>
                      <a:r>
                        <a:rPr kumimoji="0" lang="en-US" altLang="zh-CN" sz="14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		</a:t>
                      </a:r>
                      <a:r>
                        <a:rPr kumimoji="0" lang="en-US" altLang="zh-CN" sz="14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cout</a:t>
                      </a:r>
                      <a:r>
                        <a:rPr kumimoji="0" lang="en-US" altLang="zh-CN" sz="14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&lt;&lt;"Position:"&lt;&lt;n&lt;&lt;</a:t>
                      </a:r>
                      <a:r>
                        <a:rPr kumimoji="0" lang="en-US" altLang="zh-CN" sz="14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endl</a:t>
                      </a:r>
                      <a:r>
                        <a:rPr kumimoji="0" lang="en-US" altLang="zh-CN" sz="14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a:t>
                      </a:r>
                    </a:p>
                    <a:p>
                      <a:pPr marL="0" marR="0" lvl="0" indent="0" algn="l" defTabSz="914400" rtl="0" eaLnBrk="1" fontAlgn="base" latinLnBrk="0" hangingPunct="1">
                        <a:lnSpc>
                          <a:spcPts val="1400"/>
                        </a:lnSpc>
                        <a:spcBef>
                          <a:spcPct val="20000"/>
                        </a:spcBef>
                        <a:spcAft>
                          <a:spcPct val="0"/>
                        </a:spcAft>
                        <a:buClr>
                          <a:srgbClr val="FFFF00"/>
                        </a:buClr>
                        <a:buSzPct val="80000"/>
                        <a:buFont typeface="Wingdings" pitchFamily="2" charset="2"/>
                        <a:buNone/>
                        <a:tabLst/>
                      </a:pPr>
                      <a:r>
                        <a:rPr kumimoji="0" lang="en-US" altLang="zh-CN" sz="14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	else</a:t>
                      </a:r>
                    </a:p>
                    <a:p>
                      <a:pPr marL="0" marR="0" lvl="0" indent="0" algn="l" defTabSz="914400" rtl="0" eaLnBrk="1" fontAlgn="base" latinLnBrk="0" hangingPunct="1">
                        <a:lnSpc>
                          <a:spcPts val="1400"/>
                        </a:lnSpc>
                        <a:spcBef>
                          <a:spcPct val="20000"/>
                        </a:spcBef>
                        <a:spcAft>
                          <a:spcPct val="0"/>
                        </a:spcAft>
                        <a:buClr>
                          <a:srgbClr val="FFFF00"/>
                        </a:buClr>
                        <a:buSzPct val="80000"/>
                        <a:buFont typeface="Wingdings" pitchFamily="2" charset="2"/>
                        <a:buNone/>
                        <a:tabLst/>
                      </a:pPr>
                      <a:r>
                        <a:rPr kumimoji="0" lang="en-US" altLang="zh-CN" sz="14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		</a:t>
                      </a:r>
                      <a:r>
                        <a:rPr kumimoji="0" lang="en-US" altLang="zh-CN" sz="14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cout</a:t>
                      </a:r>
                      <a:r>
                        <a:rPr kumimoji="0" lang="en-US" altLang="zh-CN" sz="14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&lt;&lt;"Not found!"&lt;&lt;</a:t>
                      </a:r>
                      <a:r>
                        <a:rPr kumimoji="0" lang="en-US" altLang="zh-CN" sz="14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endl</a:t>
                      </a:r>
                      <a:r>
                        <a:rPr kumimoji="0" lang="en-US" altLang="zh-CN" sz="14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a:t>
                      </a:r>
                    </a:p>
                    <a:p>
                      <a:pPr marL="0" marR="0" lvl="0" indent="0" algn="l" defTabSz="914400" rtl="0" eaLnBrk="1" fontAlgn="base" latinLnBrk="0" hangingPunct="1">
                        <a:lnSpc>
                          <a:spcPts val="1400"/>
                        </a:lnSpc>
                        <a:spcBef>
                          <a:spcPct val="20000"/>
                        </a:spcBef>
                        <a:spcAft>
                          <a:spcPct val="0"/>
                        </a:spcAft>
                        <a:buClr>
                          <a:srgbClr val="FFFF00"/>
                        </a:buClr>
                        <a:buSzPct val="80000"/>
                        <a:buFont typeface="Wingdings" pitchFamily="2" charset="2"/>
                        <a:buNone/>
                        <a:tabLst/>
                      </a:pPr>
                      <a:r>
                        <a:rPr kumimoji="0" lang="en-US" altLang="zh-CN" sz="14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	return 0;</a:t>
                      </a:r>
                    </a:p>
                    <a:p>
                      <a:pPr marL="0" marR="0" lvl="0" indent="0" algn="l" defTabSz="914400" rtl="0" eaLnBrk="1" fontAlgn="base" latinLnBrk="0" hangingPunct="1">
                        <a:lnSpc>
                          <a:spcPts val="1400"/>
                        </a:lnSpc>
                        <a:spcBef>
                          <a:spcPct val="20000"/>
                        </a:spcBef>
                        <a:spcAft>
                          <a:spcPct val="0"/>
                        </a:spcAft>
                        <a:buClr>
                          <a:srgbClr val="FFFF00"/>
                        </a:buClr>
                        <a:buSzPct val="80000"/>
                        <a:buFont typeface="Wingdings" pitchFamily="2" charset="2"/>
                        <a:buNone/>
                        <a:tabLst/>
                      </a:pPr>
                      <a:r>
                        <a:rPr kumimoji="0" lang="en-US" altLang="zh-CN" sz="14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  }</a:t>
                      </a:r>
                    </a:p>
                  </a:txBody>
                  <a:tcPr horzOverflow="overflow">
                    <a:lnL>
                      <a:noFill/>
                    </a:lnL>
                    <a:lnR cap="flat">
                      <a:noFill/>
                    </a:lnR>
                    <a:lnT w="28575" cap="flat" cmpd="sng" algn="ctr">
                      <a:solidFill>
                        <a:srgbClr val="003399"/>
                      </a:solidFill>
                      <a:prstDash val="solid"/>
                      <a:round/>
                      <a:headEnd type="none" w="med" len="med"/>
                      <a:tailEnd type="none" w="med" len="med"/>
                    </a:lnT>
                    <a:lnB w="6350" cap="flat" cmpd="sng" algn="ctr">
                      <a:solidFill>
                        <a:srgbClr val="003399"/>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bl>
          </a:graphicData>
        </a:graphic>
      </p:graphicFrame>
      <p:sp>
        <p:nvSpPr>
          <p:cNvPr id="4" name="文本框 3">
            <a:extLst>
              <a:ext uri="{FF2B5EF4-FFF2-40B4-BE49-F238E27FC236}">
                <a16:creationId xmlns:a16="http://schemas.microsoft.com/office/drawing/2014/main" id="{4E472E96-8860-C095-9745-A8F2566362C5}"/>
              </a:ext>
            </a:extLst>
          </p:cNvPr>
          <p:cNvSpPr txBox="1"/>
          <p:nvPr/>
        </p:nvSpPr>
        <p:spPr>
          <a:xfrm>
            <a:off x="900848" y="121514"/>
            <a:ext cx="10560350" cy="584775"/>
          </a:xfrm>
          <a:prstGeom prst="rect">
            <a:avLst/>
          </a:prstGeom>
          <a:noFill/>
        </p:spPr>
        <p:txBody>
          <a:bodyPr wrap="square">
            <a:spAutoFit/>
          </a:bodyPr>
          <a:lstStyle/>
          <a:p>
            <a:r>
              <a:rPr lang="en-US" altLang="zh-CN" sz="3200" b="1" dirty="0">
                <a:latin typeface="微软雅黑" panose="020B0503020204020204" pitchFamily="34" charset="-122"/>
                <a:ea typeface="微软雅黑" panose="020B0503020204020204" pitchFamily="34" charset="-122"/>
                <a:cs typeface="+mj-cs"/>
              </a:rPr>
              <a:t>3.2.5 </a:t>
            </a:r>
            <a:r>
              <a:rPr lang="zh-CN" altLang="en-US" sz="3200" b="1" dirty="0">
                <a:latin typeface="微软雅黑" panose="020B0503020204020204" pitchFamily="34" charset="-122"/>
                <a:ea typeface="微软雅黑" panose="020B0503020204020204" pitchFamily="34" charset="-122"/>
                <a:cs typeface="+mj-cs"/>
              </a:rPr>
              <a:t>字符数组与字符串</a:t>
            </a:r>
          </a:p>
        </p:txBody>
      </p:sp>
      <p:grpSp>
        <p:nvGrpSpPr>
          <p:cNvPr id="5" name="组合 4">
            <a:extLst>
              <a:ext uri="{FF2B5EF4-FFF2-40B4-BE49-F238E27FC236}">
                <a16:creationId xmlns:a16="http://schemas.microsoft.com/office/drawing/2014/main" id="{1BB3252B-1A7F-49F6-DE1A-89A54377372B}"/>
              </a:ext>
            </a:extLst>
          </p:cNvPr>
          <p:cNvGrpSpPr/>
          <p:nvPr/>
        </p:nvGrpSpPr>
        <p:grpSpPr>
          <a:xfrm>
            <a:off x="6339841" y="3535679"/>
            <a:ext cx="3638618" cy="2903627"/>
            <a:chOff x="5990040" y="2057399"/>
            <a:chExt cx="3878122" cy="2903627"/>
          </a:xfrm>
        </p:grpSpPr>
        <p:sp>
          <p:nvSpPr>
            <p:cNvPr id="6" name="Rectangle 9">
              <a:extLst>
                <a:ext uri="{FF2B5EF4-FFF2-40B4-BE49-F238E27FC236}">
                  <a16:creationId xmlns:a16="http://schemas.microsoft.com/office/drawing/2014/main" id="{A198528E-62DF-8CDD-9189-823C95D26FFF}"/>
                </a:ext>
              </a:extLst>
            </p:cNvPr>
            <p:cNvSpPr>
              <a:spLocks noChangeArrowheads="1"/>
            </p:cNvSpPr>
            <p:nvPr/>
          </p:nvSpPr>
          <p:spPr bwMode="auto">
            <a:xfrm>
              <a:off x="5990040" y="2057399"/>
              <a:ext cx="3878122" cy="2862321"/>
            </a:xfrm>
            <a:prstGeom prst="rect">
              <a:avLst/>
            </a:prstGeom>
            <a:solidFill>
              <a:schemeClr val="bg1"/>
            </a:solidFill>
            <a:ln w="1905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tLang="zh-CN" b="1" dirty="0">
                <a:solidFill>
                  <a:schemeClr val="tx1"/>
                </a:solidFill>
                <a:latin typeface="微软雅黑" panose="020B0503020204020204" pitchFamily="34" charset="-122"/>
                <a:ea typeface="微软雅黑" panose="020B0503020204020204" pitchFamily="34" charset="-122"/>
              </a:endParaRPr>
            </a:p>
          </p:txBody>
        </p:sp>
        <p:sp>
          <p:nvSpPr>
            <p:cNvPr id="7" name="文本框 6">
              <a:extLst>
                <a:ext uri="{FF2B5EF4-FFF2-40B4-BE49-F238E27FC236}">
                  <a16:creationId xmlns:a16="http://schemas.microsoft.com/office/drawing/2014/main" id="{6D0A38C8-2B79-A3BA-F636-138C28F2E231}"/>
                </a:ext>
              </a:extLst>
            </p:cNvPr>
            <p:cNvSpPr txBox="1"/>
            <p:nvPr/>
          </p:nvSpPr>
          <p:spPr>
            <a:xfrm>
              <a:off x="6074554" y="2098704"/>
              <a:ext cx="3700136" cy="2862322"/>
            </a:xfrm>
            <a:prstGeom prst="rect">
              <a:avLst/>
            </a:prstGeom>
            <a:noFill/>
          </p:spPr>
          <p:txBody>
            <a:bodyPr wrap="square">
              <a:spAutoFit/>
            </a:bodyPr>
            <a:lstStyle/>
            <a:p>
              <a:pPr>
                <a:defRPr/>
              </a:pPr>
              <a:r>
                <a:rPr kumimoji="1" lang="en-US" altLang="zh-CN" dirty="0">
                  <a:effectLst>
                    <a:outerShdw blurRad="38100" dist="38100" dir="2700000" algn="tl">
                      <a:srgbClr val="C0C0C0"/>
                    </a:outerShdw>
                  </a:effectLst>
                  <a:latin typeface="Times New Roman" panose="02020603050405020304" pitchFamily="18" charset="0"/>
                  <a:cs typeface="Times New Roman" panose="02020603050405020304" pitchFamily="18" charset="0"/>
                </a:rPr>
                <a:t>1       </a:t>
              </a:r>
              <a:r>
                <a:rPr kumimoji="1" lang="en-US" altLang="zh-CN" dirty="0" err="1">
                  <a:effectLst>
                    <a:outerShdw blurRad="38100" dist="38100" dir="2700000" algn="tl">
                      <a:srgbClr val="C0C0C0"/>
                    </a:outerShdw>
                  </a:effectLst>
                  <a:latin typeface="Times New Roman" panose="02020603050405020304" pitchFamily="18" charset="0"/>
                  <a:cs typeface="Times New Roman" panose="02020603050405020304" pitchFamily="18" charset="0"/>
                </a:rPr>
                <a:t>ChenHailing</a:t>
              </a:r>
              <a:endParaRPr kumimoji="1" lang="en-US" altLang="zh-CN" dirty="0">
                <a:effectLst>
                  <a:outerShdw blurRad="38100" dist="38100" dir="2700000" algn="tl">
                    <a:srgbClr val="C0C0C0"/>
                  </a:outerShdw>
                </a:effectLst>
                <a:latin typeface="Times New Roman" panose="02020603050405020304" pitchFamily="18" charset="0"/>
                <a:cs typeface="Times New Roman" panose="02020603050405020304" pitchFamily="18" charset="0"/>
              </a:endParaRPr>
            </a:p>
            <a:p>
              <a:pPr>
                <a:defRPr/>
              </a:pPr>
              <a:r>
                <a:rPr kumimoji="1" lang="en-US" altLang="zh-CN" dirty="0">
                  <a:effectLst>
                    <a:outerShdw blurRad="38100" dist="38100" dir="2700000" algn="tl">
                      <a:srgbClr val="C0C0C0"/>
                    </a:outerShdw>
                  </a:effectLst>
                  <a:latin typeface="Times New Roman" panose="02020603050405020304" pitchFamily="18" charset="0"/>
                  <a:cs typeface="Times New Roman" panose="02020603050405020304" pitchFamily="18" charset="0"/>
                </a:rPr>
                <a:t>2       </a:t>
              </a:r>
              <a:r>
                <a:rPr kumimoji="1" lang="en-US" altLang="zh-CN" dirty="0" err="1">
                  <a:effectLst>
                    <a:outerShdw blurRad="38100" dist="38100" dir="2700000" algn="tl">
                      <a:srgbClr val="C0C0C0"/>
                    </a:outerShdw>
                  </a:effectLst>
                  <a:latin typeface="Times New Roman" panose="02020603050405020304" pitchFamily="18" charset="0"/>
                  <a:cs typeface="Times New Roman" panose="02020603050405020304" pitchFamily="18" charset="0"/>
                </a:rPr>
                <a:t>CuiPeng</a:t>
              </a:r>
              <a:endParaRPr kumimoji="1" lang="en-US" altLang="zh-CN" dirty="0">
                <a:effectLst>
                  <a:outerShdw blurRad="38100" dist="38100" dir="2700000" algn="tl">
                    <a:srgbClr val="C0C0C0"/>
                  </a:outerShdw>
                </a:effectLst>
                <a:latin typeface="Times New Roman" panose="02020603050405020304" pitchFamily="18" charset="0"/>
                <a:cs typeface="Times New Roman" panose="02020603050405020304" pitchFamily="18" charset="0"/>
              </a:endParaRPr>
            </a:p>
            <a:p>
              <a:pPr>
                <a:defRPr/>
              </a:pPr>
              <a:r>
                <a:rPr kumimoji="1" lang="en-US" altLang="zh-CN" dirty="0">
                  <a:effectLst>
                    <a:outerShdw blurRad="38100" dist="38100" dir="2700000" algn="tl">
                      <a:srgbClr val="C0C0C0"/>
                    </a:outerShdw>
                  </a:effectLst>
                  <a:latin typeface="Times New Roman" panose="02020603050405020304" pitchFamily="18" charset="0"/>
                  <a:cs typeface="Times New Roman" panose="02020603050405020304" pitchFamily="18" charset="0"/>
                </a:rPr>
                <a:t>3       </a:t>
              </a:r>
              <a:r>
                <a:rPr kumimoji="1" lang="en-US" altLang="zh-CN" dirty="0" err="1">
                  <a:effectLst>
                    <a:outerShdw blurRad="38100" dist="38100" dir="2700000" algn="tl">
                      <a:srgbClr val="C0C0C0"/>
                    </a:outerShdw>
                  </a:effectLst>
                  <a:latin typeface="Times New Roman" panose="02020603050405020304" pitchFamily="18" charset="0"/>
                  <a:cs typeface="Times New Roman" panose="02020603050405020304" pitchFamily="18" charset="0"/>
                </a:rPr>
                <a:t>GongJing</a:t>
              </a:r>
              <a:endParaRPr kumimoji="1" lang="en-US" altLang="zh-CN" dirty="0">
                <a:effectLst>
                  <a:outerShdw blurRad="38100" dist="38100" dir="2700000" algn="tl">
                    <a:srgbClr val="C0C0C0"/>
                  </a:outerShdw>
                </a:effectLst>
                <a:latin typeface="Times New Roman" panose="02020603050405020304" pitchFamily="18" charset="0"/>
                <a:cs typeface="Times New Roman" panose="02020603050405020304" pitchFamily="18" charset="0"/>
              </a:endParaRPr>
            </a:p>
            <a:p>
              <a:pPr>
                <a:defRPr/>
              </a:pPr>
              <a:r>
                <a:rPr kumimoji="1" lang="en-US" altLang="zh-CN" dirty="0">
                  <a:effectLst>
                    <a:outerShdw blurRad="38100" dist="38100" dir="2700000" algn="tl">
                      <a:srgbClr val="C0C0C0"/>
                    </a:outerShdw>
                  </a:effectLst>
                  <a:latin typeface="Times New Roman" panose="02020603050405020304" pitchFamily="18" charset="0"/>
                  <a:cs typeface="Times New Roman" panose="02020603050405020304" pitchFamily="18" charset="0"/>
                </a:rPr>
                <a:t>4       </a:t>
              </a:r>
              <a:r>
                <a:rPr kumimoji="1" lang="en-US" altLang="zh-CN" dirty="0" err="1">
                  <a:effectLst>
                    <a:outerShdw blurRad="38100" dist="38100" dir="2700000" algn="tl">
                      <a:srgbClr val="C0C0C0"/>
                    </a:outerShdw>
                  </a:effectLst>
                  <a:latin typeface="Times New Roman" panose="02020603050405020304" pitchFamily="18" charset="0"/>
                  <a:cs typeface="Times New Roman" panose="02020603050405020304" pitchFamily="18" charset="0"/>
                </a:rPr>
                <a:t>HuangPin</a:t>
              </a:r>
              <a:endParaRPr kumimoji="1" lang="en-US" altLang="zh-CN" dirty="0">
                <a:effectLst>
                  <a:outerShdw blurRad="38100" dist="38100" dir="2700000" algn="tl">
                    <a:srgbClr val="C0C0C0"/>
                  </a:outerShdw>
                </a:effectLst>
                <a:latin typeface="Times New Roman" panose="02020603050405020304" pitchFamily="18" charset="0"/>
                <a:cs typeface="Times New Roman" panose="02020603050405020304" pitchFamily="18" charset="0"/>
              </a:endParaRPr>
            </a:p>
            <a:p>
              <a:pPr>
                <a:defRPr/>
              </a:pPr>
              <a:r>
                <a:rPr kumimoji="1" lang="en-US" altLang="zh-CN" dirty="0">
                  <a:effectLst>
                    <a:outerShdw blurRad="38100" dist="38100" dir="2700000" algn="tl">
                      <a:srgbClr val="C0C0C0"/>
                    </a:outerShdw>
                  </a:effectLst>
                  <a:latin typeface="Times New Roman" panose="02020603050405020304" pitchFamily="18" charset="0"/>
                  <a:cs typeface="Times New Roman" panose="02020603050405020304" pitchFamily="18" charset="0"/>
                </a:rPr>
                <a:t>5       </a:t>
              </a:r>
              <a:r>
                <a:rPr kumimoji="1" lang="en-US" altLang="zh-CN" dirty="0" err="1">
                  <a:effectLst>
                    <a:outerShdw blurRad="38100" dist="38100" dir="2700000" algn="tl">
                      <a:srgbClr val="C0C0C0"/>
                    </a:outerShdw>
                  </a:effectLst>
                  <a:latin typeface="Times New Roman" panose="02020603050405020304" pitchFamily="18" charset="0"/>
                  <a:cs typeface="Times New Roman" panose="02020603050405020304" pitchFamily="18" charset="0"/>
                </a:rPr>
                <a:t>LianXiaolei</a:t>
              </a:r>
              <a:endParaRPr kumimoji="1" lang="en-US" altLang="zh-CN" dirty="0">
                <a:effectLst>
                  <a:outerShdw blurRad="38100" dist="38100" dir="2700000" algn="tl">
                    <a:srgbClr val="C0C0C0"/>
                  </a:outerShdw>
                </a:effectLst>
                <a:latin typeface="Times New Roman" panose="02020603050405020304" pitchFamily="18" charset="0"/>
                <a:cs typeface="Times New Roman" panose="02020603050405020304" pitchFamily="18" charset="0"/>
              </a:endParaRPr>
            </a:p>
            <a:p>
              <a:pPr>
                <a:defRPr/>
              </a:pPr>
              <a:r>
                <a:rPr kumimoji="1" lang="en-US" altLang="zh-CN" dirty="0">
                  <a:effectLst>
                    <a:outerShdw blurRad="38100" dist="38100" dir="2700000" algn="tl">
                      <a:srgbClr val="C0C0C0"/>
                    </a:outerShdw>
                  </a:effectLst>
                  <a:latin typeface="Times New Roman" panose="02020603050405020304" pitchFamily="18" charset="0"/>
                  <a:cs typeface="Times New Roman" panose="02020603050405020304" pitchFamily="18" charset="0"/>
                </a:rPr>
                <a:t>6       </a:t>
              </a:r>
              <a:r>
                <a:rPr kumimoji="1" lang="en-US" altLang="zh-CN" dirty="0" err="1">
                  <a:effectLst>
                    <a:outerShdw blurRad="38100" dist="38100" dir="2700000" algn="tl">
                      <a:srgbClr val="C0C0C0"/>
                    </a:outerShdw>
                  </a:effectLst>
                  <a:latin typeface="Times New Roman" panose="02020603050405020304" pitchFamily="18" charset="0"/>
                  <a:cs typeface="Times New Roman" panose="02020603050405020304" pitchFamily="18" charset="0"/>
                </a:rPr>
                <a:t>LiuNa</a:t>
              </a:r>
              <a:endParaRPr kumimoji="1" lang="en-US" altLang="zh-CN" dirty="0">
                <a:effectLst>
                  <a:outerShdw blurRad="38100" dist="38100" dir="2700000" algn="tl">
                    <a:srgbClr val="C0C0C0"/>
                  </a:outerShdw>
                </a:effectLst>
                <a:latin typeface="Times New Roman" panose="02020603050405020304" pitchFamily="18" charset="0"/>
                <a:cs typeface="Times New Roman" panose="02020603050405020304" pitchFamily="18" charset="0"/>
              </a:endParaRPr>
            </a:p>
            <a:p>
              <a:pPr>
                <a:defRPr/>
              </a:pPr>
              <a:r>
                <a:rPr kumimoji="1" lang="en-US" altLang="zh-CN" dirty="0">
                  <a:effectLst>
                    <a:outerShdw blurRad="38100" dist="38100" dir="2700000" algn="tl">
                      <a:srgbClr val="C0C0C0"/>
                    </a:outerShdw>
                  </a:effectLst>
                  <a:latin typeface="Times New Roman" panose="02020603050405020304" pitchFamily="18" charset="0"/>
                  <a:cs typeface="Times New Roman" panose="02020603050405020304" pitchFamily="18" charset="0"/>
                </a:rPr>
                <a:t>7       </a:t>
              </a:r>
              <a:r>
                <a:rPr kumimoji="1" lang="en-US" altLang="zh-CN" dirty="0" err="1">
                  <a:effectLst>
                    <a:outerShdw blurRad="38100" dist="38100" dir="2700000" algn="tl">
                      <a:srgbClr val="C0C0C0"/>
                    </a:outerShdw>
                  </a:effectLst>
                  <a:latin typeface="Times New Roman" panose="02020603050405020304" pitchFamily="18" charset="0"/>
                  <a:cs typeface="Times New Roman" panose="02020603050405020304" pitchFamily="18" charset="0"/>
                </a:rPr>
                <a:t>LiuPing</a:t>
              </a:r>
              <a:endParaRPr kumimoji="1" lang="en-US" altLang="zh-CN" dirty="0">
                <a:effectLst>
                  <a:outerShdw blurRad="38100" dist="38100" dir="2700000" algn="tl">
                    <a:srgbClr val="C0C0C0"/>
                  </a:outerShdw>
                </a:effectLst>
                <a:latin typeface="Times New Roman" panose="02020603050405020304" pitchFamily="18" charset="0"/>
                <a:cs typeface="Times New Roman" panose="02020603050405020304" pitchFamily="18" charset="0"/>
              </a:endParaRPr>
            </a:p>
            <a:p>
              <a:pPr>
                <a:defRPr/>
              </a:pPr>
              <a:r>
                <a:rPr kumimoji="1" lang="en-US" altLang="zh-CN" dirty="0">
                  <a:effectLst>
                    <a:outerShdw blurRad="38100" dist="38100" dir="2700000" algn="tl">
                      <a:srgbClr val="C0C0C0"/>
                    </a:outerShdw>
                  </a:effectLst>
                  <a:latin typeface="Times New Roman" panose="02020603050405020304" pitchFamily="18" charset="0"/>
                  <a:cs typeface="Times New Roman" panose="02020603050405020304" pitchFamily="18" charset="0"/>
                </a:rPr>
                <a:t>8       </a:t>
              </a:r>
              <a:r>
                <a:rPr kumimoji="1" lang="en-US" altLang="zh-CN" dirty="0" err="1">
                  <a:effectLst>
                    <a:outerShdw blurRad="38100" dist="38100" dir="2700000" algn="tl">
                      <a:srgbClr val="C0C0C0"/>
                    </a:outerShdw>
                  </a:effectLst>
                  <a:latin typeface="Times New Roman" panose="02020603050405020304" pitchFamily="18" charset="0"/>
                  <a:cs typeface="Times New Roman" panose="02020603050405020304" pitchFamily="18" charset="0"/>
                </a:rPr>
                <a:t>ZhouZijun</a:t>
              </a:r>
              <a:endParaRPr kumimoji="1" lang="en-US" altLang="zh-CN" dirty="0">
                <a:effectLst>
                  <a:outerShdw blurRad="38100" dist="38100" dir="2700000" algn="tl">
                    <a:srgbClr val="C0C0C0"/>
                  </a:outerShdw>
                </a:effectLst>
                <a:latin typeface="Times New Roman" panose="02020603050405020304" pitchFamily="18" charset="0"/>
                <a:cs typeface="Times New Roman" panose="02020603050405020304" pitchFamily="18" charset="0"/>
              </a:endParaRPr>
            </a:p>
            <a:p>
              <a:pPr>
                <a:defRPr/>
              </a:pPr>
              <a:r>
                <a:rPr kumimoji="1" lang="en-US" altLang="zh-CN" dirty="0">
                  <a:effectLst>
                    <a:outerShdw blurRad="38100" dist="38100" dir="2700000" algn="tl">
                      <a:srgbClr val="C0C0C0"/>
                    </a:outerShdw>
                  </a:effectLst>
                  <a:latin typeface="Times New Roman" panose="02020603050405020304" pitchFamily="18" charset="0"/>
                  <a:cs typeface="Times New Roman" panose="02020603050405020304" pitchFamily="18" charset="0"/>
                </a:rPr>
                <a:t>Input the searching </a:t>
              </a:r>
              <a:r>
                <a:rPr kumimoji="1" lang="en-US" altLang="zh-CN" dirty="0" err="1">
                  <a:effectLst>
                    <a:outerShdw blurRad="38100" dist="38100" dir="2700000" algn="tl">
                      <a:srgbClr val="C0C0C0"/>
                    </a:outerShdw>
                  </a:effectLst>
                  <a:latin typeface="Times New Roman" panose="02020603050405020304" pitchFamily="18" charset="0"/>
                  <a:cs typeface="Times New Roman" panose="02020603050405020304" pitchFamily="18" charset="0"/>
                </a:rPr>
                <a:t>name:LiuPing</a:t>
              </a:r>
              <a:endParaRPr kumimoji="1" lang="en-US" altLang="zh-CN" dirty="0">
                <a:effectLst>
                  <a:outerShdw blurRad="38100" dist="38100" dir="2700000" algn="tl">
                    <a:srgbClr val="C0C0C0"/>
                  </a:outerShdw>
                </a:effectLst>
                <a:latin typeface="Times New Roman" panose="02020603050405020304" pitchFamily="18" charset="0"/>
                <a:cs typeface="Times New Roman" panose="02020603050405020304" pitchFamily="18" charset="0"/>
              </a:endParaRPr>
            </a:p>
            <a:p>
              <a:pPr>
                <a:defRPr/>
              </a:pPr>
              <a:r>
                <a:rPr kumimoji="1" lang="en-US" altLang="zh-CN" dirty="0">
                  <a:effectLst>
                    <a:outerShdw blurRad="38100" dist="38100" dir="2700000" algn="tl">
                      <a:srgbClr val="C0C0C0"/>
                    </a:outerShdw>
                  </a:effectLst>
                  <a:latin typeface="Times New Roman" panose="02020603050405020304" pitchFamily="18" charset="0"/>
                  <a:cs typeface="Times New Roman" panose="02020603050405020304" pitchFamily="18" charset="0"/>
                </a:rPr>
                <a:t>Position:7</a:t>
              </a:r>
              <a:r>
                <a:rPr kumimoji="1" lang="en-US" altLang="zh-CN" dirty="0">
                  <a:latin typeface="Times New Roman" panose="02020603050405020304" pitchFamily="18" charset="0"/>
                  <a:cs typeface="Times New Roman" panose="02020603050405020304" pitchFamily="18" charset="0"/>
                </a:rPr>
                <a:t> </a:t>
              </a:r>
            </a:p>
          </p:txBody>
        </p:sp>
      </p:grpSp>
    </p:spTree>
    <p:extLst>
      <p:ext uri="{BB962C8B-B14F-4D97-AF65-F5344CB8AC3E}">
        <p14:creationId xmlns:p14="http://schemas.microsoft.com/office/powerpoint/2010/main" val="34668893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313D49-AD51-5118-889A-872F81C6A2D8}"/>
            </a:ext>
          </a:extLst>
        </p:cNvPr>
        <p:cNvGrpSpPr/>
        <p:nvPr/>
      </p:nvGrpSpPr>
      <p:grpSpPr>
        <a:xfrm>
          <a:off x="0" y="0"/>
          <a:ext cx="0" cy="0"/>
          <a:chOff x="0" y="0"/>
          <a:chExt cx="0" cy="0"/>
        </a:xfrm>
      </p:grpSpPr>
      <p:sp>
        <p:nvSpPr>
          <p:cNvPr id="21" name="文本框 20">
            <a:extLst>
              <a:ext uri="{FF2B5EF4-FFF2-40B4-BE49-F238E27FC236}">
                <a16:creationId xmlns:a16="http://schemas.microsoft.com/office/drawing/2014/main" id="{E4CCC916-8A5D-DED8-23EF-94B6B5346379}"/>
              </a:ext>
            </a:extLst>
          </p:cNvPr>
          <p:cNvSpPr txBox="1"/>
          <p:nvPr/>
        </p:nvSpPr>
        <p:spPr>
          <a:xfrm>
            <a:off x="900848" y="121514"/>
            <a:ext cx="10560350" cy="584775"/>
          </a:xfrm>
          <a:prstGeom prst="rect">
            <a:avLst/>
          </a:prstGeom>
          <a:noFill/>
        </p:spPr>
        <p:txBody>
          <a:bodyPr wrap="square">
            <a:spAutoFit/>
          </a:bodyPr>
          <a:lstStyle/>
          <a:p>
            <a:r>
              <a:rPr lang="en-US" altLang="zh-CN" sz="3200" b="1" dirty="0">
                <a:latin typeface="微软雅黑" panose="020B0503020204020204" pitchFamily="34" charset="-122"/>
                <a:ea typeface="微软雅黑" panose="020B0503020204020204" pitchFamily="34" charset="-122"/>
                <a:cs typeface="+mj-cs"/>
              </a:rPr>
              <a:t>3.3 </a:t>
            </a:r>
            <a:r>
              <a:rPr lang="zh-CN" altLang="en-US" sz="3200" b="1" dirty="0">
                <a:latin typeface="微软雅黑" panose="020B0503020204020204" pitchFamily="34" charset="-122"/>
                <a:ea typeface="微软雅黑" panose="020B0503020204020204" pitchFamily="34" charset="-122"/>
                <a:cs typeface="+mj-cs"/>
              </a:rPr>
              <a:t>指针</a:t>
            </a:r>
          </a:p>
        </p:txBody>
      </p:sp>
      <p:sp>
        <p:nvSpPr>
          <p:cNvPr id="2" name="Rectangle 3">
            <a:extLst>
              <a:ext uri="{FF2B5EF4-FFF2-40B4-BE49-F238E27FC236}">
                <a16:creationId xmlns:a16="http://schemas.microsoft.com/office/drawing/2014/main" id="{2476AB77-CD1C-245E-A842-479E04DFFE43}"/>
              </a:ext>
            </a:extLst>
          </p:cNvPr>
          <p:cNvSpPr txBox="1">
            <a:spLocks noChangeArrowheads="1"/>
          </p:cNvSpPr>
          <p:nvPr/>
        </p:nvSpPr>
        <p:spPr>
          <a:xfrm>
            <a:off x="646787" y="4138195"/>
            <a:ext cx="10463173" cy="165049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buFont typeface="Wingdings" panose="05000000000000000000" pitchFamily="2" charset="2"/>
              <a:buNone/>
            </a:pPr>
            <a:r>
              <a:rPr lang="zh-CN" altLang="en-US" dirty="0">
                <a:latin typeface="Times New Roman" panose="02020603050405020304" pitchFamily="18" charset="0"/>
                <a:ea typeface="宋体" panose="02010600030101010101" pitchFamily="2" charset="-122"/>
                <a:cs typeface="Times New Roman" panose="02020603050405020304" pitchFamily="18" charset="0"/>
              </a:rPr>
              <a:t>在</a:t>
            </a:r>
            <a:r>
              <a:rPr lang="en-US" altLang="zh-CN" dirty="0">
                <a:latin typeface="Times New Roman" panose="02020603050405020304" pitchFamily="18" charset="0"/>
                <a:ea typeface="宋体" panose="02010600030101010101" pitchFamily="2" charset="-122"/>
                <a:cs typeface="Times New Roman" panose="02020603050405020304" pitchFamily="18" charset="0"/>
              </a:rPr>
              <a:t>C++</a:t>
            </a:r>
            <a:r>
              <a:rPr lang="zh-CN" altLang="en-US" dirty="0">
                <a:latin typeface="Times New Roman" panose="02020603050405020304" pitchFamily="18" charset="0"/>
                <a:ea typeface="宋体" panose="02010600030101010101" pitchFamily="2" charset="-122"/>
                <a:cs typeface="Times New Roman" panose="02020603050405020304" pitchFamily="18" charset="0"/>
              </a:rPr>
              <a:t>中，提供了</a:t>
            </a:r>
            <a:r>
              <a:rPr lang="zh-CN" altLang="en-US" b="1" dirty="0">
                <a:latin typeface="Times New Roman" panose="02020603050405020304" pitchFamily="18" charset="0"/>
                <a:ea typeface="宋体" panose="02010600030101010101" pitchFamily="2" charset="-122"/>
                <a:cs typeface="Times New Roman" panose="02020603050405020304" pitchFamily="18" charset="0"/>
              </a:rPr>
              <a:t>指针</a:t>
            </a:r>
            <a:r>
              <a:rPr lang="zh-CN" altLang="en-US" dirty="0">
                <a:latin typeface="Times New Roman" panose="02020603050405020304" pitchFamily="18" charset="0"/>
                <a:ea typeface="宋体" panose="02010600030101010101" pitchFamily="2" charset="-122"/>
                <a:cs typeface="Times New Roman" panose="02020603050405020304" pitchFamily="18" charset="0"/>
              </a:rPr>
              <a:t>类型，它是一种用于存放内存单元地址的变量类型，地址就存储在这种指针类型的变量中。正因为指针变量存储的是地址，用它来指明内存单元，所以形象地称这种地址变量为</a:t>
            </a:r>
            <a:r>
              <a:rPr lang="zh-CN" altLang="en-US" b="1" dirty="0">
                <a:latin typeface="Times New Roman" panose="02020603050405020304" pitchFamily="18" charset="0"/>
                <a:ea typeface="宋体" panose="02010600030101010101" pitchFamily="2" charset="-122"/>
                <a:cs typeface="Times New Roman" panose="02020603050405020304" pitchFamily="18" charset="0"/>
              </a:rPr>
              <a:t>指针</a:t>
            </a:r>
            <a:r>
              <a:rPr lang="zh-CN" altLang="en-US" dirty="0">
                <a:latin typeface="Times New Roman" panose="02020603050405020304" pitchFamily="18" charset="0"/>
                <a:ea typeface="宋体" panose="02010600030101010101" pitchFamily="2" charset="-122"/>
                <a:cs typeface="Times New Roman" panose="02020603050405020304" pitchFamily="18" charset="0"/>
              </a:rPr>
              <a:t>。</a:t>
            </a:r>
            <a:r>
              <a:rPr lang="zh-CN" altLang="en-US" sz="2500" dirty="0">
                <a:latin typeface="Times New Roman" panose="02020603050405020304" pitchFamily="18" charset="0"/>
                <a:ea typeface="宋体" panose="02010600030101010101" pitchFamily="2" charset="-122"/>
                <a:cs typeface="Times New Roman" panose="02020603050405020304" pitchFamily="18" charset="0"/>
              </a:rPr>
              <a:t> </a:t>
            </a:r>
          </a:p>
        </p:txBody>
      </p:sp>
      <p:grpSp>
        <p:nvGrpSpPr>
          <p:cNvPr id="10" name="组合 9">
            <a:extLst>
              <a:ext uri="{FF2B5EF4-FFF2-40B4-BE49-F238E27FC236}">
                <a16:creationId xmlns:a16="http://schemas.microsoft.com/office/drawing/2014/main" id="{3CA50E98-D9F6-7529-D59A-E7DECC9E2BC4}"/>
              </a:ext>
            </a:extLst>
          </p:cNvPr>
          <p:cNvGrpSpPr/>
          <p:nvPr/>
        </p:nvGrpSpPr>
        <p:grpSpPr>
          <a:xfrm>
            <a:off x="757645" y="1102190"/>
            <a:ext cx="3334295" cy="310896"/>
            <a:chOff x="2761705" y="1243440"/>
            <a:chExt cx="3334295" cy="310896"/>
          </a:xfrm>
        </p:grpSpPr>
        <p:sp>
          <p:nvSpPr>
            <p:cNvPr id="3" name="core goal text">
              <a:extLst>
                <a:ext uri="{FF2B5EF4-FFF2-40B4-BE49-F238E27FC236}">
                  <a16:creationId xmlns:a16="http://schemas.microsoft.com/office/drawing/2014/main" id="{3433CB37-F22C-26DA-4F67-BD02661B92E7}"/>
                </a:ext>
              </a:extLst>
            </p:cNvPr>
            <p:cNvSpPr txBox="1"/>
            <p:nvPr/>
          </p:nvSpPr>
          <p:spPr>
            <a:xfrm>
              <a:off x="3311430" y="1243440"/>
              <a:ext cx="2784570" cy="310896"/>
            </a:xfrm>
            <a:prstGeom prst="rect">
              <a:avLst/>
            </a:prstGeom>
            <a:noFill/>
            <a:ln>
              <a:noFill/>
            </a:ln>
          </p:spPr>
          <p:txBody>
            <a:bodyPr vert="horz" wrap="square" lIns="0" tIns="0" rIns="0" bIns="0" rtlCol="0" anchor="ctr">
              <a:noAutofit/>
            </a:bodyPr>
            <a:lstStyle/>
            <a:p>
              <a:pPr algn="l"/>
              <a:r>
                <a:rPr lang="zh-CN" altLang="en-US" sz="2800" b="1" dirty="0">
                  <a:solidFill>
                    <a:srgbClr val="1C51C8"/>
                  </a:solidFill>
                  <a:ea typeface="Microsoft YaHei UI"/>
                </a:rPr>
                <a:t>地址与指针</a:t>
              </a:r>
            </a:p>
          </p:txBody>
        </p:sp>
        <p:grpSp>
          <p:nvGrpSpPr>
            <p:cNvPr id="4" name="组合 3">
              <a:extLst>
                <a:ext uri="{FF2B5EF4-FFF2-40B4-BE49-F238E27FC236}">
                  <a16:creationId xmlns:a16="http://schemas.microsoft.com/office/drawing/2014/main" id="{0D09841A-3D86-1DB6-4319-C8CA6F58E777}"/>
                </a:ext>
              </a:extLst>
            </p:cNvPr>
            <p:cNvGrpSpPr/>
            <p:nvPr/>
          </p:nvGrpSpPr>
          <p:grpSpPr>
            <a:xfrm>
              <a:off x="5165408" y="1334001"/>
              <a:ext cx="449993" cy="103462"/>
              <a:chOff x="2686178" y="1247345"/>
              <a:chExt cx="449993" cy="103462"/>
            </a:xfrm>
          </p:grpSpPr>
          <p:sp>
            <p:nvSpPr>
              <p:cNvPr id="5" name="平行四边形 4">
                <a:extLst>
                  <a:ext uri="{FF2B5EF4-FFF2-40B4-BE49-F238E27FC236}">
                    <a16:creationId xmlns:a16="http://schemas.microsoft.com/office/drawing/2014/main" id="{4B9B49AF-A187-2BFF-05D0-BD78A0B237CC}"/>
                  </a:ext>
                </a:extLst>
              </p:cNvPr>
              <p:cNvSpPr/>
              <p:nvPr/>
            </p:nvSpPr>
            <p:spPr>
              <a:xfrm>
                <a:off x="2686178" y="1247345"/>
                <a:ext cx="160397" cy="103462"/>
              </a:xfrm>
              <a:prstGeom prst="parallelogram">
                <a:avLst/>
              </a:prstGeom>
              <a:gradFill>
                <a:gsLst>
                  <a:gs pos="0">
                    <a:srgbClr val="184DDD"/>
                  </a:gs>
                  <a:gs pos="97203">
                    <a:srgbClr val="E6EEFC"/>
                  </a:gs>
                  <a:gs pos="6500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6" name="平行四边形 5">
                <a:extLst>
                  <a:ext uri="{FF2B5EF4-FFF2-40B4-BE49-F238E27FC236}">
                    <a16:creationId xmlns:a16="http://schemas.microsoft.com/office/drawing/2014/main" id="{CC4D7F01-0059-83A8-850F-142DE2E998EE}"/>
                  </a:ext>
                </a:extLst>
              </p:cNvPr>
              <p:cNvSpPr/>
              <p:nvPr/>
            </p:nvSpPr>
            <p:spPr>
              <a:xfrm>
                <a:off x="2887411" y="1247345"/>
                <a:ext cx="248760" cy="103462"/>
              </a:xfrm>
              <a:prstGeom prst="parallelogram">
                <a:avLst/>
              </a:prstGeom>
              <a:gradFill>
                <a:gsLst>
                  <a:gs pos="82000">
                    <a:srgbClr val="E6EEFC"/>
                  </a:gs>
                  <a:gs pos="97203">
                    <a:srgbClr val="E6EEFC"/>
                  </a:gs>
                  <a:gs pos="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grpSp>
          <p:nvGrpSpPr>
            <p:cNvPr id="7" name="组合 6">
              <a:extLst>
                <a:ext uri="{FF2B5EF4-FFF2-40B4-BE49-F238E27FC236}">
                  <a16:creationId xmlns:a16="http://schemas.microsoft.com/office/drawing/2014/main" id="{A66C322D-BE27-6E35-94CE-4B1F79333E45}"/>
                </a:ext>
              </a:extLst>
            </p:cNvPr>
            <p:cNvGrpSpPr/>
            <p:nvPr/>
          </p:nvGrpSpPr>
          <p:grpSpPr>
            <a:xfrm flipH="1">
              <a:off x="2761705" y="1322138"/>
              <a:ext cx="449993" cy="103462"/>
              <a:chOff x="2488823" y="1260501"/>
              <a:chExt cx="449993" cy="103462"/>
            </a:xfrm>
          </p:grpSpPr>
          <p:sp>
            <p:nvSpPr>
              <p:cNvPr id="8" name="平行四边形 7">
                <a:extLst>
                  <a:ext uri="{FF2B5EF4-FFF2-40B4-BE49-F238E27FC236}">
                    <a16:creationId xmlns:a16="http://schemas.microsoft.com/office/drawing/2014/main" id="{B5CC62F2-7971-4CED-B303-067305C61D5C}"/>
                  </a:ext>
                </a:extLst>
              </p:cNvPr>
              <p:cNvSpPr/>
              <p:nvPr/>
            </p:nvSpPr>
            <p:spPr>
              <a:xfrm>
                <a:off x="2488823" y="1260501"/>
                <a:ext cx="160397" cy="103462"/>
              </a:xfrm>
              <a:prstGeom prst="parallelogram">
                <a:avLst/>
              </a:prstGeom>
              <a:gradFill>
                <a:gsLst>
                  <a:gs pos="0">
                    <a:srgbClr val="184DDD"/>
                  </a:gs>
                  <a:gs pos="97203">
                    <a:srgbClr val="E6EEFC"/>
                  </a:gs>
                  <a:gs pos="6500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9" name="平行四边形 8">
                <a:extLst>
                  <a:ext uri="{FF2B5EF4-FFF2-40B4-BE49-F238E27FC236}">
                    <a16:creationId xmlns:a16="http://schemas.microsoft.com/office/drawing/2014/main" id="{44F8DD80-15B4-0F46-100F-EAADB691AB1A}"/>
                  </a:ext>
                </a:extLst>
              </p:cNvPr>
              <p:cNvSpPr/>
              <p:nvPr/>
            </p:nvSpPr>
            <p:spPr>
              <a:xfrm>
                <a:off x="2690056" y="1260501"/>
                <a:ext cx="248760" cy="103462"/>
              </a:xfrm>
              <a:prstGeom prst="parallelogram">
                <a:avLst/>
              </a:prstGeom>
              <a:gradFill>
                <a:gsLst>
                  <a:gs pos="82000">
                    <a:srgbClr val="E6EEFC"/>
                  </a:gs>
                  <a:gs pos="97203">
                    <a:srgbClr val="E6EEFC"/>
                  </a:gs>
                  <a:gs pos="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grpSp>
      <p:sp>
        <p:nvSpPr>
          <p:cNvPr id="11" name="矩形: 圆角 10">
            <a:extLst>
              <a:ext uri="{FF2B5EF4-FFF2-40B4-BE49-F238E27FC236}">
                <a16:creationId xmlns:a16="http://schemas.microsoft.com/office/drawing/2014/main" id="{DABB7B02-B141-D224-8106-6B030CBE72C8}"/>
              </a:ext>
            </a:extLst>
          </p:cNvPr>
          <p:cNvSpPr/>
          <p:nvPr/>
        </p:nvSpPr>
        <p:spPr>
          <a:xfrm>
            <a:off x="768973" y="2005972"/>
            <a:ext cx="738975" cy="310897"/>
          </a:xfrm>
          <a:prstGeom prst="roundRect">
            <a:avLst>
              <a:gd name="adj" fmla="val 3334"/>
            </a:avLst>
          </a:prstGeom>
          <a:solidFill>
            <a:srgbClr val="B9B9B9"/>
          </a:solidFill>
          <a:ln w="19050">
            <a:solidFill>
              <a:schemeClr val="bg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a:extLst>
              <a:ext uri="{FF2B5EF4-FFF2-40B4-BE49-F238E27FC236}">
                <a16:creationId xmlns:a16="http://schemas.microsoft.com/office/drawing/2014/main" id="{73741900-E0C3-D173-74E9-5D49E3A5598E}"/>
              </a:ext>
            </a:extLst>
          </p:cNvPr>
          <p:cNvSpPr txBox="1"/>
          <p:nvPr/>
        </p:nvSpPr>
        <p:spPr>
          <a:xfrm>
            <a:off x="689724" y="1786356"/>
            <a:ext cx="897472" cy="523220"/>
          </a:xfrm>
          <a:prstGeom prst="rect">
            <a:avLst/>
          </a:prstGeom>
          <a:noFill/>
        </p:spPr>
        <p:txBody>
          <a:bodyPr wrap="square">
            <a:spAutoFit/>
          </a:bodyPr>
          <a:lstStyle/>
          <a:p>
            <a:pPr algn="just">
              <a:buFont typeface="Wingdings" panose="05000000000000000000" pitchFamily="2" charset="2"/>
              <a:buNone/>
            </a:pPr>
            <a:r>
              <a:rPr lang="zh-CN" altLang="en-US" sz="2800" b="1" dirty="0">
                <a:latin typeface="微软雅黑" panose="020B0503020204020204" pitchFamily="34" charset="-122"/>
                <a:ea typeface="微软雅黑" panose="020B0503020204020204" pitchFamily="34" charset="-122"/>
                <a:cs typeface="Times New Roman" panose="02020603050405020304" pitchFamily="18" charset="0"/>
              </a:rPr>
              <a:t>地址</a:t>
            </a:r>
          </a:p>
        </p:txBody>
      </p:sp>
      <p:sp>
        <p:nvSpPr>
          <p:cNvPr id="14" name="矩形: 圆角 13">
            <a:extLst>
              <a:ext uri="{FF2B5EF4-FFF2-40B4-BE49-F238E27FC236}">
                <a16:creationId xmlns:a16="http://schemas.microsoft.com/office/drawing/2014/main" id="{8421AD4E-37CF-7457-6163-B2BC10183F39}"/>
              </a:ext>
            </a:extLst>
          </p:cNvPr>
          <p:cNvSpPr/>
          <p:nvPr/>
        </p:nvSpPr>
        <p:spPr>
          <a:xfrm>
            <a:off x="778445" y="3741156"/>
            <a:ext cx="738975" cy="310897"/>
          </a:xfrm>
          <a:prstGeom prst="roundRect">
            <a:avLst>
              <a:gd name="adj" fmla="val 3334"/>
            </a:avLst>
          </a:prstGeom>
          <a:solidFill>
            <a:srgbClr val="B9B9B9"/>
          </a:solidFill>
          <a:ln w="19050">
            <a:solidFill>
              <a:schemeClr val="bg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15">
            <a:extLst>
              <a:ext uri="{FF2B5EF4-FFF2-40B4-BE49-F238E27FC236}">
                <a16:creationId xmlns:a16="http://schemas.microsoft.com/office/drawing/2014/main" id="{B2703006-C023-A86F-5EA7-25F02B909A82}"/>
              </a:ext>
            </a:extLst>
          </p:cNvPr>
          <p:cNvSpPr txBox="1"/>
          <p:nvPr/>
        </p:nvSpPr>
        <p:spPr>
          <a:xfrm>
            <a:off x="699196" y="3528833"/>
            <a:ext cx="1016883" cy="523220"/>
          </a:xfrm>
          <a:prstGeom prst="rect">
            <a:avLst/>
          </a:prstGeom>
          <a:noFill/>
        </p:spPr>
        <p:txBody>
          <a:bodyPr wrap="square">
            <a:spAutoFit/>
          </a:bodyPr>
          <a:lstStyle/>
          <a:p>
            <a:pPr algn="just">
              <a:buFont typeface="Wingdings" panose="05000000000000000000" pitchFamily="2" charset="2"/>
              <a:buNone/>
            </a:pPr>
            <a:r>
              <a:rPr lang="zh-CN" altLang="en-US" sz="2800" b="1" dirty="0">
                <a:latin typeface="微软雅黑" panose="020B0503020204020204" pitchFamily="34" charset="-122"/>
                <a:ea typeface="微软雅黑" panose="020B0503020204020204" pitchFamily="34" charset="-122"/>
                <a:cs typeface="Times New Roman" panose="02020603050405020304" pitchFamily="18" charset="0"/>
              </a:rPr>
              <a:t>指针 </a:t>
            </a:r>
          </a:p>
        </p:txBody>
      </p:sp>
      <p:sp>
        <p:nvSpPr>
          <p:cNvPr id="18" name="文本框 17">
            <a:extLst>
              <a:ext uri="{FF2B5EF4-FFF2-40B4-BE49-F238E27FC236}">
                <a16:creationId xmlns:a16="http://schemas.microsoft.com/office/drawing/2014/main" id="{7D137F88-68FB-A2AC-FCD7-0B70B82627F3}"/>
              </a:ext>
            </a:extLst>
          </p:cNvPr>
          <p:cNvSpPr txBox="1"/>
          <p:nvPr/>
        </p:nvSpPr>
        <p:spPr>
          <a:xfrm>
            <a:off x="610789" y="2353851"/>
            <a:ext cx="10308672" cy="830997"/>
          </a:xfrm>
          <a:prstGeom prst="rect">
            <a:avLst/>
          </a:prstGeom>
          <a:noFill/>
        </p:spPr>
        <p:txBody>
          <a:bodyPr wrap="square">
            <a:spAutoFit/>
          </a:bodyPr>
          <a:lstStyle/>
          <a:p>
            <a:pPr algn="just">
              <a:buFont typeface="Wingdings" panose="05000000000000000000" pitchFamily="2" charset="2"/>
              <a:buNone/>
            </a:pPr>
            <a:r>
              <a:rPr lang="zh-CN" altLang="en-US" sz="2400" dirty="0">
                <a:latin typeface="Times New Roman" panose="02020603050405020304" pitchFamily="18" charset="0"/>
                <a:ea typeface="宋体" panose="02010600030101010101" pitchFamily="2" charset="-122"/>
                <a:cs typeface="Times New Roman" panose="02020603050405020304" pitchFamily="18" charset="0"/>
              </a:rPr>
              <a:t>当定义一个变量后，内存中将会划出一块由若干个存储单元组成的区域，用于保存该变量的数据。在内存里每个存储单元都有各自的编号，称为</a:t>
            </a:r>
            <a:r>
              <a:rPr lang="zh-CN" altLang="en-US" sz="2400" b="1" dirty="0">
                <a:latin typeface="Times New Roman" panose="02020603050405020304" pitchFamily="18" charset="0"/>
                <a:ea typeface="宋体" panose="02010600030101010101" pitchFamily="2" charset="-122"/>
                <a:cs typeface="Times New Roman" panose="02020603050405020304" pitchFamily="18" charset="0"/>
              </a:rPr>
              <a:t>地址</a:t>
            </a:r>
            <a:r>
              <a:rPr lang="zh-CN" altLang="en-US" sz="2400" dirty="0">
                <a:latin typeface="Times New Roman" panose="02020603050405020304" pitchFamily="18" charset="0"/>
                <a:ea typeface="宋体" panose="02010600030101010101" pitchFamily="2" charset="-122"/>
                <a:cs typeface="Times New Roman" panose="02020603050405020304" pitchFamily="18" charset="0"/>
              </a:rPr>
              <a:t>。</a:t>
            </a:r>
          </a:p>
        </p:txBody>
      </p:sp>
    </p:spTree>
    <p:extLst>
      <p:ext uri="{BB962C8B-B14F-4D97-AF65-F5344CB8AC3E}">
        <p14:creationId xmlns:p14="http://schemas.microsoft.com/office/powerpoint/2010/main" val="307091338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A46764-28B4-6B9A-B0D2-EA07AA4A5D10}"/>
            </a:ext>
          </a:extLst>
        </p:cNvPr>
        <p:cNvGrpSpPr/>
        <p:nvPr/>
      </p:nvGrpSpPr>
      <p:grpSpPr>
        <a:xfrm>
          <a:off x="0" y="0"/>
          <a:ext cx="0" cy="0"/>
          <a:chOff x="0" y="0"/>
          <a:chExt cx="0" cy="0"/>
        </a:xfrm>
      </p:grpSpPr>
      <p:sp>
        <p:nvSpPr>
          <p:cNvPr id="18" name="矩形: 圆角 17">
            <a:extLst>
              <a:ext uri="{FF2B5EF4-FFF2-40B4-BE49-F238E27FC236}">
                <a16:creationId xmlns:a16="http://schemas.microsoft.com/office/drawing/2014/main" id="{E8FA6F7F-E8DF-CF5E-368E-FFAB68B3CB0C}"/>
              </a:ext>
            </a:extLst>
          </p:cNvPr>
          <p:cNvSpPr/>
          <p:nvPr/>
        </p:nvSpPr>
        <p:spPr>
          <a:xfrm>
            <a:off x="3008245" y="4541213"/>
            <a:ext cx="5061335" cy="1536358"/>
          </a:xfrm>
          <a:prstGeom prst="roundRect">
            <a:avLst>
              <a:gd name="adj" fmla="val 5093"/>
            </a:avLst>
          </a:prstGeom>
          <a:solidFill>
            <a:schemeClr val="bg1"/>
          </a:solidFill>
          <a:ln w="1905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ea typeface="宋体" panose="02010600030101010101" pitchFamily="2" charset="-122"/>
              <a:cs typeface="Times New Roman" panose="02020603050405020304" pitchFamily="18" charset="0"/>
            </a:endParaRPr>
          </a:p>
        </p:txBody>
      </p:sp>
      <p:grpSp>
        <p:nvGrpSpPr>
          <p:cNvPr id="4" name="组合 3">
            <a:extLst>
              <a:ext uri="{FF2B5EF4-FFF2-40B4-BE49-F238E27FC236}">
                <a16:creationId xmlns:a16="http://schemas.microsoft.com/office/drawing/2014/main" id="{FB15F94B-F172-CFF0-9EDA-ADEA618E5E3F}"/>
              </a:ext>
            </a:extLst>
          </p:cNvPr>
          <p:cNvGrpSpPr/>
          <p:nvPr/>
        </p:nvGrpSpPr>
        <p:grpSpPr>
          <a:xfrm>
            <a:off x="3780831" y="1951774"/>
            <a:ext cx="3770589" cy="517334"/>
            <a:chOff x="3634684" y="1690255"/>
            <a:chExt cx="3770589" cy="517334"/>
          </a:xfrm>
        </p:grpSpPr>
        <p:sp>
          <p:nvSpPr>
            <p:cNvPr id="5" name="矩形: 圆角 4">
              <a:extLst>
                <a:ext uri="{FF2B5EF4-FFF2-40B4-BE49-F238E27FC236}">
                  <a16:creationId xmlns:a16="http://schemas.microsoft.com/office/drawing/2014/main" id="{B1922162-CAB9-59FF-3A29-DDF026E9A70A}"/>
                </a:ext>
              </a:extLst>
            </p:cNvPr>
            <p:cNvSpPr/>
            <p:nvPr/>
          </p:nvSpPr>
          <p:spPr>
            <a:xfrm>
              <a:off x="3634684" y="1690255"/>
              <a:ext cx="3130509" cy="517334"/>
            </a:xfrm>
            <a:prstGeom prst="roundRect">
              <a:avLst>
                <a:gd name="adj" fmla="val 5093"/>
              </a:avLst>
            </a:prstGeom>
            <a:solidFill>
              <a:schemeClr val="bg1"/>
            </a:solidFill>
            <a:ln w="1905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ea typeface="宋体" panose="02010600030101010101" pitchFamily="2" charset="-122"/>
                <a:cs typeface="Times New Roman" panose="02020603050405020304" pitchFamily="18" charset="0"/>
              </a:endParaRPr>
            </a:p>
          </p:txBody>
        </p:sp>
        <p:sp>
          <p:nvSpPr>
            <p:cNvPr id="6" name="文本框 5">
              <a:extLst>
                <a:ext uri="{FF2B5EF4-FFF2-40B4-BE49-F238E27FC236}">
                  <a16:creationId xmlns:a16="http://schemas.microsoft.com/office/drawing/2014/main" id="{2F69F18C-F7D3-A75F-3CDA-DE8DE5586F32}"/>
                </a:ext>
              </a:extLst>
            </p:cNvPr>
            <p:cNvSpPr txBox="1"/>
            <p:nvPr/>
          </p:nvSpPr>
          <p:spPr>
            <a:xfrm>
              <a:off x="4046220" y="1764256"/>
              <a:ext cx="3359053" cy="400110"/>
            </a:xfrm>
            <a:prstGeom prst="rect">
              <a:avLst/>
            </a:prstGeom>
            <a:noFill/>
          </p:spPr>
          <p:txBody>
            <a:bodyPr wrap="square">
              <a:spAutoFit/>
            </a:bodyPr>
            <a:lstStyle/>
            <a:p>
              <a:pPr algn="just" eaLnBrk="1" hangingPunct="1">
                <a:buFont typeface="Wingdings" panose="05000000000000000000" pitchFamily="2" charset="2"/>
                <a:buNone/>
              </a:pPr>
              <a:r>
                <a:rPr lang="zh-CN" altLang="en-US" sz="2000" dirty="0">
                  <a:latin typeface="Times New Roman" panose="02020603050405020304" pitchFamily="18" charset="0"/>
                  <a:ea typeface="宋体" panose="02010600030101010101" pitchFamily="2" charset="-122"/>
                  <a:cs typeface="Times New Roman" panose="02020603050405020304" pitchFamily="18" charset="0"/>
                </a:rPr>
                <a:t>数据类型  * 变量名； </a:t>
              </a:r>
            </a:p>
          </p:txBody>
        </p:sp>
      </p:grpSp>
      <p:sp>
        <p:nvSpPr>
          <p:cNvPr id="8" name="文本框 7">
            <a:extLst>
              <a:ext uri="{FF2B5EF4-FFF2-40B4-BE49-F238E27FC236}">
                <a16:creationId xmlns:a16="http://schemas.microsoft.com/office/drawing/2014/main" id="{2FBA8D79-DC99-AB59-2DEA-E80E892021B0}"/>
              </a:ext>
            </a:extLst>
          </p:cNvPr>
          <p:cNvSpPr txBox="1"/>
          <p:nvPr/>
        </p:nvSpPr>
        <p:spPr>
          <a:xfrm>
            <a:off x="865822" y="1484999"/>
            <a:ext cx="9677400" cy="415498"/>
          </a:xfrm>
          <a:prstGeom prst="rect">
            <a:avLst/>
          </a:prstGeom>
          <a:noFill/>
        </p:spPr>
        <p:txBody>
          <a:bodyPr wrap="square">
            <a:spAutoFit/>
          </a:bodyPr>
          <a:lstStyle/>
          <a:p>
            <a:r>
              <a:rPr lang="zh-CN" altLang="en-US" sz="20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每存储一个地址，就要定义一个指针变量。定义指针变量的格式如下：</a:t>
            </a:r>
            <a:r>
              <a:rPr lang="zh-CN" altLang="en-US" sz="2000" b="1"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 </a:t>
            </a:r>
            <a:endParaRPr lang="zh-CN" altLang="en-US" sz="2000" dirty="0">
              <a:latin typeface="Times New Roman" panose="02020603050405020304" pitchFamily="18" charset="0"/>
              <a:ea typeface="宋体" panose="02010600030101010101" pitchFamily="2" charset="-122"/>
              <a:cs typeface="Times New Roman" panose="02020603050405020304" pitchFamily="18" charset="0"/>
            </a:endParaRPr>
          </a:p>
        </p:txBody>
      </p:sp>
      <p:sp>
        <p:nvSpPr>
          <p:cNvPr id="10" name="文本框 9">
            <a:extLst>
              <a:ext uri="{FF2B5EF4-FFF2-40B4-BE49-F238E27FC236}">
                <a16:creationId xmlns:a16="http://schemas.microsoft.com/office/drawing/2014/main" id="{993C78A7-3E7D-D9E9-90BD-0B7A26DF8C06}"/>
              </a:ext>
            </a:extLst>
          </p:cNvPr>
          <p:cNvSpPr txBox="1"/>
          <p:nvPr/>
        </p:nvSpPr>
        <p:spPr>
          <a:xfrm>
            <a:off x="733425" y="2594386"/>
            <a:ext cx="11049000" cy="1880579"/>
          </a:xfrm>
          <a:prstGeom prst="rect">
            <a:avLst/>
          </a:prstGeom>
          <a:noFill/>
        </p:spPr>
        <p:txBody>
          <a:bodyPr wrap="square">
            <a:spAutoFit/>
          </a:bodyPr>
          <a:lstStyle/>
          <a:p>
            <a:pPr marL="285750" indent="-285750">
              <a:lnSpc>
                <a:spcPct val="150000"/>
              </a:lnSpc>
              <a:buFont typeface="Arial" panose="020B0604020202020204" pitchFamily="34" charset="0"/>
              <a:buChar char="•"/>
            </a:pPr>
            <a:r>
              <a:rPr lang="zh-CN" altLang="en-US" sz="2000" dirty="0">
                <a:latin typeface="Times New Roman" panose="02020603050405020304" pitchFamily="18" charset="0"/>
                <a:ea typeface="宋体" panose="02010600030101010101" pitchFamily="2" charset="-122"/>
                <a:cs typeface="Times New Roman" panose="02020603050405020304" pitchFamily="18" charset="0"/>
              </a:rPr>
              <a:t>数据类型是指针变量所指向对象的数据类型，它可以是基本数据类型，也可以是构造数据类型以及void 类型。 </a:t>
            </a:r>
          </a:p>
          <a:p>
            <a:pPr marL="285750" indent="-285750">
              <a:lnSpc>
                <a:spcPct val="150000"/>
              </a:lnSpc>
              <a:buFont typeface="Arial" panose="020B0604020202020204" pitchFamily="34" charset="0"/>
              <a:buChar char="•"/>
            </a:pPr>
            <a:r>
              <a:rPr lang="zh-CN" altLang="en-US" sz="2000" dirty="0">
                <a:latin typeface="Times New Roman" panose="02020603050405020304" pitchFamily="18" charset="0"/>
                <a:ea typeface="宋体" panose="02010600030101010101" pitchFamily="2" charset="-122"/>
                <a:cs typeface="Times New Roman" panose="02020603050405020304" pitchFamily="18" charset="0"/>
              </a:rPr>
              <a:t>变量名是用户自定义的标识符。 </a:t>
            </a:r>
          </a:p>
          <a:p>
            <a:pPr marL="285750" indent="-285750">
              <a:lnSpc>
                <a:spcPct val="150000"/>
              </a:lnSpc>
              <a:buFont typeface="Arial" panose="020B0604020202020204" pitchFamily="34" charset="0"/>
              <a:buChar char="•"/>
            </a:pPr>
            <a:r>
              <a:rPr lang="zh-CN" altLang="en-US" sz="2000" dirty="0">
                <a:latin typeface="Times New Roman" panose="02020603050405020304" pitchFamily="18" charset="0"/>
                <a:ea typeface="宋体" panose="02010600030101010101" pitchFamily="2" charset="-122"/>
                <a:cs typeface="Times New Roman" panose="02020603050405020304" pitchFamily="18" charset="0"/>
              </a:rPr>
              <a:t>*表示声明的变量是一个指针变量，而不是普通变量。 </a:t>
            </a:r>
          </a:p>
        </p:txBody>
      </p:sp>
      <p:sp>
        <p:nvSpPr>
          <p:cNvPr id="12" name="文本框 11">
            <a:extLst>
              <a:ext uri="{FF2B5EF4-FFF2-40B4-BE49-F238E27FC236}">
                <a16:creationId xmlns:a16="http://schemas.microsoft.com/office/drawing/2014/main" id="{7BF36BAE-6506-35A3-8085-486BA63DC060}"/>
              </a:ext>
            </a:extLst>
          </p:cNvPr>
          <p:cNvSpPr txBox="1"/>
          <p:nvPr/>
        </p:nvSpPr>
        <p:spPr>
          <a:xfrm>
            <a:off x="3410074" y="4600243"/>
            <a:ext cx="4588895" cy="1477328"/>
          </a:xfrm>
          <a:prstGeom prst="rect">
            <a:avLst/>
          </a:prstGeom>
          <a:noFill/>
        </p:spPr>
        <p:txBody>
          <a:bodyPr wrap="square">
            <a:spAutoFit/>
          </a:bodyPr>
          <a:lstStyle/>
          <a:p>
            <a:r>
              <a:rPr lang="zh-CN" altLang="en-US" dirty="0">
                <a:latin typeface="Times New Roman" panose="02020603050405020304" pitchFamily="18" charset="0"/>
                <a:ea typeface="宋体" panose="02010600030101010101" pitchFamily="2" charset="-122"/>
                <a:cs typeface="Times New Roman" panose="02020603050405020304" pitchFamily="18" charset="0"/>
              </a:rPr>
              <a:t>int *ip;     //定义了一个int型的指针变量ip </a:t>
            </a:r>
          </a:p>
          <a:p>
            <a:r>
              <a:rPr lang="zh-CN" altLang="en-US" dirty="0">
                <a:latin typeface="Times New Roman" panose="02020603050405020304" pitchFamily="18" charset="0"/>
                <a:ea typeface="宋体" panose="02010600030101010101" pitchFamily="2" charset="-122"/>
                <a:cs typeface="Times New Roman" panose="02020603050405020304" pitchFamily="18" charset="0"/>
              </a:rPr>
              <a:t>float *fp;   //定义了一个float型指针变量fp </a:t>
            </a:r>
          </a:p>
          <a:p>
            <a:r>
              <a:rPr lang="zh-CN" altLang="en-US" dirty="0">
                <a:latin typeface="Times New Roman" panose="02020603050405020304" pitchFamily="18" charset="0"/>
                <a:ea typeface="宋体" panose="02010600030101010101" pitchFamily="2" charset="-122"/>
                <a:cs typeface="Times New Roman" panose="02020603050405020304" pitchFamily="18" charset="0"/>
              </a:rPr>
              <a:t>typedef  int  A[10]; </a:t>
            </a:r>
          </a:p>
          <a:p>
            <a:r>
              <a:rPr lang="zh-CN" altLang="en-US" dirty="0">
                <a:latin typeface="Times New Roman" panose="02020603050405020304" pitchFamily="18" charset="0"/>
                <a:ea typeface="宋体" panose="02010600030101010101" pitchFamily="2" charset="-122"/>
                <a:cs typeface="Times New Roman" panose="02020603050405020304" pitchFamily="18" charset="0"/>
              </a:rPr>
              <a:t>A *ap;      // 定义了一个A类型的指针变量ap</a:t>
            </a:r>
          </a:p>
          <a:p>
            <a:r>
              <a:rPr lang="zh-CN" altLang="en-US" dirty="0">
                <a:latin typeface="Times New Roman" panose="02020603050405020304" pitchFamily="18" charset="0"/>
                <a:ea typeface="宋体" panose="02010600030101010101" pitchFamily="2" charset="-122"/>
                <a:cs typeface="Times New Roman" panose="02020603050405020304" pitchFamily="18" charset="0"/>
              </a:rPr>
              <a:t>sizeof(ip)=sizeof(fp)=sizeof(ap)=4; </a:t>
            </a:r>
          </a:p>
        </p:txBody>
      </p:sp>
      <p:sp>
        <p:nvSpPr>
          <p:cNvPr id="13" name="文本框 12">
            <a:extLst>
              <a:ext uri="{FF2B5EF4-FFF2-40B4-BE49-F238E27FC236}">
                <a16:creationId xmlns:a16="http://schemas.microsoft.com/office/drawing/2014/main" id="{CB3BF12E-9607-35B0-DD78-15B28BA0F33D}"/>
              </a:ext>
            </a:extLst>
          </p:cNvPr>
          <p:cNvSpPr txBox="1"/>
          <p:nvPr/>
        </p:nvSpPr>
        <p:spPr>
          <a:xfrm>
            <a:off x="900848" y="121514"/>
            <a:ext cx="10560350" cy="584775"/>
          </a:xfrm>
          <a:prstGeom prst="rect">
            <a:avLst/>
          </a:prstGeom>
          <a:noFill/>
        </p:spPr>
        <p:txBody>
          <a:bodyPr wrap="square">
            <a:spAutoFit/>
          </a:bodyPr>
          <a:lstStyle/>
          <a:p>
            <a:r>
              <a:rPr lang="en-US" altLang="zh-CN" sz="3200" b="1" dirty="0">
                <a:latin typeface="微软雅黑" panose="020B0503020204020204" pitchFamily="34" charset="-122"/>
                <a:ea typeface="微软雅黑" panose="020B0503020204020204" pitchFamily="34" charset="-122"/>
                <a:cs typeface="+mj-cs"/>
              </a:rPr>
              <a:t>3.3 </a:t>
            </a:r>
            <a:r>
              <a:rPr lang="zh-CN" altLang="en-US" sz="3200" b="1" dirty="0">
                <a:latin typeface="微软雅黑" panose="020B0503020204020204" pitchFamily="34" charset="-122"/>
                <a:ea typeface="微软雅黑" panose="020B0503020204020204" pitchFamily="34" charset="-122"/>
                <a:cs typeface="+mj-cs"/>
              </a:rPr>
              <a:t>指针</a:t>
            </a:r>
          </a:p>
        </p:txBody>
      </p:sp>
      <p:grpSp>
        <p:nvGrpSpPr>
          <p:cNvPr id="19" name="组合 18">
            <a:extLst>
              <a:ext uri="{FF2B5EF4-FFF2-40B4-BE49-F238E27FC236}">
                <a16:creationId xmlns:a16="http://schemas.microsoft.com/office/drawing/2014/main" id="{9E5E4AC3-7562-2B71-DC02-288764ED2935}"/>
              </a:ext>
            </a:extLst>
          </p:cNvPr>
          <p:cNvGrpSpPr/>
          <p:nvPr/>
        </p:nvGrpSpPr>
        <p:grpSpPr>
          <a:xfrm>
            <a:off x="733425" y="1089282"/>
            <a:ext cx="3334295" cy="310896"/>
            <a:chOff x="2761705" y="1243440"/>
            <a:chExt cx="3334295" cy="310896"/>
          </a:xfrm>
        </p:grpSpPr>
        <p:sp>
          <p:nvSpPr>
            <p:cNvPr id="20" name="core goal text">
              <a:extLst>
                <a:ext uri="{FF2B5EF4-FFF2-40B4-BE49-F238E27FC236}">
                  <a16:creationId xmlns:a16="http://schemas.microsoft.com/office/drawing/2014/main" id="{687C5B45-3DC5-FF76-E909-4D1B6C3E6F8D}"/>
                </a:ext>
              </a:extLst>
            </p:cNvPr>
            <p:cNvSpPr txBox="1"/>
            <p:nvPr/>
          </p:nvSpPr>
          <p:spPr>
            <a:xfrm>
              <a:off x="3311430" y="1243440"/>
              <a:ext cx="2784570" cy="310896"/>
            </a:xfrm>
            <a:prstGeom prst="rect">
              <a:avLst/>
            </a:prstGeom>
            <a:noFill/>
            <a:ln>
              <a:noFill/>
            </a:ln>
          </p:spPr>
          <p:txBody>
            <a:bodyPr vert="horz" wrap="square" lIns="0" tIns="0" rIns="0" bIns="0" rtlCol="0" anchor="ctr">
              <a:noAutofit/>
            </a:bodyPr>
            <a:lstStyle/>
            <a:p>
              <a:pPr algn="l"/>
              <a:r>
                <a:rPr lang="zh-CN" altLang="en-US" sz="2400" b="1" dirty="0">
                  <a:solidFill>
                    <a:srgbClr val="1C51C8"/>
                  </a:solidFill>
                  <a:ea typeface="Microsoft YaHei UI"/>
                </a:rPr>
                <a:t>指针变量的定义</a:t>
              </a:r>
            </a:p>
          </p:txBody>
        </p:sp>
        <p:grpSp>
          <p:nvGrpSpPr>
            <p:cNvPr id="22" name="组合 21">
              <a:extLst>
                <a:ext uri="{FF2B5EF4-FFF2-40B4-BE49-F238E27FC236}">
                  <a16:creationId xmlns:a16="http://schemas.microsoft.com/office/drawing/2014/main" id="{EC6FC4BF-B29C-D9D7-E4CA-97E8CDC954AE}"/>
                </a:ext>
              </a:extLst>
            </p:cNvPr>
            <p:cNvGrpSpPr/>
            <p:nvPr/>
          </p:nvGrpSpPr>
          <p:grpSpPr>
            <a:xfrm>
              <a:off x="5523548" y="1334001"/>
              <a:ext cx="449993" cy="103462"/>
              <a:chOff x="3044318" y="1247345"/>
              <a:chExt cx="449993" cy="103462"/>
            </a:xfrm>
          </p:grpSpPr>
          <p:sp>
            <p:nvSpPr>
              <p:cNvPr id="26" name="平行四边形 25">
                <a:extLst>
                  <a:ext uri="{FF2B5EF4-FFF2-40B4-BE49-F238E27FC236}">
                    <a16:creationId xmlns:a16="http://schemas.microsoft.com/office/drawing/2014/main" id="{3EBD84B4-36B2-33F3-913C-3C0000DBC528}"/>
                  </a:ext>
                </a:extLst>
              </p:cNvPr>
              <p:cNvSpPr/>
              <p:nvPr/>
            </p:nvSpPr>
            <p:spPr>
              <a:xfrm>
                <a:off x="3044318" y="1247345"/>
                <a:ext cx="160397" cy="103462"/>
              </a:xfrm>
              <a:prstGeom prst="parallelogram">
                <a:avLst/>
              </a:prstGeom>
              <a:gradFill>
                <a:gsLst>
                  <a:gs pos="0">
                    <a:srgbClr val="184DDD"/>
                  </a:gs>
                  <a:gs pos="97203">
                    <a:srgbClr val="E6EEFC"/>
                  </a:gs>
                  <a:gs pos="6500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27" name="平行四边形 26">
                <a:extLst>
                  <a:ext uri="{FF2B5EF4-FFF2-40B4-BE49-F238E27FC236}">
                    <a16:creationId xmlns:a16="http://schemas.microsoft.com/office/drawing/2014/main" id="{8F9616F7-354F-FE5C-4208-4321B9DF68E3}"/>
                  </a:ext>
                </a:extLst>
              </p:cNvPr>
              <p:cNvSpPr/>
              <p:nvPr/>
            </p:nvSpPr>
            <p:spPr>
              <a:xfrm>
                <a:off x="3245551" y="1247345"/>
                <a:ext cx="248760" cy="103462"/>
              </a:xfrm>
              <a:prstGeom prst="parallelogram">
                <a:avLst/>
              </a:prstGeom>
              <a:gradFill>
                <a:gsLst>
                  <a:gs pos="82000">
                    <a:srgbClr val="E6EEFC"/>
                  </a:gs>
                  <a:gs pos="97203">
                    <a:srgbClr val="E6EEFC"/>
                  </a:gs>
                  <a:gs pos="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grpSp>
          <p:nvGrpSpPr>
            <p:cNvPr id="23" name="组合 22">
              <a:extLst>
                <a:ext uri="{FF2B5EF4-FFF2-40B4-BE49-F238E27FC236}">
                  <a16:creationId xmlns:a16="http://schemas.microsoft.com/office/drawing/2014/main" id="{54161C15-3D6D-1967-3386-841708B84842}"/>
                </a:ext>
              </a:extLst>
            </p:cNvPr>
            <p:cNvGrpSpPr/>
            <p:nvPr/>
          </p:nvGrpSpPr>
          <p:grpSpPr>
            <a:xfrm flipH="1">
              <a:off x="2761705" y="1322138"/>
              <a:ext cx="449993" cy="103462"/>
              <a:chOff x="2488823" y="1260501"/>
              <a:chExt cx="449993" cy="103462"/>
            </a:xfrm>
          </p:grpSpPr>
          <p:sp>
            <p:nvSpPr>
              <p:cNvPr id="24" name="平行四边形 23">
                <a:extLst>
                  <a:ext uri="{FF2B5EF4-FFF2-40B4-BE49-F238E27FC236}">
                    <a16:creationId xmlns:a16="http://schemas.microsoft.com/office/drawing/2014/main" id="{F1441E59-D39E-BD97-A0ED-B694C7353897}"/>
                  </a:ext>
                </a:extLst>
              </p:cNvPr>
              <p:cNvSpPr/>
              <p:nvPr/>
            </p:nvSpPr>
            <p:spPr>
              <a:xfrm>
                <a:off x="2488823" y="1260501"/>
                <a:ext cx="160397" cy="103462"/>
              </a:xfrm>
              <a:prstGeom prst="parallelogram">
                <a:avLst/>
              </a:prstGeom>
              <a:gradFill>
                <a:gsLst>
                  <a:gs pos="0">
                    <a:srgbClr val="184DDD"/>
                  </a:gs>
                  <a:gs pos="97203">
                    <a:srgbClr val="E6EEFC"/>
                  </a:gs>
                  <a:gs pos="6500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25" name="平行四边形 24">
                <a:extLst>
                  <a:ext uri="{FF2B5EF4-FFF2-40B4-BE49-F238E27FC236}">
                    <a16:creationId xmlns:a16="http://schemas.microsoft.com/office/drawing/2014/main" id="{1D887D0C-9113-CE95-84B2-D22D25D0EB53}"/>
                  </a:ext>
                </a:extLst>
              </p:cNvPr>
              <p:cNvSpPr/>
              <p:nvPr/>
            </p:nvSpPr>
            <p:spPr>
              <a:xfrm>
                <a:off x="2690056" y="1260501"/>
                <a:ext cx="248760" cy="103462"/>
              </a:xfrm>
              <a:prstGeom prst="parallelogram">
                <a:avLst/>
              </a:prstGeom>
              <a:gradFill>
                <a:gsLst>
                  <a:gs pos="82000">
                    <a:srgbClr val="E6EEFC"/>
                  </a:gs>
                  <a:gs pos="97203">
                    <a:srgbClr val="E6EEFC"/>
                  </a:gs>
                  <a:gs pos="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grpSp>
    </p:spTree>
    <p:extLst>
      <p:ext uri="{BB962C8B-B14F-4D97-AF65-F5344CB8AC3E}">
        <p14:creationId xmlns:p14="http://schemas.microsoft.com/office/powerpoint/2010/main" val="32701771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E0F784-0A23-0243-47E8-29F13E0488F9}"/>
            </a:ext>
          </a:extLst>
        </p:cNvPr>
        <p:cNvGrpSpPr/>
        <p:nvPr/>
      </p:nvGrpSpPr>
      <p:grpSpPr>
        <a:xfrm>
          <a:off x="0" y="0"/>
          <a:ext cx="0" cy="0"/>
          <a:chOff x="0" y="0"/>
          <a:chExt cx="0" cy="0"/>
        </a:xfrm>
      </p:grpSpPr>
      <p:sp>
        <p:nvSpPr>
          <p:cNvPr id="6" name="矩形: 圆角 5">
            <a:extLst>
              <a:ext uri="{FF2B5EF4-FFF2-40B4-BE49-F238E27FC236}">
                <a16:creationId xmlns:a16="http://schemas.microsoft.com/office/drawing/2014/main" id="{16894F78-252F-9EA3-D3DA-DB1C01A2FA8D}"/>
              </a:ext>
            </a:extLst>
          </p:cNvPr>
          <p:cNvSpPr/>
          <p:nvPr/>
        </p:nvSpPr>
        <p:spPr>
          <a:xfrm>
            <a:off x="1173479" y="3713196"/>
            <a:ext cx="7211259" cy="927384"/>
          </a:xfrm>
          <a:prstGeom prst="roundRect">
            <a:avLst>
              <a:gd name="adj" fmla="val 5093"/>
            </a:avLst>
          </a:prstGeom>
          <a:noFill/>
          <a:ln w="19050">
            <a:solidFill>
              <a:srgbClr val="FF000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ea typeface="宋体" panose="02010600030101010101" pitchFamily="2" charset="-122"/>
              <a:cs typeface="Times New Roman" panose="02020603050405020304" pitchFamily="18" charset="0"/>
            </a:endParaRPr>
          </a:p>
        </p:txBody>
      </p:sp>
      <p:sp>
        <p:nvSpPr>
          <p:cNvPr id="7" name="Rectangle 3">
            <a:extLst>
              <a:ext uri="{FF2B5EF4-FFF2-40B4-BE49-F238E27FC236}">
                <a16:creationId xmlns:a16="http://schemas.microsoft.com/office/drawing/2014/main" id="{5C84BCA0-DDC3-C648-1F25-C45C2B6E63B9}"/>
              </a:ext>
            </a:extLst>
          </p:cNvPr>
          <p:cNvSpPr txBox="1">
            <a:spLocks noChangeArrowheads="1"/>
          </p:cNvSpPr>
          <p:nvPr/>
        </p:nvSpPr>
        <p:spPr>
          <a:xfrm>
            <a:off x="754380" y="3198742"/>
            <a:ext cx="10264140" cy="2541978"/>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285750" indent="-285750" algn="l">
              <a:lnSpc>
                <a:spcPct val="150000"/>
              </a:lnSpc>
              <a:spcBef>
                <a:spcPts val="0"/>
              </a:spcBef>
              <a:buFont typeface="Arial" panose="020B0604020202020204" pitchFamily="34" charset="0"/>
              <a:buChar char="•"/>
            </a:pPr>
            <a:r>
              <a:rPr lang="zh-CN" altLang="en-US" sz="16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不要将一个非地址常量、变量以及无意义的实际地址赋给指针变量。如：</a:t>
            </a:r>
          </a:p>
          <a:p>
            <a:pPr algn="just">
              <a:lnSpc>
                <a:spcPct val="150000"/>
              </a:lnSpc>
              <a:buFont typeface="Wingdings" panose="05000000000000000000" pitchFamily="2" charset="2"/>
              <a:buNone/>
            </a:pPr>
            <a:r>
              <a:rPr lang="zh-CN" altLang="en-US" sz="16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           </a:t>
            </a:r>
            <a:r>
              <a:rPr lang="en-US" altLang="zh-CN" sz="16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int *p=100;               //</a:t>
            </a:r>
            <a:r>
              <a:rPr lang="zh-CN" altLang="en-US" sz="16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错误，</a:t>
            </a:r>
            <a:r>
              <a:rPr lang="en-US" altLang="zh-CN" sz="16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100</a:t>
            </a:r>
            <a:r>
              <a:rPr lang="zh-CN" altLang="en-US" sz="16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是一个</a:t>
            </a:r>
            <a:r>
              <a:rPr lang="en-US" altLang="zh-CN" sz="16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int</a:t>
            </a:r>
            <a:r>
              <a:rPr lang="zh-CN" altLang="en-US" sz="16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型常量，不是一个地址常量。</a:t>
            </a:r>
          </a:p>
          <a:p>
            <a:pPr algn="just">
              <a:lnSpc>
                <a:spcPct val="150000"/>
              </a:lnSpc>
              <a:buFont typeface="Wingdings" panose="05000000000000000000" pitchFamily="2" charset="2"/>
              <a:buNone/>
            </a:pPr>
            <a:r>
              <a:rPr lang="zh-CN" altLang="en-US" sz="16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           </a:t>
            </a:r>
            <a:r>
              <a:rPr lang="en-US" altLang="zh-CN" sz="16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int *p=(char *)100;   //</a:t>
            </a:r>
            <a:r>
              <a:rPr lang="zh-CN" altLang="en-US" sz="16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危险！</a:t>
            </a:r>
            <a:r>
              <a:rPr lang="en-US" altLang="zh-CN" sz="16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100</a:t>
            </a:r>
            <a:r>
              <a:rPr lang="zh-CN" altLang="en-US" sz="16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是一个无意义的实际地址</a:t>
            </a:r>
            <a:r>
              <a:rPr lang="en-US" altLang="zh-CN" sz="16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 </a:t>
            </a:r>
            <a:r>
              <a:rPr lang="zh-CN" altLang="en-US" sz="16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可能指向危险区域。</a:t>
            </a:r>
          </a:p>
          <a:p>
            <a:pPr marL="285750" indent="-285750" algn="just">
              <a:lnSpc>
                <a:spcPct val="150000"/>
              </a:lnSpc>
              <a:buFont typeface="Arial" panose="020B0604020202020204" pitchFamily="34" charset="0"/>
              <a:buChar char="•"/>
            </a:pPr>
            <a:r>
              <a:rPr lang="zh-CN" altLang="en-US" sz="16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可以使用一个已初始化的指针去给另一个指针赋值，但类型必须一致如果不一致，可进行强制类型转换。</a:t>
            </a:r>
          </a:p>
          <a:p>
            <a:pPr algn="just">
              <a:lnSpc>
                <a:spcPct val="150000"/>
              </a:lnSpc>
              <a:buFont typeface="Wingdings" panose="05000000000000000000" pitchFamily="2" charset="2"/>
              <a:buNone/>
            </a:pPr>
            <a:r>
              <a:rPr lang="zh-CN" altLang="en-US" sz="16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           </a:t>
            </a:r>
            <a:r>
              <a:rPr lang="en-US" altLang="zh-CN" sz="16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char *p=NULL;</a:t>
            </a:r>
          </a:p>
          <a:p>
            <a:pPr algn="just">
              <a:lnSpc>
                <a:spcPct val="150000"/>
              </a:lnSpc>
              <a:buFont typeface="Wingdings" panose="05000000000000000000" pitchFamily="2" charset="2"/>
              <a:buNone/>
            </a:pPr>
            <a:r>
              <a:rPr lang="en-US" altLang="zh-CN" sz="16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           int *</a:t>
            </a:r>
            <a:r>
              <a:rPr lang="en-US" altLang="zh-CN" sz="1600" dirty="0" err="1">
                <a:solidFill>
                  <a:srgbClr val="000000"/>
                </a:solidFill>
                <a:latin typeface="Times New Roman" panose="02020603050405020304" pitchFamily="18" charset="0"/>
                <a:ea typeface="宋体" panose="02010600030101010101" pitchFamily="2" charset="-122"/>
                <a:cs typeface="Times New Roman" panose="02020603050405020304" pitchFamily="18" charset="0"/>
              </a:rPr>
              <a:t>ip</a:t>
            </a:r>
            <a:r>
              <a:rPr lang="en-US" altLang="zh-CN" sz="16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=(int *)p+100;  //</a:t>
            </a:r>
            <a:r>
              <a:rPr lang="zh-CN" altLang="en-US" sz="16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将</a:t>
            </a:r>
            <a:r>
              <a:rPr lang="en-US" altLang="zh-CN" sz="16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char</a:t>
            </a:r>
            <a:r>
              <a:rPr lang="zh-CN" altLang="en-US" sz="16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型指针强制转化成</a:t>
            </a:r>
            <a:r>
              <a:rPr lang="en-US" altLang="zh-CN" sz="16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int</a:t>
            </a:r>
            <a:r>
              <a:rPr lang="zh-CN" altLang="en-US" sz="16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型指针。</a:t>
            </a:r>
          </a:p>
        </p:txBody>
      </p:sp>
      <p:sp>
        <p:nvSpPr>
          <p:cNvPr id="2" name="文本框 1">
            <a:extLst>
              <a:ext uri="{FF2B5EF4-FFF2-40B4-BE49-F238E27FC236}">
                <a16:creationId xmlns:a16="http://schemas.microsoft.com/office/drawing/2014/main" id="{3ADC8C14-C6AC-AD0A-89B8-4E9F381FC68B}"/>
              </a:ext>
            </a:extLst>
          </p:cNvPr>
          <p:cNvSpPr txBox="1"/>
          <p:nvPr/>
        </p:nvSpPr>
        <p:spPr>
          <a:xfrm>
            <a:off x="900848" y="121514"/>
            <a:ext cx="10560350" cy="584775"/>
          </a:xfrm>
          <a:prstGeom prst="rect">
            <a:avLst/>
          </a:prstGeom>
          <a:noFill/>
        </p:spPr>
        <p:txBody>
          <a:bodyPr wrap="square">
            <a:spAutoFit/>
          </a:bodyPr>
          <a:lstStyle/>
          <a:p>
            <a:r>
              <a:rPr lang="en-US" altLang="zh-CN" sz="3200" b="1" dirty="0">
                <a:latin typeface="微软雅黑" panose="020B0503020204020204" pitchFamily="34" charset="-122"/>
                <a:ea typeface="微软雅黑" panose="020B0503020204020204" pitchFamily="34" charset="-122"/>
                <a:cs typeface="+mj-cs"/>
              </a:rPr>
              <a:t>3.3 </a:t>
            </a:r>
            <a:r>
              <a:rPr lang="zh-CN" altLang="en-US" sz="3200" b="1" dirty="0">
                <a:latin typeface="微软雅黑" panose="020B0503020204020204" pitchFamily="34" charset="-122"/>
                <a:ea typeface="微软雅黑" panose="020B0503020204020204" pitchFamily="34" charset="-122"/>
                <a:cs typeface="+mj-cs"/>
              </a:rPr>
              <a:t>指针</a:t>
            </a:r>
          </a:p>
        </p:txBody>
      </p:sp>
      <p:grpSp>
        <p:nvGrpSpPr>
          <p:cNvPr id="3" name="组合 2">
            <a:extLst>
              <a:ext uri="{FF2B5EF4-FFF2-40B4-BE49-F238E27FC236}">
                <a16:creationId xmlns:a16="http://schemas.microsoft.com/office/drawing/2014/main" id="{6054E120-0E40-4913-3793-94894A62A917}"/>
              </a:ext>
            </a:extLst>
          </p:cNvPr>
          <p:cNvGrpSpPr/>
          <p:nvPr/>
        </p:nvGrpSpPr>
        <p:grpSpPr>
          <a:xfrm>
            <a:off x="2684978" y="2533963"/>
            <a:ext cx="6250542" cy="517334"/>
            <a:chOff x="3634684" y="1690255"/>
            <a:chExt cx="3130509" cy="517334"/>
          </a:xfrm>
        </p:grpSpPr>
        <p:sp>
          <p:nvSpPr>
            <p:cNvPr id="4" name="矩形: 圆角 3">
              <a:extLst>
                <a:ext uri="{FF2B5EF4-FFF2-40B4-BE49-F238E27FC236}">
                  <a16:creationId xmlns:a16="http://schemas.microsoft.com/office/drawing/2014/main" id="{ECCB21B8-7EA7-94EA-42B0-E2D523B85445}"/>
                </a:ext>
              </a:extLst>
            </p:cNvPr>
            <p:cNvSpPr/>
            <p:nvPr/>
          </p:nvSpPr>
          <p:spPr>
            <a:xfrm>
              <a:off x="3634684" y="1690255"/>
              <a:ext cx="3130509" cy="517334"/>
            </a:xfrm>
            <a:prstGeom prst="roundRect">
              <a:avLst>
                <a:gd name="adj" fmla="val 5093"/>
              </a:avLst>
            </a:prstGeom>
            <a:solidFill>
              <a:schemeClr val="bg1"/>
            </a:solidFill>
            <a:ln w="1905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ea typeface="宋体" panose="02010600030101010101" pitchFamily="2" charset="-122"/>
                <a:cs typeface="Times New Roman" panose="02020603050405020304" pitchFamily="18" charset="0"/>
              </a:endParaRPr>
            </a:p>
          </p:txBody>
        </p:sp>
        <p:sp>
          <p:nvSpPr>
            <p:cNvPr id="5" name="文本框 4">
              <a:extLst>
                <a:ext uri="{FF2B5EF4-FFF2-40B4-BE49-F238E27FC236}">
                  <a16:creationId xmlns:a16="http://schemas.microsoft.com/office/drawing/2014/main" id="{6F909CF0-7A55-921D-B8D1-3BDCD61A1622}"/>
                </a:ext>
              </a:extLst>
            </p:cNvPr>
            <p:cNvSpPr txBox="1"/>
            <p:nvPr/>
          </p:nvSpPr>
          <p:spPr>
            <a:xfrm>
              <a:off x="4046221" y="1764256"/>
              <a:ext cx="2443120" cy="369332"/>
            </a:xfrm>
            <a:prstGeom prst="rect">
              <a:avLst/>
            </a:prstGeom>
            <a:noFill/>
          </p:spPr>
          <p:txBody>
            <a:bodyPr wrap="square">
              <a:spAutoFit/>
            </a:bodyPr>
            <a:lstStyle/>
            <a:p>
              <a:pPr algn="just" eaLnBrk="1" hangingPunct="1">
                <a:buFont typeface="Wingdings" panose="05000000000000000000" pitchFamily="2" charset="2"/>
                <a:buNone/>
              </a:pPr>
              <a:r>
                <a:rPr lang="zh-CN" altLang="en-US" sz="1800" dirty="0">
                  <a:latin typeface="Times New Roman" panose="02020603050405020304" pitchFamily="18" charset="0"/>
                  <a:ea typeface="宋体" panose="02010600030101010101" pitchFamily="2" charset="-122"/>
                  <a:cs typeface="Times New Roman" panose="02020603050405020304" pitchFamily="18" charset="0"/>
                </a:rPr>
                <a:t> 数据类型  *指针变量名</a:t>
              </a:r>
              <a:r>
                <a:rPr lang="en-US" altLang="zh-CN" sz="1800" dirty="0">
                  <a:latin typeface="Times New Roman" panose="02020603050405020304" pitchFamily="18" charset="0"/>
                  <a:ea typeface="宋体" panose="02010600030101010101" pitchFamily="2" charset="-122"/>
                  <a:cs typeface="Times New Roman" panose="02020603050405020304" pitchFamily="18" charset="0"/>
                </a:rPr>
                <a:t>=</a:t>
              </a:r>
              <a:r>
                <a:rPr lang="zh-CN" altLang="en-US" sz="1800" dirty="0">
                  <a:latin typeface="Times New Roman" panose="02020603050405020304" pitchFamily="18" charset="0"/>
                  <a:ea typeface="宋体" panose="02010600030101010101" pitchFamily="2" charset="-122"/>
                  <a:cs typeface="Times New Roman" panose="02020603050405020304" pitchFamily="18" charset="0"/>
                </a:rPr>
                <a:t>初始地址表达式； </a:t>
              </a:r>
            </a:p>
          </p:txBody>
        </p:sp>
      </p:grpSp>
      <p:sp>
        <p:nvSpPr>
          <p:cNvPr id="11" name="文本框 10">
            <a:extLst>
              <a:ext uri="{FF2B5EF4-FFF2-40B4-BE49-F238E27FC236}">
                <a16:creationId xmlns:a16="http://schemas.microsoft.com/office/drawing/2014/main" id="{346957A5-F6D8-302C-F07C-7A4E20C298C5}"/>
              </a:ext>
            </a:extLst>
          </p:cNvPr>
          <p:cNvSpPr txBox="1"/>
          <p:nvPr/>
        </p:nvSpPr>
        <p:spPr>
          <a:xfrm>
            <a:off x="754380" y="1512532"/>
            <a:ext cx="10111739" cy="858377"/>
          </a:xfrm>
          <a:prstGeom prst="rect">
            <a:avLst/>
          </a:prstGeom>
          <a:noFill/>
        </p:spPr>
        <p:txBody>
          <a:bodyPr wrap="square">
            <a:spAutoFit/>
          </a:bodyPr>
          <a:lstStyle/>
          <a:p>
            <a:pPr>
              <a:lnSpc>
                <a:spcPct val="150000"/>
              </a:lnSpc>
            </a:pPr>
            <a:r>
              <a:rPr lang="zh-CN" altLang="en-US" sz="1800" dirty="0">
                <a:solidFill>
                  <a:srgbClr val="000000"/>
                </a:solidFill>
                <a:latin typeface="宋体" panose="02010600030101010101" pitchFamily="2" charset="-122"/>
                <a:ea typeface="宋体" panose="02010600030101010101" pitchFamily="2" charset="-122"/>
              </a:rPr>
              <a:t>定义了一个指针，只是得到了一个用于存储地址的指针变量。若指针变量既没有初始化，也没有赋值，其地址值是一个随机的数。 </a:t>
            </a:r>
            <a:endParaRPr lang="zh-CN" altLang="en-US" dirty="0">
              <a:latin typeface="宋体" panose="02010600030101010101" pitchFamily="2" charset="-122"/>
              <a:ea typeface="宋体" panose="02010600030101010101" pitchFamily="2" charset="-122"/>
            </a:endParaRPr>
          </a:p>
        </p:txBody>
      </p:sp>
      <p:grpSp>
        <p:nvGrpSpPr>
          <p:cNvPr id="14" name="组合 13">
            <a:extLst>
              <a:ext uri="{FF2B5EF4-FFF2-40B4-BE49-F238E27FC236}">
                <a16:creationId xmlns:a16="http://schemas.microsoft.com/office/drawing/2014/main" id="{216C733A-2E27-BC75-789A-1AA9A78625A8}"/>
              </a:ext>
            </a:extLst>
          </p:cNvPr>
          <p:cNvGrpSpPr/>
          <p:nvPr/>
        </p:nvGrpSpPr>
        <p:grpSpPr>
          <a:xfrm>
            <a:off x="754380" y="1038582"/>
            <a:ext cx="3784288" cy="310896"/>
            <a:chOff x="2761705" y="1243440"/>
            <a:chExt cx="3784288" cy="310896"/>
          </a:xfrm>
        </p:grpSpPr>
        <p:sp>
          <p:nvSpPr>
            <p:cNvPr id="15" name="core goal text">
              <a:extLst>
                <a:ext uri="{FF2B5EF4-FFF2-40B4-BE49-F238E27FC236}">
                  <a16:creationId xmlns:a16="http://schemas.microsoft.com/office/drawing/2014/main" id="{F17CFF3F-A342-A71E-AAAF-94A55323DB7E}"/>
                </a:ext>
              </a:extLst>
            </p:cNvPr>
            <p:cNvSpPr txBox="1"/>
            <p:nvPr/>
          </p:nvSpPr>
          <p:spPr>
            <a:xfrm>
              <a:off x="3311430" y="1243440"/>
              <a:ext cx="2784570" cy="310896"/>
            </a:xfrm>
            <a:prstGeom prst="rect">
              <a:avLst/>
            </a:prstGeom>
            <a:noFill/>
            <a:ln>
              <a:noFill/>
            </a:ln>
          </p:spPr>
          <p:txBody>
            <a:bodyPr vert="horz" wrap="square" lIns="0" tIns="0" rIns="0" bIns="0" rtlCol="0" anchor="ctr">
              <a:noAutofit/>
            </a:bodyPr>
            <a:lstStyle/>
            <a:p>
              <a:pPr algn="l"/>
              <a:r>
                <a:rPr lang="zh-CN" altLang="en-US" sz="2400" b="1" dirty="0">
                  <a:solidFill>
                    <a:srgbClr val="1C51C8"/>
                  </a:solidFill>
                  <a:ea typeface="Microsoft YaHei UI"/>
                </a:rPr>
                <a:t>指针的初始化与赋值 </a:t>
              </a:r>
            </a:p>
          </p:txBody>
        </p:sp>
        <p:grpSp>
          <p:nvGrpSpPr>
            <p:cNvPr id="16" name="组合 15">
              <a:extLst>
                <a:ext uri="{FF2B5EF4-FFF2-40B4-BE49-F238E27FC236}">
                  <a16:creationId xmlns:a16="http://schemas.microsoft.com/office/drawing/2014/main" id="{A6047E8F-5789-9B75-B0D2-A5DE8B7CDE08}"/>
                </a:ext>
              </a:extLst>
            </p:cNvPr>
            <p:cNvGrpSpPr/>
            <p:nvPr/>
          </p:nvGrpSpPr>
          <p:grpSpPr>
            <a:xfrm>
              <a:off x="6096000" y="1322138"/>
              <a:ext cx="449993" cy="103462"/>
              <a:chOff x="3616770" y="1235482"/>
              <a:chExt cx="449993" cy="103462"/>
            </a:xfrm>
          </p:grpSpPr>
          <p:sp>
            <p:nvSpPr>
              <p:cNvPr id="20" name="平行四边形 19">
                <a:extLst>
                  <a:ext uri="{FF2B5EF4-FFF2-40B4-BE49-F238E27FC236}">
                    <a16:creationId xmlns:a16="http://schemas.microsoft.com/office/drawing/2014/main" id="{095E670B-87F1-EEFE-6495-F7606A12E124}"/>
                  </a:ext>
                </a:extLst>
              </p:cNvPr>
              <p:cNvSpPr/>
              <p:nvPr/>
            </p:nvSpPr>
            <p:spPr>
              <a:xfrm>
                <a:off x="3616770" y="1235482"/>
                <a:ext cx="160397" cy="103462"/>
              </a:xfrm>
              <a:prstGeom prst="parallelogram">
                <a:avLst/>
              </a:prstGeom>
              <a:gradFill>
                <a:gsLst>
                  <a:gs pos="0">
                    <a:srgbClr val="184DDD"/>
                  </a:gs>
                  <a:gs pos="97203">
                    <a:srgbClr val="E6EEFC"/>
                  </a:gs>
                  <a:gs pos="6500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22" name="平行四边形 21">
                <a:extLst>
                  <a:ext uri="{FF2B5EF4-FFF2-40B4-BE49-F238E27FC236}">
                    <a16:creationId xmlns:a16="http://schemas.microsoft.com/office/drawing/2014/main" id="{BADE7474-EEEF-A4C8-CC43-4F24C4DD303F}"/>
                  </a:ext>
                </a:extLst>
              </p:cNvPr>
              <p:cNvSpPr/>
              <p:nvPr/>
            </p:nvSpPr>
            <p:spPr>
              <a:xfrm>
                <a:off x="3818003" y="1235482"/>
                <a:ext cx="248760" cy="103462"/>
              </a:xfrm>
              <a:prstGeom prst="parallelogram">
                <a:avLst/>
              </a:prstGeom>
              <a:gradFill>
                <a:gsLst>
                  <a:gs pos="82000">
                    <a:srgbClr val="E6EEFC"/>
                  </a:gs>
                  <a:gs pos="97203">
                    <a:srgbClr val="E6EEFC"/>
                  </a:gs>
                  <a:gs pos="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grpSp>
          <p:nvGrpSpPr>
            <p:cNvPr id="17" name="组合 16">
              <a:extLst>
                <a:ext uri="{FF2B5EF4-FFF2-40B4-BE49-F238E27FC236}">
                  <a16:creationId xmlns:a16="http://schemas.microsoft.com/office/drawing/2014/main" id="{7293E17C-E962-1172-CD37-DF00E1608080}"/>
                </a:ext>
              </a:extLst>
            </p:cNvPr>
            <p:cNvGrpSpPr/>
            <p:nvPr/>
          </p:nvGrpSpPr>
          <p:grpSpPr>
            <a:xfrm flipH="1">
              <a:off x="2761705" y="1322138"/>
              <a:ext cx="449993" cy="103462"/>
              <a:chOff x="2488823" y="1260501"/>
              <a:chExt cx="449993" cy="103462"/>
            </a:xfrm>
          </p:grpSpPr>
          <p:sp>
            <p:nvSpPr>
              <p:cNvPr id="18" name="平行四边形 17">
                <a:extLst>
                  <a:ext uri="{FF2B5EF4-FFF2-40B4-BE49-F238E27FC236}">
                    <a16:creationId xmlns:a16="http://schemas.microsoft.com/office/drawing/2014/main" id="{71AEAE5A-EA13-46BC-C1C9-0BC20EA56C61}"/>
                  </a:ext>
                </a:extLst>
              </p:cNvPr>
              <p:cNvSpPr/>
              <p:nvPr/>
            </p:nvSpPr>
            <p:spPr>
              <a:xfrm>
                <a:off x="2488823" y="1260501"/>
                <a:ext cx="160397" cy="103462"/>
              </a:xfrm>
              <a:prstGeom prst="parallelogram">
                <a:avLst/>
              </a:prstGeom>
              <a:gradFill>
                <a:gsLst>
                  <a:gs pos="0">
                    <a:srgbClr val="184DDD"/>
                  </a:gs>
                  <a:gs pos="97203">
                    <a:srgbClr val="E6EEFC"/>
                  </a:gs>
                  <a:gs pos="6500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19" name="平行四边形 18">
                <a:extLst>
                  <a:ext uri="{FF2B5EF4-FFF2-40B4-BE49-F238E27FC236}">
                    <a16:creationId xmlns:a16="http://schemas.microsoft.com/office/drawing/2014/main" id="{F1E6F1A8-A1C6-4989-45C9-E0B71538E736}"/>
                  </a:ext>
                </a:extLst>
              </p:cNvPr>
              <p:cNvSpPr/>
              <p:nvPr/>
            </p:nvSpPr>
            <p:spPr>
              <a:xfrm>
                <a:off x="2690056" y="1260501"/>
                <a:ext cx="248760" cy="103462"/>
              </a:xfrm>
              <a:prstGeom prst="parallelogram">
                <a:avLst/>
              </a:prstGeom>
              <a:gradFill>
                <a:gsLst>
                  <a:gs pos="82000">
                    <a:srgbClr val="E6EEFC"/>
                  </a:gs>
                  <a:gs pos="97203">
                    <a:srgbClr val="E6EEFC"/>
                  </a:gs>
                  <a:gs pos="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grpSp>
      <p:sp>
        <p:nvSpPr>
          <p:cNvPr id="8" name="矩形: 圆角 7">
            <a:extLst>
              <a:ext uri="{FF2B5EF4-FFF2-40B4-BE49-F238E27FC236}">
                <a16:creationId xmlns:a16="http://schemas.microsoft.com/office/drawing/2014/main" id="{08CD4513-0421-4361-1644-B8EDC7099463}"/>
              </a:ext>
            </a:extLst>
          </p:cNvPr>
          <p:cNvSpPr/>
          <p:nvPr/>
        </p:nvSpPr>
        <p:spPr>
          <a:xfrm>
            <a:off x="1204373" y="5277028"/>
            <a:ext cx="7211259" cy="927384"/>
          </a:xfrm>
          <a:prstGeom prst="roundRect">
            <a:avLst>
              <a:gd name="adj" fmla="val 5093"/>
            </a:avLst>
          </a:prstGeom>
          <a:noFill/>
          <a:ln w="19050">
            <a:solidFill>
              <a:srgbClr val="FF000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ea typeface="宋体"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8427828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1FC940-2802-A902-930A-42C7C6740DE7}"/>
            </a:ext>
          </a:extLst>
        </p:cNvPr>
        <p:cNvGrpSpPr/>
        <p:nvPr/>
      </p:nvGrpSpPr>
      <p:grpSpPr>
        <a:xfrm>
          <a:off x="0" y="0"/>
          <a:ext cx="0" cy="0"/>
          <a:chOff x="0" y="0"/>
          <a:chExt cx="0" cy="0"/>
        </a:xfrm>
      </p:grpSpPr>
      <p:sp>
        <p:nvSpPr>
          <p:cNvPr id="7" name="Rectangle 3">
            <a:extLst>
              <a:ext uri="{FF2B5EF4-FFF2-40B4-BE49-F238E27FC236}">
                <a16:creationId xmlns:a16="http://schemas.microsoft.com/office/drawing/2014/main" id="{1E10E81F-D7E8-60F0-2276-E6A5791DCC2E}"/>
              </a:ext>
            </a:extLst>
          </p:cNvPr>
          <p:cNvSpPr txBox="1">
            <a:spLocks noChangeArrowheads="1"/>
          </p:cNvSpPr>
          <p:nvPr/>
        </p:nvSpPr>
        <p:spPr>
          <a:xfrm>
            <a:off x="754380" y="1631733"/>
            <a:ext cx="9288780" cy="3615214"/>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285750" indent="-285750" algn="just">
              <a:lnSpc>
                <a:spcPct val="150000"/>
              </a:lnSpc>
              <a:buFont typeface="Arial" panose="020B0604020202020204" pitchFamily="34" charset="0"/>
              <a:buChar char="•"/>
            </a:pPr>
            <a:r>
              <a:rPr lang="zh-CN" altLang="en-US" sz="16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对于基本数据类型的变量、数组元素我们可以使用取地址运算符</a:t>
            </a:r>
            <a:r>
              <a:rPr lang="en-US" altLang="zh-CN" sz="16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&amp;</a:t>
            </a:r>
            <a:r>
              <a:rPr lang="zh-CN" altLang="en-US" sz="16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来获得它们的地址，但是也只有类型一致才能赋值。</a:t>
            </a:r>
          </a:p>
          <a:p>
            <a:pPr algn="just">
              <a:lnSpc>
                <a:spcPct val="150000"/>
              </a:lnSpc>
              <a:buFont typeface="Wingdings" panose="05000000000000000000" pitchFamily="2" charset="2"/>
              <a:buNone/>
            </a:pPr>
            <a:r>
              <a:rPr lang="zh-CN" altLang="en-US" sz="16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           </a:t>
            </a:r>
            <a:r>
              <a:rPr lang="en-US" altLang="zh-CN" sz="16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int  a[10]</a:t>
            </a:r>
            <a:r>
              <a:rPr lang="zh-CN" altLang="en-US" sz="16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              </a:t>
            </a:r>
            <a:r>
              <a:rPr lang="en-US" altLang="zh-CN" sz="16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a:t>
            </a:r>
            <a:r>
              <a:rPr lang="zh-CN" altLang="en-US" sz="16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定义</a:t>
            </a:r>
            <a:r>
              <a:rPr lang="en-US" altLang="zh-CN" sz="16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int</a:t>
            </a:r>
            <a:r>
              <a:rPr lang="zh-CN" altLang="en-US" sz="16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型数组</a:t>
            </a:r>
            <a:endParaRPr lang="en-US" altLang="zh-CN" sz="16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p>
            <a:pPr algn="just">
              <a:lnSpc>
                <a:spcPct val="150000"/>
              </a:lnSpc>
              <a:buFont typeface="Wingdings" panose="05000000000000000000" pitchFamily="2" charset="2"/>
              <a:buNone/>
            </a:pPr>
            <a:r>
              <a:rPr lang="en-US" altLang="zh-CN" sz="16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           int  *</a:t>
            </a:r>
            <a:r>
              <a:rPr lang="en-US" altLang="zh-CN" sz="1600" dirty="0" err="1">
                <a:solidFill>
                  <a:srgbClr val="000000"/>
                </a:solidFill>
                <a:latin typeface="Times New Roman" panose="02020603050405020304" pitchFamily="18" charset="0"/>
                <a:ea typeface="宋体" panose="02010600030101010101" pitchFamily="2" charset="-122"/>
                <a:cs typeface="Times New Roman" panose="02020603050405020304" pitchFamily="18" charset="0"/>
              </a:rPr>
              <a:t>i_pointer</a:t>
            </a:r>
            <a:r>
              <a:rPr lang="en-US" altLang="zh-CN" sz="16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=a</a:t>
            </a:r>
            <a:r>
              <a:rPr lang="zh-CN" altLang="en-US" sz="16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   </a:t>
            </a:r>
            <a:r>
              <a:rPr lang="en-US" altLang="zh-CN" sz="16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a:t>
            </a:r>
            <a:r>
              <a:rPr lang="zh-CN" altLang="en-US" sz="16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定义并初始化</a:t>
            </a:r>
            <a:r>
              <a:rPr lang="en-US" altLang="zh-CN" sz="16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int</a:t>
            </a:r>
            <a:r>
              <a:rPr lang="zh-CN" altLang="en-US" sz="16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型指针 </a:t>
            </a:r>
          </a:p>
          <a:p>
            <a:pPr marL="285750" indent="-285750" algn="just">
              <a:lnSpc>
                <a:spcPct val="150000"/>
              </a:lnSpc>
              <a:buFont typeface="Arial" panose="020B0604020202020204" pitchFamily="34" charset="0"/>
              <a:buChar char="•"/>
            </a:pPr>
            <a:r>
              <a:rPr lang="zh-CN" altLang="en-US" sz="16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有一种特殊的</a:t>
            </a:r>
            <a:r>
              <a:rPr lang="en-US" altLang="zh-CN" sz="16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void</a:t>
            </a:r>
            <a:r>
              <a:rPr lang="zh-CN" altLang="en-US" sz="16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类型指针，可以存储任何的类型地址；但将一个</a:t>
            </a:r>
            <a:r>
              <a:rPr lang="en-US" altLang="zh-CN" sz="16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void</a:t>
            </a:r>
            <a:r>
              <a:rPr lang="zh-CN" altLang="en-US" sz="16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类型的地址赋值给非</a:t>
            </a:r>
            <a:r>
              <a:rPr lang="en-US" altLang="zh-CN" sz="16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void</a:t>
            </a:r>
            <a:r>
              <a:rPr lang="zh-CN" altLang="en-US" sz="16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类型的指针变量，要使用类型强制转换。 </a:t>
            </a:r>
          </a:p>
          <a:p>
            <a:pPr algn="just">
              <a:lnSpc>
                <a:spcPct val="150000"/>
              </a:lnSpc>
              <a:buFont typeface="Wingdings" panose="05000000000000000000" pitchFamily="2" charset="2"/>
              <a:buNone/>
            </a:pPr>
            <a:r>
              <a:rPr lang="zh-CN" altLang="en-US" sz="16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           </a:t>
            </a:r>
            <a:r>
              <a:rPr lang="en-US" altLang="zh-CN" sz="16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void v;	         //</a:t>
            </a:r>
            <a:r>
              <a:rPr lang="zh-CN" altLang="en-US" sz="16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错误，不能定义</a:t>
            </a:r>
            <a:r>
              <a:rPr lang="en-US" altLang="zh-CN" sz="16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void</a:t>
            </a:r>
            <a:r>
              <a:rPr lang="zh-CN" altLang="en-US" sz="16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类型的变量</a:t>
            </a:r>
          </a:p>
          <a:p>
            <a:pPr algn="just">
              <a:lnSpc>
                <a:spcPct val="150000"/>
              </a:lnSpc>
              <a:buFont typeface="Wingdings" panose="05000000000000000000" pitchFamily="2" charset="2"/>
              <a:buNone/>
            </a:pPr>
            <a:r>
              <a:rPr lang="zh-CN" altLang="en-US" sz="16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           </a:t>
            </a:r>
            <a:r>
              <a:rPr lang="en-US" altLang="zh-CN" sz="16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void *</a:t>
            </a:r>
            <a:r>
              <a:rPr lang="en-US" altLang="zh-CN" sz="1600" dirty="0" err="1">
                <a:solidFill>
                  <a:srgbClr val="000000"/>
                </a:solidFill>
                <a:latin typeface="Times New Roman" panose="02020603050405020304" pitchFamily="18" charset="0"/>
                <a:ea typeface="宋体" panose="02010600030101010101" pitchFamily="2" charset="-122"/>
                <a:cs typeface="Times New Roman" panose="02020603050405020304" pitchFamily="18" charset="0"/>
              </a:rPr>
              <a:t>vp</a:t>
            </a:r>
            <a:r>
              <a:rPr lang="en-US" altLang="zh-CN" sz="16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                //</a:t>
            </a:r>
            <a:r>
              <a:rPr lang="zh-CN" altLang="en-US" sz="16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定义</a:t>
            </a:r>
            <a:r>
              <a:rPr lang="en-US" altLang="zh-CN" sz="16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void</a:t>
            </a:r>
            <a:r>
              <a:rPr lang="zh-CN" altLang="en-US" sz="16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类型的指针</a:t>
            </a:r>
          </a:p>
        </p:txBody>
      </p:sp>
      <p:sp>
        <p:nvSpPr>
          <p:cNvPr id="2" name="文本框 1">
            <a:extLst>
              <a:ext uri="{FF2B5EF4-FFF2-40B4-BE49-F238E27FC236}">
                <a16:creationId xmlns:a16="http://schemas.microsoft.com/office/drawing/2014/main" id="{9B4C40F4-B724-414A-697D-0E1A395630CB}"/>
              </a:ext>
            </a:extLst>
          </p:cNvPr>
          <p:cNvSpPr txBox="1"/>
          <p:nvPr/>
        </p:nvSpPr>
        <p:spPr>
          <a:xfrm>
            <a:off x="900848" y="121514"/>
            <a:ext cx="10560350" cy="584775"/>
          </a:xfrm>
          <a:prstGeom prst="rect">
            <a:avLst/>
          </a:prstGeom>
          <a:noFill/>
        </p:spPr>
        <p:txBody>
          <a:bodyPr wrap="square">
            <a:spAutoFit/>
          </a:bodyPr>
          <a:lstStyle/>
          <a:p>
            <a:r>
              <a:rPr lang="en-US" altLang="zh-CN" sz="3200" b="1" dirty="0">
                <a:latin typeface="微软雅黑" panose="020B0503020204020204" pitchFamily="34" charset="-122"/>
                <a:ea typeface="微软雅黑" panose="020B0503020204020204" pitchFamily="34" charset="-122"/>
                <a:cs typeface="+mj-cs"/>
              </a:rPr>
              <a:t>3.3 </a:t>
            </a:r>
            <a:r>
              <a:rPr lang="zh-CN" altLang="en-US" sz="3200" b="1" dirty="0">
                <a:latin typeface="微软雅黑" panose="020B0503020204020204" pitchFamily="34" charset="-122"/>
                <a:ea typeface="微软雅黑" panose="020B0503020204020204" pitchFamily="34" charset="-122"/>
                <a:cs typeface="+mj-cs"/>
              </a:rPr>
              <a:t>指针</a:t>
            </a:r>
          </a:p>
        </p:txBody>
      </p:sp>
      <p:grpSp>
        <p:nvGrpSpPr>
          <p:cNvPr id="14" name="组合 13">
            <a:extLst>
              <a:ext uri="{FF2B5EF4-FFF2-40B4-BE49-F238E27FC236}">
                <a16:creationId xmlns:a16="http://schemas.microsoft.com/office/drawing/2014/main" id="{85F6BC06-668A-1F3A-567A-07AB1C620D77}"/>
              </a:ext>
            </a:extLst>
          </p:cNvPr>
          <p:cNvGrpSpPr/>
          <p:nvPr/>
        </p:nvGrpSpPr>
        <p:grpSpPr>
          <a:xfrm>
            <a:off x="754380" y="1038582"/>
            <a:ext cx="3784288" cy="310896"/>
            <a:chOff x="2761705" y="1243440"/>
            <a:chExt cx="3784288" cy="310896"/>
          </a:xfrm>
        </p:grpSpPr>
        <p:sp>
          <p:nvSpPr>
            <p:cNvPr id="15" name="core goal text">
              <a:extLst>
                <a:ext uri="{FF2B5EF4-FFF2-40B4-BE49-F238E27FC236}">
                  <a16:creationId xmlns:a16="http://schemas.microsoft.com/office/drawing/2014/main" id="{EADB02BC-C101-7AF5-8611-336E6E4BEEF2}"/>
                </a:ext>
              </a:extLst>
            </p:cNvPr>
            <p:cNvSpPr txBox="1"/>
            <p:nvPr/>
          </p:nvSpPr>
          <p:spPr>
            <a:xfrm>
              <a:off x="3311430" y="1243440"/>
              <a:ext cx="2784570" cy="310896"/>
            </a:xfrm>
            <a:prstGeom prst="rect">
              <a:avLst/>
            </a:prstGeom>
            <a:noFill/>
            <a:ln>
              <a:noFill/>
            </a:ln>
          </p:spPr>
          <p:txBody>
            <a:bodyPr vert="horz" wrap="square" lIns="0" tIns="0" rIns="0" bIns="0" rtlCol="0" anchor="ctr">
              <a:noAutofit/>
            </a:bodyPr>
            <a:lstStyle/>
            <a:p>
              <a:pPr algn="l"/>
              <a:r>
                <a:rPr lang="zh-CN" altLang="en-US" sz="2400" b="1" dirty="0">
                  <a:solidFill>
                    <a:srgbClr val="1C51C8"/>
                  </a:solidFill>
                  <a:ea typeface="Microsoft YaHei UI"/>
                </a:rPr>
                <a:t>指针的初始化与赋值 </a:t>
              </a:r>
            </a:p>
          </p:txBody>
        </p:sp>
        <p:grpSp>
          <p:nvGrpSpPr>
            <p:cNvPr id="16" name="组合 15">
              <a:extLst>
                <a:ext uri="{FF2B5EF4-FFF2-40B4-BE49-F238E27FC236}">
                  <a16:creationId xmlns:a16="http://schemas.microsoft.com/office/drawing/2014/main" id="{DFE99DD1-8D0F-5059-D377-C6CC11D9574F}"/>
                </a:ext>
              </a:extLst>
            </p:cNvPr>
            <p:cNvGrpSpPr/>
            <p:nvPr/>
          </p:nvGrpSpPr>
          <p:grpSpPr>
            <a:xfrm>
              <a:off x="6096000" y="1322138"/>
              <a:ext cx="449993" cy="103462"/>
              <a:chOff x="3616770" y="1235482"/>
              <a:chExt cx="449993" cy="103462"/>
            </a:xfrm>
          </p:grpSpPr>
          <p:sp>
            <p:nvSpPr>
              <p:cNvPr id="20" name="平行四边形 19">
                <a:extLst>
                  <a:ext uri="{FF2B5EF4-FFF2-40B4-BE49-F238E27FC236}">
                    <a16:creationId xmlns:a16="http://schemas.microsoft.com/office/drawing/2014/main" id="{16993CE3-E99C-CEEC-6DA2-264CC8F2E88E}"/>
                  </a:ext>
                </a:extLst>
              </p:cNvPr>
              <p:cNvSpPr/>
              <p:nvPr/>
            </p:nvSpPr>
            <p:spPr>
              <a:xfrm>
                <a:off x="3616770" y="1235482"/>
                <a:ext cx="160397" cy="103462"/>
              </a:xfrm>
              <a:prstGeom prst="parallelogram">
                <a:avLst/>
              </a:prstGeom>
              <a:gradFill>
                <a:gsLst>
                  <a:gs pos="0">
                    <a:srgbClr val="184DDD"/>
                  </a:gs>
                  <a:gs pos="97203">
                    <a:srgbClr val="E6EEFC"/>
                  </a:gs>
                  <a:gs pos="6500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22" name="平行四边形 21">
                <a:extLst>
                  <a:ext uri="{FF2B5EF4-FFF2-40B4-BE49-F238E27FC236}">
                    <a16:creationId xmlns:a16="http://schemas.microsoft.com/office/drawing/2014/main" id="{6162137E-6340-8EEA-FCF5-75D23C3634B9}"/>
                  </a:ext>
                </a:extLst>
              </p:cNvPr>
              <p:cNvSpPr/>
              <p:nvPr/>
            </p:nvSpPr>
            <p:spPr>
              <a:xfrm>
                <a:off x="3818003" y="1235482"/>
                <a:ext cx="248760" cy="103462"/>
              </a:xfrm>
              <a:prstGeom prst="parallelogram">
                <a:avLst/>
              </a:prstGeom>
              <a:gradFill>
                <a:gsLst>
                  <a:gs pos="82000">
                    <a:srgbClr val="E6EEFC"/>
                  </a:gs>
                  <a:gs pos="97203">
                    <a:srgbClr val="E6EEFC"/>
                  </a:gs>
                  <a:gs pos="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grpSp>
          <p:nvGrpSpPr>
            <p:cNvPr id="17" name="组合 16">
              <a:extLst>
                <a:ext uri="{FF2B5EF4-FFF2-40B4-BE49-F238E27FC236}">
                  <a16:creationId xmlns:a16="http://schemas.microsoft.com/office/drawing/2014/main" id="{AFB8F166-F9DD-42E5-7EC4-74B79173FD42}"/>
                </a:ext>
              </a:extLst>
            </p:cNvPr>
            <p:cNvGrpSpPr/>
            <p:nvPr/>
          </p:nvGrpSpPr>
          <p:grpSpPr>
            <a:xfrm flipH="1">
              <a:off x="2761705" y="1322138"/>
              <a:ext cx="449993" cy="103462"/>
              <a:chOff x="2488823" y="1260501"/>
              <a:chExt cx="449993" cy="103462"/>
            </a:xfrm>
          </p:grpSpPr>
          <p:sp>
            <p:nvSpPr>
              <p:cNvPr id="18" name="平行四边形 17">
                <a:extLst>
                  <a:ext uri="{FF2B5EF4-FFF2-40B4-BE49-F238E27FC236}">
                    <a16:creationId xmlns:a16="http://schemas.microsoft.com/office/drawing/2014/main" id="{CB28AB47-5F71-2C76-B9C3-906D00E29308}"/>
                  </a:ext>
                </a:extLst>
              </p:cNvPr>
              <p:cNvSpPr/>
              <p:nvPr/>
            </p:nvSpPr>
            <p:spPr>
              <a:xfrm>
                <a:off x="2488823" y="1260501"/>
                <a:ext cx="160397" cy="103462"/>
              </a:xfrm>
              <a:prstGeom prst="parallelogram">
                <a:avLst/>
              </a:prstGeom>
              <a:gradFill>
                <a:gsLst>
                  <a:gs pos="0">
                    <a:srgbClr val="184DDD"/>
                  </a:gs>
                  <a:gs pos="97203">
                    <a:srgbClr val="E6EEFC"/>
                  </a:gs>
                  <a:gs pos="6500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19" name="平行四边形 18">
                <a:extLst>
                  <a:ext uri="{FF2B5EF4-FFF2-40B4-BE49-F238E27FC236}">
                    <a16:creationId xmlns:a16="http://schemas.microsoft.com/office/drawing/2014/main" id="{7EFED37B-EEAE-5B66-AF85-925B9D80191A}"/>
                  </a:ext>
                </a:extLst>
              </p:cNvPr>
              <p:cNvSpPr/>
              <p:nvPr/>
            </p:nvSpPr>
            <p:spPr>
              <a:xfrm>
                <a:off x="2690056" y="1260501"/>
                <a:ext cx="248760" cy="103462"/>
              </a:xfrm>
              <a:prstGeom prst="parallelogram">
                <a:avLst/>
              </a:prstGeom>
              <a:gradFill>
                <a:gsLst>
                  <a:gs pos="82000">
                    <a:srgbClr val="E6EEFC"/>
                  </a:gs>
                  <a:gs pos="97203">
                    <a:srgbClr val="E6EEFC"/>
                  </a:gs>
                  <a:gs pos="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grpSp>
      <p:sp>
        <p:nvSpPr>
          <p:cNvPr id="25" name="矩形: 圆角 24">
            <a:extLst>
              <a:ext uri="{FF2B5EF4-FFF2-40B4-BE49-F238E27FC236}">
                <a16:creationId xmlns:a16="http://schemas.microsoft.com/office/drawing/2014/main" id="{D6A7CD67-8CA2-C401-6EC2-76D4DC7CED7D}"/>
              </a:ext>
            </a:extLst>
          </p:cNvPr>
          <p:cNvSpPr/>
          <p:nvPr/>
        </p:nvSpPr>
        <p:spPr>
          <a:xfrm>
            <a:off x="1124175" y="2501616"/>
            <a:ext cx="4567966" cy="927384"/>
          </a:xfrm>
          <a:prstGeom prst="roundRect">
            <a:avLst>
              <a:gd name="adj" fmla="val 5093"/>
            </a:avLst>
          </a:prstGeom>
          <a:noFill/>
          <a:ln w="19050">
            <a:solidFill>
              <a:srgbClr val="FF000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ea typeface="宋体" panose="02010600030101010101" pitchFamily="2" charset="-122"/>
              <a:cs typeface="Times New Roman" panose="02020603050405020304" pitchFamily="18" charset="0"/>
            </a:endParaRPr>
          </a:p>
        </p:txBody>
      </p:sp>
      <p:sp>
        <p:nvSpPr>
          <p:cNvPr id="26" name="矩形: 圆角 25">
            <a:extLst>
              <a:ext uri="{FF2B5EF4-FFF2-40B4-BE49-F238E27FC236}">
                <a16:creationId xmlns:a16="http://schemas.microsoft.com/office/drawing/2014/main" id="{B22C90BD-91EC-900D-4FD1-BF31A3E5C142}"/>
              </a:ext>
            </a:extLst>
          </p:cNvPr>
          <p:cNvSpPr/>
          <p:nvPr/>
        </p:nvSpPr>
        <p:spPr>
          <a:xfrm>
            <a:off x="1124175" y="4373880"/>
            <a:ext cx="5025166" cy="990600"/>
          </a:xfrm>
          <a:prstGeom prst="roundRect">
            <a:avLst>
              <a:gd name="adj" fmla="val 5093"/>
            </a:avLst>
          </a:prstGeom>
          <a:noFill/>
          <a:ln w="19050">
            <a:solidFill>
              <a:srgbClr val="FF000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ea typeface="宋体"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124855350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49A113-596D-D5EF-7E2D-2669964AF409}"/>
            </a:ext>
          </a:extLst>
        </p:cNvPr>
        <p:cNvGrpSpPr/>
        <p:nvPr/>
      </p:nvGrpSpPr>
      <p:grpSpPr>
        <a:xfrm>
          <a:off x="0" y="0"/>
          <a:ext cx="0" cy="0"/>
          <a:chOff x="0" y="0"/>
          <a:chExt cx="0" cy="0"/>
        </a:xfrm>
      </p:grpSpPr>
      <p:sp>
        <p:nvSpPr>
          <p:cNvPr id="19" name="矩形: 圆角 18">
            <a:extLst>
              <a:ext uri="{FF2B5EF4-FFF2-40B4-BE49-F238E27FC236}">
                <a16:creationId xmlns:a16="http://schemas.microsoft.com/office/drawing/2014/main" id="{BE3DAB92-7B90-2277-9614-24C3937613B5}"/>
              </a:ext>
            </a:extLst>
          </p:cNvPr>
          <p:cNvSpPr/>
          <p:nvPr/>
        </p:nvSpPr>
        <p:spPr>
          <a:xfrm>
            <a:off x="2273498" y="4409387"/>
            <a:ext cx="4988362" cy="1527981"/>
          </a:xfrm>
          <a:prstGeom prst="roundRect">
            <a:avLst>
              <a:gd name="adj" fmla="val 5093"/>
            </a:avLst>
          </a:prstGeom>
          <a:solidFill>
            <a:schemeClr val="bg1"/>
          </a:solidFill>
          <a:ln w="1905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ea typeface="宋体" panose="02010600030101010101" pitchFamily="2" charset="-122"/>
              <a:cs typeface="Times New Roman" panose="02020603050405020304" pitchFamily="18" charset="0"/>
            </a:endParaRPr>
          </a:p>
        </p:txBody>
      </p:sp>
      <p:graphicFrame>
        <p:nvGraphicFramePr>
          <p:cNvPr id="3" name="Object 5">
            <a:extLst>
              <a:ext uri="{FF2B5EF4-FFF2-40B4-BE49-F238E27FC236}">
                <a16:creationId xmlns:a16="http://schemas.microsoft.com/office/drawing/2014/main" id="{035343BC-3D1C-178F-C460-BA2E9726F3FC}"/>
              </a:ext>
            </a:extLst>
          </p:cNvPr>
          <p:cNvGraphicFramePr>
            <a:graphicFrameLocks noChangeAspect="1"/>
          </p:cNvGraphicFramePr>
          <p:nvPr>
            <p:extLst>
              <p:ext uri="{D42A27DB-BD31-4B8C-83A1-F6EECF244321}">
                <p14:modId xmlns:p14="http://schemas.microsoft.com/office/powerpoint/2010/main" val="1044003041"/>
              </p:ext>
            </p:extLst>
          </p:nvPr>
        </p:nvGraphicFramePr>
        <p:xfrm>
          <a:off x="7611082" y="2422368"/>
          <a:ext cx="4038600" cy="3197225"/>
        </p:xfrm>
        <a:graphic>
          <a:graphicData uri="http://schemas.openxmlformats.org/presentationml/2006/ole">
            <mc:AlternateContent xmlns:mc="http://schemas.openxmlformats.org/markup-compatibility/2006">
              <mc:Choice xmlns:v="urn:schemas-microsoft-com:vml" Requires="v">
                <p:oleObj r:id="rId3" imgW="2743200" imgH="2172960" progId="Word.Picture.8">
                  <p:embed/>
                </p:oleObj>
              </mc:Choice>
              <mc:Fallback>
                <p:oleObj r:id="rId3" imgW="2743200" imgH="2172960" progId="Word.Picture.8">
                  <p:embed/>
                  <p:pic>
                    <p:nvPicPr>
                      <p:cNvPr id="93189" name="Object 5">
                        <a:extLst>
                          <a:ext uri="{FF2B5EF4-FFF2-40B4-BE49-F238E27FC236}">
                            <a16:creationId xmlns:a16="http://schemas.microsoft.com/office/drawing/2014/main" id="{B77B24BE-CB63-30CF-CFE8-B5BCCC3E76E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11082" y="2422368"/>
                        <a:ext cx="4038600" cy="3197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 name="文本框 3">
            <a:extLst>
              <a:ext uri="{FF2B5EF4-FFF2-40B4-BE49-F238E27FC236}">
                <a16:creationId xmlns:a16="http://schemas.microsoft.com/office/drawing/2014/main" id="{63B3D248-1CB3-777A-8748-E9943FD04903}"/>
              </a:ext>
            </a:extLst>
          </p:cNvPr>
          <p:cNvSpPr txBox="1"/>
          <p:nvPr/>
        </p:nvSpPr>
        <p:spPr>
          <a:xfrm>
            <a:off x="900848" y="121514"/>
            <a:ext cx="10560350" cy="584775"/>
          </a:xfrm>
          <a:prstGeom prst="rect">
            <a:avLst/>
          </a:prstGeom>
          <a:noFill/>
        </p:spPr>
        <p:txBody>
          <a:bodyPr wrap="square">
            <a:spAutoFit/>
          </a:bodyPr>
          <a:lstStyle/>
          <a:p>
            <a:r>
              <a:rPr lang="en-US" altLang="zh-CN" sz="3200" b="1" dirty="0">
                <a:latin typeface="微软雅黑" panose="020B0503020204020204" pitchFamily="34" charset="-122"/>
                <a:ea typeface="微软雅黑" panose="020B0503020204020204" pitchFamily="34" charset="-122"/>
                <a:cs typeface="+mj-cs"/>
              </a:rPr>
              <a:t>3.3 </a:t>
            </a:r>
            <a:r>
              <a:rPr lang="zh-CN" altLang="en-US" sz="3200" b="1" dirty="0">
                <a:latin typeface="微软雅黑" panose="020B0503020204020204" pitchFamily="34" charset="-122"/>
                <a:ea typeface="微软雅黑" panose="020B0503020204020204" pitchFamily="34" charset="-122"/>
                <a:cs typeface="+mj-cs"/>
              </a:rPr>
              <a:t>指针</a:t>
            </a:r>
          </a:p>
        </p:txBody>
      </p:sp>
      <p:sp>
        <p:nvSpPr>
          <p:cNvPr id="6" name="文本框 5">
            <a:extLst>
              <a:ext uri="{FF2B5EF4-FFF2-40B4-BE49-F238E27FC236}">
                <a16:creationId xmlns:a16="http://schemas.microsoft.com/office/drawing/2014/main" id="{959D08E6-C5E7-4E71-824E-CBC8ABD5666C}"/>
              </a:ext>
            </a:extLst>
          </p:cNvPr>
          <p:cNvSpPr txBox="1"/>
          <p:nvPr/>
        </p:nvSpPr>
        <p:spPr>
          <a:xfrm>
            <a:off x="641378" y="2787186"/>
            <a:ext cx="7252941" cy="2010166"/>
          </a:xfrm>
          <a:prstGeom prst="rect">
            <a:avLst/>
          </a:prstGeom>
          <a:noFill/>
        </p:spPr>
        <p:txBody>
          <a:bodyPr wrap="square">
            <a:spAutoFit/>
          </a:bodyPr>
          <a:lstStyle/>
          <a:p>
            <a:pPr marL="285750" indent="-285750" algn="just">
              <a:lnSpc>
                <a:spcPct val="150000"/>
              </a:lnSpc>
              <a:buFont typeface="Arial" panose="020B0604020202020204" pitchFamily="34" charset="0"/>
              <a:buChar char="•"/>
            </a:pPr>
            <a:r>
              <a:rPr lang="zh-CN" altLang="en-US" sz="2000" b="1" dirty="0">
                <a:latin typeface="Times New Roman" panose="02020603050405020304" pitchFamily="18" charset="0"/>
                <a:ea typeface="宋体" panose="02010600030101010101" pitchFamily="2" charset="-122"/>
                <a:cs typeface="Times New Roman" panose="02020603050405020304" pitchFamily="18" charset="0"/>
              </a:rPr>
              <a:t>* 和</a:t>
            </a:r>
            <a:r>
              <a:rPr lang="en-US" altLang="zh-CN" sz="2000" b="1" dirty="0">
                <a:latin typeface="Times New Roman" panose="02020603050405020304" pitchFamily="18" charset="0"/>
                <a:ea typeface="宋体" panose="02010600030101010101" pitchFamily="2" charset="-122"/>
                <a:cs typeface="Times New Roman" panose="02020603050405020304" pitchFamily="18" charset="0"/>
              </a:rPr>
              <a:t>&amp;</a:t>
            </a:r>
            <a:r>
              <a:rPr lang="zh-CN" altLang="en-US" sz="2000" b="1" dirty="0">
                <a:latin typeface="Times New Roman" panose="02020603050405020304" pitchFamily="18" charset="0"/>
                <a:ea typeface="宋体" panose="02010600030101010101" pitchFamily="2" charset="-122"/>
                <a:cs typeface="Times New Roman" panose="02020603050405020304" pitchFamily="18" charset="0"/>
              </a:rPr>
              <a:t>运算 </a:t>
            </a:r>
            <a:endParaRPr lang="zh-CN" altLang="en-US" sz="2000" dirty="0">
              <a:latin typeface="Times New Roman" panose="02020603050405020304" pitchFamily="18" charset="0"/>
              <a:ea typeface="宋体" panose="02010600030101010101" pitchFamily="2" charset="-122"/>
              <a:cs typeface="Times New Roman" panose="02020603050405020304" pitchFamily="18" charset="0"/>
            </a:endParaRPr>
          </a:p>
          <a:p>
            <a:pPr algn="just">
              <a:lnSpc>
                <a:spcPct val="150000"/>
              </a:lnSpc>
              <a:buFont typeface="Wingdings" panose="05000000000000000000" pitchFamily="2" charset="2"/>
              <a:buNone/>
            </a:pPr>
            <a:r>
              <a:rPr lang="zh-CN" altLang="en-US" sz="1700" dirty="0">
                <a:latin typeface="Times New Roman" panose="02020603050405020304" pitchFamily="18" charset="0"/>
                <a:ea typeface="宋体" panose="02010600030101010101" pitchFamily="2" charset="-122"/>
                <a:cs typeface="Times New Roman" panose="02020603050405020304" pitchFamily="18" charset="0"/>
              </a:rPr>
              <a:t>       </a:t>
            </a:r>
            <a:r>
              <a:rPr lang="zh-CN" altLang="en-US" sz="1600" b="1" dirty="0">
                <a:latin typeface="Times New Roman" panose="02020603050405020304" pitchFamily="18" charset="0"/>
                <a:ea typeface="宋体" panose="02010600030101010101" pitchFamily="2" charset="-122"/>
                <a:cs typeface="Times New Roman" panose="02020603050405020304" pitchFamily="18" charset="0"/>
              </a:rPr>
              <a:t>*</a:t>
            </a:r>
            <a:r>
              <a:rPr lang="zh-CN" altLang="en-US" sz="1600" dirty="0">
                <a:latin typeface="Times New Roman" panose="02020603050405020304" pitchFamily="18" charset="0"/>
                <a:ea typeface="宋体" panose="02010600030101010101" pitchFamily="2" charset="-122"/>
                <a:cs typeface="Times New Roman" panose="02020603050405020304" pitchFamily="18" charset="0"/>
              </a:rPr>
              <a:t>称为</a:t>
            </a:r>
            <a:r>
              <a:rPr lang="zh-CN" altLang="en-US" sz="1600" b="1" dirty="0">
                <a:latin typeface="Times New Roman" panose="02020603050405020304" pitchFamily="18" charset="0"/>
                <a:ea typeface="宋体" panose="02010600030101010101" pitchFamily="2" charset="-122"/>
                <a:cs typeface="Times New Roman" panose="02020603050405020304" pitchFamily="18" charset="0"/>
              </a:rPr>
              <a:t>指针运算符</a:t>
            </a:r>
            <a:r>
              <a:rPr lang="zh-CN" altLang="en-US" sz="1600" dirty="0">
                <a:latin typeface="Times New Roman" panose="02020603050405020304" pitchFamily="18" charset="0"/>
                <a:ea typeface="宋体" panose="02010600030101010101" pitchFamily="2" charset="-122"/>
                <a:cs typeface="Times New Roman" panose="02020603050405020304" pitchFamily="18" charset="0"/>
              </a:rPr>
              <a:t>。出现在数据定义语句中时，* 在数据类型与变量之间，是一个</a:t>
            </a:r>
            <a:r>
              <a:rPr lang="zh-CN" altLang="en-US" sz="1600" b="1" dirty="0">
                <a:latin typeface="Times New Roman" panose="02020603050405020304" pitchFamily="18" charset="0"/>
                <a:ea typeface="宋体" panose="02010600030101010101" pitchFamily="2" charset="-122"/>
                <a:cs typeface="Times New Roman" panose="02020603050405020304" pitchFamily="18" charset="0"/>
              </a:rPr>
              <a:t>二元运算符</a:t>
            </a:r>
            <a:r>
              <a:rPr lang="zh-CN" altLang="en-US" sz="1600" dirty="0">
                <a:latin typeface="Times New Roman" panose="02020603050405020304" pitchFamily="18" charset="0"/>
                <a:ea typeface="宋体" panose="02010600030101010101" pitchFamily="2" charset="-122"/>
                <a:cs typeface="Times New Roman" panose="02020603050405020304" pitchFamily="18" charset="0"/>
              </a:rPr>
              <a:t>，用来定义指针变量；出现指针变量表达式</a:t>
            </a:r>
            <a:r>
              <a:rPr lang="zh-CN" altLang="en-US" sz="1600" b="1" dirty="0">
                <a:latin typeface="Times New Roman" panose="02020603050405020304" pitchFamily="18" charset="0"/>
                <a:ea typeface="宋体" panose="02010600030101010101" pitchFamily="2" charset="-122"/>
                <a:cs typeface="Times New Roman" panose="02020603050405020304" pitchFamily="18" charset="0"/>
              </a:rPr>
              <a:t>左边</a:t>
            </a:r>
            <a:r>
              <a:rPr lang="zh-CN" altLang="en-US" sz="1600" dirty="0">
                <a:latin typeface="Times New Roman" panose="02020603050405020304" pitchFamily="18" charset="0"/>
                <a:ea typeface="宋体" panose="02010600030101010101" pitchFamily="2" charset="-122"/>
                <a:cs typeface="Times New Roman" panose="02020603050405020304" pitchFamily="18" charset="0"/>
              </a:rPr>
              <a:t>时，是一个一元运算符，表示访问指针</a:t>
            </a:r>
            <a:r>
              <a:rPr lang="zh-CN" altLang="en-US" sz="1600" b="1" dirty="0">
                <a:latin typeface="Times New Roman" panose="02020603050405020304" pitchFamily="18" charset="0"/>
                <a:ea typeface="宋体" panose="02010600030101010101" pitchFamily="2" charset="-122"/>
                <a:cs typeface="Times New Roman" panose="02020603050405020304" pitchFamily="18" charset="0"/>
              </a:rPr>
              <a:t>所指对象的内容</a:t>
            </a:r>
            <a:r>
              <a:rPr lang="zh-CN" altLang="en-US" sz="1600" dirty="0">
                <a:latin typeface="Times New Roman" panose="02020603050405020304" pitchFamily="18" charset="0"/>
                <a:ea typeface="宋体" panose="02010600030101010101" pitchFamily="2" charset="-122"/>
                <a:cs typeface="Times New Roman" panose="02020603050405020304" pitchFamily="18" charset="0"/>
              </a:rPr>
              <a:t>。</a:t>
            </a:r>
          </a:p>
          <a:p>
            <a:pPr algn="just">
              <a:lnSpc>
                <a:spcPct val="150000"/>
              </a:lnSpc>
              <a:buFont typeface="Wingdings" panose="05000000000000000000" pitchFamily="2" charset="2"/>
              <a:buNone/>
            </a:pPr>
            <a:r>
              <a:rPr lang="zh-CN" altLang="en-US" sz="1600" dirty="0">
                <a:latin typeface="Times New Roman" panose="02020603050405020304" pitchFamily="18" charset="0"/>
                <a:ea typeface="宋体" panose="02010600030101010101" pitchFamily="2" charset="-122"/>
                <a:cs typeface="Times New Roman" panose="02020603050405020304" pitchFamily="18" charset="0"/>
              </a:rPr>
              <a:t>       </a:t>
            </a:r>
          </a:p>
        </p:txBody>
      </p:sp>
      <p:sp>
        <p:nvSpPr>
          <p:cNvPr id="8" name="文本框 7">
            <a:extLst>
              <a:ext uri="{FF2B5EF4-FFF2-40B4-BE49-F238E27FC236}">
                <a16:creationId xmlns:a16="http://schemas.microsoft.com/office/drawing/2014/main" id="{E7E1BFA4-289F-BE1A-2D5F-6172114BF5EA}"/>
              </a:ext>
            </a:extLst>
          </p:cNvPr>
          <p:cNvSpPr txBox="1"/>
          <p:nvPr/>
        </p:nvSpPr>
        <p:spPr>
          <a:xfrm>
            <a:off x="2377441" y="4389703"/>
            <a:ext cx="5082539" cy="1527982"/>
          </a:xfrm>
          <a:prstGeom prst="rect">
            <a:avLst/>
          </a:prstGeom>
          <a:noFill/>
        </p:spPr>
        <p:txBody>
          <a:bodyPr wrap="square">
            <a:spAutoFit/>
          </a:bodyPr>
          <a:lstStyle/>
          <a:p>
            <a:pPr algn="just">
              <a:lnSpc>
                <a:spcPct val="150000"/>
              </a:lnSpc>
              <a:buFont typeface="Wingdings" panose="05000000000000000000" pitchFamily="2" charset="2"/>
              <a:buNone/>
            </a:pPr>
            <a:r>
              <a:rPr lang="en-US" altLang="zh-CN" sz="1600" dirty="0">
                <a:latin typeface="Times New Roman" panose="02020603050405020304" pitchFamily="18" charset="0"/>
                <a:ea typeface="宋体" panose="02010600030101010101" pitchFamily="2" charset="-122"/>
                <a:cs typeface="Times New Roman" panose="02020603050405020304" pitchFamily="18" charset="0"/>
              </a:rPr>
              <a:t>int a[4]={1,2,3};   </a:t>
            </a:r>
          </a:p>
          <a:p>
            <a:pPr algn="just">
              <a:lnSpc>
                <a:spcPct val="150000"/>
              </a:lnSpc>
              <a:buFont typeface="Wingdings" panose="05000000000000000000" pitchFamily="2" charset="2"/>
              <a:buNone/>
            </a:pPr>
            <a:r>
              <a:rPr lang="en-US" altLang="zh-CN" sz="1600" dirty="0">
                <a:latin typeface="Times New Roman" panose="02020603050405020304" pitchFamily="18" charset="0"/>
                <a:ea typeface="宋体" panose="02010600030101010101" pitchFamily="2" charset="-122"/>
                <a:cs typeface="Times New Roman" panose="02020603050405020304" pitchFamily="18" charset="0"/>
              </a:rPr>
              <a:t>int *</a:t>
            </a:r>
            <a:r>
              <a:rPr lang="en-US" altLang="zh-CN" sz="1600" dirty="0" err="1">
                <a:latin typeface="Times New Roman" panose="02020603050405020304" pitchFamily="18" charset="0"/>
                <a:ea typeface="宋体" panose="02010600030101010101" pitchFamily="2" charset="-122"/>
                <a:cs typeface="Times New Roman" panose="02020603050405020304" pitchFamily="18" charset="0"/>
              </a:rPr>
              <a:t>ip</a:t>
            </a:r>
            <a:r>
              <a:rPr lang="en-US" altLang="zh-CN" sz="1600" dirty="0">
                <a:latin typeface="Times New Roman" panose="02020603050405020304" pitchFamily="18" charset="0"/>
                <a:ea typeface="宋体" panose="02010600030101010101" pitchFamily="2" charset="-122"/>
                <a:cs typeface="Times New Roman" panose="02020603050405020304" pitchFamily="18" charset="0"/>
              </a:rPr>
              <a:t>=&amp;a[2];</a:t>
            </a:r>
          </a:p>
          <a:p>
            <a:pPr algn="just">
              <a:lnSpc>
                <a:spcPct val="150000"/>
              </a:lnSpc>
              <a:buFont typeface="Wingdings" panose="05000000000000000000" pitchFamily="2" charset="2"/>
              <a:buNone/>
            </a:pPr>
            <a:r>
              <a:rPr lang="en-US" altLang="zh-CN" sz="1600" dirty="0" err="1">
                <a:latin typeface="Times New Roman" panose="02020603050405020304" pitchFamily="18" charset="0"/>
                <a:ea typeface="宋体" panose="02010600030101010101" pitchFamily="2" charset="-122"/>
                <a:cs typeface="Times New Roman" panose="02020603050405020304" pitchFamily="18" charset="0"/>
              </a:rPr>
              <a:t>cout</a:t>
            </a:r>
            <a:r>
              <a:rPr lang="en-US" altLang="zh-CN" sz="1600" dirty="0">
                <a:latin typeface="Times New Roman" panose="02020603050405020304" pitchFamily="18" charset="0"/>
                <a:ea typeface="宋体" panose="02010600030101010101" pitchFamily="2" charset="-122"/>
                <a:cs typeface="Times New Roman" panose="02020603050405020304" pitchFamily="18" charset="0"/>
              </a:rPr>
              <a:t>&lt;&lt;*</a:t>
            </a:r>
            <a:r>
              <a:rPr lang="en-US" altLang="zh-CN" sz="1600" dirty="0" err="1">
                <a:latin typeface="Times New Roman" panose="02020603050405020304" pitchFamily="18" charset="0"/>
                <a:ea typeface="宋体" panose="02010600030101010101" pitchFamily="2" charset="-122"/>
                <a:cs typeface="Times New Roman" panose="02020603050405020304" pitchFamily="18" charset="0"/>
              </a:rPr>
              <a:t>ip</a:t>
            </a:r>
            <a:r>
              <a:rPr lang="en-US" altLang="zh-CN" sz="1600" dirty="0">
                <a:latin typeface="Times New Roman" panose="02020603050405020304" pitchFamily="18" charset="0"/>
                <a:ea typeface="宋体" panose="02010600030101010101" pitchFamily="2" charset="-122"/>
                <a:cs typeface="Times New Roman" panose="02020603050405020304" pitchFamily="18" charset="0"/>
              </a:rPr>
              <a:t>; // </a:t>
            </a:r>
            <a:r>
              <a:rPr lang="zh-CN" altLang="en-US" sz="1600" dirty="0">
                <a:latin typeface="Times New Roman" panose="02020603050405020304" pitchFamily="18" charset="0"/>
                <a:ea typeface="宋体" panose="02010600030101010101" pitchFamily="2" charset="-122"/>
                <a:cs typeface="Times New Roman" panose="02020603050405020304" pitchFamily="18" charset="0"/>
              </a:rPr>
              <a:t>输出</a:t>
            </a:r>
            <a:r>
              <a:rPr lang="en-US" altLang="zh-CN" sz="1600" dirty="0" err="1">
                <a:latin typeface="Times New Roman" panose="02020603050405020304" pitchFamily="18" charset="0"/>
                <a:ea typeface="宋体" panose="02010600030101010101" pitchFamily="2" charset="-122"/>
                <a:cs typeface="Times New Roman" panose="02020603050405020304" pitchFamily="18" charset="0"/>
              </a:rPr>
              <a:t>ip</a:t>
            </a:r>
            <a:r>
              <a:rPr lang="zh-CN" altLang="en-US" sz="1600" dirty="0">
                <a:latin typeface="Times New Roman" panose="02020603050405020304" pitchFamily="18" charset="0"/>
                <a:ea typeface="宋体" panose="02010600030101010101" pitchFamily="2" charset="-122"/>
                <a:cs typeface="Times New Roman" panose="02020603050405020304" pitchFamily="18" charset="0"/>
              </a:rPr>
              <a:t>指向单元的内容，内容为整型数</a:t>
            </a:r>
            <a:r>
              <a:rPr lang="en-US" altLang="zh-CN" sz="1600" dirty="0">
                <a:latin typeface="Times New Roman" panose="02020603050405020304" pitchFamily="18" charset="0"/>
                <a:ea typeface="宋体" panose="02010600030101010101" pitchFamily="2" charset="-122"/>
                <a:cs typeface="Times New Roman" panose="02020603050405020304" pitchFamily="18" charset="0"/>
              </a:rPr>
              <a:t>3</a:t>
            </a:r>
          </a:p>
          <a:p>
            <a:pPr algn="just">
              <a:lnSpc>
                <a:spcPct val="150000"/>
              </a:lnSpc>
              <a:buFont typeface="Wingdings" panose="05000000000000000000" pitchFamily="2" charset="2"/>
              <a:buNone/>
            </a:pPr>
            <a:r>
              <a:rPr lang="en-US" altLang="zh-CN" sz="16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1600" dirty="0" err="1">
                <a:latin typeface="Times New Roman" panose="02020603050405020304" pitchFamily="18" charset="0"/>
                <a:ea typeface="宋体" panose="02010600030101010101" pitchFamily="2" charset="-122"/>
                <a:cs typeface="Times New Roman" panose="02020603050405020304" pitchFamily="18" charset="0"/>
              </a:rPr>
              <a:t>ip</a:t>
            </a:r>
            <a:r>
              <a:rPr lang="en-US" altLang="zh-CN" sz="1600" dirty="0">
                <a:latin typeface="Times New Roman" panose="02020603050405020304" pitchFamily="18" charset="0"/>
                <a:ea typeface="宋体" panose="02010600030101010101" pitchFamily="2" charset="-122"/>
                <a:cs typeface="Times New Roman" panose="02020603050405020304" pitchFamily="18" charset="0"/>
              </a:rPr>
              <a:t>=100;       // </a:t>
            </a:r>
            <a:r>
              <a:rPr lang="zh-CN" altLang="en-US" sz="1600" dirty="0">
                <a:latin typeface="Times New Roman" panose="02020603050405020304" pitchFamily="18" charset="0"/>
                <a:ea typeface="宋体" panose="02010600030101010101" pitchFamily="2" charset="-122"/>
                <a:cs typeface="Times New Roman" panose="02020603050405020304" pitchFamily="18" charset="0"/>
              </a:rPr>
              <a:t>将</a:t>
            </a:r>
            <a:r>
              <a:rPr lang="en-US" altLang="zh-CN" sz="1600" dirty="0">
                <a:latin typeface="Times New Roman" panose="02020603050405020304" pitchFamily="18" charset="0"/>
                <a:ea typeface="宋体" panose="02010600030101010101" pitchFamily="2" charset="-122"/>
                <a:cs typeface="Times New Roman" panose="02020603050405020304" pitchFamily="18" charset="0"/>
              </a:rPr>
              <a:t>100</a:t>
            </a:r>
            <a:r>
              <a:rPr lang="zh-CN" altLang="en-US" sz="1600" dirty="0">
                <a:latin typeface="Times New Roman" panose="02020603050405020304" pitchFamily="18" charset="0"/>
                <a:ea typeface="宋体" panose="02010600030101010101" pitchFamily="2" charset="-122"/>
                <a:cs typeface="Times New Roman" panose="02020603050405020304" pitchFamily="18" charset="0"/>
              </a:rPr>
              <a:t>赋给</a:t>
            </a:r>
            <a:r>
              <a:rPr lang="en-US" altLang="zh-CN" sz="1600" dirty="0">
                <a:latin typeface="Times New Roman" panose="02020603050405020304" pitchFamily="18" charset="0"/>
                <a:ea typeface="宋体" panose="02010600030101010101" pitchFamily="2" charset="-122"/>
                <a:cs typeface="Times New Roman" panose="02020603050405020304" pitchFamily="18" charset="0"/>
              </a:rPr>
              <a:t>a[2];</a:t>
            </a:r>
            <a:endParaRPr lang="zh-CN" altLang="en-US" dirty="0"/>
          </a:p>
        </p:txBody>
      </p:sp>
      <p:sp>
        <p:nvSpPr>
          <p:cNvPr id="10" name="文本框 9">
            <a:extLst>
              <a:ext uri="{FF2B5EF4-FFF2-40B4-BE49-F238E27FC236}">
                <a16:creationId xmlns:a16="http://schemas.microsoft.com/office/drawing/2014/main" id="{3DF673C8-EDE7-100B-447F-01CFDCA3349F}"/>
              </a:ext>
            </a:extLst>
          </p:cNvPr>
          <p:cNvSpPr txBox="1"/>
          <p:nvPr/>
        </p:nvSpPr>
        <p:spPr>
          <a:xfrm>
            <a:off x="617220" y="1412813"/>
            <a:ext cx="10560350" cy="1332416"/>
          </a:xfrm>
          <a:prstGeom prst="rect">
            <a:avLst/>
          </a:prstGeom>
          <a:noFill/>
        </p:spPr>
        <p:txBody>
          <a:bodyPr wrap="square">
            <a:spAutoFit/>
          </a:bodyPr>
          <a:lstStyle/>
          <a:p>
            <a:pPr algn="just">
              <a:lnSpc>
                <a:spcPct val="150000"/>
              </a:lnSpc>
              <a:buFont typeface="Wingdings" panose="05000000000000000000" pitchFamily="2" charset="2"/>
              <a:buNone/>
            </a:pPr>
            <a:r>
              <a:rPr lang="zh-CN" altLang="en-US" sz="1800" dirty="0">
                <a:latin typeface="Times New Roman" panose="02020603050405020304" pitchFamily="18" charset="0"/>
                <a:ea typeface="宋体" panose="02010600030101010101" pitchFamily="2" charset="-122"/>
                <a:cs typeface="Times New Roman" panose="02020603050405020304" pitchFamily="18" charset="0"/>
              </a:rPr>
              <a:t>指针变量存放的是</a:t>
            </a:r>
            <a:r>
              <a:rPr lang="zh-CN" altLang="en-US" sz="2000" b="1" dirty="0">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rPr>
              <a:t>地址</a:t>
            </a:r>
            <a:r>
              <a:rPr lang="zh-CN" altLang="en-US" sz="1800" dirty="0">
                <a:latin typeface="Times New Roman" panose="02020603050405020304" pitchFamily="18" charset="0"/>
                <a:ea typeface="宋体" panose="02010600030101010101" pitchFamily="2" charset="-122"/>
                <a:cs typeface="Times New Roman" panose="02020603050405020304" pitchFamily="18" charset="0"/>
              </a:rPr>
              <a:t>，因此</a:t>
            </a:r>
            <a:r>
              <a:rPr lang="zh-CN" altLang="en-US" sz="2000" b="1" dirty="0">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rPr>
              <a:t>指针的运算实际上就是地址的运算</a:t>
            </a:r>
            <a:r>
              <a:rPr lang="zh-CN" altLang="en-US" sz="1800" dirty="0">
                <a:latin typeface="Times New Roman" panose="02020603050405020304" pitchFamily="18" charset="0"/>
                <a:ea typeface="宋体" panose="02010600030101010101" pitchFamily="2" charset="-122"/>
                <a:cs typeface="Times New Roman" panose="02020603050405020304" pitchFamily="18" charset="0"/>
              </a:rPr>
              <a:t>，但正是由于指针的这一特殊性，使指针所能进行的运算受到了一定的限制。指针通常进行下列几种运算：赋值运算、取值运算、算术运算、相减运算、比较运算。 </a:t>
            </a:r>
            <a:endParaRPr lang="en-US" altLang="zh-CN" sz="1600" dirty="0">
              <a:latin typeface="Times New Roman" panose="02020603050405020304" pitchFamily="18" charset="0"/>
              <a:ea typeface="宋体" panose="02010600030101010101" pitchFamily="2" charset="-122"/>
              <a:cs typeface="Times New Roman" panose="02020603050405020304" pitchFamily="18" charset="0"/>
            </a:endParaRPr>
          </a:p>
        </p:txBody>
      </p:sp>
      <p:grpSp>
        <p:nvGrpSpPr>
          <p:cNvPr id="11" name="组合 10">
            <a:extLst>
              <a:ext uri="{FF2B5EF4-FFF2-40B4-BE49-F238E27FC236}">
                <a16:creationId xmlns:a16="http://schemas.microsoft.com/office/drawing/2014/main" id="{EDA74A94-9B50-E8BE-54D7-39CE34948B0C}"/>
              </a:ext>
            </a:extLst>
          </p:cNvPr>
          <p:cNvGrpSpPr/>
          <p:nvPr/>
        </p:nvGrpSpPr>
        <p:grpSpPr>
          <a:xfrm>
            <a:off x="754380" y="1059960"/>
            <a:ext cx="3334295" cy="310896"/>
            <a:chOff x="2761705" y="1243440"/>
            <a:chExt cx="3334295" cy="310896"/>
          </a:xfrm>
        </p:grpSpPr>
        <p:sp>
          <p:nvSpPr>
            <p:cNvPr id="12" name="core goal text">
              <a:extLst>
                <a:ext uri="{FF2B5EF4-FFF2-40B4-BE49-F238E27FC236}">
                  <a16:creationId xmlns:a16="http://schemas.microsoft.com/office/drawing/2014/main" id="{D31F14A2-B538-18D1-A2B7-6D0E9C37C590}"/>
                </a:ext>
              </a:extLst>
            </p:cNvPr>
            <p:cNvSpPr txBox="1"/>
            <p:nvPr/>
          </p:nvSpPr>
          <p:spPr>
            <a:xfrm>
              <a:off x="3311430" y="1243440"/>
              <a:ext cx="2784570" cy="310896"/>
            </a:xfrm>
            <a:prstGeom prst="rect">
              <a:avLst/>
            </a:prstGeom>
            <a:noFill/>
            <a:ln>
              <a:noFill/>
            </a:ln>
          </p:spPr>
          <p:txBody>
            <a:bodyPr vert="horz" wrap="square" lIns="0" tIns="0" rIns="0" bIns="0" rtlCol="0" anchor="ctr">
              <a:noAutofit/>
            </a:bodyPr>
            <a:lstStyle/>
            <a:p>
              <a:pPr algn="l"/>
              <a:r>
                <a:rPr lang="zh-CN" altLang="en-US" sz="2400" b="1" dirty="0">
                  <a:solidFill>
                    <a:srgbClr val="1C51C8"/>
                  </a:solidFill>
                  <a:ea typeface="Microsoft YaHei UI"/>
                </a:rPr>
                <a:t>指针运算 </a:t>
              </a:r>
            </a:p>
          </p:txBody>
        </p:sp>
        <p:grpSp>
          <p:nvGrpSpPr>
            <p:cNvPr id="13" name="组合 12">
              <a:extLst>
                <a:ext uri="{FF2B5EF4-FFF2-40B4-BE49-F238E27FC236}">
                  <a16:creationId xmlns:a16="http://schemas.microsoft.com/office/drawing/2014/main" id="{37D7E398-B349-2EB3-525D-3E6D57B78629}"/>
                </a:ext>
              </a:extLst>
            </p:cNvPr>
            <p:cNvGrpSpPr/>
            <p:nvPr/>
          </p:nvGrpSpPr>
          <p:grpSpPr>
            <a:xfrm>
              <a:off x="4610665" y="1325674"/>
              <a:ext cx="449993" cy="103462"/>
              <a:chOff x="2131435" y="1239018"/>
              <a:chExt cx="449993" cy="103462"/>
            </a:xfrm>
          </p:grpSpPr>
          <p:sp>
            <p:nvSpPr>
              <p:cNvPr id="17" name="平行四边形 16">
                <a:extLst>
                  <a:ext uri="{FF2B5EF4-FFF2-40B4-BE49-F238E27FC236}">
                    <a16:creationId xmlns:a16="http://schemas.microsoft.com/office/drawing/2014/main" id="{C088BE9C-8458-926B-838B-23C8AD9363FF}"/>
                  </a:ext>
                </a:extLst>
              </p:cNvPr>
              <p:cNvSpPr/>
              <p:nvPr/>
            </p:nvSpPr>
            <p:spPr>
              <a:xfrm>
                <a:off x="2131435" y="1239018"/>
                <a:ext cx="160397" cy="103462"/>
              </a:xfrm>
              <a:prstGeom prst="parallelogram">
                <a:avLst/>
              </a:prstGeom>
              <a:gradFill>
                <a:gsLst>
                  <a:gs pos="0">
                    <a:srgbClr val="184DDD"/>
                  </a:gs>
                  <a:gs pos="97203">
                    <a:srgbClr val="E6EEFC"/>
                  </a:gs>
                  <a:gs pos="6500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18" name="平行四边形 17">
                <a:extLst>
                  <a:ext uri="{FF2B5EF4-FFF2-40B4-BE49-F238E27FC236}">
                    <a16:creationId xmlns:a16="http://schemas.microsoft.com/office/drawing/2014/main" id="{BB9E6DEA-A3FF-5761-5C63-B98E85DB3546}"/>
                  </a:ext>
                </a:extLst>
              </p:cNvPr>
              <p:cNvSpPr/>
              <p:nvPr/>
            </p:nvSpPr>
            <p:spPr>
              <a:xfrm>
                <a:off x="2332668" y="1239018"/>
                <a:ext cx="248760" cy="103462"/>
              </a:xfrm>
              <a:prstGeom prst="parallelogram">
                <a:avLst/>
              </a:prstGeom>
              <a:gradFill>
                <a:gsLst>
                  <a:gs pos="82000">
                    <a:srgbClr val="E6EEFC"/>
                  </a:gs>
                  <a:gs pos="97203">
                    <a:srgbClr val="E6EEFC"/>
                  </a:gs>
                  <a:gs pos="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grpSp>
          <p:nvGrpSpPr>
            <p:cNvPr id="14" name="组合 13">
              <a:extLst>
                <a:ext uri="{FF2B5EF4-FFF2-40B4-BE49-F238E27FC236}">
                  <a16:creationId xmlns:a16="http://schemas.microsoft.com/office/drawing/2014/main" id="{2ACA2658-0D1A-2661-297E-F06E321D253F}"/>
                </a:ext>
              </a:extLst>
            </p:cNvPr>
            <p:cNvGrpSpPr/>
            <p:nvPr/>
          </p:nvGrpSpPr>
          <p:grpSpPr>
            <a:xfrm flipH="1">
              <a:off x="2761705" y="1322138"/>
              <a:ext cx="449993" cy="103462"/>
              <a:chOff x="2488823" y="1260501"/>
              <a:chExt cx="449993" cy="103462"/>
            </a:xfrm>
          </p:grpSpPr>
          <p:sp>
            <p:nvSpPr>
              <p:cNvPr id="15" name="平行四边形 14">
                <a:extLst>
                  <a:ext uri="{FF2B5EF4-FFF2-40B4-BE49-F238E27FC236}">
                    <a16:creationId xmlns:a16="http://schemas.microsoft.com/office/drawing/2014/main" id="{1050D0B1-AB6A-B39C-ECF0-D8F17A9D50F5}"/>
                  </a:ext>
                </a:extLst>
              </p:cNvPr>
              <p:cNvSpPr/>
              <p:nvPr/>
            </p:nvSpPr>
            <p:spPr>
              <a:xfrm>
                <a:off x="2488823" y="1260501"/>
                <a:ext cx="160397" cy="103462"/>
              </a:xfrm>
              <a:prstGeom prst="parallelogram">
                <a:avLst/>
              </a:prstGeom>
              <a:gradFill>
                <a:gsLst>
                  <a:gs pos="0">
                    <a:srgbClr val="184DDD"/>
                  </a:gs>
                  <a:gs pos="97203">
                    <a:srgbClr val="E6EEFC"/>
                  </a:gs>
                  <a:gs pos="6500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16" name="平行四边形 15">
                <a:extLst>
                  <a:ext uri="{FF2B5EF4-FFF2-40B4-BE49-F238E27FC236}">
                    <a16:creationId xmlns:a16="http://schemas.microsoft.com/office/drawing/2014/main" id="{024DB2C5-80B1-8F9C-568E-2A4DA8FA8E61}"/>
                  </a:ext>
                </a:extLst>
              </p:cNvPr>
              <p:cNvSpPr/>
              <p:nvPr/>
            </p:nvSpPr>
            <p:spPr>
              <a:xfrm>
                <a:off x="2690056" y="1260501"/>
                <a:ext cx="248760" cy="103462"/>
              </a:xfrm>
              <a:prstGeom prst="parallelogram">
                <a:avLst/>
              </a:prstGeom>
              <a:gradFill>
                <a:gsLst>
                  <a:gs pos="82000">
                    <a:srgbClr val="E6EEFC"/>
                  </a:gs>
                  <a:gs pos="97203">
                    <a:srgbClr val="E6EEFC"/>
                  </a:gs>
                  <a:gs pos="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grpSp>
    </p:spTree>
    <p:extLst>
      <p:ext uri="{BB962C8B-B14F-4D97-AF65-F5344CB8AC3E}">
        <p14:creationId xmlns:p14="http://schemas.microsoft.com/office/powerpoint/2010/main" val="176553778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93EB0B-49B5-FB26-FCD4-787E538D9C95}"/>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8BC4EE2C-D2ED-5EEF-F407-91F84AB4FF3E}"/>
              </a:ext>
            </a:extLst>
          </p:cNvPr>
          <p:cNvSpPr txBox="1">
            <a:spLocks noChangeArrowheads="1"/>
          </p:cNvSpPr>
          <p:nvPr/>
        </p:nvSpPr>
        <p:spPr>
          <a:xfrm>
            <a:off x="878760" y="1484966"/>
            <a:ext cx="10133655" cy="849194"/>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buFont typeface="Wingdings" panose="05000000000000000000" pitchFamily="2" charset="2"/>
              <a:buNone/>
            </a:pPr>
            <a:r>
              <a:rPr lang="zh-CN" altLang="en-US"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指针的</a:t>
            </a:r>
            <a:r>
              <a:rPr lang="zh-CN" altLang="en-US" sz="1800" dirty="0">
                <a:solidFill>
                  <a:schemeClr val="accent1"/>
                </a:solidFill>
                <a:latin typeface="Times New Roman" panose="02020603050405020304" pitchFamily="18" charset="0"/>
                <a:ea typeface="宋体" panose="02010600030101010101" pitchFamily="2" charset="-122"/>
                <a:cs typeface="Times New Roman" panose="02020603050405020304" pitchFamily="18" charset="0"/>
              </a:rPr>
              <a:t>加减运算</a:t>
            </a:r>
            <a:r>
              <a:rPr lang="zh-CN" altLang="en-US"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与普通变量的加减运算不同，由于指针存储的是变量的内存地址，指针加上或减去一个整数</a:t>
            </a:r>
            <a:r>
              <a:rPr lang="en-US" altLang="zh-CN"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n</a:t>
            </a:r>
            <a:r>
              <a:rPr lang="zh-CN" altLang="en-US"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，表示指针从当前位置向后或向前移动</a:t>
            </a:r>
            <a:r>
              <a:rPr lang="en-US" altLang="zh-CN"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n</a:t>
            </a:r>
            <a:r>
              <a:rPr lang="zh-CN" altLang="en-US"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个</a:t>
            </a:r>
            <a:r>
              <a:rPr lang="en-US" altLang="zh-CN" sz="1800" dirty="0" err="1">
                <a:solidFill>
                  <a:schemeClr val="accent1"/>
                </a:solidFill>
                <a:latin typeface="Times New Roman" panose="02020603050405020304" pitchFamily="18" charset="0"/>
                <a:ea typeface="宋体" panose="02010600030101010101" pitchFamily="2" charset="-122"/>
                <a:cs typeface="Times New Roman" panose="02020603050405020304" pitchFamily="18" charset="0"/>
              </a:rPr>
              <a:t>sizeof</a:t>
            </a:r>
            <a:r>
              <a:rPr lang="zh-CN" altLang="en-US" sz="1800" dirty="0">
                <a:solidFill>
                  <a:schemeClr val="accent1"/>
                </a:solidFill>
                <a:latin typeface="Times New Roman" panose="02020603050405020304" pitchFamily="18" charset="0"/>
                <a:ea typeface="宋体" panose="02010600030101010101" pitchFamily="2" charset="-122"/>
                <a:cs typeface="Times New Roman" panose="02020603050405020304" pitchFamily="18" charset="0"/>
              </a:rPr>
              <a:t>（数据类型）</a:t>
            </a:r>
            <a:r>
              <a:rPr lang="zh-CN" altLang="en-US"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长度的存储单元。因此对于不同的数据类型，</a:t>
            </a:r>
            <a:r>
              <a:rPr lang="en-US" altLang="zh-CN"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n</a:t>
            </a:r>
            <a:r>
              <a:rPr lang="zh-CN" altLang="en-US"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的实际大小就不同。 </a:t>
            </a:r>
          </a:p>
        </p:txBody>
      </p:sp>
      <p:sp>
        <p:nvSpPr>
          <p:cNvPr id="4" name="文本框 3">
            <a:extLst>
              <a:ext uri="{FF2B5EF4-FFF2-40B4-BE49-F238E27FC236}">
                <a16:creationId xmlns:a16="http://schemas.microsoft.com/office/drawing/2014/main" id="{AE70C74B-0300-EFF0-5AE5-B5048B3FBDED}"/>
              </a:ext>
            </a:extLst>
          </p:cNvPr>
          <p:cNvSpPr txBox="1"/>
          <p:nvPr/>
        </p:nvSpPr>
        <p:spPr>
          <a:xfrm>
            <a:off x="900848" y="121514"/>
            <a:ext cx="10560350" cy="584775"/>
          </a:xfrm>
          <a:prstGeom prst="rect">
            <a:avLst/>
          </a:prstGeom>
          <a:noFill/>
        </p:spPr>
        <p:txBody>
          <a:bodyPr wrap="square">
            <a:spAutoFit/>
          </a:bodyPr>
          <a:lstStyle/>
          <a:p>
            <a:r>
              <a:rPr lang="en-US" altLang="zh-CN" sz="3200" b="1" dirty="0">
                <a:latin typeface="微软雅黑" panose="020B0503020204020204" pitchFamily="34" charset="-122"/>
                <a:ea typeface="微软雅黑" panose="020B0503020204020204" pitchFamily="34" charset="-122"/>
                <a:cs typeface="+mj-cs"/>
              </a:rPr>
              <a:t>3.3 </a:t>
            </a:r>
            <a:r>
              <a:rPr lang="zh-CN" altLang="en-US" sz="3200" b="1" dirty="0">
                <a:latin typeface="微软雅黑" panose="020B0503020204020204" pitchFamily="34" charset="-122"/>
                <a:ea typeface="微软雅黑" panose="020B0503020204020204" pitchFamily="34" charset="-122"/>
                <a:cs typeface="+mj-cs"/>
              </a:rPr>
              <a:t>指针</a:t>
            </a:r>
          </a:p>
        </p:txBody>
      </p:sp>
      <p:sp>
        <p:nvSpPr>
          <p:cNvPr id="6" name="文本框 5">
            <a:extLst>
              <a:ext uri="{FF2B5EF4-FFF2-40B4-BE49-F238E27FC236}">
                <a16:creationId xmlns:a16="http://schemas.microsoft.com/office/drawing/2014/main" id="{B140288C-2CCC-B83E-FD16-0FCD656DAB4C}"/>
              </a:ext>
            </a:extLst>
          </p:cNvPr>
          <p:cNvSpPr txBox="1"/>
          <p:nvPr/>
        </p:nvSpPr>
        <p:spPr>
          <a:xfrm>
            <a:off x="1272540" y="2580561"/>
            <a:ext cx="6096000" cy="3416320"/>
          </a:xfrm>
          <a:prstGeom prst="rect">
            <a:avLst/>
          </a:prstGeom>
          <a:noFill/>
        </p:spPr>
        <p:txBody>
          <a:bodyPr wrap="square">
            <a:spAutoFit/>
          </a:bodyPr>
          <a:lstStyle/>
          <a:p>
            <a:pPr algn="just">
              <a:buFont typeface="Wingdings" panose="05000000000000000000" pitchFamily="2" charset="2"/>
              <a:buNone/>
            </a:pPr>
            <a:r>
              <a:rPr lang="en-US" altLang="zh-CN"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int b[2][3][4];	</a:t>
            </a:r>
          </a:p>
          <a:p>
            <a:pPr algn="just">
              <a:buFont typeface="Wingdings" panose="05000000000000000000" pitchFamily="2" charset="2"/>
              <a:buNone/>
            </a:pPr>
            <a:r>
              <a:rPr lang="en-US" altLang="zh-CN"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typedef char A[10];</a:t>
            </a:r>
          </a:p>
          <a:p>
            <a:pPr algn="just">
              <a:buFont typeface="Wingdings" panose="05000000000000000000" pitchFamily="2" charset="2"/>
              <a:buNone/>
            </a:pPr>
            <a:r>
              <a:rPr lang="en-US" altLang="zh-CN"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int </a:t>
            </a:r>
            <a:r>
              <a:rPr lang="en-US" altLang="zh-CN" sz="1800" dirty="0">
                <a:solidFill>
                  <a:srgbClr val="FF0000"/>
                </a:solidFill>
                <a:latin typeface="Times New Roman" panose="02020603050405020304" pitchFamily="18" charset="0"/>
                <a:ea typeface="宋体" panose="02010600030101010101" pitchFamily="2" charset="-122"/>
                <a:cs typeface="Times New Roman" panose="02020603050405020304" pitchFamily="18" charset="0"/>
              </a:rPr>
              <a:t>*</a:t>
            </a:r>
            <a:r>
              <a:rPr lang="en-US" altLang="zh-CN"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p1=b[1][0];</a:t>
            </a:r>
          </a:p>
          <a:p>
            <a:pPr algn="just">
              <a:buFont typeface="Wingdings" panose="05000000000000000000" pitchFamily="2" charset="2"/>
              <a:buNone/>
            </a:pPr>
            <a:r>
              <a:rPr lang="en-US" altLang="zh-CN"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int </a:t>
            </a:r>
            <a:r>
              <a:rPr lang="en-US" altLang="zh-CN" sz="1800" dirty="0">
                <a:solidFill>
                  <a:srgbClr val="FF0000"/>
                </a:solidFill>
                <a:latin typeface="Times New Roman" panose="02020603050405020304" pitchFamily="18" charset="0"/>
                <a:ea typeface="宋体" panose="02010600030101010101" pitchFamily="2" charset="-122"/>
                <a:cs typeface="Times New Roman" panose="02020603050405020304" pitchFamily="18" charset="0"/>
              </a:rPr>
              <a:t>*</a:t>
            </a:r>
            <a:r>
              <a:rPr lang="en-US" altLang="zh-CN"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p2=(</a:t>
            </a:r>
            <a:r>
              <a:rPr lang="en-US" altLang="zh-CN" sz="1800" dirty="0">
                <a:solidFill>
                  <a:srgbClr val="FF0000"/>
                </a:solidFill>
                <a:latin typeface="Times New Roman" panose="02020603050405020304" pitchFamily="18" charset="0"/>
                <a:ea typeface="宋体" panose="02010600030101010101" pitchFamily="2" charset="-122"/>
                <a:cs typeface="Times New Roman" panose="02020603050405020304" pitchFamily="18" charset="0"/>
              </a:rPr>
              <a:t>int *</a:t>
            </a:r>
            <a:r>
              <a:rPr lang="en-US" altLang="zh-CN"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)b[1];</a:t>
            </a:r>
          </a:p>
          <a:p>
            <a:pPr algn="just">
              <a:buFont typeface="Wingdings" panose="05000000000000000000" pitchFamily="2" charset="2"/>
              <a:buNone/>
            </a:pPr>
            <a:r>
              <a:rPr lang="en-US" altLang="zh-CN"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int </a:t>
            </a:r>
            <a:r>
              <a:rPr lang="en-US" altLang="zh-CN" sz="1800" dirty="0">
                <a:solidFill>
                  <a:srgbClr val="FF0000"/>
                </a:solidFill>
                <a:latin typeface="Times New Roman" panose="02020603050405020304" pitchFamily="18" charset="0"/>
                <a:ea typeface="宋体" panose="02010600030101010101" pitchFamily="2" charset="-122"/>
                <a:cs typeface="Times New Roman" panose="02020603050405020304" pitchFamily="18" charset="0"/>
              </a:rPr>
              <a:t>*</a:t>
            </a:r>
            <a:r>
              <a:rPr lang="en-US" altLang="zh-CN"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p3=(</a:t>
            </a:r>
            <a:r>
              <a:rPr lang="en-US" altLang="zh-CN" sz="1800" dirty="0">
                <a:solidFill>
                  <a:srgbClr val="FF0000"/>
                </a:solidFill>
                <a:latin typeface="Times New Roman" panose="02020603050405020304" pitchFamily="18" charset="0"/>
                <a:ea typeface="宋体" panose="02010600030101010101" pitchFamily="2" charset="-122"/>
                <a:cs typeface="Times New Roman" panose="02020603050405020304" pitchFamily="18" charset="0"/>
              </a:rPr>
              <a:t>int *</a:t>
            </a:r>
            <a:r>
              <a:rPr lang="en-US" altLang="zh-CN"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a:t>
            </a:r>
            <a:r>
              <a:rPr lang="en-US" altLang="zh-CN" sz="1800" dirty="0">
                <a:solidFill>
                  <a:srgbClr val="FF0000"/>
                </a:solidFill>
                <a:latin typeface="Times New Roman" panose="02020603050405020304" pitchFamily="18" charset="0"/>
                <a:ea typeface="宋体" panose="02010600030101010101" pitchFamily="2" charset="-122"/>
                <a:cs typeface="Times New Roman" panose="02020603050405020304" pitchFamily="18" charset="0"/>
              </a:rPr>
              <a:t>b+1</a:t>
            </a:r>
            <a:r>
              <a:rPr lang="en-US" altLang="zh-CN"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a:t>
            </a:r>
          </a:p>
          <a:p>
            <a:pPr algn="just">
              <a:buFont typeface="Wingdings" panose="05000000000000000000" pitchFamily="2" charset="2"/>
              <a:buNone/>
            </a:pPr>
            <a:r>
              <a:rPr lang="en-US" altLang="zh-CN"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double </a:t>
            </a:r>
            <a:r>
              <a:rPr lang="en-US" altLang="zh-CN" sz="1800" dirty="0">
                <a:solidFill>
                  <a:srgbClr val="FF0000"/>
                </a:solidFill>
                <a:latin typeface="Times New Roman" panose="02020603050405020304" pitchFamily="18" charset="0"/>
                <a:ea typeface="宋体" panose="02010600030101010101" pitchFamily="2" charset="-122"/>
                <a:cs typeface="Times New Roman" panose="02020603050405020304" pitchFamily="18" charset="0"/>
              </a:rPr>
              <a:t>*</a:t>
            </a:r>
            <a:r>
              <a:rPr lang="en-US" altLang="zh-CN"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pd=(</a:t>
            </a:r>
            <a:r>
              <a:rPr lang="en-US" altLang="zh-CN" sz="1800" dirty="0">
                <a:solidFill>
                  <a:srgbClr val="FF0000"/>
                </a:solidFill>
                <a:latin typeface="Times New Roman" panose="02020603050405020304" pitchFamily="18" charset="0"/>
                <a:ea typeface="宋体" panose="02010600030101010101" pitchFamily="2" charset="-122"/>
                <a:cs typeface="Times New Roman" panose="02020603050405020304" pitchFamily="18" charset="0"/>
              </a:rPr>
              <a:t>double *</a:t>
            </a:r>
            <a:r>
              <a:rPr lang="en-US" altLang="zh-CN"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)p3;</a:t>
            </a:r>
          </a:p>
          <a:p>
            <a:pPr algn="just">
              <a:buFont typeface="Wingdings" panose="05000000000000000000" pitchFamily="2" charset="2"/>
              <a:buNone/>
            </a:pPr>
            <a:r>
              <a:rPr lang="en-US" altLang="zh-CN"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A </a:t>
            </a:r>
            <a:r>
              <a:rPr lang="en-US" altLang="zh-CN" sz="1800" dirty="0">
                <a:solidFill>
                  <a:srgbClr val="FF0000"/>
                </a:solidFill>
                <a:latin typeface="Times New Roman" panose="02020603050405020304" pitchFamily="18" charset="0"/>
                <a:ea typeface="宋体" panose="02010600030101010101" pitchFamily="2" charset="-122"/>
                <a:cs typeface="Times New Roman" panose="02020603050405020304" pitchFamily="18" charset="0"/>
              </a:rPr>
              <a:t>*pa</a:t>
            </a:r>
            <a:r>
              <a:rPr lang="en-US" altLang="zh-CN"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a:t>
            </a:r>
            <a:r>
              <a:rPr lang="en-US" altLang="zh-CN" sz="1800" dirty="0">
                <a:solidFill>
                  <a:srgbClr val="FF0000"/>
                </a:solidFill>
                <a:latin typeface="Times New Roman" panose="02020603050405020304" pitchFamily="18" charset="0"/>
                <a:ea typeface="宋体" panose="02010600030101010101" pitchFamily="2" charset="-122"/>
                <a:cs typeface="Times New Roman" panose="02020603050405020304" pitchFamily="18" charset="0"/>
              </a:rPr>
              <a:t>A *</a:t>
            </a:r>
            <a:r>
              <a:rPr lang="en-US" altLang="zh-CN"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)p3;</a:t>
            </a:r>
          </a:p>
          <a:p>
            <a:pPr algn="just">
              <a:buFont typeface="Wingdings" panose="05000000000000000000" pitchFamily="2" charset="2"/>
              <a:buNone/>
            </a:pPr>
            <a:r>
              <a:rPr lang="en-US" altLang="zh-CN"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          </a:t>
            </a:r>
            <a:r>
              <a:rPr lang="en-US" altLang="zh-CN" sz="1800" dirty="0" err="1">
                <a:solidFill>
                  <a:srgbClr val="000000"/>
                </a:solidFill>
                <a:latin typeface="Times New Roman" panose="02020603050405020304" pitchFamily="18" charset="0"/>
                <a:ea typeface="宋体" panose="02010600030101010101" pitchFamily="2" charset="-122"/>
                <a:cs typeface="Times New Roman" panose="02020603050405020304" pitchFamily="18" charset="0"/>
              </a:rPr>
              <a:t>cout</a:t>
            </a:r>
            <a:r>
              <a:rPr lang="en-US" altLang="zh-CN"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&lt;&lt;p1&lt;&lt;","&lt;&lt;p2&lt;&lt;","&lt;&lt;p3&lt;&lt;","&lt;&lt;pd&lt;&lt;","&lt;&lt;pa&lt;&lt;</a:t>
            </a:r>
            <a:r>
              <a:rPr lang="en-US" altLang="zh-CN" sz="1800" dirty="0" err="1">
                <a:solidFill>
                  <a:srgbClr val="000000"/>
                </a:solidFill>
                <a:latin typeface="Times New Roman" panose="02020603050405020304" pitchFamily="18" charset="0"/>
                <a:ea typeface="宋体" panose="02010600030101010101" pitchFamily="2" charset="-122"/>
                <a:cs typeface="Times New Roman" panose="02020603050405020304" pitchFamily="18" charset="0"/>
              </a:rPr>
              <a:t>endl</a:t>
            </a:r>
            <a:r>
              <a:rPr lang="en-US" altLang="zh-CN"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a:t>
            </a:r>
          </a:p>
          <a:p>
            <a:pPr algn="just">
              <a:buFont typeface="Wingdings" panose="05000000000000000000" pitchFamily="2" charset="2"/>
              <a:buNone/>
            </a:pPr>
            <a:r>
              <a:rPr lang="en-US" altLang="zh-CN"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          </a:t>
            </a:r>
            <a:r>
              <a:rPr lang="en-US" altLang="zh-CN" sz="1800" dirty="0" err="1">
                <a:solidFill>
                  <a:srgbClr val="000000"/>
                </a:solidFill>
                <a:latin typeface="Times New Roman" panose="02020603050405020304" pitchFamily="18" charset="0"/>
                <a:ea typeface="宋体" panose="02010600030101010101" pitchFamily="2" charset="-122"/>
                <a:cs typeface="Times New Roman" panose="02020603050405020304" pitchFamily="18" charset="0"/>
              </a:rPr>
              <a:t>cout</a:t>
            </a:r>
            <a:r>
              <a:rPr lang="en-US" altLang="zh-CN"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&lt;&lt;p1+1&lt;&lt;","&lt;&lt;p2+1&lt;&lt;","&lt;&lt;p3+1&lt;&lt;","&lt;&lt;pd+1&lt;&lt;","&lt;&lt;pa+1&lt;&lt;</a:t>
            </a:r>
            <a:r>
              <a:rPr lang="en-US" altLang="zh-CN" sz="1800" dirty="0" err="1">
                <a:solidFill>
                  <a:srgbClr val="000000"/>
                </a:solidFill>
                <a:latin typeface="Times New Roman" panose="02020603050405020304" pitchFamily="18" charset="0"/>
                <a:ea typeface="宋体" panose="02010600030101010101" pitchFamily="2" charset="-122"/>
                <a:cs typeface="Times New Roman" panose="02020603050405020304" pitchFamily="18" charset="0"/>
              </a:rPr>
              <a:t>endl</a:t>
            </a:r>
            <a:r>
              <a:rPr lang="en-US" altLang="zh-CN"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 </a:t>
            </a:r>
          </a:p>
        </p:txBody>
      </p:sp>
      <p:sp>
        <p:nvSpPr>
          <p:cNvPr id="18" name="矩形: 圆角 17">
            <a:extLst>
              <a:ext uri="{FF2B5EF4-FFF2-40B4-BE49-F238E27FC236}">
                <a16:creationId xmlns:a16="http://schemas.microsoft.com/office/drawing/2014/main" id="{BC799549-6812-D42D-7863-C4E29F311694}"/>
              </a:ext>
            </a:extLst>
          </p:cNvPr>
          <p:cNvSpPr/>
          <p:nvPr/>
        </p:nvSpPr>
        <p:spPr>
          <a:xfrm>
            <a:off x="1003140" y="2464720"/>
            <a:ext cx="6487320" cy="3532161"/>
          </a:xfrm>
          <a:prstGeom prst="roundRect">
            <a:avLst>
              <a:gd name="adj" fmla="val 5093"/>
            </a:avLst>
          </a:prstGeom>
          <a:noFill/>
          <a:ln w="1905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ea typeface="宋体" panose="02010600030101010101" pitchFamily="2" charset="-122"/>
              <a:cs typeface="Times New Roman" panose="02020603050405020304" pitchFamily="18" charset="0"/>
            </a:endParaRPr>
          </a:p>
        </p:txBody>
      </p:sp>
      <p:grpSp>
        <p:nvGrpSpPr>
          <p:cNvPr id="7" name="组合 6">
            <a:extLst>
              <a:ext uri="{FF2B5EF4-FFF2-40B4-BE49-F238E27FC236}">
                <a16:creationId xmlns:a16="http://schemas.microsoft.com/office/drawing/2014/main" id="{91F4027F-D619-6AB0-1102-349E5FE00545}"/>
              </a:ext>
            </a:extLst>
          </p:cNvPr>
          <p:cNvGrpSpPr/>
          <p:nvPr/>
        </p:nvGrpSpPr>
        <p:grpSpPr>
          <a:xfrm>
            <a:off x="4938962" y="3629289"/>
            <a:ext cx="6096001" cy="1072463"/>
            <a:chOff x="5990040" y="2057399"/>
            <a:chExt cx="3878122" cy="1074272"/>
          </a:xfrm>
        </p:grpSpPr>
        <p:sp>
          <p:nvSpPr>
            <p:cNvPr id="8" name="Rectangle 9">
              <a:extLst>
                <a:ext uri="{FF2B5EF4-FFF2-40B4-BE49-F238E27FC236}">
                  <a16:creationId xmlns:a16="http://schemas.microsoft.com/office/drawing/2014/main" id="{43AF16D5-8FE6-6CA3-85BD-D9DEA9CA40A7}"/>
                </a:ext>
              </a:extLst>
            </p:cNvPr>
            <p:cNvSpPr>
              <a:spLocks noChangeArrowheads="1"/>
            </p:cNvSpPr>
            <p:nvPr/>
          </p:nvSpPr>
          <p:spPr bwMode="auto">
            <a:xfrm>
              <a:off x="5990040" y="2057399"/>
              <a:ext cx="3878122" cy="1074272"/>
            </a:xfrm>
            <a:prstGeom prst="rect">
              <a:avLst/>
            </a:prstGeom>
            <a:solidFill>
              <a:schemeClr val="bg1"/>
            </a:solidFill>
            <a:ln w="1905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tLang="zh-CN" b="1" dirty="0">
                <a:solidFill>
                  <a:schemeClr val="tx1"/>
                </a:solidFill>
                <a:latin typeface="Times New Roman" panose="02020603050405020304" pitchFamily="18" charset="0"/>
                <a:ea typeface="宋体" panose="02010600030101010101" pitchFamily="2" charset="-122"/>
                <a:cs typeface="Times New Roman" panose="02020603050405020304" pitchFamily="18" charset="0"/>
              </a:endParaRPr>
            </a:p>
          </p:txBody>
        </p:sp>
        <p:sp>
          <p:nvSpPr>
            <p:cNvPr id="9" name="文本框 8">
              <a:extLst>
                <a:ext uri="{FF2B5EF4-FFF2-40B4-BE49-F238E27FC236}">
                  <a16:creationId xmlns:a16="http://schemas.microsoft.com/office/drawing/2014/main" id="{7D7A1565-704E-9661-BDC9-4CA1FDCCB9C9}"/>
                </a:ext>
              </a:extLst>
            </p:cNvPr>
            <p:cNvSpPr txBox="1"/>
            <p:nvPr/>
          </p:nvSpPr>
          <p:spPr>
            <a:xfrm>
              <a:off x="6074554" y="2098704"/>
              <a:ext cx="3700136" cy="923330"/>
            </a:xfrm>
            <a:prstGeom prst="rect">
              <a:avLst/>
            </a:prstGeom>
            <a:noFill/>
          </p:spPr>
          <p:txBody>
            <a:bodyPr wrap="square">
              <a:spAutoFit/>
            </a:bodyPr>
            <a:lstStyle/>
            <a:p>
              <a:pPr>
                <a:defRPr/>
              </a:pPr>
              <a:r>
                <a:rPr kumimoji="1" lang="zh-CN" altLang="en-US" dirty="0">
                  <a:effectLst>
                    <a:outerShdw blurRad="38100" dist="38100" dir="2700000" algn="tl">
                      <a:srgbClr val="C0C0C0"/>
                    </a:outerShdw>
                  </a:effectLst>
                  <a:latin typeface="Times New Roman" panose="02020603050405020304" pitchFamily="18" charset="0"/>
                  <a:ea typeface="宋体" panose="02010600030101010101" pitchFamily="2" charset="-122"/>
                  <a:cs typeface="Times New Roman" panose="02020603050405020304" pitchFamily="18" charset="0"/>
                </a:rPr>
                <a:t>运行结果：       </a:t>
              </a:r>
            </a:p>
            <a:p>
              <a:pPr>
                <a:defRPr/>
              </a:pPr>
              <a:r>
                <a:rPr kumimoji="1" lang="en-US" altLang="zh-CN" dirty="0">
                  <a:effectLst>
                    <a:outerShdw blurRad="38100" dist="38100" dir="2700000" algn="tl">
                      <a:srgbClr val="C0C0C0"/>
                    </a:outerShdw>
                  </a:effectLst>
                  <a:latin typeface="Times New Roman" panose="02020603050405020304" pitchFamily="18" charset="0"/>
                  <a:ea typeface="宋体" panose="02010600030101010101" pitchFamily="2" charset="-122"/>
                  <a:cs typeface="Times New Roman" panose="02020603050405020304" pitchFamily="18" charset="0"/>
                </a:rPr>
                <a:t>0013FF80, 0013FF80, 0013FF80, 0013FF80, 0013FF80</a:t>
              </a:r>
            </a:p>
            <a:p>
              <a:pPr>
                <a:defRPr/>
              </a:pPr>
              <a:r>
                <a:rPr kumimoji="1" lang="en-US" altLang="zh-CN" dirty="0">
                  <a:effectLst>
                    <a:outerShdw blurRad="38100" dist="38100" dir="2700000" algn="tl">
                      <a:srgbClr val="C0C0C0"/>
                    </a:outerShdw>
                  </a:effectLst>
                  <a:latin typeface="Times New Roman" panose="02020603050405020304" pitchFamily="18" charset="0"/>
                  <a:ea typeface="宋体" panose="02010600030101010101" pitchFamily="2" charset="-122"/>
                  <a:cs typeface="Times New Roman" panose="02020603050405020304" pitchFamily="18" charset="0"/>
                </a:rPr>
                <a:t>0013FF84, 0013FF84, 0013FF84, 0013FF88, 0013FF8A </a:t>
              </a:r>
            </a:p>
          </p:txBody>
        </p:sp>
      </p:grpSp>
      <p:sp>
        <p:nvSpPr>
          <p:cNvPr id="20" name="文本框 19">
            <a:extLst>
              <a:ext uri="{FF2B5EF4-FFF2-40B4-BE49-F238E27FC236}">
                <a16:creationId xmlns:a16="http://schemas.microsoft.com/office/drawing/2014/main" id="{D4A1BE4F-D2C2-8F0C-12EA-AF536E7A8778}"/>
              </a:ext>
            </a:extLst>
          </p:cNvPr>
          <p:cNvSpPr txBox="1"/>
          <p:nvPr/>
        </p:nvSpPr>
        <p:spPr>
          <a:xfrm>
            <a:off x="810180" y="1002683"/>
            <a:ext cx="6096000" cy="400110"/>
          </a:xfrm>
          <a:prstGeom prst="rect">
            <a:avLst/>
          </a:prstGeom>
          <a:noFill/>
        </p:spPr>
        <p:txBody>
          <a:bodyPr wrap="square">
            <a:spAutoFit/>
          </a:bodyPr>
          <a:lstStyle/>
          <a:p>
            <a:pPr marL="285750" indent="-285750">
              <a:buFont typeface="Arial" panose="020B0604020202020204" pitchFamily="34" charset="0"/>
              <a:buChar char="•"/>
            </a:pPr>
            <a:r>
              <a:rPr lang="zh-CN" altLang="en-US" sz="2000" b="1" dirty="0">
                <a:latin typeface="Times New Roman" panose="02020603050405020304" pitchFamily="18" charset="0"/>
                <a:ea typeface="宋体" panose="02010600030101010101" pitchFamily="2" charset="-122"/>
                <a:cs typeface="Times New Roman" panose="02020603050405020304" pitchFamily="18" charset="0"/>
              </a:rPr>
              <a:t>指针与整数的加减运算 </a:t>
            </a:r>
          </a:p>
        </p:txBody>
      </p:sp>
    </p:spTree>
    <p:extLst>
      <p:ext uri="{BB962C8B-B14F-4D97-AF65-F5344CB8AC3E}">
        <p14:creationId xmlns:p14="http://schemas.microsoft.com/office/powerpoint/2010/main" val="11383456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FEBAF3-71B9-F069-3716-DE11487CA9A0}"/>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D9FDBDD1-660F-74E6-0645-AF192ECDBB83}"/>
              </a:ext>
            </a:extLst>
          </p:cNvPr>
          <p:cNvSpPr txBox="1">
            <a:spLocks noChangeArrowheads="1"/>
          </p:cNvSpPr>
          <p:nvPr/>
        </p:nvSpPr>
        <p:spPr>
          <a:xfrm>
            <a:off x="381000" y="1066800"/>
            <a:ext cx="8382000" cy="96774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50000"/>
              </a:lnSpc>
              <a:buFont typeface="Wingdings" panose="05000000000000000000" pitchFamily="2" charset="2"/>
              <a:buNone/>
            </a:pPr>
            <a:endParaRPr lang="zh-CN" altLang="en-US"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p:txBody>
      </p:sp>
      <p:sp>
        <p:nvSpPr>
          <p:cNvPr id="3" name="文本框 2">
            <a:extLst>
              <a:ext uri="{FF2B5EF4-FFF2-40B4-BE49-F238E27FC236}">
                <a16:creationId xmlns:a16="http://schemas.microsoft.com/office/drawing/2014/main" id="{0C07AED5-C300-1112-F871-C45D35D90A8A}"/>
              </a:ext>
            </a:extLst>
          </p:cNvPr>
          <p:cNvSpPr txBox="1"/>
          <p:nvPr/>
        </p:nvSpPr>
        <p:spPr>
          <a:xfrm>
            <a:off x="900848" y="121514"/>
            <a:ext cx="10560350" cy="584775"/>
          </a:xfrm>
          <a:prstGeom prst="rect">
            <a:avLst/>
          </a:prstGeom>
          <a:noFill/>
        </p:spPr>
        <p:txBody>
          <a:bodyPr wrap="square">
            <a:spAutoFit/>
          </a:bodyPr>
          <a:lstStyle/>
          <a:p>
            <a:r>
              <a:rPr lang="en-US" altLang="zh-CN" sz="3200" b="1" dirty="0">
                <a:latin typeface="微软雅黑" panose="020B0503020204020204" pitchFamily="34" charset="-122"/>
                <a:ea typeface="微软雅黑" panose="020B0503020204020204" pitchFamily="34" charset="-122"/>
                <a:cs typeface="+mj-cs"/>
              </a:rPr>
              <a:t>3.3 </a:t>
            </a:r>
            <a:r>
              <a:rPr lang="zh-CN" altLang="en-US" sz="3200" b="1" dirty="0">
                <a:latin typeface="微软雅黑" panose="020B0503020204020204" pitchFamily="34" charset="-122"/>
                <a:ea typeface="微软雅黑" panose="020B0503020204020204" pitchFamily="34" charset="-122"/>
                <a:cs typeface="+mj-cs"/>
              </a:rPr>
              <a:t>指针</a:t>
            </a:r>
          </a:p>
        </p:txBody>
      </p:sp>
      <p:sp>
        <p:nvSpPr>
          <p:cNvPr id="5" name="文本框 4">
            <a:extLst>
              <a:ext uri="{FF2B5EF4-FFF2-40B4-BE49-F238E27FC236}">
                <a16:creationId xmlns:a16="http://schemas.microsoft.com/office/drawing/2014/main" id="{20CDC12C-1563-1105-606C-00ADF6D34296}"/>
              </a:ext>
            </a:extLst>
          </p:cNvPr>
          <p:cNvSpPr txBox="1"/>
          <p:nvPr/>
        </p:nvSpPr>
        <p:spPr>
          <a:xfrm>
            <a:off x="2423160" y="2181915"/>
            <a:ext cx="6263640" cy="3000245"/>
          </a:xfrm>
          <a:prstGeom prst="rect">
            <a:avLst/>
          </a:prstGeom>
          <a:noFill/>
        </p:spPr>
        <p:txBody>
          <a:bodyPr wrap="square">
            <a:spAutoFit/>
          </a:bodyPr>
          <a:lstStyle/>
          <a:p>
            <a:pPr>
              <a:lnSpc>
                <a:spcPct val="150000"/>
              </a:lnSpc>
              <a:buFont typeface="Wingdings" panose="05000000000000000000" pitchFamily="2" charset="2"/>
              <a:buNone/>
            </a:pPr>
            <a:r>
              <a:rPr lang="en-US" altLang="zh-CN" sz="16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int *p, *q, a=5; </a:t>
            </a:r>
          </a:p>
          <a:p>
            <a:pPr algn="just">
              <a:lnSpc>
                <a:spcPct val="150000"/>
              </a:lnSpc>
              <a:buFont typeface="Wingdings" panose="05000000000000000000" pitchFamily="2" charset="2"/>
              <a:buNone/>
            </a:pPr>
            <a:r>
              <a:rPr lang="en-US" altLang="zh-CN" sz="16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p=&amp;a;</a:t>
            </a:r>
          </a:p>
          <a:p>
            <a:pPr algn="just">
              <a:lnSpc>
                <a:spcPct val="150000"/>
              </a:lnSpc>
              <a:buFont typeface="Wingdings" panose="05000000000000000000" pitchFamily="2" charset="2"/>
              <a:buNone/>
            </a:pPr>
            <a:r>
              <a:rPr lang="en-US" altLang="zh-CN" sz="16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p++;          //</a:t>
            </a:r>
            <a:r>
              <a:rPr lang="zh-CN" altLang="en-US" sz="16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指针</a:t>
            </a:r>
            <a:r>
              <a:rPr lang="en-US" altLang="zh-CN" sz="16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p</a:t>
            </a:r>
            <a:r>
              <a:rPr lang="zh-CN" altLang="en-US" sz="16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后移</a:t>
            </a:r>
            <a:r>
              <a:rPr lang="en-US" altLang="zh-CN" sz="16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4</a:t>
            </a:r>
            <a:r>
              <a:rPr lang="zh-CN" altLang="en-US" sz="16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个字节 </a:t>
            </a:r>
          </a:p>
          <a:p>
            <a:pPr algn="just">
              <a:lnSpc>
                <a:spcPct val="150000"/>
              </a:lnSpc>
              <a:buFont typeface="Wingdings" panose="05000000000000000000" pitchFamily="2" charset="2"/>
              <a:buNone/>
            </a:pPr>
            <a:r>
              <a:rPr lang="zh-CN" altLang="en-US" sz="16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a:t>
            </a:r>
            <a:r>
              <a:rPr lang="en-US" altLang="zh-CN" sz="16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p++;        //</a:t>
            </a:r>
            <a:r>
              <a:rPr lang="zh-CN" altLang="en-US" sz="16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先读取</a:t>
            </a:r>
            <a:r>
              <a:rPr lang="en-US" altLang="zh-CN" sz="16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p</a:t>
            </a:r>
            <a:r>
              <a:rPr lang="zh-CN" altLang="en-US" sz="16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指向的变量</a:t>
            </a:r>
            <a:r>
              <a:rPr lang="en-US" altLang="zh-CN" sz="16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a</a:t>
            </a:r>
            <a:r>
              <a:rPr lang="zh-CN" altLang="en-US" sz="16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的值</a:t>
            </a:r>
            <a:r>
              <a:rPr lang="en-US" altLang="zh-CN" sz="16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5</a:t>
            </a:r>
            <a:r>
              <a:rPr lang="zh-CN" altLang="en-US" sz="16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，然后使指针</a:t>
            </a:r>
            <a:r>
              <a:rPr lang="en-US" altLang="zh-CN" sz="16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p</a:t>
            </a:r>
            <a:r>
              <a:rPr lang="zh-CN" altLang="en-US" sz="16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后移</a:t>
            </a:r>
            <a:r>
              <a:rPr lang="en-US" altLang="zh-CN" sz="16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4</a:t>
            </a:r>
            <a:r>
              <a:rPr lang="zh-CN" altLang="en-US" sz="16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个字节 </a:t>
            </a:r>
          </a:p>
          <a:p>
            <a:pPr algn="just">
              <a:lnSpc>
                <a:spcPct val="150000"/>
              </a:lnSpc>
              <a:buFont typeface="Wingdings" panose="05000000000000000000" pitchFamily="2" charset="2"/>
              <a:buNone/>
            </a:pPr>
            <a:r>
              <a:rPr lang="en-US" altLang="zh-CN" sz="16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(*p)++;      //</a:t>
            </a:r>
            <a:r>
              <a:rPr lang="zh-CN" altLang="en-US" sz="16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读取</a:t>
            </a:r>
            <a:r>
              <a:rPr lang="en-US" altLang="zh-CN" sz="16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p</a:t>
            </a:r>
            <a:r>
              <a:rPr lang="zh-CN" altLang="en-US" sz="16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指向的变量</a:t>
            </a:r>
            <a:r>
              <a:rPr lang="en-US" altLang="zh-CN" sz="16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a</a:t>
            </a:r>
            <a:r>
              <a:rPr lang="zh-CN" altLang="en-US" sz="16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的值，然后使</a:t>
            </a:r>
            <a:r>
              <a:rPr lang="en-US" altLang="zh-CN" sz="16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p</a:t>
            </a:r>
            <a:r>
              <a:rPr lang="zh-CN" altLang="en-US" sz="16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指向的变量</a:t>
            </a:r>
            <a:r>
              <a:rPr lang="en-US" altLang="zh-CN" sz="16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a</a:t>
            </a:r>
            <a:r>
              <a:rPr lang="zh-CN" altLang="en-US" sz="16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自增</a:t>
            </a:r>
            <a:r>
              <a:rPr lang="en-US" altLang="zh-CN" sz="16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1  </a:t>
            </a:r>
          </a:p>
          <a:p>
            <a:pPr algn="just">
              <a:lnSpc>
                <a:spcPct val="150000"/>
              </a:lnSpc>
              <a:buFont typeface="Wingdings" panose="05000000000000000000" pitchFamily="2" charset="2"/>
              <a:buNone/>
            </a:pPr>
            <a:r>
              <a:rPr lang="en-US" altLang="zh-CN" sz="16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*++p;        //</a:t>
            </a:r>
            <a:r>
              <a:rPr lang="zh-CN" altLang="en-US" sz="16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先使指针</a:t>
            </a:r>
            <a:r>
              <a:rPr lang="en-US" altLang="zh-CN" sz="16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p</a:t>
            </a:r>
            <a:r>
              <a:rPr lang="zh-CN" altLang="en-US" sz="16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后移</a:t>
            </a:r>
            <a:r>
              <a:rPr lang="en-US" altLang="zh-CN" sz="16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4</a:t>
            </a:r>
            <a:r>
              <a:rPr lang="zh-CN" altLang="en-US" sz="16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个字节，然后读取</a:t>
            </a:r>
            <a:r>
              <a:rPr lang="en-US" altLang="zh-CN" sz="16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p</a:t>
            </a:r>
            <a:r>
              <a:rPr lang="zh-CN" altLang="en-US" sz="16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指向的变量的值 </a:t>
            </a:r>
          </a:p>
          <a:p>
            <a:pPr algn="just">
              <a:lnSpc>
                <a:spcPct val="150000"/>
              </a:lnSpc>
              <a:buFont typeface="Wingdings" panose="05000000000000000000" pitchFamily="2" charset="2"/>
              <a:buNone/>
            </a:pPr>
            <a:r>
              <a:rPr lang="en-US" altLang="zh-CN" sz="16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++*p;        //</a:t>
            </a:r>
            <a:r>
              <a:rPr lang="zh-CN" altLang="en-US" sz="16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将</a:t>
            </a:r>
            <a:r>
              <a:rPr lang="en-US" altLang="zh-CN" sz="16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p</a:t>
            </a:r>
            <a:r>
              <a:rPr lang="zh-CN" altLang="en-US" sz="16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指向的变量</a:t>
            </a:r>
            <a:r>
              <a:rPr lang="en-US" altLang="zh-CN" sz="16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a</a:t>
            </a:r>
            <a:r>
              <a:rPr lang="zh-CN" altLang="en-US" sz="16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自增</a:t>
            </a:r>
            <a:r>
              <a:rPr lang="en-US" altLang="zh-CN" sz="16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1 </a:t>
            </a:r>
          </a:p>
          <a:p>
            <a:pPr algn="just">
              <a:lnSpc>
                <a:spcPct val="150000"/>
              </a:lnSpc>
              <a:buFont typeface="Wingdings" panose="05000000000000000000" pitchFamily="2" charset="2"/>
              <a:buNone/>
            </a:pPr>
            <a:r>
              <a:rPr lang="en-US" altLang="zh-CN" sz="16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*q++=*p++;  //</a:t>
            </a:r>
            <a:r>
              <a:rPr lang="zh-CN" altLang="en-US" sz="16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这是一种常用的表达式，依次执行</a:t>
            </a:r>
            <a:r>
              <a:rPr lang="en-US" altLang="zh-CN" sz="16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:*q=*p, q++, p++</a:t>
            </a:r>
            <a:endParaRPr lang="zh-CN" altLang="en-US" dirty="0">
              <a:latin typeface="Times New Roman" panose="02020603050405020304" pitchFamily="18" charset="0"/>
              <a:ea typeface="宋体" panose="02010600030101010101" pitchFamily="2" charset="-122"/>
              <a:cs typeface="Times New Roman" panose="02020603050405020304" pitchFamily="18" charset="0"/>
            </a:endParaRPr>
          </a:p>
        </p:txBody>
      </p:sp>
      <p:sp>
        <p:nvSpPr>
          <p:cNvPr id="9" name="文本框 8">
            <a:extLst>
              <a:ext uri="{FF2B5EF4-FFF2-40B4-BE49-F238E27FC236}">
                <a16:creationId xmlns:a16="http://schemas.microsoft.com/office/drawing/2014/main" id="{EF32A30E-8E9E-02E9-0B6C-C97BD985B224}"/>
              </a:ext>
            </a:extLst>
          </p:cNvPr>
          <p:cNvSpPr txBox="1"/>
          <p:nvPr/>
        </p:nvSpPr>
        <p:spPr>
          <a:xfrm>
            <a:off x="670560" y="1377696"/>
            <a:ext cx="10728960" cy="870751"/>
          </a:xfrm>
          <a:prstGeom prst="rect">
            <a:avLst/>
          </a:prstGeom>
          <a:noFill/>
        </p:spPr>
        <p:txBody>
          <a:bodyPr wrap="square">
            <a:spAutoFit/>
          </a:bodyPr>
          <a:lstStyle/>
          <a:p>
            <a:pPr algn="just">
              <a:lnSpc>
                <a:spcPct val="150000"/>
              </a:lnSpc>
              <a:buFont typeface="Wingdings" panose="05000000000000000000" pitchFamily="2" charset="2"/>
              <a:buNone/>
            </a:pPr>
            <a:r>
              <a:rPr lang="zh-CN" altLang="en-US"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指针的自增、自减运算是指针加减运算的特例。指针的自增或自减表示指针从当前位置向后或向前移动</a:t>
            </a:r>
            <a:r>
              <a:rPr lang="en-US" altLang="zh-CN" sz="1800" dirty="0" err="1">
                <a:solidFill>
                  <a:srgbClr val="000000"/>
                </a:solidFill>
                <a:latin typeface="Times New Roman" panose="02020603050405020304" pitchFamily="18" charset="0"/>
                <a:ea typeface="宋体" panose="02010600030101010101" pitchFamily="2" charset="-122"/>
                <a:cs typeface="Times New Roman" panose="02020603050405020304" pitchFamily="18" charset="0"/>
              </a:rPr>
              <a:t>sizeof</a:t>
            </a:r>
            <a:r>
              <a:rPr lang="zh-CN" altLang="en-US"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（数据类型）长度的存储单元。</a:t>
            </a:r>
            <a:r>
              <a:rPr lang="zh-CN" altLang="en-US" sz="16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 </a:t>
            </a:r>
            <a:r>
              <a:rPr lang="zh-CN" altLang="en-US"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 </a:t>
            </a:r>
            <a:r>
              <a:rPr lang="zh-CN" altLang="en-US" sz="1800" b="1"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 </a:t>
            </a:r>
            <a:endParaRPr lang="zh-CN" altLang="en-US"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p:txBody>
      </p:sp>
      <p:sp>
        <p:nvSpPr>
          <p:cNvPr id="18" name="矩形: 圆角 17">
            <a:extLst>
              <a:ext uri="{FF2B5EF4-FFF2-40B4-BE49-F238E27FC236}">
                <a16:creationId xmlns:a16="http://schemas.microsoft.com/office/drawing/2014/main" id="{40A06641-5BFC-AB62-D165-013B0A6E92DE}"/>
              </a:ext>
            </a:extLst>
          </p:cNvPr>
          <p:cNvSpPr/>
          <p:nvPr/>
        </p:nvSpPr>
        <p:spPr>
          <a:xfrm>
            <a:off x="2275680" y="2230968"/>
            <a:ext cx="6487320" cy="3000246"/>
          </a:xfrm>
          <a:prstGeom prst="roundRect">
            <a:avLst>
              <a:gd name="adj" fmla="val 5093"/>
            </a:avLst>
          </a:prstGeom>
          <a:noFill/>
          <a:ln w="1905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ea typeface="宋体" panose="02010600030101010101" pitchFamily="2" charset="-122"/>
              <a:cs typeface="Times New Roman" panose="02020603050405020304" pitchFamily="18" charset="0"/>
            </a:endParaRPr>
          </a:p>
        </p:txBody>
      </p:sp>
      <p:grpSp>
        <p:nvGrpSpPr>
          <p:cNvPr id="19" name="组合 18">
            <a:extLst>
              <a:ext uri="{FF2B5EF4-FFF2-40B4-BE49-F238E27FC236}">
                <a16:creationId xmlns:a16="http://schemas.microsoft.com/office/drawing/2014/main" id="{BC229938-DE4B-F955-618E-5AE893B5CB27}"/>
              </a:ext>
            </a:extLst>
          </p:cNvPr>
          <p:cNvGrpSpPr/>
          <p:nvPr/>
        </p:nvGrpSpPr>
        <p:grpSpPr>
          <a:xfrm>
            <a:off x="807720" y="5022112"/>
            <a:ext cx="10091691" cy="1394460"/>
            <a:chOff x="900848" y="5262938"/>
            <a:chExt cx="10091691" cy="1394460"/>
          </a:xfrm>
        </p:grpSpPr>
        <p:sp>
          <p:nvSpPr>
            <p:cNvPr id="20" name="core goal bar">
              <a:extLst>
                <a:ext uri="{FF2B5EF4-FFF2-40B4-BE49-F238E27FC236}">
                  <a16:creationId xmlns:a16="http://schemas.microsoft.com/office/drawing/2014/main" id="{A8D51601-7E28-17BE-0844-C5276516A3CF}"/>
                </a:ext>
              </a:extLst>
            </p:cNvPr>
            <p:cNvSpPr/>
            <p:nvPr/>
          </p:nvSpPr>
          <p:spPr>
            <a:xfrm>
              <a:off x="973238" y="5628562"/>
              <a:ext cx="10019301" cy="1028836"/>
            </a:xfrm>
            <a:prstGeom prst="roundRect">
              <a:avLst/>
            </a:prstGeom>
            <a:solidFill>
              <a:srgbClr val="EAF6FF">
                <a:alpha val="93000"/>
              </a:srgbClr>
            </a:solidFill>
            <a:ln w="28575">
              <a:solidFill>
                <a:schemeClr val="bg1"/>
              </a:solidFill>
            </a:ln>
            <a:effectLst>
              <a:outerShdw blurRad="25400" dist="5080" dir="5400000" algn="ctr" rotWithShape="0">
                <a:srgbClr val="8BBDEB">
                  <a:alpha val="11000"/>
                </a:srgbClr>
              </a:outerShdw>
            </a:effectLst>
          </p:spPr>
        </p:sp>
        <p:grpSp>
          <p:nvGrpSpPr>
            <p:cNvPr id="22" name="组合 21">
              <a:extLst>
                <a:ext uri="{FF2B5EF4-FFF2-40B4-BE49-F238E27FC236}">
                  <a16:creationId xmlns:a16="http://schemas.microsoft.com/office/drawing/2014/main" id="{6CBB6E54-6630-7E05-0164-865EF4879183}"/>
                </a:ext>
              </a:extLst>
            </p:cNvPr>
            <p:cNvGrpSpPr/>
            <p:nvPr/>
          </p:nvGrpSpPr>
          <p:grpSpPr>
            <a:xfrm>
              <a:off x="900848" y="5262938"/>
              <a:ext cx="1004899" cy="969673"/>
              <a:chOff x="2265918" y="5437179"/>
              <a:chExt cx="599478" cy="578464"/>
            </a:xfrm>
          </p:grpSpPr>
          <p:sp>
            <p:nvSpPr>
              <p:cNvPr id="24" name="椭圆 23">
                <a:extLst>
                  <a:ext uri="{FF2B5EF4-FFF2-40B4-BE49-F238E27FC236}">
                    <a16:creationId xmlns:a16="http://schemas.microsoft.com/office/drawing/2014/main" id="{B308129C-263A-E5C2-D6AD-32AF02EB9A3B}"/>
                  </a:ext>
                </a:extLst>
              </p:cNvPr>
              <p:cNvSpPr/>
              <p:nvPr/>
            </p:nvSpPr>
            <p:spPr>
              <a:xfrm rot="20890438">
                <a:off x="2371650" y="5543578"/>
                <a:ext cx="273738" cy="264143"/>
              </a:xfrm>
              <a:prstGeom prst="ellipse">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800" b="1" dirty="0">
                  <a:latin typeface="微软雅黑" panose="020B0503020204020204" pitchFamily="34" charset="-122"/>
                  <a:ea typeface="微软雅黑" panose="020B0503020204020204" pitchFamily="34" charset="-122"/>
                </a:endParaRPr>
              </a:p>
            </p:txBody>
          </p:sp>
          <p:pic>
            <p:nvPicPr>
              <p:cNvPr id="25" name="图形 24">
                <a:extLst>
                  <a:ext uri="{FF2B5EF4-FFF2-40B4-BE49-F238E27FC236}">
                    <a16:creationId xmlns:a16="http://schemas.microsoft.com/office/drawing/2014/main" id="{B261C2C8-5D0C-F176-B48F-AE4253FA79B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20890438">
                <a:off x="2265918" y="5437179"/>
                <a:ext cx="599478" cy="578464"/>
              </a:xfrm>
              <a:prstGeom prst="rect">
                <a:avLst/>
              </a:prstGeom>
            </p:spPr>
          </p:pic>
        </p:grpSp>
        <p:sp>
          <p:nvSpPr>
            <p:cNvPr id="23" name="文本框 22">
              <a:extLst>
                <a:ext uri="{FF2B5EF4-FFF2-40B4-BE49-F238E27FC236}">
                  <a16:creationId xmlns:a16="http://schemas.microsoft.com/office/drawing/2014/main" id="{FC2EDEC0-578A-2A69-7F0B-2CB872732D3E}"/>
                </a:ext>
              </a:extLst>
            </p:cNvPr>
            <p:cNvSpPr txBox="1"/>
            <p:nvPr/>
          </p:nvSpPr>
          <p:spPr>
            <a:xfrm>
              <a:off x="2055402" y="5747774"/>
              <a:ext cx="8736206" cy="753348"/>
            </a:xfrm>
            <a:prstGeom prst="rect">
              <a:avLst/>
            </a:prstGeom>
            <a:noFill/>
          </p:spPr>
          <p:txBody>
            <a:bodyPr wrap="square">
              <a:spAutoFit/>
            </a:bodyPr>
            <a:lstStyle/>
            <a:p>
              <a:pPr>
                <a:lnSpc>
                  <a:spcPct val="110000"/>
                </a:lnSpc>
              </a:pPr>
              <a:r>
                <a:rPr kumimoji="1" lang="zh-CN" altLang="en-US" sz="2000" b="1" dirty="0"/>
                <a:t>两指针相减 ：当两个指针指向同一数组时，两个指针的相减才有意义。两个指针相减的结果为一整数，表示两个指针之间数组元素的个数。 </a:t>
              </a:r>
            </a:p>
          </p:txBody>
        </p:sp>
      </p:grpSp>
      <p:sp>
        <p:nvSpPr>
          <p:cNvPr id="28" name="文本框 27">
            <a:extLst>
              <a:ext uri="{FF2B5EF4-FFF2-40B4-BE49-F238E27FC236}">
                <a16:creationId xmlns:a16="http://schemas.microsoft.com/office/drawing/2014/main" id="{AB27B2A3-4D1F-7145-BA35-3F7A7B0E34A8}"/>
              </a:ext>
            </a:extLst>
          </p:cNvPr>
          <p:cNvSpPr txBox="1"/>
          <p:nvPr/>
        </p:nvSpPr>
        <p:spPr>
          <a:xfrm>
            <a:off x="670560" y="980726"/>
            <a:ext cx="3023130" cy="400110"/>
          </a:xfrm>
          <a:prstGeom prst="rect">
            <a:avLst/>
          </a:prstGeom>
          <a:noFill/>
        </p:spPr>
        <p:txBody>
          <a:bodyPr wrap="square">
            <a:spAutoFit/>
          </a:bodyPr>
          <a:lstStyle/>
          <a:p>
            <a:pPr marL="285750" indent="-285750">
              <a:buFont typeface="Arial" panose="020B0604020202020204" pitchFamily="34" charset="0"/>
              <a:buChar char="•"/>
            </a:pPr>
            <a:r>
              <a:rPr lang="zh-CN" altLang="en-US" sz="2000" b="1" dirty="0">
                <a:latin typeface="Times New Roman" panose="02020603050405020304" pitchFamily="18" charset="0"/>
                <a:ea typeface="宋体" panose="02010600030101010101" pitchFamily="2" charset="-122"/>
                <a:cs typeface="Times New Roman" panose="02020603050405020304" pitchFamily="18" charset="0"/>
              </a:rPr>
              <a:t>指针自增、自减运算</a:t>
            </a:r>
          </a:p>
        </p:txBody>
      </p:sp>
    </p:spTree>
    <p:extLst>
      <p:ext uri="{BB962C8B-B14F-4D97-AF65-F5344CB8AC3E}">
        <p14:creationId xmlns:p14="http://schemas.microsoft.com/office/powerpoint/2010/main" val="11533406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85941A-A55C-4993-E65D-C87FF284321D}"/>
            </a:ext>
          </a:extLst>
        </p:cNvPr>
        <p:cNvGrpSpPr/>
        <p:nvPr/>
      </p:nvGrpSpPr>
      <p:grpSpPr>
        <a:xfrm>
          <a:off x="0" y="0"/>
          <a:ext cx="0" cy="0"/>
          <a:chOff x="0" y="0"/>
          <a:chExt cx="0" cy="0"/>
        </a:xfrm>
      </p:grpSpPr>
      <p:sp>
        <p:nvSpPr>
          <p:cNvPr id="3" name="文本框 2">
            <a:extLst>
              <a:ext uri="{FF2B5EF4-FFF2-40B4-BE49-F238E27FC236}">
                <a16:creationId xmlns:a16="http://schemas.microsoft.com/office/drawing/2014/main" id="{82F7B384-6E16-1E40-4BE6-2F1151867570}"/>
              </a:ext>
            </a:extLst>
          </p:cNvPr>
          <p:cNvSpPr txBox="1"/>
          <p:nvPr/>
        </p:nvSpPr>
        <p:spPr>
          <a:xfrm>
            <a:off x="900848" y="121514"/>
            <a:ext cx="10560350" cy="584775"/>
          </a:xfrm>
          <a:prstGeom prst="rect">
            <a:avLst/>
          </a:prstGeom>
          <a:noFill/>
        </p:spPr>
        <p:txBody>
          <a:bodyPr wrap="square">
            <a:spAutoFit/>
          </a:bodyPr>
          <a:lstStyle/>
          <a:p>
            <a:r>
              <a:rPr lang="en-US" altLang="zh-CN" sz="3200" b="1" dirty="0">
                <a:latin typeface="微软雅黑" panose="020B0503020204020204" pitchFamily="34" charset="-122"/>
                <a:ea typeface="微软雅黑" panose="020B0503020204020204" pitchFamily="34" charset="-122"/>
                <a:cs typeface="+mj-cs"/>
              </a:rPr>
              <a:t>3.3 </a:t>
            </a:r>
            <a:r>
              <a:rPr lang="zh-CN" altLang="en-US" sz="3200" b="1" dirty="0">
                <a:latin typeface="微软雅黑" panose="020B0503020204020204" pitchFamily="34" charset="-122"/>
                <a:ea typeface="微软雅黑" panose="020B0503020204020204" pitchFamily="34" charset="-122"/>
                <a:cs typeface="+mj-cs"/>
              </a:rPr>
              <a:t>指针</a:t>
            </a:r>
          </a:p>
        </p:txBody>
      </p:sp>
      <p:sp>
        <p:nvSpPr>
          <p:cNvPr id="5" name="文本框 4">
            <a:extLst>
              <a:ext uri="{FF2B5EF4-FFF2-40B4-BE49-F238E27FC236}">
                <a16:creationId xmlns:a16="http://schemas.microsoft.com/office/drawing/2014/main" id="{FAFCA1E3-34B2-7F49-2586-AA7121861F1E}"/>
              </a:ext>
            </a:extLst>
          </p:cNvPr>
          <p:cNvSpPr txBox="1"/>
          <p:nvPr/>
        </p:nvSpPr>
        <p:spPr>
          <a:xfrm>
            <a:off x="567928" y="973076"/>
            <a:ext cx="10447020" cy="1221938"/>
          </a:xfrm>
          <a:prstGeom prst="rect">
            <a:avLst/>
          </a:prstGeom>
          <a:noFill/>
        </p:spPr>
        <p:txBody>
          <a:bodyPr wrap="square">
            <a:spAutoFit/>
          </a:bodyPr>
          <a:lstStyle/>
          <a:p>
            <a:pPr marL="285750" indent="-285750" algn="just">
              <a:buFont typeface="Arial" panose="020B0604020202020204" pitchFamily="34" charset="0"/>
              <a:buChar char="•"/>
            </a:pPr>
            <a:r>
              <a:rPr lang="zh-CN" altLang="en-US" sz="2000" b="1" dirty="0">
                <a:latin typeface="Times New Roman" panose="02020603050405020304" pitchFamily="18" charset="0"/>
                <a:ea typeface="宋体" panose="02010600030101010101" pitchFamily="2" charset="-122"/>
                <a:cs typeface="Times New Roman" panose="02020603050405020304" pitchFamily="18" charset="0"/>
              </a:rPr>
              <a:t>两个指针的比较运算 </a:t>
            </a:r>
          </a:p>
          <a:p>
            <a:pPr algn="just">
              <a:lnSpc>
                <a:spcPct val="150000"/>
              </a:lnSpc>
              <a:buFont typeface="Wingdings" panose="05000000000000000000" pitchFamily="2" charset="2"/>
              <a:buNone/>
            </a:pPr>
            <a:r>
              <a:rPr lang="zh-CN" altLang="en-US" sz="1800" b="1" dirty="0">
                <a:latin typeface="Times New Roman" panose="02020603050405020304" pitchFamily="18" charset="0"/>
                <a:ea typeface="宋体" panose="02010600030101010101" pitchFamily="2" charset="-122"/>
                <a:cs typeface="Times New Roman" panose="02020603050405020304" pitchFamily="18" charset="0"/>
              </a:rPr>
              <a:t>        </a:t>
            </a:r>
            <a:r>
              <a:rPr lang="zh-CN" altLang="en-US" sz="1800" dirty="0">
                <a:latin typeface="Times New Roman" panose="02020603050405020304" pitchFamily="18" charset="0"/>
                <a:ea typeface="宋体" panose="02010600030101010101" pitchFamily="2" charset="-122"/>
                <a:cs typeface="Times New Roman" panose="02020603050405020304" pitchFamily="18" charset="0"/>
              </a:rPr>
              <a:t>两个指针的比较一般用于下列两种情况：一是比较两个指针所指向的对象在内存中的</a:t>
            </a:r>
            <a:r>
              <a:rPr lang="zh-CN" altLang="en-US" sz="1800" b="1" dirty="0">
                <a:latin typeface="Times New Roman" panose="02020603050405020304" pitchFamily="18" charset="0"/>
                <a:ea typeface="宋体" panose="02010600030101010101" pitchFamily="2" charset="-122"/>
                <a:cs typeface="Times New Roman" panose="02020603050405020304" pitchFamily="18" charset="0"/>
              </a:rPr>
              <a:t>位置关系</a:t>
            </a:r>
            <a:r>
              <a:rPr lang="zh-CN" altLang="en-US" sz="1800" dirty="0">
                <a:latin typeface="Times New Roman" panose="02020603050405020304" pitchFamily="18" charset="0"/>
                <a:ea typeface="宋体" panose="02010600030101010101" pitchFamily="2" charset="-122"/>
                <a:cs typeface="Times New Roman" panose="02020603050405020304" pitchFamily="18" charset="0"/>
              </a:rPr>
              <a:t>；二是判断指针是否为</a:t>
            </a:r>
            <a:r>
              <a:rPr lang="zh-CN" altLang="en-US" sz="1800" b="1" dirty="0">
                <a:latin typeface="Times New Roman" panose="02020603050405020304" pitchFamily="18" charset="0"/>
                <a:ea typeface="宋体" panose="02010600030101010101" pitchFamily="2" charset="-122"/>
                <a:cs typeface="Times New Roman" panose="02020603050405020304" pitchFamily="18" charset="0"/>
              </a:rPr>
              <a:t>空指针</a:t>
            </a:r>
            <a:r>
              <a:rPr lang="zh-CN" altLang="en-US" sz="1800" dirty="0">
                <a:latin typeface="Times New Roman" panose="02020603050405020304" pitchFamily="18" charset="0"/>
                <a:ea typeface="宋体" panose="02010600030101010101" pitchFamily="2" charset="-122"/>
                <a:cs typeface="Times New Roman" panose="02020603050405020304" pitchFamily="18" charset="0"/>
              </a:rPr>
              <a:t>。 </a:t>
            </a:r>
            <a:r>
              <a:rPr lang="zh-CN" altLang="en-US" sz="2000" b="1" dirty="0">
                <a:latin typeface="Times New Roman" panose="02020603050405020304" pitchFamily="18" charset="0"/>
                <a:ea typeface="宋体" panose="02010600030101010101" pitchFamily="2" charset="-122"/>
                <a:cs typeface="Times New Roman" panose="02020603050405020304" pitchFamily="18" charset="0"/>
              </a:rPr>
              <a:t>   </a:t>
            </a:r>
          </a:p>
        </p:txBody>
      </p:sp>
      <p:sp>
        <p:nvSpPr>
          <p:cNvPr id="7" name="文本框 6">
            <a:extLst>
              <a:ext uri="{FF2B5EF4-FFF2-40B4-BE49-F238E27FC236}">
                <a16:creationId xmlns:a16="http://schemas.microsoft.com/office/drawing/2014/main" id="{7C3D6C1C-10C2-40DC-5E98-8D6372680265}"/>
              </a:ext>
            </a:extLst>
          </p:cNvPr>
          <p:cNvSpPr txBox="1"/>
          <p:nvPr/>
        </p:nvSpPr>
        <p:spPr>
          <a:xfrm>
            <a:off x="443548" y="2945261"/>
            <a:ext cx="11017650" cy="646331"/>
          </a:xfrm>
          <a:prstGeom prst="rect">
            <a:avLst/>
          </a:prstGeom>
          <a:noFill/>
        </p:spPr>
        <p:txBody>
          <a:bodyPr wrap="square">
            <a:spAutoFit/>
          </a:bodyPr>
          <a:lstStyle/>
          <a:p>
            <a:pPr algn="just">
              <a:buFont typeface="Wingdings" panose="05000000000000000000" pitchFamily="2" charset="2"/>
              <a:buNone/>
            </a:pPr>
            <a:r>
              <a:rPr lang="zh-CN" altLang="en-US" sz="1800" dirty="0">
                <a:latin typeface="Times New Roman" panose="02020603050405020304" pitchFamily="18" charset="0"/>
                <a:ea typeface="宋体" panose="02010600030101010101" pitchFamily="2" charset="-122"/>
                <a:cs typeface="Times New Roman" panose="02020603050405020304" pitchFamily="18" charset="0"/>
              </a:rPr>
              <a:t>指向</a:t>
            </a:r>
            <a:r>
              <a:rPr lang="en-US" altLang="zh-CN" sz="1800" dirty="0">
                <a:latin typeface="Times New Roman" panose="02020603050405020304" pitchFamily="18" charset="0"/>
                <a:ea typeface="宋体" panose="02010600030101010101" pitchFamily="2" charset="-122"/>
                <a:cs typeface="Times New Roman" panose="02020603050405020304" pitchFamily="18" charset="0"/>
              </a:rPr>
              <a:t>void</a:t>
            </a:r>
            <a:r>
              <a:rPr lang="zh-CN" altLang="en-US" sz="1800" dirty="0">
                <a:latin typeface="Times New Roman" panose="02020603050405020304" pitchFamily="18" charset="0"/>
                <a:ea typeface="宋体" panose="02010600030101010101" pitchFamily="2" charset="-122"/>
                <a:cs typeface="Times New Roman" panose="02020603050405020304" pitchFamily="18" charset="0"/>
              </a:rPr>
              <a:t>类型的指针是一种</a:t>
            </a:r>
            <a:r>
              <a:rPr lang="zh-CN" altLang="en-US" sz="1800" b="1" dirty="0">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rPr>
              <a:t>不确定类型</a:t>
            </a:r>
            <a:r>
              <a:rPr lang="zh-CN" altLang="en-US" sz="1800" dirty="0">
                <a:latin typeface="Times New Roman" panose="02020603050405020304" pitchFamily="18" charset="0"/>
                <a:ea typeface="宋体" panose="02010600030101010101" pitchFamily="2" charset="-122"/>
                <a:cs typeface="Times New Roman" panose="02020603050405020304" pitchFamily="18" charset="0"/>
              </a:rPr>
              <a:t>的指针，它</a:t>
            </a:r>
            <a:r>
              <a:rPr lang="zh-CN" altLang="en-US" sz="1800" b="1" dirty="0">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rPr>
              <a:t>可以指向任何类型的变量</a:t>
            </a:r>
            <a:r>
              <a:rPr lang="zh-CN" altLang="en-US" sz="1800" dirty="0">
                <a:latin typeface="Times New Roman" panose="02020603050405020304" pitchFamily="18" charset="0"/>
                <a:ea typeface="宋体" panose="02010600030101010101" pitchFamily="2" charset="-122"/>
                <a:cs typeface="Times New Roman" panose="02020603050405020304" pitchFamily="18" charset="0"/>
              </a:rPr>
              <a:t>。实际使用</a:t>
            </a:r>
            <a:r>
              <a:rPr lang="en-US" altLang="zh-CN" sz="1800" dirty="0">
                <a:latin typeface="Times New Roman" panose="02020603050405020304" pitchFamily="18" charset="0"/>
                <a:ea typeface="宋体" panose="02010600030101010101" pitchFamily="2" charset="-122"/>
                <a:cs typeface="Times New Roman" panose="02020603050405020304" pitchFamily="18" charset="0"/>
              </a:rPr>
              <a:t>void</a:t>
            </a:r>
            <a:r>
              <a:rPr lang="zh-CN" altLang="en-US" sz="1800" dirty="0">
                <a:latin typeface="Times New Roman" panose="02020603050405020304" pitchFamily="18" charset="0"/>
                <a:ea typeface="宋体" panose="02010600030101010101" pitchFamily="2" charset="-122"/>
                <a:cs typeface="Times New Roman" panose="02020603050405020304" pitchFamily="18" charset="0"/>
              </a:rPr>
              <a:t>型指针时，只有通过</a:t>
            </a:r>
            <a:r>
              <a:rPr lang="zh-CN" altLang="en-US" sz="1800" b="1" dirty="0">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rPr>
              <a:t>强制类型转换</a:t>
            </a:r>
            <a:r>
              <a:rPr lang="zh-CN" altLang="en-US" sz="1800" dirty="0">
                <a:latin typeface="Times New Roman" panose="02020603050405020304" pitchFamily="18" charset="0"/>
                <a:ea typeface="宋体" panose="02010600030101010101" pitchFamily="2" charset="-122"/>
                <a:cs typeface="Times New Roman" panose="02020603050405020304" pitchFamily="18" charset="0"/>
              </a:rPr>
              <a:t>才能使</a:t>
            </a:r>
            <a:r>
              <a:rPr lang="en-US" altLang="zh-CN" sz="1800" dirty="0">
                <a:latin typeface="Times New Roman" panose="02020603050405020304" pitchFamily="18" charset="0"/>
                <a:ea typeface="宋体" panose="02010600030101010101" pitchFamily="2" charset="-122"/>
                <a:cs typeface="Times New Roman" panose="02020603050405020304" pitchFamily="18" charset="0"/>
              </a:rPr>
              <a:t>void</a:t>
            </a:r>
            <a:r>
              <a:rPr lang="zh-CN" altLang="en-US" sz="1800" dirty="0">
                <a:latin typeface="Times New Roman" panose="02020603050405020304" pitchFamily="18" charset="0"/>
                <a:ea typeface="宋体" panose="02010600030101010101" pitchFamily="2" charset="-122"/>
                <a:cs typeface="Times New Roman" panose="02020603050405020304" pitchFamily="18" charset="0"/>
              </a:rPr>
              <a:t>型指针得到具体变量的值。在</a:t>
            </a:r>
            <a:r>
              <a:rPr lang="zh-CN" altLang="en-US" sz="1800" b="1" dirty="0">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rPr>
              <a:t>没有转换前</a:t>
            </a:r>
            <a:r>
              <a:rPr lang="en-US" altLang="zh-CN" sz="1800" dirty="0">
                <a:latin typeface="Times New Roman" panose="02020603050405020304" pitchFamily="18" charset="0"/>
                <a:ea typeface="宋体" panose="02010600030101010101" pitchFamily="2" charset="-122"/>
                <a:cs typeface="Times New Roman" panose="02020603050405020304" pitchFamily="18" charset="0"/>
              </a:rPr>
              <a:t>void</a:t>
            </a:r>
            <a:r>
              <a:rPr lang="zh-CN" altLang="en-US" sz="1800" dirty="0">
                <a:latin typeface="Times New Roman" panose="02020603050405020304" pitchFamily="18" charset="0"/>
                <a:ea typeface="宋体" panose="02010600030101010101" pitchFamily="2" charset="-122"/>
                <a:cs typeface="Times New Roman" panose="02020603050405020304" pitchFamily="18" charset="0"/>
              </a:rPr>
              <a:t>型指针</a:t>
            </a:r>
            <a:r>
              <a:rPr lang="zh-CN" altLang="en-US" sz="1800" b="1" dirty="0">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rPr>
              <a:t>不能</a:t>
            </a:r>
            <a:r>
              <a:rPr lang="zh-CN" altLang="en-US" sz="1800" dirty="0">
                <a:latin typeface="Times New Roman" panose="02020603050405020304" pitchFamily="18" charset="0"/>
                <a:ea typeface="宋体" panose="02010600030101010101" pitchFamily="2" charset="-122"/>
                <a:cs typeface="Times New Roman" panose="02020603050405020304" pitchFamily="18" charset="0"/>
              </a:rPr>
              <a:t>进行指针的算术运算。</a:t>
            </a:r>
          </a:p>
        </p:txBody>
      </p:sp>
      <p:sp>
        <p:nvSpPr>
          <p:cNvPr id="9" name="文本框 8">
            <a:extLst>
              <a:ext uri="{FF2B5EF4-FFF2-40B4-BE49-F238E27FC236}">
                <a16:creationId xmlns:a16="http://schemas.microsoft.com/office/drawing/2014/main" id="{636F1436-FDB8-A05C-6612-D43DE175BF45}"/>
              </a:ext>
            </a:extLst>
          </p:cNvPr>
          <p:cNvSpPr txBox="1"/>
          <p:nvPr/>
        </p:nvSpPr>
        <p:spPr>
          <a:xfrm>
            <a:off x="3581400" y="3912739"/>
            <a:ext cx="4587240" cy="2031325"/>
          </a:xfrm>
          <a:prstGeom prst="rect">
            <a:avLst/>
          </a:prstGeom>
          <a:noFill/>
        </p:spPr>
        <p:txBody>
          <a:bodyPr wrap="square">
            <a:spAutoFit/>
          </a:bodyPr>
          <a:lstStyle/>
          <a:p>
            <a:pPr algn="just">
              <a:buFont typeface="Wingdings" panose="05000000000000000000" pitchFamily="2" charset="2"/>
              <a:buNone/>
            </a:pPr>
            <a:r>
              <a:rPr lang="en-US" altLang="zh-CN"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void *</a:t>
            </a:r>
            <a:r>
              <a:rPr lang="en-US" altLang="zh-CN" sz="1800" dirty="0" err="1">
                <a:solidFill>
                  <a:srgbClr val="000000"/>
                </a:solidFill>
                <a:latin typeface="Times New Roman" panose="02020603050405020304" pitchFamily="18" charset="0"/>
                <a:ea typeface="宋体" panose="02010600030101010101" pitchFamily="2" charset="-122"/>
                <a:cs typeface="Times New Roman" panose="02020603050405020304" pitchFamily="18" charset="0"/>
              </a:rPr>
              <a:t>vp</a:t>
            </a:r>
            <a:r>
              <a:rPr lang="en-US" altLang="zh-CN"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          //</a:t>
            </a:r>
            <a:r>
              <a:rPr lang="zh-CN" altLang="en-US"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定义了一个</a:t>
            </a:r>
            <a:r>
              <a:rPr lang="en-US" altLang="zh-CN"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void</a:t>
            </a:r>
            <a:r>
              <a:rPr lang="zh-CN" altLang="en-US"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型指针</a:t>
            </a:r>
            <a:r>
              <a:rPr lang="en-US" altLang="zh-CN" sz="1800" dirty="0" err="1">
                <a:solidFill>
                  <a:srgbClr val="000000"/>
                </a:solidFill>
                <a:latin typeface="Times New Roman" panose="02020603050405020304" pitchFamily="18" charset="0"/>
                <a:ea typeface="宋体" panose="02010600030101010101" pitchFamily="2" charset="-122"/>
                <a:cs typeface="Times New Roman" panose="02020603050405020304" pitchFamily="18" charset="0"/>
              </a:rPr>
              <a:t>vp</a:t>
            </a:r>
            <a:endParaRPr lang="en-US" altLang="zh-CN"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p>
            <a:pPr algn="just">
              <a:buFont typeface="Wingdings" panose="05000000000000000000" pitchFamily="2" charset="2"/>
              <a:buNone/>
            </a:pPr>
            <a:r>
              <a:rPr lang="en-US" altLang="zh-CN"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int </a:t>
            </a:r>
            <a:r>
              <a:rPr lang="en-US" altLang="zh-CN" sz="1800" dirty="0" err="1">
                <a:solidFill>
                  <a:srgbClr val="000000"/>
                </a:solidFill>
                <a:latin typeface="Times New Roman" panose="02020603050405020304" pitchFamily="18" charset="0"/>
                <a:ea typeface="宋体" panose="02010600030101010101" pitchFamily="2" charset="-122"/>
                <a:cs typeface="Times New Roman" panose="02020603050405020304" pitchFamily="18" charset="0"/>
              </a:rPr>
              <a:t>i</a:t>
            </a:r>
            <a:r>
              <a:rPr lang="en-US" altLang="zh-CN"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=6, *</a:t>
            </a:r>
            <a:r>
              <a:rPr lang="en-US" altLang="zh-CN" sz="1800" dirty="0" err="1">
                <a:solidFill>
                  <a:srgbClr val="000000"/>
                </a:solidFill>
                <a:latin typeface="Times New Roman" panose="02020603050405020304" pitchFamily="18" charset="0"/>
                <a:ea typeface="宋体" panose="02010600030101010101" pitchFamily="2" charset="-122"/>
                <a:cs typeface="Times New Roman" panose="02020603050405020304" pitchFamily="18" charset="0"/>
              </a:rPr>
              <a:t>ip</a:t>
            </a:r>
            <a:r>
              <a:rPr lang="en-US" altLang="zh-CN"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a:t>
            </a:r>
          </a:p>
          <a:p>
            <a:pPr algn="just">
              <a:buFont typeface="Wingdings" panose="05000000000000000000" pitchFamily="2" charset="2"/>
              <a:buNone/>
            </a:pPr>
            <a:r>
              <a:rPr lang="en-US" altLang="zh-CN" sz="1800" dirty="0" err="1">
                <a:solidFill>
                  <a:srgbClr val="000000"/>
                </a:solidFill>
                <a:latin typeface="Times New Roman" panose="02020603050405020304" pitchFamily="18" charset="0"/>
                <a:ea typeface="宋体" panose="02010600030101010101" pitchFamily="2" charset="-122"/>
                <a:cs typeface="Times New Roman" panose="02020603050405020304" pitchFamily="18" charset="0"/>
              </a:rPr>
              <a:t>vp</a:t>
            </a:r>
            <a:r>
              <a:rPr lang="en-US" altLang="zh-CN"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=&amp;</a:t>
            </a:r>
            <a:r>
              <a:rPr lang="en-US" altLang="zh-CN" sz="1800" dirty="0" err="1">
                <a:solidFill>
                  <a:srgbClr val="000000"/>
                </a:solidFill>
                <a:latin typeface="Times New Roman" panose="02020603050405020304" pitchFamily="18" charset="0"/>
                <a:ea typeface="宋体" panose="02010600030101010101" pitchFamily="2" charset="-122"/>
                <a:cs typeface="Times New Roman" panose="02020603050405020304" pitchFamily="18" charset="0"/>
              </a:rPr>
              <a:t>i</a:t>
            </a:r>
            <a:r>
              <a:rPr lang="en-US" altLang="zh-CN"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               // </a:t>
            </a:r>
            <a:r>
              <a:rPr lang="en-US" altLang="zh-CN" sz="1800" dirty="0" err="1">
                <a:solidFill>
                  <a:srgbClr val="000000"/>
                </a:solidFill>
                <a:latin typeface="Times New Roman" panose="02020603050405020304" pitchFamily="18" charset="0"/>
                <a:ea typeface="宋体" panose="02010600030101010101" pitchFamily="2" charset="-122"/>
                <a:cs typeface="Times New Roman" panose="02020603050405020304" pitchFamily="18" charset="0"/>
              </a:rPr>
              <a:t>vp</a:t>
            </a:r>
            <a:r>
              <a:rPr lang="zh-CN" altLang="en-US"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指向整型变量</a:t>
            </a:r>
            <a:r>
              <a:rPr lang="en-US" altLang="zh-CN" sz="1800" dirty="0" err="1">
                <a:solidFill>
                  <a:srgbClr val="000000"/>
                </a:solidFill>
                <a:latin typeface="Times New Roman" panose="02020603050405020304" pitchFamily="18" charset="0"/>
                <a:ea typeface="宋体" panose="02010600030101010101" pitchFamily="2" charset="-122"/>
                <a:cs typeface="Times New Roman" panose="02020603050405020304" pitchFamily="18" charset="0"/>
              </a:rPr>
              <a:t>i</a:t>
            </a:r>
            <a:endParaRPr lang="en-US" altLang="zh-CN"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p>
            <a:pPr algn="just">
              <a:buFont typeface="Wingdings" panose="05000000000000000000" pitchFamily="2" charset="2"/>
              <a:buNone/>
            </a:pPr>
            <a:r>
              <a:rPr lang="en-US" altLang="zh-CN" sz="1800" dirty="0" err="1">
                <a:solidFill>
                  <a:srgbClr val="000000"/>
                </a:solidFill>
                <a:latin typeface="Times New Roman" panose="02020603050405020304" pitchFamily="18" charset="0"/>
                <a:ea typeface="宋体" panose="02010600030101010101" pitchFamily="2" charset="-122"/>
                <a:cs typeface="Times New Roman" panose="02020603050405020304" pitchFamily="18" charset="0"/>
              </a:rPr>
              <a:t>cout</a:t>
            </a:r>
            <a:r>
              <a:rPr lang="en-US" altLang="zh-CN"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&lt;&lt;“</a:t>
            </a:r>
            <a:r>
              <a:rPr lang="en-US" altLang="zh-CN" sz="1800" dirty="0" err="1">
                <a:solidFill>
                  <a:srgbClr val="000000"/>
                </a:solidFill>
                <a:latin typeface="Times New Roman" panose="02020603050405020304" pitchFamily="18" charset="0"/>
                <a:ea typeface="宋体" panose="02010600030101010101" pitchFamily="2" charset="-122"/>
                <a:cs typeface="Times New Roman" panose="02020603050405020304" pitchFamily="18" charset="0"/>
              </a:rPr>
              <a:t>i</a:t>
            </a:r>
            <a:r>
              <a:rPr lang="en-US" altLang="zh-CN"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=”&lt;&lt;*</a:t>
            </a:r>
            <a:r>
              <a:rPr lang="en-US" altLang="zh-CN" sz="1800" dirty="0" err="1">
                <a:solidFill>
                  <a:srgbClr val="000000"/>
                </a:solidFill>
                <a:latin typeface="Times New Roman" panose="02020603050405020304" pitchFamily="18" charset="0"/>
                <a:ea typeface="宋体" panose="02010600030101010101" pitchFamily="2" charset="-122"/>
                <a:cs typeface="Times New Roman" panose="02020603050405020304" pitchFamily="18" charset="0"/>
              </a:rPr>
              <a:t>vp</a:t>
            </a:r>
            <a:r>
              <a:rPr lang="en-US" altLang="zh-CN"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&lt;&lt;</a:t>
            </a:r>
            <a:r>
              <a:rPr lang="en-US" altLang="zh-CN" sz="1800" dirty="0" err="1">
                <a:solidFill>
                  <a:srgbClr val="000000"/>
                </a:solidFill>
                <a:latin typeface="Times New Roman" panose="02020603050405020304" pitchFamily="18" charset="0"/>
                <a:ea typeface="宋体" panose="02010600030101010101" pitchFamily="2" charset="-122"/>
                <a:cs typeface="Times New Roman" panose="02020603050405020304" pitchFamily="18" charset="0"/>
              </a:rPr>
              <a:t>endl</a:t>
            </a:r>
            <a:r>
              <a:rPr lang="en-US" altLang="zh-CN"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 // </a:t>
            </a:r>
            <a:r>
              <a:rPr lang="zh-CN" altLang="en-US"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错误 </a:t>
            </a:r>
          </a:p>
          <a:p>
            <a:pPr algn="just">
              <a:buFont typeface="Wingdings" panose="05000000000000000000" pitchFamily="2" charset="2"/>
              <a:buNone/>
            </a:pPr>
            <a:r>
              <a:rPr lang="en-US" altLang="zh-CN" sz="1800" dirty="0" err="1">
                <a:solidFill>
                  <a:srgbClr val="000000"/>
                </a:solidFill>
                <a:latin typeface="Times New Roman" panose="02020603050405020304" pitchFamily="18" charset="0"/>
                <a:ea typeface="宋体" panose="02010600030101010101" pitchFamily="2" charset="-122"/>
                <a:cs typeface="Times New Roman" panose="02020603050405020304" pitchFamily="18" charset="0"/>
              </a:rPr>
              <a:t>cout</a:t>
            </a:r>
            <a:r>
              <a:rPr lang="en-US" altLang="zh-CN"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&lt;&lt;"</a:t>
            </a:r>
            <a:r>
              <a:rPr lang="en-US" altLang="zh-CN" sz="1800" dirty="0" err="1">
                <a:solidFill>
                  <a:srgbClr val="000000"/>
                </a:solidFill>
                <a:latin typeface="Times New Roman" panose="02020603050405020304" pitchFamily="18" charset="0"/>
                <a:ea typeface="宋体" panose="02010600030101010101" pitchFamily="2" charset="-122"/>
                <a:cs typeface="Times New Roman" panose="02020603050405020304" pitchFamily="18" charset="0"/>
              </a:rPr>
              <a:t>i</a:t>
            </a:r>
            <a:r>
              <a:rPr lang="en-US" altLang="zh-CN"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="&lt;&lt;*(int *)p&lt;&lt;</a:t>
            </a:r>
            <a:r>
              <a:rPr lang="en-US" altLang="zh-CN" sz="1800" dirty="0" err="1">
                <a:solidFill>
                  <a:srgbClr val="000000"/>
                </a:solidFill>
                <a:latin typeface="Times New Roman" panose="02020603050405020304" pitchFamily="18" charset="0"/>
                <a:ea typeface="宋体" panose="02010600030101010101" pitchFamily="2" charset="-122"/>
                <a:cs typeface="Times New Roman" panose="02020603050405020304" pitchFamily="18" charset="0"/>
              </a:rPr>
              <a:t>endl</a:t>
            </a:r>
            <a:r>
              <a:rPr lang="en-US" altLang="zh-CN"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a:t>
            </a:r>
          </a:p>
          <a:p>
            <a:pPr algn="just">
              <a:buFont typeface="Wingdings" panose="05000000000000000000" pitchFamily="2" charset="2"/>
              <a:buNone/>
            </a:pPr>
            <a:r>
              <a:rPr lang="en-US" altLang="zh-CN" sz="1800" dirty="0" err="1">
                <a:solidFill>
                  <a:srgbClr val="000000"/>
                </a:solidFill>
                <a:latin typeface="Times New Roman" panose="02020603050405020304" pitchFamily="18" charset="0"/>
                <a:ea typeface="宋体" panose="02010600030101010101" pitchFamily="2" charset="-122"/>
                <a:cs typeface="Times New Roman" panose="02020603050405020304" pitchFamily="18" charset="0"/>
              </a:rPr>
              <a:t>ip</a:t>
            </a:r>
            <a:r>
              <a:rPr lang="en-US" altLang="zh-CN"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=(int *)</a:t>
            </a:r>
            <a:r>
              <a:rPr lang="en-US" altLang="zh-CN" sz="1800" dirty="0" err="1">
                <a:solidFill>
                  <a:srgbClr val="000000"/>
                </a:solidFill>
                <a:latin typeface="Times New Roman" panose="02020603050405020304" pitchFamily="18" charset="0"/>
                <a:ea typeface="宋体" panose="02010600030101010101" pitchFamily="2" charset="-122"/>
                <a:cs typeface="Times New Roman" panose="02020603050405020304" pitchFamily="18" charset="0"/>
              </a:rPr>
              <a:t>vp</a:t>
            </a:r>
            <a:r>
              <a:rPr lang="en-US" altLang="zh-CN"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       //</a:t>
            </a:r>
            <a:r>
              <a:rPr lang="en-US" altLang="zh-CN" sz="1800" dirty="0" err="1">
                <a:solidFill>
                  <a:srgbClr val="000000"/>
                </a:solidFill>
                <a:latin typeface="Times New Roman" panose="02020603050405020304" pitchFamily="18" charset="0"/>
                <a:ea typeface="宋体" panose="02010600030101010101" pitchFamily="2" charset="-122"/>
                <a:cs typeface="Times New Roman" panose="02020603050405020304" pitchFamily="18" charset="0"/>
              </a:rPr>
              <a:t>ip</a:t>
            </a:r>
            <a:r>
              <a:rPr lang="zh-CN" altLang="en-US"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指向</a:t>
            </a:r>
            <a:r>
              <a:rPr lang="en-US" altLang="zh-CN" sz="1800" dirty="0" err="1">
                <a:solidFill>
                  <a:srgbClr val="000000"/>
                </a:solidFill>
                <a:latin typeface="Times New Roman" panose="02020603050405020304" pitchFamily="18" charset="0"/>
                <a:ea typeface="宋体" panose="02010600030101010101" pitchFamily="2" charset="-122"/>
                <a:cs typeface="Times New Roman" panose="02020603050405020304" pitchFamily="18" charset="0"/>
              </a:rPr>
              <a:t>vp</a:t>
            </a:r>
            <a:r>
              <a:rPr lang="zh-CN" altLang="en-US"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指向的变量</a:t>
            </a:r>
            <a:r>
              <a:rPr lang="en-US" altLang="zh-CN" sz="1800" dirty="0" err="1">
                <a:solidFill>
                  <a:srgbClr val="000000"/>
                </a:solidFill>
                <a:latin typeface="Times New Roman" panose="02020603050405020304" pitchFamily="18" charset="0"/>
                <a:ea typeface="宋体" panose="02010600030101010101" pitchFamily="2" charset="-122"/>
                <a:cs typeface="Times New Roman" panose="02020603050405020304" pitchFamily="18" charset="0"/>
              </a:rPr>
              <a:t>i</a:t>
            </a:r>
            <a:endParaRPr lang="en-US" altLang="zh-CN"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p>
            <a:pPr algn="just">
              <a:buFont typeface="Wingdings" panose="05000000000000000000" pitchFamily="2" charset="2"/>
              <a:buNone/>
            </a:pPr>
            <a:r>
              <a:rPr lang="en-US" altLang="zh-CN" sz="1800" dirty="0" err="1">
                <a:solidFill>
                  <a:srgbClr val="000000"/>
                </a:solidFill>
                <a:latin typeface="Times New Roman" panose="02020603050405020304" pitchFamily="18" charset="0"/>
                <a:ea typeface="宋体" panose="02010600030101010101" pitchFamily="2" charset="-122"/>
                <a:cs typeface="Times New Roman" panose="02020603050405020304" pitchFamily="18" charset="0"/>
              </a:rPr>
              <a:t>cout</a:t>
            </a:r>
            <a:r>
              <a:rPr lang="en-US" altLang="zh-CN"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&lt;&lt;"</a:t>
            </a:r>
            <a:r>
              <a:rPr lang="en-US" altLang="zh-CN" sz="1800" dirty="0" err="1">
                <a:solidFill>
                  <a:srgbClr val="000000"/>
                </a:solidFill>
                <a:latin typeface="Times New Roman" panose="02020603050405020304" pitchFamily="18" charset="0"/>
                <a:ea typeface="宋体" panose="02010600030101010101" pitchFamily="2" charset="-122"/>
                <a:cs typeface="Times New Roman" panose="02020603050405020304" pitchFamily="18" charset="0"/>
              </a:rPr>
              <a:t>i</a:t>
            </a:r>
            <a:r>
              <a:rPr lang="en-US" altLang="zh-CN"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="&lt;&lt;*</a:t>
            </a:r>
            <a:r>
              <a:rPr lang="en-US" altLang="zh-CN" sz="1800" dirty="0" err="1">
                <a:solidFill>
                  <a:srgbClr val="000000"/>
                </a:solidFill>
                <a:latin typeface="Times New Roman" panose="02020603050405020304" pitchFamily="18" charset="0"/>
                <a:ea typeface="宋体" panose="02010600030101010101" pitchFamily="2" charset="-122"/>
                <a:cs typeface="Times New Roman" panose="02020603050405020304" pitchFamily="18" charset="0"/>
              </a:rPr>
              <a:t>ip</a:t>
            </a:r>
            <a:r>
              <a:rPr lang="en-US" altLang="zh-CN"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&lt;&lt;</a:t>
            </a:r>
            <a:r>
              <a:rPr lang="en-US" altLang="zh-CN" sz="1800" dirty="0" err="1">
                <a:solidFill>
                  <a:srgbClr val="000000"/>
                </a:solidFill>
                <a:latin typeface="Times New Roman" panose="02020603050405020304" pitchFamily="18" charset="0"/>
                <a:ea typeface="宋体" panose="02010600030101010101" pitchFamily="2" charset="-122"/>
                <a:cs typeface="Times New Roman" panose="02020603050405020304" pitchFamily="18" charset="0"/>
              </a:rPr>
              <a:t>endl</a:t>
            </a:r>
            <a:r>
              <a:rPr lang="en-US" altLang="zh-CN"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 </a:t>
            </a:r>
          </a:p>
        </p:txBody>
      </p:sp>
      <p:grpSp>
        <p:nvGrpSpPr>
          <p:cNvPr id="10" name="组合 9">
            <a:extLst>
              <a:ext uri="{FF2B5EF4-FFF2-40B4-BE49-F238E27FC236}">
                <a16:creationId xmlns:a16="http://schemas.microsoft.com/office/drawing/2014/main" id="{C68CE72A-91A6-6233-45CB-562E08BB65C3}"/>
              </a:ext>
            </a:extLst>
          </p:cNvPr>
          <p:cNvGrpSpPr/>
          <p:nvPr/>
        </p:nvGrpSpPr>
        <p:grpSpPr>
          <a:xfrm>
            <a:off x="567928" y="2522046"/>
            <a:ext cx="4061459" cy="310896"/>
            <a:chOff x="2761705" y="1243440"/>
            <a:chExt cx="4061459" cy="310896"/>
          </a:xfrm>
        </p:grpSpPr>
        <p:sp>
          <p:nvSpPr>
            <p:cNvPr id="11" name="core goal text">
              <a:extLst>
                <a:ext uri="{FF2B5EF4-FFF2-40B4-BE49-F238E27FC236}">
                  <a16:creationId xmlns:a16="http://schemas.microsoft.com/office/drawing/2014/main" id="{A93BF27C-2338-A125-30A1-4C2236A6578C}"/>
                </a:ext>
              </a:extLst>
            </p:cNvPr>
            <p:cNvSpPr txBox="1"/>
            <p:nvPr/>
          </p:nvSpPr>
          <p:spPr>
            <a:xfrm>
              <a:off x="3311429" y="1243440"/>
              <a:ext cx="3511735" cy="310896"/>
            </a:xfrm>
            <a:prstGeom prst="rect">
              <a:avLst/>
            </a:prstGeom>
            <a:noFill/>
            <a:ln>
              <a:noFill/>
            </a:ln>
          </p:spPr>
          <p:txBody>
            <a:bodyPr vert="horz" wrap="square" lIns="0" tIns="0" rIns="0" bIns="0" rtlCol="0" anchor="ctr">
              <a:noAutofit/>
            </a:bodyPr>
            <a:lstStyle/>
            <a:p>
              <a:pPr algn="l"/>
              <a:r>
                <a:rPr lang="en-US" altLang="zh-CN" sz="2400" b="1" dirty="0">
                  <a:solidFill>
                    <a:srgbClr val="1C51C8"/>
                  </a:solidFill>
                  <a:latin typeface="Times New Roman" panose="02020603050405020304" pitchFamily="18" charset="0"/>
                  <a:ea typeface="Microsoft YaHei UI"/>
                  <a:cs typeface="Times New Roman" panose="02020603050405020304" pitchFamily="18" charset="0"/>
                </a:rPr>
                <a:t>void</a:t>
              </a:r>
              <a:r>
                <a:rPr lang="zh-CN" altLang="en-US" sz="2400" b="1" dirty="0">
                  <a:solidFill>
                    <a:srgbClr val="1C51C8"/>
                  </a:solidFill>
                  <a:ea typeface="Microsoft YaHei UI"/>
                </a:rPr>
                <a:t>类型指针</a:t>
              </a:r>
            </a:p>
          </p:txBody>
        </p:sp>
        <p:grpSp>
          <p:nvGrpSpPr>
            <p:cNvPr id="12" name="组合 11">
              <a:extLst>
                <a:ext uri="{FF2B5EF4-FFF2-40B4-BE49-F238E27FC236}">
                  <a16:creationId xmlns:a16="http://schemas.microsoft.com/office/drawing/2014/main" id="{ABD47CF9-2DFC-F868-252D-57DE22221321}"/>
                </a:ext>
              </a:extLst>
            </p:cNvPr>
            <p:cNvGrpSpPr/>
            <p:nvPr/>
          </p:nvGrpSpPr>
          <p:grpSpPr>
            <a:xfrm>
              <a:off x="5162023" y="1322138"/>
              <a:ext cx="449993" cy="103462"/>
              <a:chOff x="2682793" y="1235482"/>
              <a:chExt cx="449993" cy="103462"/>
            </a:xfrm>
          </p:grpSpPr>
          <p:sp>
            <p:nvSpPr>
              <p:cNvPr id="16" name="平行四边形 15">
                <a:extLst>
                  <a:ext uri="{FF2B5EF4-FFF2-40B4-BE49-F238E27FC236}">
                    <a16:creationId xmlns:a16="http://schemas.microsoft.com/office/drawing/2014/main" id="{C54D6D28-5389-8968-C8F8-28285EFF8CD2}"/>
                  </a:ext>
                </a:extLst>
              </p:cNvPr>
              <p:cNvSpPr/>
              <p:nvPr/>
            </p:nvSpPr>
            <p:spPr>
              <a:xfrm>
                <a:off x="2682793" y="1235482"/>
                <a:ext cx="160397" cy="103462"/>
              </a:xfrm>
              <a:prstGeom prst="parallelogram">
                <a:avLst/>
              </a:prstGeom>
              <a:gradFill>
                <a:gsLst>
                  <a:gs pos="0">
                    <a:srgbClr val="184DDD"/>
                  </a:gs>
                  <a:gs pos="97203">
                    <a:srgbClr val="E6EEFC"/>
                  </a:gs>
                  <a:gs pos="6500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17" name="平行四边形 16">
                <a:extLst>
                  <a:ext uri="{FF2B5EF4-FFF2-40B4-BE49-F238E27FC236}">
                    <a16:creationId xmlns:a16="http://schemas.microsoft.com/office/drawing/2014/main" id="{A3CF58CA-BD19-A6B7-87A3-7BFD85D29B81}"/>
                  </a:ext>
                </a:extLst>
              </p:cNvPr>
              <p:cNvSpPr/>
              <p:nvPr/>
            </p:nvSpPr>
            <p:spPr>
              <a:xfrm>
                <a:off x="2884026" y="1235482"/>
                <a:ext cx="248760" cy="103462"/>
              </a:xfrm>
              <a:prstGeom prst="parallelogram">
                <a:avLst/>
              </a:prstGeom>
              <a:gradFill>
                <a:gsLst>
                  <a:gs pos="82000">
                    <a:srgbClr val="E6EEFC"/>
                  </a:gs>
                  <a:gs pos="97203">
                    <a:srgbClr val="E6EEFC"/>
                  </a:gs>
                  <a:gs pos="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grpSp>
          <p:nvGrpSpPr>
            <p:cNvPr id="13" name="组合 12">
              <a:extLst>
                <a:ext uri="{FF2B5EF4-FFF2-40B4-BE49-F238E27FC236}">
                  <a16:creationId xmlns:a16="http://schemas.microsoft.com/office/drawing/2014/main" id="{FBE54C75-415D-ABEE-8A5C-42546267BBAD}"/>
                </a:ext>
              </a:extLst>
            </p:cNvPr>
            <p:cNvGrpSpPr/>
            <p:nvPr/>
          </p:nvGrpSpPr>
          <p:grpSpPr>
            <a:xfrm flipH="1">
              <a:off x="2761705" y="1322138"/>
              <a:ext cx="449993" cy="103462"/>
              <a:chOff x="2488823" y="1260501"/>
              <a:chExt cx="449993" cy="103462"/>
            </a:xfrm>
          </p:grpSpPr>
          <p:sp>
            <p:nvSpPr>
              <p:cNvPr id="14" name="平行四边形 13">
                <a:extLst>
                  <a:ext uri="{FF2B5EF4-FFF2-40B4-BE49-F238E27FC236}">
                    <a16:creationId xmlns:a16="http://schemas.microsoft.com/office/drawing/2014/main" id="{47E39B26-BC3C-5A7F-F823-F6387F7925A7}"/>
                  </a:ext>
                </a:extLst>
              </p:cNvPr>
              <p:cNvSpPr/>
              <p:nvPr/>
            </p:nvSpPr>
            <p:spPr>
              <a:xfrm>
                <a:off x="2488823" y="1260501"/>
                <a:ext cx="160397" cy="103462"/>
              </a:xfrm>
              <a:prstGeom prst="parallelogram">
                <a:avLst/>
              </a:prstGeom>
              <a:gradFill>
                <a:gsLst>
                  <a:gs pos="0">
                    <a:srgbClr val="184DDD"/>
                  </a:gs>
                  <a:gs pos="97203">
                    <a:srgbClr val="E6EEFC"/>
                  </a:gs>
                  <a:gs pos="6500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15" name="平行四边形 14">
                <a:extLst>
                  <a:ext uri="{FF2B5EF4-FFF2-40B4-BE49-F238E27FC236}">
                    <a16:creationId xmlns:a16="http://schemas.microsoft.com/office/drawing/2014/main" id="{D5232232-16EC-1FDC-BD0A-B4C1C16DE718}"/>
                  </a:ext>
                </a:extLst>
              </p:cNvPr>
              <p:cNvSpPr/>
              <p:nvPr/>
            </p:nvSpPr>
            <p:spPr>
              <a:xfrm>
                <a:off x="2690056" y="1260501"/>
                <a:ext cx="248760" cy="103462"/>
              </a:xfrm>
              <a:prstGeom prst="parallelogram">
                <a:avLst/>
              </a:prstGeom>
              <a:gradFill>
                <a:gsLst>
                  <a:gs pos="82000">
                    <a:srgbClr val="E6EEFC"/>
                  </a:gs>
                  <a:gs pos="97203">
                    <a:srgbClr val="E6EEFC"/>
                  </a:gs>
                  <a:gs pos="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grpSp>
      <p:sp>
        <p:nvSpPr>
          <p:cNvPr id="18" name="矩形: 圆角 17">
            <a:extLst>
              <a:ext uri="{FF2B5EF4-FFF2-40B4-BE49-F238E27FC236}">
                <a16:creationId xmlns:a16="http://schemas.microsoft.com/office/drawing/2014/main" id="{BEB13DFE-37A3-E2E9-437E-036639D8D951}"/>
              </a:ext>
            </a:extLst>
          </p:cNvPr>
          <p:cNvSpPr/>
          <p:nvPr/>
        </p:nvSpPr>
        <p:spPr>
          <a:xfrm>
            <a:off x="3293859" y="3832646"/>
            <a:ext cx="4813821" cy="2194773"/>
          </a:xfrm>
          <a:prstGeom prst="roundRect">
            <a:avLst>
              <a:gd name="adj" fmla="val 5093"/>
            </a:avLst>
          </a:prstGeom>
          <a:noFill/>
          <a:ln w="1905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ea typeface="宋体"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345464631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71E8EC-42B4-2437-6972-D51975D97923}"/>
            </a:ext>
          </a:extLst>
        </p:cNvPr>
        <p:cNvGrpSpPr/>
        <p:nvPr/>
      </p:nvGrpSpPr>
      <p:grpSpPr>
        <a:xfrm>
          <a:off x="0" y="0"/>
          <a:ext cx="0" cy="0"/>
          <a:chOff x="0" y="0"/>
          <a:chExt cx="0" cy="0"/>
        </a:xfrm>
      </p:grpSpPr>
      <p:sp>
        <p:nvSpPr>
          <p:cNvPr id="21" name="文本框 20">
            <a:extLst>
              <a:ext uri="{FF2B5EF4-FFF2-40B4-BE49-F238E27FC236}">
                <a16:creationId xmlns:a16="http://schemas.microsoft.com/office/drawing/2014/main" id="{15A4BF63-E635-AAF4-1225-5B7BD2C610FB}"/>
              </a:ext>
            </a:extLst>
          </p:cNvPr>
          <p:cNvSpPr txBox="1"/>
          <p:nvPr/>
        </p:nvSpPr>
        <p:spPr>
          <a:xfrm>
            <a:off x="900848" y="121514"/>
            <a:ext cx="10560350" cy="584775"/>
          </a:xfrm>
          <a:prstGeom prst="rect">
            <a:avLst/>
          </a:prstGeom>
          <a:noFill/>
        </p:spPr>
        <p:txBody>
          <a:bodyPr wrap="square">
            <a:spAutoFit/>
          </a:bodyPr>
          <a:lstStyle/>
          <a:p>
            <a:r>
              <a:rPr lang="en-US" altLang="zh-CN" sz="3200" b="1" dirty="0">
                <a:latin typeface="微软雅黑" panose="020B0503020204020204" pitchFamily="34" charset="-122"/>
                <a:ea typeface="微软雅黑" panose="020B0503020204020204" pitchFamily="34" charset="-122"/>
                <a:cs typeface="+mj-cs"/>
              </a:rPr>
              <a:t>3.3.2 </a:t>
            </a:r>
            <a:r>
              <a:rPr lang="zh-CN" altLang="en-US" sz="3200" b="1" dirty="0">
                <a:latin typeface="微软雅黑" panose="020B0503020204020204" pitchFamily="34" charset="-122"/>
                <a:ea typeface="微软雅黑" panose="020B0503020204020204" pitchFamily="34" charset="-122"/>
                <a:cs typeface="+mj-cs"/>
              </a:rPr>
              <a:t>指针与字符串</a:t>
            </a:r>
          </a:p>
        </p:txBody>
      </p:sp>
      <p:sp>
        <p:nvSpPr>
          <p:cNvPr id="4" name="文本框 3">
            <a:extLst>
              <a:ext uri="{FF2B5EF4-FFF2-40B4-BE49-F238E27FC236}">
                <a16:creationId xmlns:a16="http://schemas.microsoft.com/office/drawing/2014/main" id="{398D185A-C992-F241-FDD1-7F0348C6086C}"/>
              </a:ext>
            </a:extLst>
          </p:cNvPr>
          <p:cNvSpPr txBox="1"/>
          <p:nvPr/>
        </p:nvSpPr>
        <p:spPr>
          <a:xfrm>
            <a:off x="573088" y="1506615"/>
            <a:ext cx="10888110" cy="1701748"/>
          </a:xfrm>
          <a:prstGeom prst="rect">
            <a:avLst/>
          </a:prstGeom>
          <a:noFill/>
        </p:spPr>
        <p:txBody>
          <a:bodyPr wrap="square">
            <a:spAutoFit/>
          </a:bodyPr>
          <a:lstStyle/>
          <a:p>
            <a:pPr marL="285750" indent="-285750" algn="just">
              <a:lnSpc>
                <a:spcPct val="150000"/>
              </a:lnSpc>
              <a:buFont typeface="Arial" panose="020B0604020202020204" pitchFamily="34" charset="0"/>
              <a:buChar char="•"/>
            </a:pPr>
            <a:r>
              <a:rPr lang="zh-CN" altLang="en-US" sz="1800" dirty="0">
                <a:latin typeface="Times New Roman" panose="02020603050405020304" pitchFamily="18" charset="0"/>
                <a:ea typeface="宋体" panose="02010600030101010101" pitchFamily="2" charset="-122"/>
                <a:cs typeface="Times New Roman" panose="02020603050405020304" pitchFamily="18" charset="0"/>
              </a:rPr>
              <a:t>用于存放字符型变量的地址，而</a:t>
            </a:r>
            <a:r>
              <a:rPr lang="zh-CN" altLang="en-US" sz="1800" b="1" dirty="0">
                <a:latin typeface="Times New Roman" panose="02020603050405020304" pitchFamily="18" charset="0"/>
                <a:ea typeface="宋体" panose="02010600030101010101" pitchFamily="2" charset="-122"/>
                <a:cs typeface="Times New Roman" panose="02020603050405020304" pitchFamily="18" charset="0"/>
              </a:rPr>
              <a:t>字符串的本质是以</a:t>
            </a:r>
            <a:r>
              <a:rPr lang="en-US" altLang="zh-CN" sz="1800" b="1" dirty="0">
                <a:latin typeface="Times New Roman" panose="02020603050405020304" pitchFamily="18" charset="0"/>
                <a:ea typeface="宋体" panose="02010600030101010101" pitchFamily="2" charset="-122"/>
                <a:cs typeface="Times New Roman" panose="02020603050405020304" pitchFamily="18" charset="0"/>
              </a:rPr>
              <a:t>\0</a:t>
            </a:r>
            <a:r>
              <a:rPr lang="zh-CN" altLang="en-US" sz="1800" b="1" dirty="0">
                <a:latin typeface="Times New Roman" panose="02020603050405020304" pitchFamily="18" charset="0"/>
                <a:ea typeface="宋体" panose="02010600030101010101" pitchFamily="2" charset="-122"/>
                <a:cs typeface="Times New Roman" panose="02020603050405020304" pitchFamily="18" charset="0"/>
              </a:rPr>
              <a:t>结尾的字符数组</a:t>
            </a:r>
            <a:r>
              <a:rPr lang="zh-CN" altLang="en-US" sz="1800" dirty="0">
                <a:latin typeface="Times New Roman" panose="02020603050405020304" pitchFamily="18" charset="0"/>
                <a:ea typeface="宋体" panose="02010600030101010101" pitchFamily="2" charset="-122"/>
                <a:cs typeface="Times New Roman" panose="02020603050405020304" pitchFamily="18" charset="0"/>
              </a:rPr>
              <a:t>，一个字符型指针存储了字符数组的第一个元素的地址，也就存储了字符串的地址，这个指针就指向了字符串。</a:t>
            </a:r>
          </a:p>
          <a:p>
            <a:pPr marL="285750" indent="-285750" algn="just">
              <a:lnSpc>
                <a:spcPct val="150000"/>
              </a:lnSpc>
              <a:buFont typeface="Arial" panose="020B0604020202020204" pitchFamily="34" charset="0"/>
              <a:buChar char="•"/>
            </a:pPr>
            <a:r>
              <a:rPr lang="zh-CN" altLang="en-US" sz="1800" dirty="0">
                <a:latin typeface="Times New Roman" panose="02020603050405020304" pitchFamily="18" charset="0"/>
                <a:ea typeface="宋体" panose="02010600030101010101" pitchFamily="2" charset="-122"/>
                <a:cs typeface="Times New Roman" panose="02020603050405020304" pitchFamily="18" charset="0"/>
              </a:rPr>
              <a:t>在定义一个字符数组时，可以将一个字符串常量作为初值，但将字符串常量作为初值赋给字符数组和将字符串常量作为</a:t>
            </a:r>
            <a:r>
              <a:rPr lang="zh-CN" altLang="en-US" sz="1800" b="1" dirty="0">
                <a:latin typeface="Times New Roman" panose="02020603050405020304" pitchFamily="18" charset="0"/>
                <a:ea typeface="宋体" panose="02010600030101010101" pitchFamily="2" charset="-122"/>
                <a:cs typeface="Times New Roman" panose="02020603050405020304" pitchFamily="18" charset="0"/>
              </a:rPr>
              <a:t>初值</a:t>
            </a:r>
            <a:r>
              <a:rPr lang="zh-CN" altLang="en-US" sz="1800" dirty="0">
                <a:latin typeface="Times New Roman" panose="02020603050405020304" pitchFamily="18" charset="0"/>
                <a:ea typeface="宋体" panose="02010600030101010101" pitchFamily="2" charset="-122"/>
                <a:cs typeface="Times New Roman" panose="02020603050405020304" pitchFamily="18" charset="0"/>
              </a:rPr>
              <a:t>赋给字符指针变量，二者的含义是不同的。</a:t>
            </a:r>
          </a:p>
        </p:txBody>
      </p:sp>
      <p:sp>
        <p:nvSpPr>
          <p:cNvPr id="6" name="文本框 5">
            <a:extLst>
              <a:ext uri="{FF2B5EF4-FFF2-40B4-BE49-F238E27FC236}">
                <a16:creationId xmlns:a16="http://schemas.microsoft.com/office/drawing/2014/main" id="{3E91E7FF-FD5F-0A3D-D6A5-0DA35EF7CCD2}"/>
              </a:ext>
            </a:extLst>
          </p:cNvPr>
          <p:cNvSpPr txBox="1"/>
          <p:nvPr/>
        </p:nvSpPr>
        <p:spPr>
          <a:xfrm>
            <a:off x="4588393" y="3289248"/>
            <a:ext cx="2857500" cy="646331"/>
          </a:xfrm>
          <a:prstGeom prst="rect">
            <a:avLst/>
          </a:prstGeom>
          <a:noFill/>
        </p:spPr>
        <p:txBody>
          <a:bodyPr wrap="square">
            <a:spAutoFit/>
          </a:bodyPr>
          <a:lstStyle/>
          <a:p>
            <a:pPr algn="just">
              <a:buFont typeface="Wingdings" panose="05000000000000000000" pitchFamily="2" charset="2"/>
              <a:buNone/>
            </a:pPr>
            <a:r>
              <a:rPr lang="en-US" altLang="zh-CN" sz="1800" dirty="0">
                <a:latin typeface="Times New Roman" panose="02020603050405020304" pitchFamily="18" charset="0"/>
                <a:ea typeface="宋体" panose="02010600030101010101" pitchFamily="2" charset="-122"/>
                <a:cs typeface="Times New Roman" panose="02020603050405020304" pitchFamily="18" charset="0"/>
              </a:rPr>
              <a:t>char str[5]="</a:t>
            </a:r>
            <a:r>
              <a:rPr lang="en-US" altLang="zh-CN" sz="1800" dirty="0" err="1">
                <a:latin typeface="Times New Roman" panose="02020603050405020304" pitchFamily="18" charset="0"/>
                <a:ea typeface="宋体" panose="02010600030101010101" pitchFamily="2" charset="-122"/>
                <a:cs typeface="Times New Roman" panose="02020603050405020304" pitchFamily="18" charset="0"/>
              </a:rPr>
              <a:t>abcd</a:t>
            </a:r>
            <a:r>
              <a:rPr lang="en-US" altLang="zh-CN" sz="1800" dirty="0">
                <a:latin typeface="Times New Roman" panose="02020603050405020304" pitchFamily="18" charset="0"/>
                <a:ea typeface="宋体" panose="02010600030101010101" pitchFamily="2" charset="-122"/>
                <a:cs typeface="Times New Roman" panose="02020603050405020304" pitchFamily="18" charset="0"/>
              </a:rPr>
              <a:t>";</a:t>
            </a:r>
          </a:p>
          <a:p>
            <a:pPr algn="just">
              <a:buFont typeface="Wingdings" panose="05000000000000000000" pitchFamily="2" charset="2"/>
              <a:buNone/>
            </a:pPr>
            <a:r>
              <a:rPr lang="en-US" altLang="zh-CN" sz="1800" dirty="0">
                <a:latin typeface="Times New Roman" panose="02020603050405020304" pitchFamily="18" charset="0"/>
                <a:ea typeface="宋体" panose="02010600030101010101" pitchFamily="2" charset="-122"/>
                <a:cs typeface="Times New Roman" panose="02020603050405020304" pitchFamily="18" charset="0"/>
              </a:rPr>
              <a:t>char *</a:t>
            </a:r>
            <a:r>
              <a:rPr lang="en-US" altLang="zh-CN" sz="1800" dirty="0" err="1">
                <a:latin typeface="Times New Roman" panose="02020603050405020304" pitchFamily="18" charset="0"/>
                <a:ea typeface="宋体" panose="02010600030101010101" pitchFamily="2" charset="-122"/>
                <a:cs typeface="Times New Roman" panose="02020603050405020304" pitchFamily="18" charset="0"/>
              </a:rPr>
              <a:t>p_str</a:t>
            </a:r>
            <a:r>
              <a:rPr lang="en-US" altLang="zh-CN" sz="1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1800" dirty="0" err="1">
                <a:latin typeface="Times New Roman" panose="02020603050405020304" pitchFamily="18" charset="0"/>
                <a:ea typeface="宋体" panose="02010600030101010101" pitchFamily="2" charset="-122"/>
                <a:cs typeface="Times New Roman" panose="02020603050405020304" pitchFamily="18" charset="0"/>
              </a:rPr>
              <a:t>abcd</a:t>
            </a:r>
            <a:r>
              <a:rPr lang="en-US" altLang="zh-CN" sz="1800" dirty="0">
                <a:latin typeface="Times New Roman" panose="02020603050405020304" pitchFamily="18" charset="0"/>
                <a:ea typeface="宋体" panose="02010600030101010101" pitchFamily="2" charset="-122"/>
                <a:cs typeface="Times New Roman" panose="02020603050405020304" pitchFamily="18" charset="0"/>
              </a:rPr>
              <a:t>";</a:t>
            </a:r>
          </a:p>
        </p:txBody>
      </p:sp>
      <p:sp>
        <p:nvSpPr>
          <p:cNvPr id="8" name="文本框 7">
            <a:extLst>
              <a:ext uri="{FF2B5EF4-FFF2-40B4-BE49-F238E27FC236}">
                <a16:creationId xmlns:a16="http://schemas.microsoft.com/office/drawing/2014/main" id="{68C24C18-848D-FE6A-8EA6-BA9B388DE5C8}"/>
              </a:ext>
            </a:extLst>
          </p:cNvPr>
          <p:cNvSpPr txBox="1"/>
          <p:nvPr/>
        </p:nvSpPr>
        <p:spPr>
          <a:xfrm>
            <a:off x="511258" y="3965282"/>
            <a:ext cx="10949940" cy="2117246"/>
          </a:xfrm>
          <a:prstGeom prst="rect">
            <a:avLst/>
          </a:prstGeom>
          <a:noFill/>
        </p:spPr>
        <p:txBody>
          <a:bodyPr wrap="square">
            <a:spAutoFit/>
          </a:bodyPr>
          <a:lstStyle/>
          <a:p>
            <a:pPr algn="just">
              <a:lnSpc>
                <a:spcPct val="150000"/>
              </a:lnSpc>
              <a:buFont typeface="Wingdings" panose="05000000000000000000" pitchFamily="2" charset="2"/>
              <a:buNone/>
            </a:pPr>
            <a:r>
              <a:rPr lang="zh-CN" altLang="en-US" sz="1800" dirty="0">
                <a:latin typeface="Times New Roman" panose="02020603050405020304" pitchFamily="18" charset="0"/>
                <a:ea typeface="宋体" panose="02010600030101010101" pitchFamily="2" charset="-122"/>
                <a:cs typeface="Times New Roman" panose="02020603050405020304" pitchFamily="18" charset="0"/>
              </a:rPr>
              <a:t>在上述字符串定义有下列不同： </a:t>
            </a:r>
          </a:p>
          <a:p>
            <a:pPr algn="just">
              <a:lnSpc>
                <a:spcPct val="150000"/>
              </a:lnSpc>
              <a:buFont typeface="Wingdings" panose="05000000000000000000" pitchFamily="2" charset="2"/>
              <a:buNone/>
            </a:pPr>
            <a:r>
              <a:rPr lang="zh-CN" altLang="en-US" sz="1800" b="1" dirty="0">
                <a:latin typeface="Times New Roman" panose="02020603050405020304" pitchFamily="18" charset="0"/>
                <a:ea typeface="宋体" panose="02010600030101010101" pitchFamily="2" charset="-122"/>
                <a:cs typeface="Times New Roman" panose="02020603050405020304" pitchFamily="18" charset="0"/>
              </a:rPr>
              <a:t> </a:t>
            </a:r>
            <a:r>
              <a:rPr lang="en-US" altLang="zh-CN" sz="1800" b="1" dirty="0">
                <a:latin typeface="Times New Roman" panose="02020603050405020304" pitchFamily="18" charset="0"/>
                <a:ea typeface="宋体" panose="02010600030101010101" pitchFamily="2" charset="-122"/>
                <a:cs typeface="Times New Roman" panose="02020603050405020304" pitchFamily="18" charset="0"/>
              </a:rPr>
              <a:t>(1) </a:t>
            </a:r>
            <a:r>
              <a:rPr lang="zh-CN" altLang="en-US" sz="1800" dirty="0">
                <a:latin typeface="Times New Roman" panose="02020603050405020304" pitchFamily="18" charset="0"/>
                <a:ea typeface="宋体" panose="02010600030101010101" pitchFamily="2" charset="-122"/>
                <a:cs typeface="Times New Roman" panose="02020603050405020304" pitchFamily="18" charset="0"/>
              </a:rPr>
              <a:t>字符数组</a:t>
            </a:r>
            <a:r>
              <a:rPr lang="en-US" altLang="zh-CN" sz="1800" dirty="0">
                <a:latin typeface="Times New Roman" panose="02020603050405020304" pitchFamily="18" charset="0"/>
                <a:ea typeface="宋体" panose="02010600030101010101" pitchFamily="2" charset="-122"/>
                <a:cs typeface="Times New Roman" panose="02020603050405020304" pitchFamily="18" charset="0"/>
              </a:rPr>
              <a:t>str[5]</a:t>
            </a:r>
            <a:r>
              <a:rPr lang="zh-CN" altLang="en-US" sz="1800" dirty="0">
                <a:latin typeface="Times New Roman" panose="02020603050405020304" pitchFamily="18" charset="0"/>
                <a:ea typeface="宋体" panose="02010600030101010101" pitchFamily="2" charset="-122"/>
                <a:cs typeface="Times New Roman" panose="02020603050405020304" pitchFamily="18" charset="0"/>
              </a:rPr>
              <a:t>被赋值为“</a:t>
            </a:r>
            <a:r>
              <a:rPr lang="en-US" altLang="zh-CN" sz="1800" dirty="0" err="1">
                <a:latin typeface="Times New Roman" panose="02020603050405020304" pitchFamily="18" charset="0"/>
                <a:ea typeface="宋体" panose="02010600030101010101" pitchFamily="2" charset="-122"/>
                <a:cs typeface="Times New Roman" panose="02020603050405020304" pitchFamily="18" charset="0"/>
              </a:rPr>
              <a:t>abcd</a:t>
            </a:r>
            <a:r>
              <a:rPr lang="en-US" altLang="zh-CN" sz="1800" dirty="0">
                <a:latin typeface="Times New Roman" panose="02020603050405020304" pitchFamily="18" charset="0"/>
                <a:ea typeface="宋体" panose="02010600030101010101" pitchFamily="2" charset="-122"/>
                <a:cs typeface="Times New Roman" panose="02020603050405020304" pitchFamily="18" charset="0"/>
              </a:rPr>
              <a:t>”</a:t>
            </a:r>
            <a:r>
              <a:rPr lang="zh-CN" altLang="en-US" sz="1800" dirty="0">
                <a:latin typeface="Times New Roman" panose="02020603050405020304" pitchFamily="18" charset="0"/>
                <a:ea typeface="宋体" panose="02010600030101010101" pitchFamily="2" charset="-122"/>
                <a:cs typeface="Times New Roman" panose="02020603050405020304" pitchFamily="18" charset="0"/>
              </a:rPr>
              <a:t>，因此，数组</a:t>
            </a:r>
            <a:r>
              <a:rPr lang="en-US" altLang="zh-CN" sz="1800" dirty="0">
                <a:latin typeface="Times New Roman" panose="02020603050405020304" pitchFamily="18" charset="0"/>
                <a:ea typeface="宋体" panose="02010600030101010101" pitchFamily="2" charset="-122"/>
                <a:cs typeface="Times New Roman" panose="02020603050405020304" pitchFamily="18" charset="0"/>
              </a:rPr>
              <a:t>str</a:t>
            </a:r>
            <a:r>
              <a:rPr lang="zh-CN" altLang="en-US" sz="1800" dirty="0">
                <a:latin typeface="Times New Roman" panose="02020603050405020304" pitchFamily="18" charset="0"/>
                <a:ea typeface="宋体" panose="02010600030101010101" pitchFamily="2" charset="-122"/>
                <a:cs typeface="Times New Roman" panose="02020603050405020304" pitchFamily="18" charset="0"/>
              </a:rPr>
              <a:t>的五个数组元素的值分别为字符‘</a:t>
            </a:r>
            <a:r>
              <a:rPr lang="en-US" altLang="zh-CN" sz="1800" dirty="0">
                <a:latin typeface="Times New Roman" panose="02020603050405020304" pitchFamily="18" charset="0"/>
                <a:ea typeface="宋体" panose="02010600030101010101" pitchFamily="2" charset="-122"/>
                <a:cs typeface="Times New Roman" panose="02020603050405020304" pitchFamily="18" charset="0"/>
              </a:rPr>
              <a:t>a’</a:t>
            </a:r>
            <a:r>
              <a:rPr lang="zh-CN" altLang="en-US" sz="1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1800" dirty="0">
                <a:latin typeface="Times New Roman" panose="02020603050405020304" pitchFamily="18" charset="0"/>
                <a:ea typeface="宋体" panose="02010600030101010101" pitchFamily="2" charset="-122"/>
                <a:cs typeface="Times New Roman" panose="02020603050405020304" pitchFamily="18" charset="0"/>
              </a:rPr>
              <a:t>b’</a:t>
            </a:r>
            <a:r>
              <a:rPr lang="zh-CN" altLang="en-US" sz="1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1800" dirty="0">
                <a:latin typeface="Times New Roman" panose="02020603050405020304" pitchFamily="18" charset="0"/>
                <a:ea typeface="宋体" panose="02010600030101010101" pitchFamily="2" charset="-122"/>
                <a:cs typeface="Times New Roman" panose="02020603050405020304" pitchFamily="18" charset="0"/>
              </a:rPr>
              <a:t>c’</a:t>
            </a:r>
            <a:r>
              <a:rPr lang="zh-CN" altLang="en-US" sz="1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1800" dirty="0">
                <a:latin typeface="Times New Roman" panose="02020603050405020304" pitchFamily="18" charset="0"/>
                <a:ea typeface="宋体" panose="02010600030101010101" pitchFamily="2" charset="-122"/>
                <a:cs typeface="Times New Roman" panose="02020603050405020304" pitchFamily="18" charset="0"/>
              </a:rPr>
              <a:t>d’</a:t>
            </a:r>
            <a:r>
              <a:rPr lang="zh-CN" altLang="en-US" sz="1800" dirty="0">
                <a:latin typeface="Times New Roman" panose="02020603050405020304" pitchFamily="18" charset="0"/>
                <a:ea typeface="宋体" panose="02010600030101010101" pitchFamily="2" charset="-122"/>
                <a:cs typeface="Times New Roman" panose="02020603050405020304" pitchFamily="18" charset="0"/>
              </a:rPr>
              <a:t>和‘</a:t>
            </a:r>
            <a:r>
              <a:rPr lang="en-US" altLang="zh-CN" sz="1800" dirty="0">
                <a:latin typeface="Times New Roman" panose="02020603050405020304" pitchFamily="18" charset="0"/>
                <a:ea typeface="宋体" panose="02010600030101010101" pitchFamily="2" charset="-122"/>
                <a:cs typeface="Times New Roman" panose="02020603050405020304" pitchFamily="18" charset="0"/>
              </a:rPr>
              <a:t>\0’</a:t>
            </a:r>
            <a:r>
              <a:rPr lang="zh-CN" altLang="en-US" sz="1800" dirty="0">
                <a:latin typeface="Times New Roman" panose="02020603050405020304" pitchFamily="18" charset="0"/>
                <a:ea typeface="宋体" panose="02010600030101010101" pitchFamily="2" charset="-122"/>
                <a:cs typeface="Times New Roman" panose="02020603050405020304" pitchFamily="18" charset="0"/>
              </a:rPr>
              <a:t>。字符指针</a:t>
            </a:r>
            <a:r>
              <a:rPr lang="en-US" altLang="zh-CN" sz="1800" dirty="0" err="1">
                <a:latin typeface="Times New Roman" panose="02020603050405020304" pitchFamily="18" charset="0"/>
                <a:ea typeface="宋体" panose="02010600030101010101" pitchFamily="2" charset="-122"/>
                <a:cs typeface="Times New Roman" panose="02020603050405020304" pitchFamily="18" charset="0"/>
              </a:rPr>
              <a:t>p_str</a:t>
            </a:r>
            <a:r>
              <a:rPr lang="zh-CN" altLang="en-US" sz="1800" dirty="0">
                <a:latin typeface="Times New Roman" panose="02020603050405020304" pitchFamily="18" charset="0"/>
                <a:ea typeface="宋体" panose="02010600030101010101" pitchFamily="2" charset="-122"/>
                <a:cs typeface="Times New Roman" panose="02020603050405020304" pitchFamily="18" charset="0"/>
              </a:rPr>
              <a:t>被赋值为“</a:t>
            </a:r>
            <a:r>
              <a:rPr lang="en-US" altLang="zh-CN" sz="1800" dirty="0" err="1">
                <a:latin typeface="Times New Roman" panose="02020603050405020304" pitchFamily="18" charset="0"/>
                <a:ea typeface="宋体" panose="02010600030101010101" pitchFamily="2" charset="-122"/>
                <a:cs typeface="Times New Roman" panose="02020603050405020304" pitchFamily="18" charset="0"/>
              </a:rPr>
              <a:t>abcd</a:t>
            </a:r>
            <a:r>
              <a:rPr lang="en-US" altLang="zh-CN" sz="1800" dirty="0">
                <a:latin typeface="Times New Roman" panose="02020603050405020304" pitchFamily="18" charset="0"/>
                <a:ea typeface="宋体" panose="02010600030101010101" pitchFamily="2" charset="-122"/>
                <a:cs typeface="Times New Roman" panose="02020603050405020304" pitchFamily="18" charset="0"/>
              </a:rPr>
              <a:t>”</a:t>
            </a:r>
            <a:r>
              <a:rPr lang="zh-CN" altLang="en-US" sz="1800" dirty="0">
                <a:latin typeface="Times New Roman" panose="02020603050405020304" pitchFamily="18" charset="0"/>
                <a:ea typeface="宋体" panose="02010600030101010101" pitchFamily="2" charset="-122"/>
                <a:cs typeface="Times New Roman" panose="02020603050405020304" pitchFamily="18" charset="0"/>
              </a:rPr>
              <a:t>，则意味着</a:t>
            </a:r>
            <a:r>
              <a:rPr lang="zh-CN" altLang="en-US" sz="1800" b="1" dirty="0">
                <a:latin typeface="Times New Roman" panose="02020603050405020304" pitchFamily="18" charset="0"/>
                <a:ea typeface="宋体" panose="02010600030101010101" pitchFamily="2" charset="-122"/>
                <a:cs typeface="Times New Roman" panose="02020603050405020304" pitchFamily="18" charset="0"/>
              </a:rPr>
              <a:t>指针</a:t>
            </a:r>
            <a:r>
              <a:rPr lang="en-US" altLang="zh-CN" sz="1800" b="1" dirty="0" err="1">
                <a:latin typeface="Times New Roman" panose="02020603050405020304" pitchFamily="18" charset="0"/>
                <a:ea typeface="宋体" panose="02010600030101010101" pitchFamily="2" charset="-122"/>
                <a:cs typeface="Times New Roman" panose="02020603050405020304" pitchFamily="18" charset="0"/>
              </a:rPr>
              <a:t>p_str</a:t>
            </a:r>
            <a:r>
              <a:rPr lang="zh-CN" altLang="en-US" sz="1800" b="1" dirty="0">
                <a:latin typeface="Times New Roman" panose="02020603050405020304" pitchFamily="18" charset="0"/>
                <a:ea typeface="宋体" panose="02010600030101010101" pitchFamily="2" charset="-122"/>
                <a:cs typeface="Times New Roman" panose="02020603050405020304" pitchFamily="18" charset="0"/>
              </a:rPr>
              <a:t>的值</a:t>
            </a:r>
            <a:r>
              <a:rPr lang="zh-CN" altLang="en-US" sz="1800" dirty="0">
                <a:latin typeface="Times New Roman" panose="02020603050405020304" pitchFamily="18" charset="0"/>
                <a:ea typeface="宋体" panose="02010600030101010101" pitchFamily="2" charset="-122"/>
                <a:cs typeface="Times New Roman" panose="02020603050405020304" pitchFamily="18" charset="0"/>
              </a:rPr>
              <a:t>为字符串常量</a:t>
            </a:r>
            <a:r>
              <a:rPr lang="en-US" altLang="zh-CN" sz="1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1800" dirty="0" err="1">
                <a:latin typeface="Times New Roman" panose="02020603050405020304" pitchFamily="18" charset="0"/>
                <a:ea typeface="宋体" panose="02010600030101010101" pitchFamily="2" charset="-122"/>
                <a:cs typeface="Times New Roman" panose="02020603050405020304" pitchFamily="18" charset="0"/>
              </a:rPr>
              <a:t>abcd</a:t>
            </a:r>
            <a:r>
              <a:rPr lang="en-US" altLang="zh-CN" sz="1800" dirty="0">
                <a:latin typeface="Times New Roman" panose="02020603050405020304" pitchFamily="18" charset="0"/>
                <a:ea typeface="宋体" panose="02010600030101010101" pitchFamily="2" charset="-122"/>
                <a:cs typeface="Times New Roman" panose="02020603050405020304" pitchFamily="18" charset="0"/>
              </a:rPr>
              <a:t>"</a:t>
            </a:r>
            <a:r>
              <a:rPr lang="zh-CN" altLang="en-US" sz="1800" dirty="0">
                <a:latin typeface="Times New Roman" panose="02020603050405020304" pitchFamily="18" charset="0"/>
                <a:ea typeface="宋体" panose="02010600030101010101" pitchFamily="2" charset="-122"/>
                <a:cs typeface="Times New Roman" panose="02020603050405020304" pitchFamily="18" charset="0"/>
              </a:rPr>
              <a:t>的</a:t>
            </a:r>
            <a:r>
              <a:rPr lang="zh-CN" altLang="en-US" sz="1800" b="1" dirty="0">
                <a:latin typeface="Times New Roman" panose="02020603050405020304" pitchFamily="18" charset="0"/>
                <a:ea typeface="宋体" panose="02010600030101010101" pitchFamily="2" charset="-122"/>
                <a:cs typeface="Times New Roman" panose="02020603050405020304" pitchFamily="18" charset="0"/>
              </a:rPr>
              <a:t>第一个字符</a:t>
            </a:r>
            <a:r>
              <a:rPr lang="en-US" altLang="zh-CN" sz="1800" dirty="0">
                <a:latin typeface="Times New Roman" panose="02020603050405020304" pitchFamily="18" charset="0"/>
                <a:ea typeface="宋体" panose="02010600030101010101" pitchFamily="2" charset="-122"/>
                <a:cs typeface="Times New Roman" panose="02020603050405020304" pitchFamily="18" charset="0"/>
              </a:rPr>
              <a:t>'a'</a:t>
            </a:r>
            <a:r>
              <a:rPr lang="zh-CN" altLang="en-US" sz="1800" dirty="0">
                <a:latin typeface="Times New Roman" panose="02020603050405020304" pitchFamily="18" charset="0"/>
                <a:ea typeface="宋体" panose="02010600030101010101" pitchFamily="2" charset="-122"/>
                <a:cs typeface="Times New Roman" panose="02020603050405020304" pitchFamily="18" charset="0"/>
              </a:rPr>
              <a:t>在内存中的地址。</a:t>
            </a:r>
          </a:p>
          <a:p>
            <a:pPr algn="just">
              <a:lnSpc>
                <a:spcPct val="150000"/>
              </a:lnSpc>
              <a:buFont typeface="Wingdings" panose="05000000000000000000" pitchFamily="2" charset="2"/>
              <a:buNone/>
            </a:pPr>
            <a:r>
              <a:rPr lang="zh-CN" altLang="en-US" sz="1800" b="1" dirty="0">
                <a:latin typeface="Times New Roman" panose="02020603050405020304" pitchFamily="18" charset="0"/>
                <a:ea typeface="宋体" panose="02010600030101010101" pitchFamily="2" charset="-122"/>
                <a:cs typeface="Times New Roman" panose="02020603050405020304" pitchFamily="18" charset="0"/>
              </a:rPr>
              <a:t> </a:t>
            </a:r>
            <a:r>
              <a:rPr lang="en-US" altLang="zh-CN" sz="1800" b="1" dirty="0">
                <a:latin typeface="Times New Roman" panose="02020603050405020304" pitchFamily="18" charset="0"/>
                <a:ea typeface="宋体" panose="02010600030101010101" pitchFamily="2" charset="-122"/>
                <a:cs typeface="Times New Roman" panose="02020603050405020304" pitchFamily="18" charset="0"/>
              </a:rPr>
              <a:t>(2) </a:t>
            </a:r>
            <a:r>
              <a:rPr lang="zh-CN" altLang="en-US" sz="1800" dirty="0">
                <a:latin typeface="Times New Roman" panose="02020603050405020304" pitchFamily="18" charset="0"/>
                <a:ea typeface="宋体" panose="02010600030101010101" pitchFamily="2" charset="-122"/>
                <a:cs typeface="Times New Roman" panose="02020603050405020304" pitchFamily="18" charset="0"/>
              </a:rPr>
              <a:t>字符指针</a:t>
            </a:r>
            <a:r>
              <a:rPr lang="en-US" altLang="zh-CN" sz="1800" dirty="0" err="1">
                <a:latin typeface="Times New Roman" panose="02020603050405020304" pitchFamily="18" charset="0"/>
                <a:ea typeface="宋体" panose="02010600030101010101" pitchFamily="2" charset="-122"/>
                <a:cs typeface="Times New Roman" panose="02020603050405020304" pitchFamily="18" charset="0"/>
              </a:rPr>
              <a:t>p_str</a:t>
            </a:r>
            <a:r>
              <a:rPr lang="zh-CN" altLang="en-US" sz="1800" dirty="0">
                <a:latin typeface="Times New Roman" panose="02020603050405020304" pitchFamily="18" charset="0"/>
                <a:ea typeface="宋体" panose="02010600030101010101" pitchFamily="2" charset="-122"/>
                <a:cs typeface="Times New Roman" panose="02020603050405020304" pitchFamily="18" charset="0"/>
              </a:rPr>
              <a:t>比</a:t>
            </a:r>
            <a:r>
              <a:rPr lang="en-US" altLang="zh-CN" sz="1800" dirty="0">
                <a:latin typeface="Times New Roman" panose="02020603050405020304" pitchFamily="18" charset="0"/>
                <a:ea typeface="宋体" panose="02010600030101010101" pitchFamily="2" charset="-122"/>
                <a:cs typeface="Times New Roman" panose="02020603050405020304" pitchFamily="18" charset="0"/>
              </a:rPr>
              <a:t>str</a:t>
            </a:r>
            <a:r>
              <a:rPr lang="zh-CN" altLang="en-US" sz="1800" b="1" dirty="0">
                <a:latin typeface="Times New Roman" panose="02020603050405020304" pitchFamily="18" charset="0"/>
                <a:ea typeface="宋体" panose="02010600030101010101" pitchFamily="2" charset="-122"/>
                <a:cs typeface="Times New Roman" panose="02020603050405020304" pitchFamily="18" charset="0"/>
              </a:rPr>
              <a:t>多分配了一个存储地址的空间</a:t>
            </a:r>
            <a:r>
              <a:rPr lang="zh-CN" altLang="en-US" sz="1800" dirty="0">
                <a:latin typeface="Times New Roman" panose="02020603050405020304" pitchFamily="18" charset="0"/>
                <a:ea typeface="宋体" panose="02010600030101010101" pitchFamily="2" charset="-122"/>
                <a:cs typeface="Times New Roman" panose="02020603050405020304" pitchFamily="18" charset="0"/>
              </a:rPr>
              <a:t>，用于存储字符串的首地址。 </a:t>
            </a:r>
          </a:p>
        </p:txBody>
      </p:sp>
      <p:grpSp>
        <p:nvGrpSpPr>
          <p:cNvPr id="9" name="组合 8">
            <a:extLst>
              <a:ext uri="{FF2B5EF4-FFF2-40B4-BE49-F238E27FC236}">
                <a16:creationId xmlns:a16="http://schemas.microsoft.com/office/drawing/2014/main" id="{3FFA556F-EE3F-8119-2C1D-538A53D8DC6C}"/>
              </a:ext>
            </a:extLst>
          </p:cNvPr>
          <p:cNvGrpSpPr/>
          <p:nvPr/>
        </p:nvGrpSpPr>
        <p:grpSpPr>
          <a:xfrm>
            <a:off x="621030" y="1114834"/>
            <a:ext cx="4061459" cy="310896"/>
            <a:chOff x="2761705" y="1243440"/>
            <a:chExt cx="4061459" cy="310896"/>
          </a:xfrm>
        </p:grpSpPr>
        <p:sp>
          <p:nvSpPr>
            <p:cNvPr id="10" name="core goal text">
              <a:extLst>
                <a:ext uri="{FF2B5EF4-FFF2-40B4-BE49-F238E27FC236}">
                  <a16:creationId xmlns:a16="http://schemas.microsoft.com/office/drawing/2014/main" id="{F2AF0B45-3038-22C8-13BC-54F052FA1462}"/>
                </a:ext>
              </a:extLst>
            </p:cNvPr>
            <p:cNvSpPr txBox="1"/>
            <p:nvPr/>
          </p:nvSpPr>
          <p:spPr>
            <a:xfrm>
              <a:off x="3311429" y="1243440"/>
              <a:ext cx="3511735" cy="310896"/>
            </a:xfrm>
            <a:prstGeom prst="rect">
              <a:avLst/>
            </a:prstGeom>
            <a:noFill/>
            <a:ln>
              <a:noFill/>
            </a:ln>
          </p:spPr>
          <p:txBody>
            <a:bodyPr vert="horz" wrap="square" lIns="0" tIns="0" rIns="0" bIns="0" rtlCol="0" anchor="ctr">
              <a:noAutofit/>
            </a:bodyPr>
            <a:lstStyle/>
            <a:p>
              <a:pPr algn="l"/>
              <a:r>
                <a:rPr lang="zh-CN" altLang="en-US" sz="2400" b="1" dirty="0">
                  <a:solidFill>
                    <a:srgbClr val="1C51C8"/>
                  </a:solidFill>
                  <a:latin typeface="Times New Roman" panose="02020603050405020304" pitchFamily="18" charset="0"/>
                  <a:ea typeface="Microsoft YaHei UI"/>
                  <a:cs typeface="Times New Roman" panose="02020603050405020304" pitchFamily="18" charset="0"/>
                </a:rPr>
                <a:t>字符型指针</a:t>
              </a:r>
            </a:p>
          </p:txBody>
        </p:sp>
        <p:grpSp>
          <p:nvGrpSpPr>
            <p:cNvPr id="11" name="组合 10">
              <a:extLst>
                <a:ext uri="{FF2B5EF4-FFF2-40B4-BE49-F238E27FC236}">
                  <a16:creationId xmlns:a16="http://schemas.microsoft.com/office/drawing/2014/main" id="{ACCEB298-6EAF-3BEB-E4B2-9798F9D1D306}"/>
                </a:ext>
              </a:extLst>
            </p:cNvPr>
            <p:cNvGrpSpPr/>
            <p:nvPr/>
          </p:nvGrpSpPr>
          <p:grpSpPr>
            <a:xfrm>
              <a:off x="4979143" y="1322138"/>
              <a:ext cx="449993" cy="103462"/>
              <a:chOff x="2499913" y="1235482"/>
              <a:chExt cx="449993" cy="103462"/>
            </a:xfrm>
          </p:grpSpPr>
          <p:sp>
            <p:nvSpPr>
              <p:cNvPr id="15" name="平行四边形 14">
                <a:extLst>
                  <a:ext uri="{FF2B5EF4-FFF2-40B4-BE49-F238E27FC236}">
                    <a16:creationId xmlns:a16="http://schemas.microsoft.com/office/drawing/2014/main" id="{80D3471D-1C55-43CA-C8F6-DFD26C1B13F8}"/>
                  </a:ext>
                </a:extLst>
              </p:cNvPr>
              <p:cNvSpPr/>
              <p:nvPr/>
            </p:nvSpPr>
            <p:spPr>
              <a:xfrm>
                <a:off x="2499913" y="1235482"/>
                <a:ext cx="160397" cy="103462"/>
              </a:xfrm>
              <a:prstGeom prst="parallelogram">
                <a:avLst/>
              </a:prstGeom>
              <a:gradFill>
                <a:gsLst>
                  <a:gs pos="0">
                    <a:srgbClr val="184DDD"/>
                  </a:gs>
                  <a:gs pos="97203">
                    <a:srgbClr val="E6EEFC"/>
                  </a:gs>
                  <a:gs pos="6500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16" name="平行四边形 15">
                <a:extLst>
                  <a:ext uri="{FF2B5EF4-FFF2-40B4-BE49-F238E27FC236}">
                    <a16:creationId xmlns:a16="http://schemas.microsoft.com/office/drawing/2014/main" id="{0888E36B-F73B-6B5C-8FE0-3C90D833FC6B}"/>
                  </a:ext>
                </a:extLst>
              </p:cNvPr>
              <p:cNvSpPr/>
              <p:nvPr/>
            </p:nvSpPr>
            <p:spPr>
              <a:xfrm>
                <a:off x="2701146" y="1235482"/>
                <a:ext cx="248760" cy="103462"/>
              </a:xfrm>
              <a:prstGeom prst="parallelogram">
                <a:avLst/>
              </a:prstGeom>
              <a:gradFill>
                <a:gsLst>
                  <a:gs pos="82000">
                    <a:srgbClr val="E6EEFC"/>
                  </a:gs>
                  <a:gs pos="97203">
                    <a:srgbClr val="E6EEFC"/>
                  </a:gs>
                  <a:gs pos="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grpSp>
          <p:nvGrpSpPr>
            <p:cNvPr id="12" name="组合 11">
              <a:extLst>
                <a:ext uri="{FF2B5EF4-FFF2-40B4-BE49-F238E27FC236}">
                  <a16:creationId xmlns:a16="http://schemas.microsoft.com/office/drawing/2014/main" id="{AC6774A8-AFF9-FF98-8656-7A68498A8F80}"/>
                </a:ext>
              </a:extLst>
            </p:cNvPr>
            <p:cNvGrpSpPr/>
            <p:nvPr/>
          </p:nvGrpSpPr>
          <p:grpSpPr>
            <a:xfrm flipH="1">
              <a:off x="2761705" y="1322138"/>
              <a:ext cx="449993" cy="103462"/>
              <a:chOff x="2488823" y="1260501"/>
              <a:chExt cx="449993" cy="103462"/>
            </a:xfrm>
          </p:grpSpPr>
          <p:sp>
            <p:nvSpPr>
              <p:cNvPr id="13" name="平行四边形 12">
                <a:extLst>
                  <a:ext uri="{FF2B5EF4-FFF2-40B4-BE49-F238E27FC236}">
                    <a16:creationId xmlns:a16="http://schemas.microsoft.com/office/drawing/2014/main" id="{E13B932E-CAC1-131C-D133-1C5EC09AF923}"/>
                  </a:ext>
                </a:extLst>
              </p:cNvPr>
              <p:cNvSpPr/>
              <p:nvPr/>
            </p:nvSpPr>
            <p:spPr>
              <a:xfrm>
                <a:off x="2488823" y="1260501"/>
                <a:ext cx="160397" cy="103462"/>
              </a:xfrm>
              <a:prstGeom prst="parallelogram">
                <a:avLst/>
              </a:prstGeom>
              <a:gradFill>
                <a:gsLst>
                  <a:gs pos="0">
                    <a:srgbClr val="184DDD"/>
                  </a:gs>
                  <a:gs pos="97203">
                    <a:srgbClr val="E6EEFC"/>
                  </a:gs>
                  <a:gs pos="6500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14" name="平行四边形 13">
                <a:extLst>
                  <a:ext uri="{FF2B5EF4-FFF2-40B4-BE49-F238E27FC236}">
                    <a16:creationId xmlns:a16="http://schemas.microsoft.com/office/drawing/2014/main" id="{0637C3D3-D8BC-524D-B96D-1B5C8CB7CA69}"/>
                  </a:ext>
                </a:extLst>
              </p:cNvPr>
              <p:cNvSpPr/>
              <p:nvPr/>
            </p:nvSpPr>
            <p:spPr>
              <a:xfrm>
                <a:off x="2690056" y="1260501"/>
                <a:ext cx="248760" cy="103462"/>
              </a:xfrm>
              <a:prstGeom prst="parallelogram">
                <a:avLst/>
              </a:prstGeom>
              <a:gradFill>
                <a:gsLst>
                  <a:gs pos="82000">
                    <a:srgbClr val="E6EEFC"/>
                  </a:gs>
                  <a:gs pos="97203">
                    <a:srgbClr val="E6EEFC"/>
                  </a:gs>
                  <a:gs pos="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grpSp>
      <p:sp>
        <p:nvSpPr>
          <p:cNvPr id="17" name="矩形: 圆角 16">
            <a:extLst>
              <a:ext uri="{FF2B5EF4-FFF2-40B4-BE49-F238E27FC236}">
                <a16:creationId xmlns:a16="http://schemas.microsoft.com/office/drawing/2014/main" id="{AD027262-BFDF-2D2B-6252-9E15C6CA3719}"/>
              </a:ext>
            </a:extLst>
          </p:cNvPr>
          <p:cNvSpPr/>
          <p:nvPr/>
        </p:nvSpPr>
        <p:spPr>
          <a:xfrm>
            <a:off x="4404360" y="3259545"/>
            <a:ext cx="2331720" cy="676034"/>
          </a:xfrm>
          <a:prstGeom prst="roundRect">
            <a:avLst>
              <a:gd name="adj" fmla="val 5093"/>
            </a:avLst>
          </a:prstGeom>
          <a:noFill/>
          <a:ln w="1905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ea typeface="宋体"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75639588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368BA4-B847-A343-73A1-16B09DF7F1CF}"/>
            </a:ext>
          </a:extLst>
        </p:cNvPr>
        <p:cNvGrpSpPr/>
        <p:nvPr/>
      </p:nvGrpSpPr>
      <p:grpSpPr>
        <a:xfrm>
          <a:off x="0" y="0"/>
          <a:ext cx="0" cy="0"/>
          <a:chOff x="0" y="0"/>
          <a:chExt cx="0" cy="0"/>
        </a:xfrm>
      </p:grpSpPr>
      <p:sp>
        <p:nvSpPr>
          <p:cNvPr id="21" name="文本框 20">
            <a:extLst>
              <a:ext uri="{FF2B5EF4-FFF2-40B4-BE49-F238E27FC236}">
                <a16:creationId xmlns:a16="http://schemas.microsoft.com/office/drawing/2014/main" id="{D91C2E6F-0B49-CB48-90D5-6BD411F386F0}"/>
              </a:ext>
            </a:extLst>
          </p:cNvPr>
          <p:cNvSpPr txBox="1"/>
          <p:nvPr/>
        </p:nvSpPr>
        <p:spPr>
          <a:xfrm>
            <a:off x="900848" y="121514"/>
            <a:ext cx="10560350" cy="584775"/>
          </a:xfrm>
          <a:prstGeom prst="rect">
            <a:avLst/>
          </a:prstGeom>
          <a:noFill/>
        </p:spPr>
        <p:txBody>
          <a:bodyPr wrap="square">
            <a:spAutoFit/>
          </a:bodyPr>
          <a:lstStyle/>
          <a:p>
            <a:r>
              <a:rPr lang="en-US" altLang="zh-CN" sz="3200" b="1" dirty="0">
                <a:latin typeface="微软雅黑" panose="020B0503020204020204" pitchFamily="34" charset="-122"/>
                <a:ea typeface="微软雅黑" panose="020B0503020204020204" pitchFamily="34" charset="-122"/>
                <a:cs typeface="+mj-cs"/>
              </a:rPr>
              <a:t>3.3.3 </a:t>
            </a:r>
            <a:r>
              <a:rPr lang="zh-CN" altLang="en-US" sz="3200" b="1" dirty="0">
                <a:latin typeface="微软雅黑" panose="020B0503020204020204" pitchFamily="34" charset="-122"/>
                <a:ea typeface="微软雅黑" panose="020B0503020204020204" pitchFamily="34" charset="-122"/>
                <a:cs typeface="+mj-cs"/>
              </a:rPr>
              <a:t>指针与数组</a:t>
            </a:r>
          </a:p>
        </p:txBody>
      </p:sp>
      <p:sp>
        <p:nvSpPr>
          <p:cNvPr id="4" name="文本框 3">
            <a:extLst>
              <a:ext uri="{FF2B5EF4-FFF2-40B4-BE49-F238E27FC236}">
                <a16:creationId xmlns:a16="http://schemas.microsoft.com/office/drawing/2014/main" id="{639ADB6A-DE66-81B8-FBE4-C0570BBAFEC8}"/>
              </a:ext>
            </a:extLst>
          </p:cNvPr>
          <p:cNvSpPr txBox="1"/>
          <p:nvPr/>
        </p:nvSpPr>
        <p:spPr>
          <a:xfrm>
            <a:off x="601980" y="1494258"/>
            <a:ext cx="10500360" cy="870751"/>
          </a:xfrm>
          <a:prstGeom prst="rect">
            <a:avLst/>
          </a:prstGeom>
          <a:noFill/>
        </p:spPr>
        <p:txBody>
          <a:bodyPr wrap="square">
            <a:spAutoFit/>
          </a:bodyPr>
          <a:lstStyle/>
          <a:p>
            <a:pPr algn="just">
              <a:lnSpc>
                <a:spcPct val="150000"/>
              </a:lnSpc>
              <a:buFont typeface="Wingdings" panose="05000000000000000000" pitchFamily="2" charset="2"/>
              <a:buNone/>
            </a:pPr>
            <a:r>
              <a:rPr lang="zh-CN" altLang="en-US" sz="1800" b="1" dirty="0">
                <a:latin typeface="Times New Roman" panose="02020603050405020304" pitchFamily="18" charset="0"/>
                <a:ea typeface="宋体" panose="02010600030101010101" pitchFamily="2" charset="-122"/>
                <a:cs typeface="Times New Roman" panose="02020603050405020304" pitchFamily="18" charset="0"/>
              </a:rPr>
              <a:t>指针的加减运算的特点</a:t>
            </a:r>
            <a:r>
              <a:rPr lang="zh-CN" altLang="en-US"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使得指针操作符特别适合处理存储在</a:t>
            </a:r>
            <a:r>
              <a:rPr lang="zh-CN" altLang="en-US" sz="1800" b="1" dirty="0">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rPr>
              <a:t>一段连续内存空间</a:t>
            </a:r>
            <a:r>
              <a:rPr lang="zh-CN" altLang="en-US"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中的同类型数据。这样，使用指针操作符来对数组及其元素进行操作就非常方便。</a:t>
            </a:r>
          </a:p>
        </p:txBody>
      </p:sp>
      <p:sp>
        <p:nvSpPr>
          <p:cNvPr id="6" name="文本框 5">
            <a:extLst>
              <a:ext uri="{FF2B5EF4-FFF2-40B4-BE49-F238E27FC236}">
                <a16:creationId xmlns:a16="http://schemas.microsoft.com/office/drawing/2014/main" id="{8A65A0E5-E137-C16C-6130-EAFFDC0C7DCB}"/>
              </a:ext>
            </a:extLst>
          </p:cNvPr>
          <p:cNvSpPr txBox="1"/>
          <p:nvPr/>
        </p:nvSpPr>
        <p:spPr>
          <a:xfrm>
            <a:off x="621030" y="2373505"/>
            <a:ext cx="10698480" cy="870751"/>
          </a:xfrm>
          <a:prstGeom prst="rect">
            <a:avLst/>
          </a:prstGeom>
          <a:noFill/>
        </p:spPr>
        <p:txBody>
          <a:bodyPr wrap="square">
            <a:spAutoFit/>
          </a:bodyPr>
          <a:lstStyle/>
          <a:p>
            <a:pPr marL="285750" indent="-285750" algn="just">
              <a:lnSpc>
                <a:spcPct val="150000"/>
              </a:lnSpc>
              <a:buFont typeface="Arial" panose="020B0604020202020204" pitchFamily="34" charset="0"/>
              <a:buChar char="•"/>
            </a:pPr>
            <a:r>
              <a:rPr lang="zh-CN" altLang="en-US" sz="1800" b="1" dirty="0">
                <a:latin typeface="Times New Roman" panose="02020603050405020304" pitchFamily="18" charset="0"/>
                <a:ea typeface="宋体" panose="02010600030101010101" pitchFamily="2" charset="-122"/>
                <a:cs typeface="Times New Roman" panose="02020603050405020304" pitchFamily="18" charset="0"/>
              </a:rPr>
              <a:t>一维数组的指针操作</a:t>
            </a:r>
            <a:endParaRPr lang="zh-CN" altLang="en-US" sz="1800" dirty="0">
              <a:latin typeface="Times New Roman" panose="02020603050405020304" pitchFamily="18" charset="0"/>
              <a:ea typeface="宋体" panose="02010600030101010101" pitchFamily="2" charset="-122"/>
              <a:cs typeface="Times New Roman" panose="02020603050405020304" pitchFamily="18" charset="0"/>
            </a:endParaRPr>
          </a:p>
          <a:p>
            <a:pPr algn="just">
              <a:lnSpc>
                <a:spcPct val="150000"/>
              </a:lnSpc>
              <a:buFont typeface="Wingdings" panose="05000000000000000000" pitchFamily="2" charset="2"/>
              <a:buNone/>
            </a:pPr>
            <a:r>
              <a:rPr lang="zh-CN" altLang="en-US" sz="1800" b="1"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　    </a:t>
            </a:r>
            <a:r>
              <a:rPr lang="zh-CN" altLang="en-US"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当定义数组一维数组</a:t>
            </a:r>
            <a:r>
              <a:rPr lang="en-US" altLang="zh-CN"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T a[N] (T</a:t>
            </a:r>
            <a:r>
              <a:rPr lang="zh-CN" altLang="en-US"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为类型</a:t>
            </a:r>
            <a:r>
              <a:rPr lang="en-US" altLang="zh-CN"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a:t>
            </a:r>
            <a:r>
              <a:rPr lang="zh-CN" altLang="en-US"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，下式为存取数组元素</a:t>
            </a:r>
            <a:r>
              <a:rPr lang="en-US" altLang="zh-CN"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a[</a:t>
            </a:r>
            <a:r>
              <a:rPr lang="en-US" altLang="zh-CN" sz="1800" dirty="0" err="1">
                <a:solidFill>
                  <a:srgbClr val="000000"/>
                </a:solidFill>
                <a:latin typeface="Times New Roman" panose="02020603050405020304" pitchFamily="18" charset="0"/>
                <a:ea typeface="宋体" panose="02010600030101010101" pitchFamily="2" charset="-122"/>
                <a:cs typeface="Times New Roman" panose="02020603050405020304" pitchFamily="18" charset="0"/>
              </a:rPr>
              <a:t>i</a:t>
            </a:r>
            <a:r>
              <a:rPr lang="en-US" altLang="zh-CN"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a:t>
            </a:r>
            <a:r>
              <a:rPr lang="zh-CN" altLang="en-US"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的等效方式：</a:t>
            </a:r>
          </a:p>
        </p:txBody>
      </p:sp>
      <p:sp>
        <p:nvSpPr>
          <p:cNvPr id="8" name="文本框 7">
            <a:extLst>
              <a:ext uri="{FF2B5EF4-FFF2-40B4-BE49-F238E27FC236}">
                <a16:creationId xmlns:a16="http://schemas.microsoft.com/office/drawing/2014/main" id="{4C7992FF-1CE6-A08D-52C6-8B70527209A4}"/>
              </a:ext>
            </a:extLst>
          </p:cNvPr>
          <p:cNvSpPr txBox="1"/>
          <p:nvPr/>
        </p:nvSpPr>
        <p:spPr>
          <a:xfrm>
            <a:off x="4396740" y="3290579"/>
            <a:ext cx="2636520" cy="646331"/>
          </a:xfrm>
          <a:prstGeom prst="rect">
            <a:avLst/>
          </a:prstGeom>
          <a:noFill/>
        </p:spPr>
        <p:txBody>
          <a:bodyPr wrap="square">
            <a:spAutoFit/>
          </a:bodyPr>
          <a:lstStyle/>
          <a:p>
            <a:pPr algn="just">
              <a:buFont typeface="Wingdings" panose="05000000000000000000" pitchFamily="2" charset="2"/>
              <a:buNone/>
            </a:pPr>
            <a:r>
              <a:rPr lang="zh-CN" altLang="en-US"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a:t>
            </a:r>
            <a:r>
              <a:rPr lang="en-US" altLang="zh-CN"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a:t>
            </a:r>
            <a:r>
              <a:rPr lang="en-US" altLang="zh-CN" sz="1800" dirty="0" err="1">
                <a:solidFill>
                  <a:srgbClr val="000000"/>
                </a:solidFill>
                <a:latin typeface="Times New Roman" panose="02020603050405020304" pitchFamily="18" charset="0"/>
                <a:ea typeface="宋体" panose="02010600030101010101" pitchFamily="2" charset="-122"/>
                <a:cs typeface="Times New Roman" panose="02020603050405020304" pitchFamily="18" charset="0"/>
              </a:rPr>
              <a:t>a+i</a:t>
            </a:r>
            <a:r>
              <a:rPr lang="en-US" altLang="zh-CN"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a:t>
            </a:r>
            <a:r>
              <a:rPr lang="zh-CN" altLang="en-US"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a:t>
            </a:r>
          </a:p>
          <a:p>
            <a:pPr algn="just">
              <a:buFont typeface="Wingdings" panose="05000000000000000000" pitchFamily="2" charset="2"/>
              <a:buNone/>
            </a:pPr>
            <a:r>
              <a:rPr lang="zh-CN" altLang="en-US"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而</a:t>
            </a:r>
            <a:r>
              <a:rPr lang="en-US" altLang="zh-CN" sz="1800" dirty="0" err="1">
                <a:solidFill>
                  <a:srgbClr val="000000"/>
                </a:solidFill>
                <a:latin typeface="Times New Roman" panose="02020603050405020304" pitchFamily="18" charset="0"/>
                <a:ea typeface="宋体" panose="02010600030101010101" pitchFamily="2" charset="-122"/>
                <a:cs typeface="Times New Roman" panose="02020603050405020304" pitchFamily="18" charset="0"/>
              </a:rPr>
              <a:t>a+i</a:t>
            </a:r>
            <a:r>
              <a:rPr lang="zh-CN" altLang="en-US"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为</a:t>
            </a:r>
            <a:r>
              <a:rPr lang="en-US" altLang="zh-CN"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a[</a:t>
            </a:r>
            <a:r>
              <a:rPr lang="en-US" altLang="zh-CN" sz="1800" dirty="0" err="1">
                <a:solidFill>
                  <a:srgbClr val="000000"/>
                </a:solidFill>
                <a:latin typeface="Times New Roman" panose="02020603050405020304" pitchFamily="18" charset="0"/>
                <a:ea typeface="宋体" panose="02010600030101010101" pitchFamily="2" charset="-122"/>
                <a:cs typeface="Times New Roman" panose="02020603050405020304" pitchFamily="18" charset="0"/>
              </a:rPr>
              <a:t>i</a:t>
            </a:r>
            <a:r>
              <a:rPr lang="en-US" altLang="zh-CN"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a:t>
            </a:r>
            <a:r>
              <a:rPr lang="zh-CN" altLang="en-US"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的地址</a:t>
            </a:r>
          </a:p>
        </p:txBody>
      </p:sp>
      <p:sp>
        <p:nvSpPr>
          <p:cNvPr id="10" name="文本框 9">
            <a:extLst>
              <a:ext uri="{FF2B5EF4-FFF2-40B4-BE49-F238E27FC236}">
                <a16:creationId xmlns:a16="http://schemas.microsoft.com/office/drawing/2014/main" id="{C75BF3A7-739A-D79E-6515-83580502B1F3}"/>
              </a:ext>
            </a:extLst>
          </p:cNvPr>
          <p:cNvSpPr txBox="1"/>
          <p:nvPr/>
        </p:nvSpPr>
        <p:spPr>
          <a:xfrm>
            <a:off x="621030" y="3849173"/>
            <a:ext cx="10698480" cy="1286250"/>
          </a:xfrm>
          <a:prstGeom prst="rect">
            <a:avLst/>
          </a:prstGeom>
          <a:noFill/>
        </p:spPr>
        <p:txBody>
          <a:bodyPr wrap="square">
            <a:spAutoFit/>
          </a:bodyPr>
          <a:lstStyle/>
          <a:p>
            <a:pPr marL="285750" indent="-285750" algn="just">
              <a:lnSpc>
                <a:spcPct val="150000"/>
              </a:lnSpc>
              <a:buFont typeface="Arial" panose="020B0604020202020204" pitchFamily="34" charset="0"/>
              <a:buChar char="•"/>
            </a:pPr>
            <a:r>
              <a:rPr lang="zh-CN" altLang="en-US" b="1" dirty="0">
                <a:latin typeface="Times New Roman" panose="02020603050405020304" pitchFamily="18" charset="0"/>
                <a:ea typeface="宋体" panose="02010600030101010101" pitchFamily="2" charset="-122"/>
                <a:cs typeface="Times New Roman" panose="02020603050405020304" pitchFamily="18" charset="0"/>
              </a:rPr>
              <a:t>多维数组的指针操作</a:t>
            </a:r>
          </a:p>
          <a:p>
            <a:pPr algn="just">
              <a:lnSpc>
                <a:spcPct val="150000"/>
              </a:lnSpc>
              <a:buFont typeface="Wingdings" panose="05000000000000000000" pitchFamily="2" charset="2"/>
              <a:buNone/>
            </a:pPr>
            <a:r>
              <a:rPr lang="zh-CN" altLang="en-US"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       对于多维数组，使用指针同样可以灵活访问数组元素。若定义数组</a:t>
            </a:r>
            <a:r>
              <a:rPr lang="en-US" altLang="zh-CN"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T  b[K][M][N], </a:t>
            </a:r>
            <a:r>
              <a:rPr lang="zh-CN" altLang="en-US"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下式为存取数组元素</a:t>
            </a:r>
            <a:r>
              <a:rPr lang="en-US" altLang="zh-CN"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a[</a:t>
            </a:r>
            <a:r>
              <a:rPr lang="en-US" altLang="zh-CN" sz="1800" dirty="0" err="1">
                <a:solidFill>
                  <a:srgbClr val="000000"/>
                </a:solidFill>
                <a:latin typeface="Times New Roman" panose="02020603050405020304" pitchFamily="18" charset="0"/>
                <a:ea typeface="宋体" panose="02010600030101010101" pitchFamily="2" charset="-122"/>
                <a:cs typeface="Times New Roman" panose="02020603050405020304" pitchFamily="18" charset="0"/>
              </a:rPr>
              <a:t>i</a:t>
            </a:r>
            <a:r>
              <a:rPr lang="en-US" altLang="zh-CN"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][j][k]</a:t>
            </a:r>
            <a:r>
              <a:rPr lang="zh-CN" altLang="en-US"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的</a:t>
            </a:r>
            <a:r>
              <a:rPr lang="zh-CN" altLang="en-US" sz="1800" b="1" dirty="0">
                <a:latin typeface="Times New Roman" panose="02020603050405020304" pitchFamily="18" charset="0"/>
                <a:ea typeface="宋体" panose="02010600030101010101" pitchFamily="2" charset="-122"/>
                <a:cs typeface="Times New Roman" panose="02020603050405020304" pitchFamily="18" charset="0"/>
              </a:rPr>
              <a:t>等效方式</a:t>
            </a:r>
            <a:r>
              <a:rPr lang="zh-CN" altLang="en-US"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a:t>
            </a:r>
          </a:p>
        </p:txBody>
      </p:sp>
      <p:sp>
        <p:nvSpPr>
          <p:cNvPr id="12" name="文本框 11">
            <a:extLst>
              <a:ext uri="{FF2B5EF4-FFF2-40B4-BE49-F238E27FC236}">
                <a16:creationId xmlns:a16="http://schemas.microsoft.com/office/drawing/2014/main" id="{6ACD6A76-A1BD-A411-939E-131069838459}"/>
              </a:ext>
            </a:extLst>
          </p:cNvPr>
          <p:cNvSpPr txBox="1"/>
          <p:nvPr/>
        </p:nvSpPr>
        <p:spPr>
          <a:xfrm>
            <a:off x="3284761" y="5143001"/>
            <a:ext cx="6096000" cy="1200329"/>
          </a:xfrm>
          <a:prstGeom prst="rect">
            <a:avLst/>
          </a:prstGeom>
          <a:noFill/>
        </p:spPr>
        <p:txBody>
          <a:bodyPr wrap="square">
            <a:spAutoFit/>
          </a:bodyPr>
          <a:lstStyle/>
          <a:p>
            <a:pPr algn="just">
              <a:buFont typeface="Wingdings" panose="05000000000000000000" pitchFamily="2" charset="2"/>
              <a:buNone/>
            </a:pPr>
            <a:r>
              <a:rPr lang="zh-CN" altLang="en-US"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a:t>
            </a:r>
            <a:r>
              <a:rPr lang="en-US" altLang="zh-CN"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a:t>
            </a:r>
            <a:r>
              <a:rPr lang="en-US" altLang="zh-CN" sz="1800" dirty="0" err="1">
                <a:solidFill>
                  <a:srgbClr val="000000"/>
                </a:solidFill>
                <a:latin typeface="Times New Roman" panose="02020603050405020304" pitchFamily="18" charset="0"/>
                <a:ea typeface="宋体" panose="02010600030101010101" pitchFamily="2" charset="-122"/>
                <a:cs typeface="Times New Roman" panose="02020603050405020304" pitchFamily="18" charset="0"/>
              </a:rPr>
              <a:t>b+i</a:t>
            </a:r>
            <a:r>
              <a:rPr lang="en-US" altLang="zh-CN"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)+j)+k);</a:t>
            </a:r>
          </a:p>
          <a:p>
            <a:pPr algn="just">
              <a:buFont typeface="Wingdings" panose="05000000000000000000" pitchFamily="2" charset="2"/>
              <a:buNone/>
            </a:pPr>
            <a:r>
              <a:rPr lang="zh-CN" altLang="en-US"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其中：*</a:t>
            </a:r>
            <a:r>
              <a:rPr lang="en-US" altLang="zh-CN"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a:t>
            </a:r>
            <a:r>
              <a:rPr lang="en-US" altLang="zh-CN" sz="1800" dirty="0" err="1">
                <a:solidFill>
                  <a:srgbClr val="000000"/>
                </a:solidFill>
                <a:latin typeface="Times New Roman" panose="02020603050405020304" pitchFamily="18" charset="0"/>
                <a:ea typeface="宋体" panose="02010600030101010101" pitchFamily="2" charset="-122"/>
                <a:cs typeface="Times New Roman" panose="02020603050405020304" pitchFamily="18" charset="0"/>
              </a:rPr>
              <a:t>b+i</a:t>
            </a:r>
            <a:r>
              <a:rPr lang="en-US" altLang="zh-CN"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)+j)+k</a:t>
            </a:r>
            <a:r>
              <a:rPr lang="zh-CN" altLang="en-US"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为</a:t>
            </a:r>
            <a:r>
              <a:rPr lang="en-US" altLang="zh-CN"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b[</a:t>
            </a:r>
            <a:r>
              <a:rPr lang="en-US" altLang="zh-CN" sz="1800" dirty="0" err="1">
                <a:solidFill>
                  <a:srgbClr val="000000"/>
                </a:solidFill>
                <a:latin typeface="Times New Roman" panose="02020603050405020304" pitchFamily="18" charset="0"/>
                <a:ea typeface="宋体" panose="02010600030101010101" pitchFamily="2" charset="-122"/>
                <a:cs typeface="Times New Roman" panose="02020603050405020304" pitchFamily="18" charset="0"/>
              </a:rPr>
              <a:t>i</a:t>
            </a:r>
            <a:r>
              <a:rPr lang="en-US" altLang="zh-CN"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][j][k]</a:t>
            </a:r>
            <a:r>
              <a:rPr lang="zh-CN" altLang="en-US"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的地址，即</a:t>
            </a:r>
            <a:r>
              <a:rPr lang="en-US" altLang="zh-CN"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&amp;b[</a:t>
            </a:r>
            <a:r>
              <a:rPr lang="en-US" altLang="zh-CN" sz="1800" dirty="0" err="1">
                <a:solidFill>
                  <a:srgbClr val="000000"/>
                </a:solidFill>
                <a:latin typeface="Times New Roman" panose="02020603050405020304" pitchFamily="18" charset="0"/>
                <a:ea typeface="宋体" panose="02010600030101010101" pitchFamily="2" charset="-122"/>
                <a:cs typeface="Times New Roman" panose="02020603050405020304" pitchFamily="18" charset="0"/>
              </a:rPr>
              <a:t>i</a:t>
            </a:r>
            <a:r>
              <a:rPr lang="en-US" altLang="zh-CN"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][j][k];</a:t>
            </a:r>
          </a:p>
          <a:p>
            <a:pPr algn="just">
              <a:buFont typeface="Wingdings" panose="05000000000000000000" pitchFamily="2" charset="2"/>
              <a:buNone/>
            </a:pPr>
            <a:r>
              <a:rPr lang="en-US" altLang="zh-CN"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            *(*(</a:t>
            </a:r>
            <a:r>
              <a:rPr lang="en-US" altLang="zh-CN" sz="1800" dirty="0" err="1">
                <a:solidFill>
                  <a:srgbClr val="000000"/>
                </a:solidFill>
                <a:latin typeface="Times New Roman" panose="02020603050405020304" pitchFamily="18" charset="0"/>
                <a:ea typeface="宋体" panose="02010600030101010101" pitchFamily="2" charset="-122"/>
                <a:cs typeface="Times New Roman" panose="02020603050405020304" pitchFamily="18" charset="0"/>
              </a:rPr>
              <a:t>b+i</a:t>
            </a:r>
            <a:r>
              <a:rPr lang="en-US" altLang="zh-CN"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)+j)</a:t>
            </a:r>
            <a:r>
              <a:rPr lang="zh-CN" altLang="en-US"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为</a:t>
            </a:r>
            <a:r>
              <a:rPr lang="en-US" altLang="zh-CN"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b[</a:t>
            </a:r>
            <a:r>
              <a:rPr lang="en-US" altLang="zh-CN" sz="1800" dirty="0" err="1">
                <a:solidFill>
                  <a:srgbClr val="000000"/>
                </a:solidFill>
                <a:latin typeface="Times New Roman" panose="02020603050405020304" pitchFamily="18" charset="0"/>
                <a:ea typeface="宋体" panose="02010600030101010101" pitchFamily="2" charset="-122"/>
                <a:cs typeface="Times New Roman" panose="02020603050405020304" pitchFamily="18" charset="0"/>
              </a:rPr>
              <a:t>i</a:t>
            </a:r>
            <a:r>
              <a:rPr lang="en-US" altLang="zh-CN"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][j][0]</a:t>
            </a:r>
            <a:r>
              <a:rPr lang="zh-CN" altLang="en-US"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的地址，即</a:t>
            </a:r>
            <a:r>
              <a:rPr lang="en-US" altLang="zh-CN"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b[</a:t>
            </a:r>
            <a:r>
              <a:rPr lang="en-US" altLang="zh-CN" sz="1800" dirty="0" err="1">
                <a:solidFill>
                  <a:srgbClr val="000000"/>
                </a:solidFill>
                <a:latin typeface="Times New Roman" panose="02020603050405020304" pitchFamily="18" charset="0"/>
                <a:ea typeface="宋体" panose="02010600030101010101" pitchFamily="2" charset="-122"/>
                <a:cs typeface="Times New Roman" panose="02020603050405020304" pitchFamily="18" charset="0"/>
              </a:rPr>
              <a:t>i</a:t>
            </a:r>
            <a:r>
              <a:rPr lang="en-US" altLang="zh-CN"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][j];</a:t>
            </a:r>
          </a:p>
          <a:p>
            <a:pPr algn="just">
              <a:buFont typeface="Wingdings" panose="05000000000000000000" pitchFamily="2" charset="2"/>
              <a:buNone/>
            </a:pPr>
            <a:r>
              <a:rPr lang="en-US" altLang="zh-CN"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            *(</a:t>
            </a:r>
            <a:r>
              <a:rPr lang="en-US" altLang="zh-CN" sz="1800" dirty="0" err="1">
                <a:solidFill>
                  <a:srgbClr val="000000"/>
                </a:solidFill>
                <a:latin typeface="Times New Roman" panose="02020603050405020304" pitchFamily="18" charset="0"/>
                <a:ea typeface="宋体" panose="02010600030101010101" pitchFamily="2" charset="-122"/>
                <a:cs typeface="Times New Roman" panose="02020603050405020304" pitchFamily="18" charset="0"/>
              </a:rPr>
              <a:t>b+i</a:t>
            </a:r>
            <a:r>
              <a:rPr lang="en-US" altLang="zh-CN"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a:t>
            </a:r>
            <a:r>
              <a:rPr lang="zh-CN" altLang="en-US"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为</a:t>
            </a:r>
            <a:r>
              <a:rPr lang="en-US" altLang="zh-CN"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b[</a:t>
            </a:r>
            <a:r>
              <a:rPr lang="en-US" altLang="zh-CN" sz="1800" dirty="0" err="1">
                <a:solidFill>
                  <a:srgbClr val="000000"/>
                </a:solidFill>
                <a:latin typeface="Times New Roman" panose="02020603050405020304" pitchFamily="18" charset="0"/>
                <a:ea typeface="宋体" panose="02010600030101010101" pitchFamily="2" charset="-122"/>
                <a:cs typeface="Times New Roman" panose="02020603050405020304" pitchFamily="18" charset="0"/>
              </a:rPr>
              <a:t>i</a:t>
            </a:r>
            <a:r>
              <a:rPr lang="en-US" altLang="zh-CN"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][0][0]</a:t>
            </a:r>
            <a:r>
              <a:rPr lang="zh-CN" altLang="en-US"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的地址，即</a:t>
            </a:r>
            <a:r>
              <a:rPr lang="en-US" altLang="zh-CN"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b[</a:t>
            </a:r>
            <a:r>
              <a:rPr lang="en-US" altLang="zh-CN" sz="1800" dirty="0" err="1">
                <a:solidFill>
                  <a:srgbClr val="000000"/>
                </a:solidFill>
                <a:latin typeface="Times New Roman" panose="02020603050405020304" pitchFamily="18" charset="0"/>
                <a:ea typeface="宋体" panose="02010600030101010101" pitchFamily="2" charset="-122"/>
                <a:cs typeface="Times New Roman" panose="02020603050405020304" pitchFamily="18" charset="0"/>
              </a:rPr>
              <a:t>i</a:t>
            </a:r>
            <a:r>
              <a:rPr lang="en-US" altLang="zh-CN"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a:t>
            </a:r>
            <a:r>
              <a:rPr lang="zh-CN" altLang="en-US"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   </a:t>
            </a:r>
          </a:p>
        </p:txBody>
      </p:sp>
      <p:grpSp>
        <p:nvGrpSpPr>
          <p:cNvPr id="13" name="组合 12">
            <a:extLst>
              <a:ext uri="{FF2B5EF4-FFF2-40B4-BE49-F238E27FC236}">
                <a16:creationId xmlns:a16="http://schemas.microsoft.com/office/drawing/2014/main" id="{BD994E3A-AE9D-C8E7-3A90-58669BB87E41}"/>
              </a:ext>
            </a:extLst>
          </p:cNvPr>
          <p:cNvGrpSpPr/>
          <p:nvPr/>
        </p:nvGrpSpPr>
        <p:grpSpPr>
          <a:xfrm>
            <a:off x="621030" y="1114834"/>
            <a:ext cx="4611183" cy="310896"/>
            <a:chOff x="2761705" y="1243440"/>
            <a:chExt cx="4611183" cy="310896"/>
          </a:xfrm>
        </p:grpSpPr>
        <p:sp>
          <p:nvSpPr>
            <p:cNvPr id="14" name="core goal text">
              <a:extLst>
                <a:ext uri="{FF2B5EF4-FFF2-40B4-BE49-F238E27FC236}">
                  <a16:creationId xmlns:a16="http://schemas.microsoft.com/office/drawing/2014/main" id="{8E5068B6-6AF4-8189-4797-C184289E7A55}"/>
                </a:ext>
              </a:extLst>
            </p:cNvPr>
            <p:cNvSpPr txBox="1"/>
            <p:nvPr/>
          </p:nvSpPr>
          <p:spPr>
            <a:xfrm>
              <a:off x="3311429" y="1243440"/>
              <a:ext cx="3511735" cy="310896"/>
            </a:xfrm>
            <a:prstGeom prst="rect">
              <a:avLst/>
            </a:prstGeom>
            <a:noFill/>
            <a:ln>
              <a:noFill/>
            </a:ln>
          </p:spPr>
          <p:txBody>
            <a:bodyPr vert="horz" wrap="square" lIns="0" tIns="0" rIns="0" bIns="0" rtlCol="0" anchor="ctr">
              <a:noAutofit/>
            </a:bodyPr>
            <a:lstStyle/>
            <a:p>
              <a:pPr algn="l"/>
              <a:r>
                <a:rPr lang="zh-CN" altLang="en-US" sz="2400" b="1" dirty="0">
                  <a:solidFill>
                    <a:srgbClr val="1C51C8"/>
                  </a:solidFill>
                  <a:latin typeface="Times New Roman" panose="02020603050405020304" pitchFamily="18" charset="0"/>
                  <a:ea typeface="Microsoft YaHei UI"/>
                  <a:cs typeface="Times New Roman" panose="02020603050405020304" pitchFamily="18" charset="0"/>
                </a:rPr>
                <a:t>使用指针操作符</a:t>
              </a:r>
              <a:r>
                <a:rPr lang="en-US" altLang="zh-CN" sz="2400" b="1" dirty="0">
                  <a:solidFill>
                    <a:srgbClr val="1C51C8"/>
                  </a:solidFill>
                  <a:latin typeface="Times New Roman" panose="02020603050405020304" pitchFamily="18" charset="0"/>
                  <a:ea typeface="Microsoft YaHei UI"/>
                  <a:cs typeface="Times New Roman" panose="02020603050405020304" pitchFamily="18" charset="0"/>
                </a:rPr>
                <a:t>*</a:t>
              </a:r>
              <a:r>
                <a:rPr lang="zh-CN" altLang="en-US" sz="2400" b="1" dirty="0">
                  <a:solidFill>
                    <a:srgbClr val="1C51C8"/>
                  </a:solidFill>
                  <a:latin typeface="Times New Roman" panose="02020603050405020304" pitchFamily="18" charset="0"/>
                  <a:ea typeface="Microsoft YaHei UI"/>
                  <a:cs typeface="Times New Roman" panose="02020603050405020304" pitchFamily="18" charset="0"/>
                </a:rPr>
                <a:t>存取数组</a:t>
              </a:r>
            </a:p>
          </p:txBody>
        </p:sp>
        <p:grpSp>
          <p:nvGrpSpPr>
            <p:cNvPr id="15" name="组合 14">
              <a:extLst>
                <a:ext uri="{FF2B5EF4-FFF2-40B4-BE49-F238E27FC236}">
                  <a16:creationId xmlns:a16="http://schemas.microsoft.com/office/drawing/2014/main" id="{9EF0A470-A732-BF7D-3824-8EAFAF673EEB}"/>
                </a:ext>
              </a:extLst>
            </p:cNvPr>
            <p:cNvGrpSpPr/>
            <p:nvPr/>
          </p:nvGrpSpPr>
          <p:grpSpPr>
            <a:xfrm>
              <a:off x="6922895" y="1349801"/>
              <a:ext cx="449993" cy="103462"/>
              <a:chOff x="4443665" y="1263145"/>
              <a:chExt cx="449993" cy="103462"/>
            </a:xfrm>
          </p:grpSpPr>
          <p:sp>
            <p:nvSpPr>
              <p:cNvPr id="19" name="平行四边形 18">
                <a:extLst>
                  <a:ext uri="{FF2B5EF4-FFF2-40B4-BE49-F238E27FC236}">
                    <a16:creationId xmlns:a16="http://schemas.microsoft.com/office/drawing/2014/main" id="{B7FB77C8-70E1-FDD7-40C3-93299C788070}"/>
                  </a:ext>
                </a:extLst>
              </p:cNvPr>
              <p:cNvSpPr/>
              <p:nvPr/>
            </p:nvSpPr>
            <p:spPr>
              <a:xfrm>
                <a:off x="4443665" y="1263145"/>
                <a:ext cx="160397" cy="103462"/>
              </a:xfrm>
              <a:prstGeom prst="parallelogram">
                <a:avLst/>
              </a:prstGeom>
              <a:gradFill>
                <a:gsLst>
                  <a:gs pos="0">
                    <a:srgbClr val="184DDD"/>
                  </a:gs>
                  <a:gs pos="97203">
                    <a:srgbClr val="E6EEFC"/>
                  </a:gs>
                  <a:gs pos="6500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20" name="平行四边形 19">
                <a:extLst>
                  <a:ext uri="{FF2B5EF4-FFF2-40B4-BE49-F238E27FC236}">
                    <a16:creationId xmlns:a16="http://schemas.microsoft.com/office/drawing/2014/main" id="{1CC0AE70-A47E-26AC-5A60-385FCD7FCCCD}"/>
                  </a:ext>
                </a:extLst>
              </p:cNvPr>
              <p:cNvSpPr/>
              <p:nvPr/>
            </p:nvSpPr>
            <p:spPr>
              <a:xfrm>
                <a:off x="4644898" y="1263145"/>
                <a:ext cx="248760" cy="103462"/>
              </a:xfrm>
              <a:prstGeom prst="parallelogram">
                <a:avLst/>
              </a:prstGeom>
              <a:gradFill>
                <a:gsLst>
                  <a:gs pos="82000">
                    <a:srgbClr val="E6EEFC"/>
                  </a:gs>
                  <a:gs pos="97203">
                    <a:srgbClr val="E6EEFC"/>
                  </a:gs>
                  <a:gs pos="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grpSp>
          <p:nvGrpSpPr>
            <p:cNvPr id="16" name="组合 15">
              <a:extLst>
                <a:ext uri="{FF2B5EF4-FFF2-40B4-BE49-F238E27FC236}">
                  <a16:creationId xmlns:a16="http://schemas.microsoft.com/office/drawing/2014/main" id="{8DBF1A46-82C5-2C5C-73BB-7183C4C391AE}"/>
                </a:ext>
              </a:extLst>
            </p:cNvPr>
            <p:cNvGrpSpPr/>
            <p:nvPr/>
          </p:nvGrpSpPr>
          <p:grpSpPr>
            <a:xfrm flipH="1">
              <a:off x="2761705" y="1322138"/>
              <a:ext cx="449993" cy="103462"/>
              <a:chOff x="2488823" y="1260501"/>
              <a:chExt cx="449993" cy="103462"/>
            </a:xfrm>
          </p:grpSpPr>
          <p:sp>
            <p:nvSpPr>
              <p:cNvPr id="17" name="平行四边形 16">
                <a:extLst>
                  <a:ext uri="{FF2B5EF4-FFF2-40B4-BE49-F238E27FC236}">
                    <a16:creationId xmlns:a16="http://schemas.microsoft.com/office/drawing/2014/main" id="{5055082C-C0E2-4DA0-0B4C-428A42A2E23B}"/>
                  </a:ext>
                </a:extLst>
              </p:cNvPr>
              <p:cNvSpPr/>
              <p:nvPr/>
            </p:nvSpPr>
            <p:spPr>
              <a:xfrm>
                <a:off x="2488823" y="1260501"/>
                <a:ext cx="160397" cy="103462"/>
              </a:xfrm>
              <a:prstGeom prst="parallelogram">
                <a:avLst/>
              </a:prstGeom>
              <a:gradFill>
                <a:gsLst>
                  <a:gs pos="0">
                    <a:srgbClr val="184DDD"/>
                  </a:gs>
                  <a:gs pos="97203">
                    <a:srgbClr val="E6EEFC"/>
                  </a:gs>
                  <a:gs pos="6500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18" name="平行四边形 17">
                <a:extLst>
                  <a:ext uri="{FF2B5EF4-FFF2-40B4-BE49-F238E27FC236}">
                    <a16:creationId xmlns:a16="http://schemas.microsoft.com/office/drawing/2014/main" id="{C159B43A-4911-0158-FC9B-EB8691B7E123}"/>
                  </a:ext>
                </a:extLst>
              </p:cNvPr>
              <p:cNvSpPr/>
              <p:nvPr/>
            </p:nvSpPr>
            <p:spPr>
              <a:xfrm>
                <a:off x="2690056" y="1260501"/>
                <a:ext cx="248760" cy="103462"/>
              </a:xfrm>
              <a:prstGeom prst="parallelogram">
                <a:avLst/>
              </a:prstGeom>
              <a:gradFill>
                <a:gsLst>
                  <a:gs pos="82000">
                    <a:srgbClr val="E6EEFC"/>
                  </a:gs>
                  <a:gs pos="97203">
                    <a:srgbClr val="E6EEFC"/>
                  </a:gs>
                  <a:gs pos="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grpSp>
      <p:sp>
        <p:nvSpPr>
          <p:cNvPr id="22" name="矩形: 圆角 21">
            <a:extLst>
              <a:ext uri="{FF2B5EF4-FFF2-40B4-BE49-F238E27FC236}">
                <a16:creationId xmlns:a16="http://schemas.microsoft.com/office/drawing/2014/main" id="{56357962-6665-58C4-A95F-7F00D374A8C7}"/>
              </a:ext>
            </a:extLst>
          </p:cNvPr>
          <p:cNvSpPr/>
          <p:nvPr/>
        </p:nvSpPr>
        <p:spPr>
          <a:xfrm>
            <a:off x="4297679" y="3290580"/>
            <a:ext cx="2133601" cy="741645"/>
          </a:xfrm>
          <a:prstGeom prst="roundRect">
            <a:avLst>
              <a:gd name="adj" fmla="val 5093"/>
            </a:avLst>
          </a:prstGeom>
          <a:noFill/>
          <a:ln w="1905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ea typeface="宋体" panose="02010600030101010101" pitchFamily="2" charset="-122"/>
              <a:cs typeface="Times New Roman" panose="02020603050405020304" pitchFamily="18" charset="0"/>
            </a:endParaRPr>
          </a:p>
        </p:txBody>
      </p:sp>
      <p:sp>
        <p:nvSpPr>
          <p:cNvPr id="23" name="矩形: 圆角 22">
            <a:extLst>
              <a:ext uri="{FF2B5EF4-FFF2-40B4-BE49-F238E27FC236}">
                <a16:creationId xmlns:a16="http://schemas.microsoft.com/office/drawing/2014/main" id="{39511EF4-A0EB-56A1-3B97-04DFF931B6C0}"/>
              </a:ext>
            </a:extLst>
          </p:cNvPr>
          <p:cNvSpPr/>
          <p:nvPr/>
        </p:nvSpPr>
        <p:spPr>
          <a:xfrm>
            <a:off x="3207992" y="5143001"/>
            <a:ext cx="5600728" cy="1272720"/>
          </a:xfrm>
          <a:prstGeom prst="roundRect">
            <a:avLst>
              <a:gd name="adj" fmla="val 5093"/>
            </a:avLst>
          </a:prstGeom>
          <a:noFill/>
          <a:ln w="1905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ea typeface="宋体"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422990133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BCB7C5-84BF-54B2-8E01-4CC65A2516BC}"/>
            </a:ext>
          </a:extLst>
        </p:cNvPr>
        <p:cNvGrpSpPr/>
        <p:nvPr/>
      </p:nvGrpSpPr>
      <p:grpSpPr>
        <a:xfrm>
          <a:off x="0" y="0"/>
          <a:ext cx="0" cy="0"/>
          <a:chOff x="0" y="0"/>
          <a:chExt cx="0" cy="0"/>
        </a:xfrm>
      </p:grpSpPr>
      <p:sp>
        <p:nvSpPr>
          <p:cNvPr id="3" name="Rectangle 3">
            <a:extLst>
              <a:ext uri="{FF2B5EF4-FFF2-40B4-BE49-F238E27FC236}">
                <a16:creationId xmlns:a16="http://schemas.microsoft.com/office/drawing/2014/main" id="{50E03A37-9C0C-DDBC-8AA7-FDDFE564B0AE}"/>
              </a:ext>
            </a:extLst>
          </p:cNvPr>
          <p:cNvSpPr txBox="1">
            <a:spLocks noChangeArrowheads="1"/>
          </p:cNvSpPr>
          <p:nvPr/>
        </p:nvSpPr>
        <p:spPr>
          <a:xfrm>
            <a:off x="304800" y="1295400"/>
            <a:ext cx="8520113" cy="304800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buFont typeface="Wingdings" panose="05000000000000000000" pitchFamily="2" charset="2"/>
              <a:buNone/>
            </a:pPr>
            <a:r>
              <a:rPr lang="zh-CN" altLang="en-US" sz="2000" b="1" dirty="0">
                <a:solidFill>
                  <a:srgbClr val="FF0000"/>
                </a:solidFill>
                <a:latin typeface="Times New Roman" panose="02020603050405020304" pitchFamily="18" charset="0"/>
              </a:rPr>
              <a:t>   </a:t>
            </a:r>
            <a:endParaRPr lang="zh-CN" altLang="en-US" sz="1800" dirty="0">
              <a:solidFill>
                <a:srgbClr val="000000"/>
              </a:solidFill>
              <a:latin typeface="宋体" panose="02010600030101010101" pitchFamily="2" charset="-122"/>
            </a:endParaRPr>
          </a:p>
        </p:txBody>
      </p:sp>
      <p:sp>
        <p:nvSpPr>
          <p:cNvPr id="2" name="文本框 1">
            <a:extLst>
              <a:ext uri="{FF2B5EF4-FFF2-40B4-BE49-F238E27FC236}">
                <a16:creationId xmlns:a16="http://schemas.microsoft.com/office/drawing/2014/main" id="{58135F61-BF45-33E7-D984-FC9D3EC4F072}"/>
              </a:ext>
            </a:extLst>
          </p:cNvPr>
          <p:cNvSpPr txBox="1"/>
          <p:nvPr/>
        </p:nvSpPr>
        <p:spPr>
          <a:xfrm>
            <a:off x="900848" y="121514"/>
            <a:ext cx="10560350" cy="584775"/>
          </a:xfrm>
          <a:prstGeom prst="rect">
            <a:avLst/>
          </a:prstGeom>
          <a:noFill/>
        </p:spPr>
        <p:txBody>
          <a:bodyPr wrap="square">
            <a:spAutoFit/>
          </a:bodyPr>
          <a:lstStyle/>
          <a:p>
            <a:r>
              <a:rPr lang="en-US" altLang="zh-CN" sz="3200" b="1" dirty="0">
                <a:latin typeface="微软雅黑" panose="020B0503020204020204" pitchFamily="34" charset="-122"/>
                <a:ea typeface="微软雅黑" panose="020B0503020204020204" pitchFamily="34" charset="-122"/>
                <a:cs typeface="+mj-cs"/>
              </a:rPr>
              <a:t>3.3.3 </a:t>
            </a:r>
            <a:r>
              <a:rPr lang="zh-CN" altLang="en-US" sz="3200" b="1" dirty="0">
                <a:latin typeface="微软雅黑" panose="020B0503020204020204" pitchFamily="34" charset="-122"/>
                <a:ea typeface="微软雅黑" panose="020B0503020204020204" pitchFamily="34" charset="-122"/>
                <a:cs typeface="+mj-cs"/>
              </a:rPr>
              <a:t>指针与数组</a:t>
            </a:r>
          </a:p>
        </p:txBody>
      </p:sp>
      <p:sp>
        <p:nvSpPr>
          <p:cNvPr id="8" name="文本框 7">
            <a:extLst>
              <a:ext uri="{FF2B5EF4-FFF2-40B4-BE49-F238E27FC236}">
                <a16:creationId xmlns:a16="http://schemas.microsoft.com/office/drawing/2014/main" id="{BCA2D7C0-FCB9-1B76-0D39-788C5FE1DAF3}"/>
              </a:ext>
            </a:extLst>
          </p:cNvPr>
          <p:cNvSpPr txBox="1"/>
          <p:nvPr/>
        </p:nvSpPr>
        <p:spPr>
          <a:xfrm>
            <a:off x="745410" y="1662598"/>
            <a:ext cx="10494090" cy="1273875"/>
          </a:xfrm>
          <a:prstGeom prst="rect">
            <a:avLst/>
          </a:prstGeom>
          <a:noFill/>
        </p:spPr>
        <p:txBody>
          <a:bodyPr wrap="square">
            <a:spAutoFit/>
          </a:bodyPr>
          <a:lstStyle/>
          <a:p>
            <a:pPr algn="just">
              <a:lnSpc>
                <a:spcPct val="150000"/>
              </a:lnSpc>
              <a:buFont typeface="Wingdings" panose="05000000000000000000" pitchFamily="2" charset="2"/>
              <a:buNone/>
            </a:pPr>
            <a:r>
              <a:rPr lang="zh-CN" altLang="en-US" sz="1800" dirty="0">
                <a:latin typeface="宋体" panose="02010600030101010101" pitchFamily="2" charset="-122"/>
                <a:ea typeface="宋体" panose="02010600030101010101" pitchFamily="2" charset="-122"/>
                <a:cs typeface="Times New Roman" panose="02020603050405020304" pitchFamily="18" charset="0"/>
              </a:rPr>
              <a:t>指针数组是以</a:t>
            </a:r>
            <a:r>
              <a:rPr lang="zh-CN" altLang="en-US" sz="1800" b="1" dirty="0">
                <a:solidFill>
                  <a:srgbClr val="FF0000"/>
                </a:solidFill>
                <a:latin typeface="宋体" panose="02010600030101010101" pitchFamily="2" charset="-122"/>
                <a:ea typeface="宋体" panose="02010600030101010101" pitchFamily="2" charset="-122"/>
                <a:cs typeface="Times New Roman" panose="02020603050405020304" pitchFamily="18" charset="0"/>
              </a:rPr>
              <a:t>指针变量为元素</a:t>
            </a:r>
            <a:r>
              <a:rPr lang="zh-CN" altLang="en-US" sz="1800" dirty="0">
                <a:latin typeface="宋体" panose="02010600030101010101" pitchFamily="2" charset="-122"/>
                <a:ea typeface="宋体" panose="02010600030101010101" pitchFamily="2" charset="-122"/>
                <a:cs typeface="Times New Roman" panose="02020603050405020304" pitchFamily="18" charset="0"/>
              </a:rPr>
              <a:t>的数组，指针数组的每个元素都是同一类型的指针变量。</a:t>
            </a:r>
            <a:endParaRPr lang="en-US" altLang="zh-CN" sz="1800" dirty="0">
              <a:latin typeface="宋体" panose="02010600030101010101" pitchFamily="2" charset="-122"/>
              <a:ea typeface="宋体" panose="02010600030101010101" pitchFamily="2" charset="-122"/>
              <a:cs typeface="Times New Roman" panose="02020603050405020304" pitchFamily="18" charset="0"/>
            </a:endParaRPr>
          </a:p>
          <a:p>
            <a:pPr algn="just">
              <a:lnSpc>
                <a:spcPct val="150000"/>
              </a:lnSpc>
            </a:pPr>
            <a:r>
              <a:rPr lang="zh-CN" altLang="en-US" dirty="0">
                <a:solidFill>
                  <a:srgbClr val="000000"/>
                </a:solidFill>
                <a:latin typeface="宋体" panose="02010600030101010101" pitchFamily="2" charset="-122"/>
                <a:ea typeface="宋体" panose="02010600030101010101" pitchFamily="2" charset="-122"/>
                <a:cs typeface="Times New Roman" panose="02020603050405020304" pitchFamily="18" charset="0"/>
              </a:rPr>
              <a:t>在指针数组的定义中有两个运算符：*和</a:t>
            </a:r>
            <a:r>
              <a:rPr lang="en-US" altLang="zh-CN" dirty="0">
                <a:solidFill>
                  <a:srgbClr val="000000"/>
                </a:solidFill>
                <a:latin typeface="宋体" panose="02010600030101010101" pitchFamily="2" charset="-122"/>
                <a:ea typeface="宋体" panose="02010600030101010101" pitchFamily="2" charset="-122"/>
                <a:cs typeface="Times New Roman" panose="02020603050405020304" pitchFamily="18" charset="0"/>
              </a:rPr>
              <a:t>[ ]</a:t>
            </a:r>
            <a:r>
              <a:rPr lang="zh-CN" altLang="en-US" dirty="0">
                <a:solidFill>
                  <a:srgbClr val="000000"/>
                </a:solidFill>
                <a:latin typeface="宋体" panose="02010600030101010101" pitchFamily="2" charset="-122"/>
                <a:ea typeface="宋体" panose="02010600030101010101" pitchFamily="2" charset="-122"/>
                <a:cs typeface="Times New Roman" panose="02020603050405020304" pitchFamily="18" charset="0"/>
              </a:rPr>
              <a:t>，</a:t>
            </a:r>
            <a:r>
              <a:rPr lang="zh-CN" altLang="en-US" b="1" dirty="0">
                <a:solidFill>
                  <a:srgbClr val="FF0000"/>
                </a:solidFill>
                <a:latin typeface="宋体" panose="02010600030101010101" pitchFamily="2" charset="-122"/>
                <a:ea typeface="宋体" panose="02010600030101010101" pitchFamily="2" charset="-122"/>
                <a:cs typeface="Times New Roman" panose="02020603050405020304" pitchFamily="18" charset="0"/>
              </a:rPr>
              <a:t>运算符</a:t>
            </a:r>
            <a:r>
              <a:rPr lang="en-US" altLang="zh-CN" b="1" dirty="0">
                <a:solidFill>
                  <a:srgbClr val="FF0000"/>
                </a:solidFill>
                <a:latin typeface="宋体" panose="02010600030101010101" pitchFamily="2" charset="-122"/>
                <a:ea typeface="宋体" panose="02010600030101010101" pitchFamily="2" charset="-122"/>
                <a:cs typeface="Times New Roman" panose="02020603050405020304" pitchFamily="18" charset="0"/>
              </a:rPr>
              <a:t>[ ]</a:t>
            </a:r>
            <a:r>
              <a:rPr lang="zh-CN" altLang="en-US" b="1" dirty="0">
                <a:solidFill>
                  <a:srgbClr val="FF0000"/>
                </a:solidFill>
                <a:latin typeface="宋体" panose="02010600030101010101" pitchFamily="2" charset="-122"/>
                <a:ea typeface="宋体" panose="02010600030101010101" pitchFamily="2" charset="-122"/>
                <a:cs typeface="Times New Roman" panose="02020603050405020304" pitchFamily="18" charset="0"/>
              </a:rPr>
              <a:t>的优先级高于*</a:t>
            </a:r>
            <a:r>
              <a:rPr lang="zh-CN" altLang="en-US" dirty="0">
                <a:solidFill>
                  <a:srgbClr val="000000"/>
                </a:solidFill>
                <a:latin typeface="宋体" panose="02010600030101010101" pitchFamily="2" charset="-122"/>
                <a:ea typeface="宋体" panose="02010600030101010101" pitchFamily="2" charset="-122"/>
                <a:cs typeface="Times New Roman" panose="02020603050405020304" pitchFamily="18" charset="0"/>
              </a:rPr>
              <a:t>，所以*</a:t>
            </a:r>
            <a:r>
              <a:rPr lang="en-US" altLang="zh-CN" dirty="0">
                <a:solidFill>
                  <a:srgbClr val="000000"/>
                </a:solidFill>
                <a:latin typeface="宋体" panose="02010600030101010101" pitchFamily="2" charset="-122"/>
                <a:ea typeface="宋体" panose="02010600030101010101" pitchFamily="2" charset="-122"/>
                <a:cs typeface="Times New Roman" panose="02020603050405020304" pitchFamily="18" charset="0"/>
              </a:rPr>
              <a:t>p[N]</a:t>
            </a:r>
            <a:r>
              <a:rPr lang="zh-CN" altLang="en-US" dirty="0">
                <a:solidFill>
                  <a:srgbClr val="000000"/>
                </a:solidFill>
                <a:latin typeface="宋体" panose="02010600030101010101" pitchFamily="2" charset="-122"/>
                <a:ea typeface="宋体" panose="02010600030101010101" pitchFamily="2" charset="-122"/>
                <a:cs typeface="Times New Roman" panose="02020603050405020304" pitchFamily="18" charset="0"/>
              </a:rPr>
              <a:t>等价于*</a:t>
            </a:r>
            <a:r>
              <a:rPr lang="en-US" altLang="zh-CN" dirty="0">
                <a:solidFill>
                  <a:srgbClr val="000000"/>
                </a:solidFill>
                <a:latin typeface="宋体" panose="02010600030101010101" pitchFamily="2" charset="-122"/>
                <a:ea typeface="宋体" panose="02010600030101010101" pitchFamily="2" charset="-122"/>
                <a:cs typeface="Times New Roman" panose="02020603050405020304" pitchFamily="18" charset="0"/>
              </a:rPr>
              <a:t>( p[N])</a:t>
            </a:r>
            <a:r>
              <a:rPr lang="zh-CN" altLang="en-US" dirty="0">
                <a:solidFill>
                  <a:srgbClr val="000000"/>
                </a:solidFill>
                <a:latin typeface="宋体" panose="02010600030101010101" pitchFamily="2" charset="-122"/>
                <a:ea typeface="宋体" panose="02010600030101010101" pitchFamily="2" charset="-122"/>
                <a:cs typeface="Times New Roman" panose="02020603050405020304" pitchFamily="18" charset="0"/>
              </a:rPr>
              <a:t>，</a:t>
            </a:r>
            <a:r>
              <a:rPr lang="en-US" altLang="zh-CN" dirty="0">
                <a:solidFill>
                  <a:srgbClr val="000000"/>
                </a:solidFill>
                <a:latin typeface="宋体" panose="02010600030101010101" pitchFamily="2" charset="-122"/>
                <a:ea typeface="宋体" panose="02010600030101010101" pitchFamily="2" charset="-122"/>
                <a:cs typeface="Times New Roman" panose="02020603050405020304" pitchFamily="18" charset="0"/>
              </a:rPr>
              <a:t>p[N]</a:t>
            </a:r>
            <a:r>
              <a:rPr lang="zh-CN" altLang="en-US" dirty="0">
                <a:solidFill>
                  <a:srgbClr val="000000"/>
                </a:solidFill>
                <a:latin typeface="宋体" panose="02010600030101010101" pitchFamily="2" charset="-122"/>
                <a:ea typeface="宋体" panose="02010600030101010101" pitchFamily="2" charset="-122"/>
                <a:cs typeface="Times New Roman" panose="02020603050405020304" pitchFamily="18" charset="0"/>
              </a:rPr>
              <a:t>表示一个数组，而*表示数组元素为指针变量。</a:t>
            </a:r>
          </a:p>
        </p:txBody>
      </p:sp>
      <p:grpSp>
        <p:nvGrpSpPr>
          <p:cNvPr id="13" name="组合 12">
            <a:extLst>
              <a:ext uri="{FF2B5EF4-FFF2-40B4-BE49-F238E27FC236}">
                <a16:creationId xmlns:a16="http://schemas.microsoft.com/office/drawing/2014/main" id="{7FD3EAC1-F1DA-AE14-8FB7-AB03C1668092}"/>
              </a:ext>
            </a:extLst>
          </p:cNvPr>
          <p:cNvGrpSpPr/>
          <p:nvPr/>
        </p:nvGrpSpPr>
        <p:grpSpPr>
          <a:xfrm>
            <a:off x="621030" y="1114834"/>
            <a:ext cx="4061459" cy="310896"/>
            <a:chOff x="2761705" y="1243440"/>
            <a:chExt cx="4061459" cy="310896"/>
          </a:xfrm>
        </p:grpSpPr>
        <p:sp>
          <p:nvSpPr>
            <p:cNvPr id="14" name="core goal text">
              <a:extLst>
                <a:ext uri="{FF2B5EF4-FFF2-40B4-BE49-F238E27FC236}">
                  <a16:creationId xmlns:a16="http://schemas.microsoft.com/office/drawing/2014/main" id="{E34F3B2E-30D2-A44A-1BE9-630D939D8595}"/>
                </a:ext>
              </a:extLst>
            </p:cNvPr>
            <p:cNvSpPr txBox="1"/>
            <p:nvPr/>
          </p:nvSpPr>
          <p:spPr>
            <a:xfrm>
              <a:off x="3311429" y="1243440"/>
              <a:ext cx="3511735" cy="310896"/>
            </a:xfrm>
            <a:prstGeom prst="rect">
              <a:avLst/>
            </a:prstGeom>
            <a:noFill/>
            <a:ln>
              <a:noFill/>
            </a:ln>
          </p:spPr>
          <p:txBody>
            <a:bodyPr vert="horz" wrap="square" lIns="0" tIns="0" rIns="0" bIns="0" rtlCol="0" anchor="ctr">
              <a:noAutofit/>
            </a:bodyPr>
            <a:lstStyle/>
            <a:p>
              <a:pPr algn="l"/>
              <a:r>
                <a:rPr lang="zh-CN" altLang="en-US" sz="2400" b="1" dirty="0">
                  <a:solidFill>
                    <a:srgbClr val="1C51C8"/>
                  </a:solidFill>
                  <a:latin typeface="Times New Roman" panose="02020603050405020304" pitchFamily="18" charset="0"/>
                  <a:ea typeface="Microsoft YaHei UI"/>
                  <a:cs typeface="Times New Roman" panose="02020603050405020304" pitchFamily="18" charset="0"/>
                </a:rPr>
                <a:t>指针数组</a:t>
              </a:r>
            </a:p>
          </p:txBody>
        </p:sp>
        <p:grpSp>
          <p:nvGrpSpPr>
            <p:cNvPr id="15" name="组合 14">
              <a:extLst>
                <a:ext uri="{FF2B5EF4-FFF2-40B4-BE49-F238E27FC236}">
                  <a16:creationId xmlns:a16="http://schemas.microsoft.com/office/drawing/2014/main" id="{5D9F2C37-BD2B-7A6B-4EE3-779D98ACB2E7}"/>
                </a:ext>
              </a:extLst>
            </p:cNvPr>
            <p:cNvGrpSpPr/>
            <p:nvPr/>
          </p:nvGrpSpPr>
          <p:grpSpPr>
            <a:xfrm>
              <a:off x="4677722" y="1319163"/>
              <a:ext cx="449993" cy="103462"/>
              <a:chOff x="2198492" y="1232507"/>
              <a:chExt cx="449993" cy="103462"/>
            </a:xfrm>
          </p:grpSpPr>
          <p:sp>
            <p:nvSpPr>
              <p:cNvPr id="19" name="平行四边形 18">
                <a:extLst>
                  <a:ext uri="{FF2B5EF4-FFF2-40B4-BE49-F238E27FC236}">
                    <a16:creationId xmlns:a16="http://schemas.microsoft.com/office/drawing/2014/main" id="{738DD11F-FA8A-2FA6-EA37-616D6B01F748}"/>
                  </a:ext>
                </a:extLst>
              </p:cNvPr>
              <p:cNvSpPr/>
              <p:nvPr/>
            </p:nvSpPr>
            <p:spPr>
              <a:xfrm>
                <a:off x="2198492" y="1232507"/>
                <a:ext cx="160397" cy="103462"/>
              </a:xfrm>
              <a:prstGeom prst="parallelogram">
                <a:avLst/>
              </a:prstGeom>
              <a:gradFill>
                <a:gsLst>
                  <a:gs pos="0">
                    <a:srgbClr val="184DDD"/>
                  </a:gs>
                  <a:gs pos="97203">
                    <a:srgbClr val="E6EEFC"/>
                  </a:gs>
                  <a:gs pos="6500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20" name="平行四边形 19">
                <a:extLst>
                  <a:ext uri="{FF2B5EF4-FFF2-40B4-BE49-F238E27FC236}">
                    <a16:creationId xmlns:a16="http://schemas.microsoft.com/office/drawing/2014/main" id="{92365863-443B-B1AD-9709-559FE691EAC6}"/>
                  </a:ext>
                </a:extLst>
              </p:cNvPr>
              <p:cNvSpPr/>
              <p:nvPr/>
            </p:nvSpPr>
            <p:spPr>
              <a:xfrm>
                <a:off x="2399725" y="1232507"/>
                <a:ext cx="248760" cy="103462"/>
              </a:xfrm>
              <a:prstGeom prst="parallelogram">
                <a:avLst/>
              </a:prstGeom>
              <a:gradFill>
                <a:gsLst>
                  <a:gs pos="82000">
                    <a:srgbClr val="E6EEFC"/>
                  </a:gs>
                  <a:gs pos="97203">
                    <a:srgbClr val="E6EEFC"/>
                  </a:gs>
                  <a:gs pos="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grpSp>
          <p:nvGrpSpPr>
            <p:cNvPr id="16" name="组合 15">
              <a:extLst>
                <a:ext uri="{FF2B5EF4-FFF2-40B4-BE49-F238E27FC236}">
                  <a16:creationId xmlns:a16="http://schemas.microsoft.com/office/drawing/2014/main" id="{4340F8DF-C1AC-2E06-C0AC-D01D4D03E912}"/>
                </a:ext>
              </a:extLst>
            </p:cNvPr>
            <p:cNvGrpSpPr/>
            <p:nvPr/>
          </p:nvGrpSpPr>
          <p:grpSpPr>
            <a:xfrm flipH="1">
              <a:off x="2761705" y="1322138"/>
              <a:ext cx="449993" cy="103462"/>
              <a:chOff x="2488823" y="1260501"/>
              <a:chExt cx="449993" cy="103462"/>
            </a:xfrm>
          </p:grpSpPr>
          <p:sp>
            <p:nvSpPr>
              <p:cNvPr id="17" name="平行四边形 16">
                <a:extLst>
                  <a:ext uri="{FF2B5EF4-FFF2-40B4-BE49-F238E27FC236}">
                    <a16:creationId xmlns:a16="http://schemas.microsoft.com/office/drawing/2014/main" id="{DF361BEF-54EA-A9E9-2A54-8C820264CC4A}"/>
                  </a:ext>
                </a:extLst>
              </p:cNvPr>
              <p:cNvSpPr/>
              <p:nvPr/>
            </p:nvSpPr>
            <p:spPr>
              <a:xfrm>
                <a:off x="2488823" y="1260501"/>
                <a:ext cx="160397" cy="103462"/>
              </a:xfrm>
              <a:prstGeom prst="parallelogram">
                <a:avLst/>
              </a:prstGeom>
              <a:gradFill>
                <a:gsLst>
                  <a:gs pos="0">
                    <a:srgbClr val="184DDD"/>
                  </a:gs>
                  <a:gs pos="97203">
                    <a:srgbClr val="E6EEFC"/>
                  </a:gs>
                  <a:gs pos="6500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18" name="平行四边形 17">
                <a:extLst>
                  <a:ext uri="{FF2B5EF4-FFF2-40B4-BE49-F238E27FC236}">
                    <a16:creationId xmlns:a16="http://schemas.microsoft.com/office/drawing/2014/main" id="{997C1796-2E1B-246F-FD03-2AC35BC521B8}"/>
                  </a:ext>
                </a:extLst>
              </p:cNvPr>
              <p:cNvSpPr/>
              <p:nvPr/>
            </p:nvSpPr>
            <p:spPr>
              <a:xfrm>
                <a:off x="2690056" y="1260501"/>
                <a:ext cx="248760" cy="103462"/>
              </a:xfrm>
              <a:prstGeom prst="parallelogram">
                <a:avLst/>
              </a:prstGeom>
              <a:gradFill>
                <a:gsLst>
                  <a:gs pos="82000">
                    <a:srgbClr val="E6EEFC"/>
                  </a:gs>
                  <a:gs pos="97203">
                    <a:srgbClr val="E6EEFC"/>
                  </a:gs>
                  <a:gs pos="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grpSp>
      <p:grpSp>
        <p:nvGrpSpPr>
          <p:cNvPr id="23" name="组合 22">
            <a:extLst>
              <a:ext uri="{FF2B5EF4-FFF2-40B4-BE49-F238E27FC236}">
                <a16:creationId xmlns:a16="http://schemas.microsoft.com/office/drawing/2014/main" id="{BC80F27D-12B4-0CB5-3492-478E600A01B2}"/>
              </a:ext>
            </a:extLst>
          </p:cNvPr>
          <p:cNvGrpSpPr/>
          <p:nvPr/>
        </p:nvGrpSpPr>
        <p:grpSpPr>
          <a:xfrm>
            <a:off x="2392680" y="3058161"/>
            <a:ext cx="6233160" cy="934845"/>
            <a:chOff x="2232660" y="2671486"/>
            <a:chExt cx="6233160" cy="934845"/>
          </a:xfrm>
        </p:grpSpPr>
        <p:sp>
          <p:nvSpPr>
            <p:cNvPr id="12" name="文本框 11">
              <a:extLst>
                <a:ext uri="{FF2B5EF4-FFF2-40B4-BE49-F238E27FC236}">
                  <a16:creationId xmlns:a16="http://schemas.microsoft.com/office/drawing/2014/main" id="{F0BBB558-8E09-3CC5-F0CC-945F6A73EEA8}"/>
                </a:ext>
              </a:extLst>
            </p:cNvPr>
            <p:cNvSpPr txBox="1"/>
            <p:nvPr/>
          </p:nvSpPr>
          <p:spPr>
            <a:xfrm>
              <a:off x="2369820" y="2671486"/>
              <a:ext cx="6096000" cy="870751"/>
            </a:xfrm>
            <a:prstGeom prst="rect">
              <a:avLst/>
            </a:prstGeom>
            <a:noFill/>
          </p:spPr>
          <p:txBody>
            <a:bodyPr wrap="square">
              <a:spAutoFit/>
            </a:bodyPr>
            <a:lstStyle/>
            <a:p>
              <a:pPr algn="just">
                <a:lnSpc>
                  <a:spcPct val="150000"/>
                </a:lnSpc>
                <a:buFont typeface="Wingdings" panose="05000000000000000000" pitchFamily="2" charset="2"/>
                <a:buNone/>
              </a:pPr>
              <a:r>
                <a:rPr lang="en-US" altLang="zh-CN"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int *</a:t>
              </a:r>
              <a:r>
                <a:rPr lang="en-US" altLang="zh-CN" sz="1800" dirty="0" err="1">
                  <a:solidFill>
                    <a:srgbClr val="000000"/>
                  </a:solidFill>
                  <a:latin typeface="Times New Roman" panose="02020603050405020304" pitchFamily="18" charset="0"/>
                  <a:ea typeface="宋体" panose="02010600030101010101" pitchFamily="2" charset="-122"/>
                  <a:cs typeface="Times New Roman" panose="02020603050405020304" pitchFamily="18" charset="0"/>
                </a:rPr>
                <a:t>p_a</a:t>
              </a:r>
              <a:r>
                <a:rPr lang="en-US" altLang="zh-CN"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[5]; //</a:t>
              </a:r>
              <a:r>
                <a:rPr lang="zh-CN" altLang="en-US"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定义了一个指针数组，其中有</a:t>
              </a:r>
              <a:r>
                <a:rPr lang="en-US" altLang="zh-CN"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5</a:t>
              </a:r>
              <a:r>
                <a:rPr lang="zh-CN" altLang="en-US"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个数组元素，每个数组元素都是一个</a:t>
              </a:r>
              <a:r>
                <a:rPr lang="en-US" altLang="zh-CN"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int</a:t>
              </a:r>
              <a:r>
                <a:rPr lang="zh-CN" altLang="en-US"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类型的指针。 </a:t>
              </a:r>
            </a:p>
          </p:txBody>
        </p:sp>
        <p:sp>
          <p:nvSpPr>
            <p:cNvPr id="22" name="矩形: 圆角 21">
              <a:extLst>
                <a:ext uri="{FF2B5EF4-FFF2-40B4-BE49-F238E27FC236}">
                  <a16:creationId xmlns:a16="http://schemas.microsoft.com/office/drawing/2014/main" id="{4C26D3BC-01E2-2655-B053-53668FD008DE}"/>
                </a:ext>
              </a:extLst>
            </p:cNvPr>
            <p:cNvSpPr/>
            <p:nvPr/>
          </p:nvSpPr>
          <p:spPr>
            <a:xfrm>
              <a:off x="2232660" y="2735580"/>
              <a:ext cx="6233160" cy="870751"/>
            </a:xfrm>
            <a:prstGeom prst="roundRect">
              <a:avLst>
                <a:gd name="adj" fmla="val 5093"/>
              </a:avLst>
            </a:prstGeom>
            <a:noFill/>
            <a:ln w="1905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Times New Roman" panose="02020603050405020304" pitchFamily="18" charset="0"/>
                <a:ea typeface="宋体" panose="02010600030101010101" pitchFamily="2" charset="-122"/>
                <a:cs typeface="Times New Roman" panose="02020603050405020304" pitchFamily="18" charset="0"/>
              </a:endParaRPr>
            </a:p>
          </p:txBody>
        </p:sp>
      </p:grpSp>
      <p:sp>
        <p:nvSpPr>
          <p:cNvPr id="25" name="文本框 24">
            <a:extLst>
              <a:ext uri="{FF2B5EF4-FFF2-40B4-BE49-F238E27FC236}">
                <a16:creationId xmlns:a16="http://schemas.microsoft.com/office/drawing/2014/main" id="{C999B621-55A3-56A6-69A7-0149F2F6D3DC}"/>
              </a:ext>
            </a:extLst>
          </p:cNvPr>
          <p:cNvSpPr txBox="1"/>
          <p:nvPr/>
        </p:nvSpPr>
        <p:spPr>
          <a:xfrm>
            <a:off x="745410" y="4178788"/>
            <a:ext cx="10424160" cy="1296637"/>
          </a:xfrm>
          <a:prstGeom prst="rect">
            <a:avLst/>
          </a:prstGeom>
          <a:noFill/>
        </p:spPr>
        <p:txBody>
          <a:bodyPr wrap="square">
            <a:spAutoFit/>
          </a:bodyPr>
          <a:lstStyle/>
          <a:p>
            <a:pPr marL="285750" indent="-285750">
              <a:lnSpc>
                <a:spcPct val="150000"/>
              </a:lnSpc>
              <a:buFont typeface="Arial" panose="020B0604020202020204" pitchFamily="34" charset="0"/>
              <a:buChar char="•"/>
            </a:pPr>
            <a:r>
              <a:rPr lang="zh-CN" altLang="en-US" dirty="0">
                <a:latin typeface="宋体" panose="02010600030101010101" pitchFamily="2" charset="-122"/>
                <a:ea typeface="宋体" panose="02010600030101010101" pitchFamily="2" charset="-122"/>
              </a:rPr>
              <a:t>对指针数组的存取同样可以使用指针方式、数组方式、以及指针与数组结合的方式。一维指针数组与二维指针数组对应，可采用存取二维数组的方式存取。</a:t>
            </a:r>
          </a:p>
          <a:p>
            <a:pPr marL="285750" indent="-285750">
              <a:lnSpc>
                <a:spcPct val="150000"/>
              </a:lnSpc>
              <a:buFont typeface="Arial" panose="020B0604020202020204" pitchFamily="34" charset="0"/>
              <a:buChar char="•"/>
            </a:pPr>
            <a:r>
              <a:rPr lang="zh-CN" altLang="en-US" dirty="0">
                <a:latin typeface="宋体" panose="02010600030101010101" pitchFamily="2" charset="-122"/>
                <a:ea typeface="宋体" panose="02010600030101010101" pitchFamily="2" charset="-122"/>
              </a:rPr>
              <a:t>指针数组的每一个元素都是一个指针，因此必须先赋值，后引用。</a:t>
            </a:r>
          </a:p>
        </p:txBody>
      </p:sp>
    </p:spTree>
    <p:extLst>
      <p:ext uri="{BB962C8B-B14F-4D97-AF65-F5344CB8AC3E}">
        <p14:creationId xmlns:p14="http://schemas.microsoft.com/office/powerpoint/2010/main" val="323098844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F912E6-2DC7-106B-EAA9-3BF7CC98404B}"/>
            </a:ext>
          </a:extLst>
        </p:cNvPr>
        <p:cNvGrpSpPr/>
        <p:nvPr/>
      </p:nvGrpSpPr>
      <p:grpSpPr>
        <a:xfrm>
          <a:off x="0" y="0"/>
          <a:ext cx="0" cy="0"/>
          <a:chOff x="0" y="0"/>
          <a:chExt cx="0" cy="0"/>
        </a:xfrm>
      </p:grpSpPr>
      <p:graphicFrame>
        <p:nvGraphicFramePr>
          <p:cNvPr id="11" name="Object 6">
            <a:extLst>
              <a:ext uri="{FF2B5EF4-FFF2-40B4-BE49-F238E27FC236}">
                <a16:creationId xmlns:a16="http://schemas.microsoft.com/office/drawing/2014/main" id="{5D99B585-6325-129C-483A-F8DAC31B931A}"/>
              </a:ext>
            </a:extLst>
          </p:cNvPr>
          <p:cNvGraphicFramePr>
            <a:graphicFrameLocks noChangeAspect="1"/>
          </p:cNvGraphicFramePr>
          <p:nvPr>
            <p:extLst>
              <p:ext uri="{D42A27DB-BD31-4B8C-83A1-F6EECF244321}">
                <p14:modId xmlns:p14="http://schemas.microsoft.com/office/powerpoint/2010/main" val="4209899046"/>
              </p:ext>
            </p:extLst>
          </p:nvPr>
        </p:nvGraphicFramePr>
        <p:xfrm>
          <a:off x="4899660" y="2684224"/>
          <a:ext cx="6019800" cy="3578225"/>
        </p:xfrm>
        <a:graphic>
          <a:graphicData uri="http://schemas.openxmlformats.org/presentationml/2006/ole">
            <mc:AlternateContent xmlns:mc="http://schemas.openxmlformats.org/markup-compatibility/2006">
              <mc:Choice xmlns:v="urn:schemas-microsoft-com:vml" Requires="v">
                <p:oleObj r:id="rId3" imgW="3654360" imgH="2172960" progId="Word.Picture.8">
                  <p:embed/>
                </p:oleObj>
              </mc:Choice>
              <mc:Fallback>
                <p:oleObj r:id="rId3" imgW="3654360" imgH="2172960" progId="Word.Picture.8">
                  <p:embed/>
                  <p:pic>
                    <p:nvPicPr>
                      <p:cNvPr id="107526" name="Object 6">
                        <a:extLst>
                          <a:ext uri="{FF2B5EF4-FFF2-40B4-BE49-F238E27FC236}">
                            <a16:creationId xmlns:a16="http://schemas.microsoft.com/office/drawing/2014/main" id="{6E13C07D-9311-F4AE-4CA1-109082C7E9F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99660" y="2684224"/>
                        <a:ext cx="6019800" cy="357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 name="文本框 2">
            <a:extLst>
              <a:ext uri="{FF2B5EF4-FFF2-40B4-BE49-F238E27FC236}">
                <a16:creationId xmlns:a16="http://schemas.microsoft.com/office/drawing/2014/main" id="{5CF81F8C-B926-4DB9-C2E4-EB967BFB3554}"/>
              </a:ext>
            </a:extLst>
          </p:cNvPr>
          <p:cNvSpPr txBox="1"/>
          <p:nvPr/>
        </p:nvSpPr>
        <p:spPr>
          <a:xfrm>
            <a:off x="900848" y="121514"/>
            <a:ext cx="10560350" cy="584775"/>
          </a:xfrm>
          <a:prstGeom prst="rect">
            <a:avLst/>
          </a:prstGeom>
          <a:noFill/>
        </p:spPr>
        <p:txBody>
          <a:bodyPr wrap="square">
            <a:spAutoFit/>
          </a:bodyPr>
          <a:lstStyle/>
          <a:p>
            <a:r>
              <a:rPr lang="en-US" altLang="zh-CN" sz="3200" b="1" dirty="0">
                <a:latin typeface="微软雅黑" panose="020B0503020204020204" pitchFamily="34" charset="-122"/>
                <a:ea typeface="微软雅黑" panose="020B0503020204020204" pitchFamily="34" charset="-122"/>
                <a:cs typeface="+mj-cs"/>
              </a:rPr>
              <a:t>3.3.3 </a:t>
            </a:r>
            <a:r>
              <a:rPr lang="zh-CN" altLang="en-US" sz="3200" b="1" dirty="0">
                <a:latin typeface="微软雅黑" panose="020B0503020204020204" pitchFamily="34" charset="-122"/>
                <a:ea typeface="微软雅黑" panose="020B0503020204020204" pitchFamily="34" charset="-122"/>
                <a:cs typeface="+mj-cs"/>
              </a:rPr>
              <a:t>指针与数组</a:t>
            </a:r>
          </a:p>
        </p:txBody>
      </p:sp>
      <p:sp>
        <p:nvSpPr>
          <p:cNvPr id="6" name="文本框 5">
            <a:extLst>
              <a:ext uri="{FF2B5EF4-FFF2-40B4-BE49-F238E27FC236}">
                <a16:creationId xmlns:a16="http://schemas.microsoft.com/office/drawing/2014/main" id="{6A986200-F992-4436-B2B8-630BD7118EF9}"/>
              </a:ext>
            </a:extLst>
          </p:cNvPr>
          <p:cNvSpPr txBox="1"/>
          <p:nvPr/>
        </p:nvSpPr>
        <p:spPr>
          <a:xfrm>
            <a:off x="754380" y="972234"/>
            <a:ext cx="6096000" cy="400110"/>
          </a:xfrm>
          <a:prstGeom prst="rect">
            <a:avLst/>
          </a:prstGeom>
          <a:noFill/>
        </p:spPr>
        <p:txBody>
          <a:bodyPr wrap="square">
            <a:spAutoFit/>
          </a:bodyPr>
          <a:lstStyle/>
          <a:p>
            <a:pPr marL="285750" indent="-285750" algn="just">
              <a:buFont typeface="Arial" panose="020B0604020202020204" pitchFamily="34" charset="0"/>
              <a:buChar char="•"/>
            </a:pPr>
            <a:r>
              <a:rPr lang="zh-CN" altLang="en-US" sz="2000" b="1" dirty="0">
                <a:latin typeface="宋体" panose="02010600030101010101" pitchFamily="2" charset="-122"/>
                <a:ea typeface="宋体" panose="02010600030101010101" pitchFamily="2" charset="-122"/>
              </a:rPr>
              <a:t>数组指针</a:t>
            </a:r>
            <a:endParaRPr lang="zh-CN" altLang="en-US" sz="1800" dirty="0">
              <a:latin typeface="宋体" panose="02010600030101010101" pitchFamily="2" charset="-122"/>
              <a:ea typeface="宋体" panose="02010600030101010101" pitchFamily="2" charset="-122"/>
              <a:cs typeface="Times New Roman" panose="02020603050405020304" pitchFamily="18" charset="0"/>
            </a:endParaRPr>
          </a:p>
        </p:txBody>
      </p:sp>
      <p:sp>
        <p:nvSpPr>
          <p:cNvPr id="8" name="文本框 7">
            <a:extLst>
              <a:ext uri="{FF2B5EF4-FFF2-40B4-BE49-F238E27FC236}">
                <a16:creationId xmlns:a16="http://schemas.microsoft.com/office/drawing/2014/main" id="{E76D4BA3-5ECD-3449-695B-7A066A093FEB}"/>
              </a:ext>
            </a:extLst>
          </p:cNvPr>
          <p:cNvSpPr txBox="1"/>
          <p:nvPr/>
        </p:nvSpPr>
        <p:spPr>
          <a:xfrm>
            <a:off x="1066800" y="1675074"/>
            <a:ext cx="9654540" cy="871392"/>
          </a:xfrm>
          <a:prstGeom prst="rect">
            <a:avLst/>
          </a:prstGeom>
          <a:noFill/>
        </p:spPr>
        <p:txBody>
          <a:bodyPr wrap="square">
            <a:spAutoFit/>
          </a:bodyPr>
          <a:lstStyle/>
          <a:p>
            <a:pPr algn="just">
              <a:lnSpc>
                <a:spcPct val="150000"/>
              </a:lnSpc>
              <a:buFont typeface="Wingdings" panose="05000000000000000000" pitchFamily="2" charset="2"/>
              <a:buNone/>
            </a:pPr>
            <a:r>
              <a:rPr lang="zh-CN" altLang="en-US"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虽然运算符</a:t>
            </a:r>
            <a:r>
              <a:rPr lang="en-US" altLang="zh-CN"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 ]</a:t>
            </a:r>
            <a:r>
              <a:rPr lang="zh-CN" altLang="en-US"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的优先级高于*，但是，在数组指针的定义式中，</a:t>
            </a:r>
            <a:r>
              <a:rPr lang="en-US" altLang="zh-CN" sz="1800" b="1" dirty="0">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rPr>
              <a:t>(* </a:t>
            </a:r>
            <a:r>
              <a:rPr lang="zh-CN" altLang="en-US" sz="1800" b="1" dirty="0">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rPr>
              <a:t>指针名</a:t>
            </a:r>
            <a:r>
              <a:rPr lang="en-US" altLang="zh-CN" sz="1800" b="1" dirty="0">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rPr>
              <a:t>) </a:t>
            </a:r>
            <a:r>
              <a:rPr lang="zh-CN" altLang="en-US" sz="1800" b="1" dirty="0">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rPr>
              <a:t>改变了这种优先级</a:t>
            </a:r>
            <a:r>
              <a:rPr lang="zh-CN" altLang="en-US"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，它表明定义的</a:t>
            </a:r>
            <a:r>
              <a:rPr lang="zh-CN" altLang="en-US" sz="1800" b="1" dirty="0">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rPr>
              <a:t>首先是一个指针</a:t>
            </a:r>
            <a:r>
              <a:rPr lang="zh-CN" altLang="en-US"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，然后才是什么类型的指针。</a:t>
            </a:r>
          </a:p>
        </p:txBody>
      </p:sp>
      <p:sp>
        <p:nvSpPr>
          <p:cNvPr id="21" name="文本框 20">
            <a:extLst>
              <a:ext uri="{FF2B5EF4-FFF2-40B4-BE49-F238E27FC236}">
                <a16:creationId xmlns:a16="http://schemas.microsoft.com/office/drawing/2014/main" id="{05083062-DC38-CA5D-37C3-E39776CE74F9}"/>
              </a:ext>
            </a:extLst>
          </p:cNvPr>
          <p:cNvSpPr txBox="1"/>
          <p:nvPr/>
        </p:nvSpPr>
        <p:spPr>
          <a:xfrm>
            <a:off x="1066800" y="1405062"/>
            <a:ext cx="3474720" cy="369332"/>
          </a:xfrm>
          <a:prstGeom prst="rect">
            <a:avLst/>
          </a:prstGeom>
          <a:noFill/>
        </p:spPr>
        <p:txBody>
          <a:bodyPr wrap="square">
            <a:spAutoFit/>
          </a:bodyPr>
          <a:lstStyle/>
          <a:p>
            <a:r>
              <a:rPr lang="zh-CN" altLang="en-US" sz="1800" dirty="0">
                <a:solidFill>
                  <a:schemeClr val="bg2">
                    <a:lumMod val="50000"/>
                  </a:schemeClr>
                </a:solidFill>
                <a:latin typeface="宋体" panose="02010600030101010101" pitchFamily="2" charset="-122"/>
                <a:ea typeface="宋体" panose="02010600030101010101" pitchFamily="2" charset="-122"/>
              </a:rPr>
              <a:t>数组指针是指向数组的指针。</a:t>
            </a:r>
            <a:endParaRPr lang="zh-CN" altLang="en-US" dirty="0">
              <a:solidFill>
                <a:schemeClr val="bg2">
                  <a:lumMod val="50000"/>
                </a:schemeClr>
              </a:solidFill>
            </a:endParaRPr>
          </a:p>
        </p:txBody>
      </p:sp>
      <p:grpSp>
        <p:nvGrpSpPr>
          <p:cNvPr id="23" name="组合 22">
            <a:extLst>
              <a:ext uri="{FF2B5EF4-FFF2-40B4-BE49-F238E27FC236}">
                <a16:creationId xmlns:a16="http://schemas.microsoft.com/office/drawing/2014/main" id="{E5EEC441-3CAA-F79B-7BC7-6DD352BEAB6C}"/>
              </a:ext>
            </a:extLst>
          </p:cNvPr>
          <p:cNvGrpSpPr/>
          <p:nvPr/>
        </p:nvGrpSpPr>
        <p:grpSpPr>
          <a:xfrm>
            <a:off x="1272540" y="3156495"/>
            <a:ext cx="3764280" cy="1800388"/>
            <a:chOff x="998220" y="2981235"/>
            <a:chExt cx="3764280" cy="1800388"/>
          </a:xfrm>
        </p:grpSpPr>
        <p:sp>
          <p:nvSpPr>
            <p:cNvPr id="10" name="文本框 9">
              <a:extLst>
                <a:ext uri="{FF2B5EF4-FFF2-40B4-BE49-F238E27FC236}">
                  <a16:creationId xmlns:a16="http://schemas.microsoft.com/office/drawing/2014/main" id="{F19668D0-6986-B203-9647-C0741BBC385A}"/>
                </a:ext>
              </a:extLst>
            </p:cNvPr>
            <p:cNvSpPr txBox="1"/>
            <p:nvPr/>
          </p:nvSpPr>
          <p:spPr>
            <a:xfrm>
              <a:off x="1120140" y="2981235"/>
              <a:ext cx="3642360" cy="1701748"/>
            </a:xfrm>
            <a:prstGeom prst="rect">
              <a:avLst/>
            </a:prstGeom>
            <a:noFill/>
          </p:spPr>
          <p:txBody>
            <a:bodyPr wrap="square">
              <a:spAutoFit/>
            </a:bodyPr>
            <a:lstStyle/>
            <a:p>
              <a:pPr algn="just">
                <a:lnSpc>
                  <a:spcPct val="150000"/>
                </a:lnSpc>
                <a:buFont typeface="Wingdings" panose="05000000000000000000" pitchFamily="2" charset="2"/>
                <a:buNone/>
              </a:pPr>
              <a:r>
                <a:rPr lang="en-US" altLang="zh-CN"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int (* </a:t>
              </a:r>
              <a:r>
                <a:rPr lang="en-US" altLang="zh-CN" sz="1800" dirty="0" err="1">
                  <a:solidFill>
                    <a:srgbClr val="000000"/>
                  </a:solidFill>
                  <a:latin typeface="Times New Roman" panose="02020603050405020304" pitchFamily="18" charset="0"/>
                  <a:ea typeface="宋体" panose="02010600030101010101" pitchFamily="2" charset="-122"/>
                  <a:cs typeface="Times New Roman" panose="02020603050405020304" pitchFamily="18" charset="0"/>
                </a:rPr>
                <a:t>a_p</a:t>
              </a:r>
              <a:r>
                <a:rPr lang="en-US" altLang="zh-CN"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 [5];</a:t>
              </a:r>
            </a:p>
            <a:p>
              <a:pPr algn="just">
                <a:lnSpc>
                  <a:spcPct val="150000"/>
                </a:lnSpc>
                <a:buFont typeface="Wingdings" panose="05000000000000000000" pitchFamily="2" charset="2"/>
                <a:buNone/>
              </a:pPr>
              <a:r>
                <a:rPr lang="zh-CN" altLang="en-US"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等效于下列定义方式：</a:t>
              </a:r>
            </a:p>
            <a:p>
              <a:pPr algn="just">
                <a:lnSpc>
                  <a:spcPct val="150000"/>
                </a:lnSpc>
                <a:buFont typeface="Wingdings" panose="05000000000000000000" pitchFamily="2" charset="2"/>
                <a:buNone/>
              </a:pPr>
              <a:r>
                <a:rPr lang="zh-CN" altLang="en-US"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①</a:t>
              </a:r>
              <a:r>
                <a:rPr lang="en-US" altLang="zh-CN"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typedef  int  I_A[5];</a:t>
              </a:r>
            </a:p>
            <a:p>
              <a:pPr algn="just">
                <a:lnSpc>
                  <a:spcPct val="150000"/>
                </a:lnSpc>
                <a:buFont typeface="Wingdings" panose="05000000000000000000" pitchFamily="2" charset="2"/>
                <a:buNone/>
              </a:pPr>
              <a:r>
                <a:rPr lang="en-US" altLang="zh-CN"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②I_A  *</a:t>
              </a:r>
              <a:r>
                <a:rPr lang="en-US" altLang="zh-CN" sz="1800" dirty="0" err="1">
                  <a:solidFill>
                    <a:srgbClr val="000000"/>
                  </a:solidFill>
                  <a:latin typeface="Times New Roman" panose="02020603050405020304" pitchFamily="18" charset="0"/>
                  <a:ea typeface="宋体" panose="02010600030101010101" pitchFamily="2" charset="-122"/>
                  <a:cs typeface="Times New Roman" panose="02020603050405020304" pitchFamily="18" charset="0"/>
                </a:rPr>
                <a:t>a_p</a:t>
              </a:r>
              <a:r>
                <a:rPr lang="en-US" altLang="zh-CN"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a:t>
              </a:r>
              <a:endParaRPr lang="zh-CN" altLang="en-US" dirty="0">
                <a:latin typeface="Times New Roman" panose="02020603050405020304" pitchFamily="18" charset="0"/>
                <a:ea typeface="宋体" panose="02010600030101010101" pitchFamily="2" charset="-122"/>
                <a:cs typeface="Times New Roman" panose="02020603050405020304" pitchFamily="18" charset="0"/>
              </a:endParaRPr>
            </a:p>
          </p:txBody>
        </p:sp>
        <p:sp>
          <p:nvSpPr>
            <p:cNvPr id="22" name="矩形: 圆角 21">
              <a:extLst>
                <a:ext uri="{FF2B5EF4-FFF2-40B4-BE49-F238E27FC236}">
                  <a16:creationId xmlns:a16="http://schemas.microsoft.com/office/drawing/2014/main" id="{7466B6AF-6660-C7F7-B890-73F8CABDC0B5}"/>
                </a:ext>
              </a:extLst>
            </p:cNvPr>
            <p:cNvSpPr/>
            <p:nvPr/>
          </p:nvSpPr>
          <p:spPr>
            <a:xfrm>
              <a:off x="998220" y="2981235"/>
              <a:ext cx="2613660" cy="1800388"/>
            </a:xfrm>
            <a:prstGeom prst="roundRect">
              <a:avLst>
                <a:gd name="adj" fmla="val 5093"/>
              </a:avLst>
            </a:prstGeom>
            <a:noFill/>
            <a:ln w="1905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ea typeface="宋体" panose="02010600030101010101" pitchFamily="2" charset="-122"/>
                <a:cs typeface="Times New Roman" panose="02020603050405020304" pitchFamily="18" charset="0"/>
              </a:endParaRPr>
            </a:p>
          </p:txBody>
        </p:sp>
      </p:grpSp>
    </p:spTree>
    <p:extLst>
      <p:ext uri="{BB962C8B-B14F-4D97-AF65-F5344CB8AC3E}">
        <p14:creationId xmlns:p14="http://schemas.microsoft.com/office/powerpoint/2010/main" val="333738528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4CEAC0-3F6E-6536-EAF5-EE277CDBA854}"/>
            </a:ext>
          </a:extLst>
        </p:cNvPr>
        <p:cNvGrpSpPr/>
        <p:nvPr/>
      </p:nvGrpSpPr>
      <p:grpSpPr>
        <a:xfrm>
          <a:off x="0" y="0"/>
          <a:ext cx="0" cy="0"/>
          <a:chOff x="0" y="0"/>
          <a:chExt cx="0" cy="0"/>
        </a:xfrm>
      </p:grpSpPr>
      <p:sp>
        <p:nvSpPr>
          <p:cNvPr id="2" name="文本框 1">
            <a:extLst>
              <a:ext uri="{FF2B5EF4-FFF2-40B4-BE49-F238E27FC236}">
                <a16:creationId xmlns:a16="http://schemas.microsoft.com/office/drawing/2014/main" id="{F0EC5D5B-03A9-F2F1-FE35-5BAE7D42E421}"/>
              </a:ext>
            </a:extLst>
          </p:cNvPr>
          <p:cNvSpPr txBox="1"/>
          <p:nvPr/>
        </p:nvSpPr>
        <p:spPr>
          <a:xfrm>
            <a:off x="900848" y="121514"/>
            <a:ext cx="10560350" cy="584775"/>
          </a:xfrm>
          <a:prstGeom prst="rect">
            <a:avLst/>
          </a:prstGeom>
          <a:noFill/>
        </p:spPr>
        <p:txBody>
          <a:bodyPr wrap="square">
            <a:spAutoFit/>
          </a:bodyPr>
          <a:lstStyle/>
          <a:p>
            <a:r>
              <a:rPr lang="en-US" altLang="zh-CN" sz="3200" b="1" dirty="0">
                <a:latin typeface="微软雅黑" panose="020B0503020204020204" pitchFamily="34" charset="-122"/>
                <a:ea typeface="微软雅黑" panose="020B0503020204020204" pitchFamily="34" charset="-122"/>
                <a:cs typeface="+mj-cs"/>
              </a:rPr>
              <a:t>3.3.4 </a:t>
            </a:r>
            <a:r>
              <a:rPr lang="zh-CN" altLang="en-US" sz="3200" b="1" dirty="0">
                <a:latin typeface="微软雅黑" panose="020B0503020204020204" pitchFamily="34" charset="-122"/>
                <a:ea typeface="微软雅黑" panose="020B0503020204020204" pitchFamily="34" charset="-122"/>
                <a:cs typeface="+mj-cs"/>
              </a:rPr>
              <a:t>多重指针</a:t>
            </a:r>
          </a:p>
        </p:txBody>
      </p:sp>
      <p:sp>
        <p:nvSpPr>
          <p:cNvPr id="5" name="文本框 4">
            <a:extLst>
              <a:ext uri="{FF2B5EF4-FFF2-40B4-BE49-F238E27FC236}">
                <a16:creationId xmlns:a16="http://schemas.microsoft.com/office/drawing/2014/main" id="{405DC63E-6B6C-1B81-A842-24BF91AABCD5}"/>
              </a:ext>
            </a:extLst>
          </p:cNvPr>
          <p:cNvSpPr txBox="1"/>
          <p:nvPr/>
        </p:nvSpPr>
        <p:spPr>
          <a:xfrm>
            <a:off x="802323" y="928899"/>
            <a:ext cx="9819958" cy="1286891"/>
          </a:xfrm>
          <a:prstGeom prst="rect">
            <a:avLst/>
          </a:prstGeom>
          <a:noFill/>
        </p:spPr>
        <p:txBody>
          <a:bodyPr wrap="square">
            <a:spAutoFit/>
          </a:bodyPr>
          <a:lstStyle/>
          <a:p>
            <a:pPr algn="just">
              <a:lnSpc>
                <a:spcPct val="150000"/>
              </a:lnSpc>
            </a:pPr>
            <a:r>
              <a:rPr lang="zh-CN" altLang="en-US" sz="1800" dirty="0">
                <a:latin typeface="宋体" panose="02010600030101010101" pitchFamily="2" charset="-122"/>
                <a:ea typeface="宋体" panose="02010600030101010101" pitchFamily="2" charset="-122"/>
              </a:rPr>
              <a:t>如果已经定义了一个指针类型，我们再定义一个指针，用于指向已经定义的指针变量，后面定义的指针变量就是一个指向指针的指针变量，简称</a:t>
            </a:r>
            <a:r>
              <a:rPr lang="zh-CN" altLang="en-US" sz="1800" b="1" dirty="0">
                <a:solidFill>
                  <a:schemeClr val="accent1"/>
                </a:solidFill>
                <a:latin typeface="微软雅黑" panose="020B0503020204020204" pitchFamily="34" charset="-122"/>
                <a:ea typeface="微软雅黑" panose="020B0503020204020204" pitchFamily="34" charset="-122"/>
              </a:rPr>
              <a:t>指向指针的指针</a:t>
            </a:r>
            <a:r>
              <a:rPr lang="zh-CN" altLang="en-US" sz="1800" dirty="0">
                <a:latin typeface="宋体" panose="02010600030101010101" pitchFamily="2" charset="-122"/>
                <a:ea typeface="宋体" panose="02010600030101010101" pitchFamily="2" charset="-122"/>
              </a:rPr>
              <a:t>，这样的指针也称</a:t>
            </a:r>
            <a:r>
              <a:rPr lang="zh-CN" altLang="en-US" sz="1800" b="1" dirty="0">
                <a:solidFill>
                  <a:schemeClr val="accent1"/>
                </a:solidFill>
                <a:latin typeface="微软雅黑" panose="020B0503020204020204" pitchFamily="34" charset="-122"/>
                <a:ea typeface="微软雅黑" panose="020B0503020204020204" pitchFamily="34" charset="-122"/>
              </a:rPr>
              <a:t>二重</a:t>
            </a:r>
            <a:r>
              <a:rPr lang="en-US" altLang="zh-CN" sz="1800" b="1" dirty="0">
                <a:solidFill>
                  <a:schemeClr val="accent1"/>
                </a:solidFill>
                <a:latin typeface="微软雅黑" panose="020B0503020204020204" pitchFamily="34" charset="-122"/>
                <a:ea typeface="微软雅黑" panose="020B0503020204020204" pitchFamily="34" charset="-122"/>
              </a:rPr>
              <a:t>(</a:t>
            </a:r>
            <a:r>
              <a:rPr lang="zh-CN" altLang="en-US" sz="1800" b="1" dirty="0">
                <a:solidFill>
                  <a:schemeClr val="accent1"/>
                </a:solidFill>
                <a:latin typeface="微软雅黑" panose="020B0503020204020204" pitchFamily="34" charset="-122"/>
                <a:ea typeface="微软雅黑" panose="020B0503020204020204" pitchFamily="34" charset="-122"/>
              </a:rPr>
              <a:t>级</a:t>
            </a:r>
            <a:r>
              <a:rPr lang="en-US" altLang="zh-CN" sz="1800" b="1" dirty="0">
                <a:solidFill>
                  <a:schemeClr val="accent1"/>
                </a:solidFill>
                <a:latin typeface="微软雅黑" panose="020B0503020204020204" pitchFamily="34" charset="-122"/>
                <a:ea typeface="微软雅黑" panose="020B0503020204020204" pitchFamily="34" charset="-122"/>
              </a:rPr>
              <a:t>)</a:t>
            </a:r>
            <a:r>
              <a:rPr lang="zh-CN" altLang="en-US" sz="1800" b="1" dirty="0">
                <a:solidFill>
                  <a:schemeClr val="accent1"/>
                </a:solidFill>
                <a:latin typeface="微软雅黑" panose="020B0503020204020204" pitchFamily="34" charset="-122"/>
                <a:ea typeface="微软雅黑" panose="020B0503020204020204" pitchFamily="34" charset="-122"/>
              </a:rPr>
              <a:t>指针</a:t>
            </a:r>
            <a:r>
              <a:rPr lang="zh-CN" altLang="en-US" sz="1800" dirty="0">
                <a:solidFill>
                  <a:schemeClr val="accent1"/>
                </a:solidFill>
                <a:latin typeface="微软雅黑" panose="020B0503020204020204" pitchFamily="34" charset="-122"/>
                <a:ea typeface="微软雅黑" panose="020B0503020204020204" pitchFamily="34" charset="-122"/>
              </a:rPr>
              <a:t>。</a:t>
            </a:r>
            <a:r>
              <a:rPr lang="zh-CN" altLang="en-US" b="1" dirty="0">
                <a:solidFill>
                  <a:schemeClr val="accent1"/>
                </a:solidFill>
                <a:latin typeface="微软雅黑" panose="020B0503020204020204" pitchFamily="34" charset="-122"/>
                <a:ea typeface="微软雅黑" panose="020B0503020204020204" pitchFamily="34" charset="-122"/>
              </a:rPr>
              <a:t>三重及以上</a:t>
            </a:r>
            <a:r>
              <a:rPr lang="zh-CN" altLang="en-US" dirty="0">
                <a:latin typeface="宋体" panose="02010600030101010101" pitchFamily="2" charset="-122"/>
                <a:ea typeface="宋体" panose="02010600030101010101" pitchFamily="2" charset="-122"/>
              </a:rPr>
              <a:t>的指针统称为</a:t>
            </a:r>
            <a:r>
              <a:rPr lang="zh-CN" altLang="en-US" b="1" dirty="0">
                <a:solidFill>
                  <a:schemeClr val="accent1"/>
                </a:solidFill>
                <a:latin typeface="微软雅黑" panose="020B0503020204020204" pitchFamily="34" charset="-122"/>
                <a:ea typeface="微软雅黑" panose="020B0503020204020204" pitchFamily="34" charset="-122"/>
              </a:rPr>
              <a:t>多重指针</a:t>
            </a:r>
            <a:r>
              <a:rPr lang="zh-CN" altLang="en-US" dirty="0">
                <a:latin typeface="宋体" panose="02010600030101010101" pitchFamily="2" charset="-122"/>
                <a:ea typeface="宋体" panose="02010600030101010101" pitchFamily="2" charset="-122"/>
              </a:rPr>
              <a:t>。</a:t>
            </a:r>
          </a:p>
        </p:txBody>
      </p:sp>
      <p:sp>
        <p:nvSpPr>
          <p:cNvPr id="7" name="文本框 6">
            <a:extLst>
              <a:ext uri="{FF2B5EF4-FFF2-40B4-BE49-F238E27FC236}">
                <a16:creationId xmlns:a16="http://schemas.microsoft.com/office/drawing/2014/main" id="{8ADA7482-8596-6A67-845A-87D50014C4D9}"/>
              </a:ext>
            </a:extLst>
          </p:cNvPr>
          <p:cNvSpPr txBox="1"/>
          <p:nvPr/>
        </p:nvSpPr>
        <p:spPr>
          <a:xfrm>
            <a:off x="1122363" y="2729886"/>
            <a:ext cx="3967797" cy="1704569"/>
          </a:xfrm>
          <a:prstGeom prst="rect">
            <a:avLst/>
          </a:prstGeom>
          <a:noFill/>
        </p:spPr>
        <p:txBody>
          <a:bodyPr wrap="square">
            <a:spAutoFit/>
          </a:bodyPr>
          <a:lstStyle/>
          <a:p>
            <a:pPr algn="just">
              <a:lnSpc>
                <a:spcPct val="150000"/>
              </a:lnSpc>
              <a:buFont typeface="Wingdings" panose="05000000000000000000" pitchFamily="2" charset="2"/>
              <a:buNone/>
            </a:pPr>
            <a:r>
              <a:rPr lang="en-US" altLang="zh-CN" sz="1800" dirty="0">
                <a:latin typeface="Times New Roman" panose="02020603050405020304" pitchFamily="18" charset="0"/>
                <a:ea typeface="宋体" panose="02010600030101010101" pitchFamily="2" charset="-122"/>
                <a:cs typeface="Times New Roman" panose="02020603050405020304" pitchFamily="18" charset="0"/>
              </a:rPr>
              <a:t>int **pp; // </a:t>
            </a:r>
            <a:r>
              <a:rPr lang="zh-CN" altLang="en-US" sz="1800" dirty="0">
                <a:latin typeface="Times New Roman" panose="02020603050405020304" pitchFamily="18" charset="0"/>
                <a:ea typeface="宋体" panose="02010600030101010101" pitchFamily="2" charset="-122"/>
                <a:cs typeface="Times New Roman" panose="02020603050405020304" pitchFamily="18" charset="0"/>
              </a:rPr>
              <a:t>定义了一个二级指针变量</a:t>
            </a:r>
            <a:endParaRPr lang="en-US" altLang="zh-CN" sz="1800" dirty="0">
              <a:latin typeface="Times New Roman" panose="02020603050405020304" pitchFamily="18" charset="0"/>
              <a:ea typeface="宋体" panose="02010600030101010101" pitchFamily="2" charset="-122"/>
              <a:cs typeface="Times New Roman" panose="02020603050405020304" pitchFamily="18" charset="0"/>
            </a:endParaRPr>
          </a:p>
          <a:p>
            <a:pPr algn="just">
              <a:lnSpc>
                <a:spcPct val="150000"/>
              </a:lnSpc>
              <a:buFont typeface="Wingdings" panose="05000000000000000000" pitchFamily="2" charset="2"/>
              <a:buNone/>
            </a:pPr>
            <a:r>
              <a:rPr lang="en-US" altLang="zh-CN" dirty="0">
                <a:latin typeface="Times New Roman" panose="02020603050405020304" pitchFamily="18" charset="0"/>
                <a:ea typeface="宋体" panose="02010600030101010101" pitchFamily="2" charset="-122"/>
                <a:cs typeface="Times New Roman" panose="02020603050405020304" pitchFamily="18" charset="0"/>
              </a:rPr>
              <a:t>// </a:t>
            </a:r>
            <a:r>
              <a:rPr lang="zh-CN" altLang="en-US" sz="1800" dirty="0">
                <a:latin typeface="Times New Roman" panose="02020603050405020304" pitchFamily="18" charset="0"/>
                <a:ea typeface="宋体" panose="02010600030101010101" pitchFamily="2" charset="-122"/>
                <a:cs typeface="Times New Roman" panose="02020603050405020304" pitchFamily="18" charset="0"/>
              </a:rPr>
              <a:t>等效于下列定义方式：</a:t>
            </a:r>
          </a:p>
          <a:p>
            <a:pPr algn="just">
              <a:lnSpc>
                <a:spcPct val="150000"/>
              </a:lnSpc>
              <a:buFont typeface="Wingdings" panose="05000000000000000000" pitchFamily="2" charset="2"/>
              <a:buNone/>
            </a:pPr>
            <a:r>
              <a:rPr lang="en-US" altLang="zh-CN" sz="1800" dirty="0">
                <a:latin typeface="Times New Roman" panose="02020603050405020304" pitchFamily="18" charset="0"/>
                <a:ea typeface="宋体" panose="02010600030101010101" pitchFamily="2" charset="-122"/>
                <a:cs typeface="Times New Roman" panose="02020603050405020304" pitchFamily="18" charset="0"/>
              </a:rPr>
              <a:t>typedef int * P;</a:t>
            </a:r>
          </a:p>
          <a:p>
            <a:pPr algn="just">
              <a:lnSpc>
                <a:spcPct val="150000"/>
              </a:lnSpc>
              <a:buFont typeface="Wingdings" panose="05000000000000000000" pitchFamily="2" charset="2"/>
              <a:buNone/>
            </a:pPr>
            <a:r>
              <a:rPr lang="en-US" altLang="zh-CN" sz="1800" dirty="0">
                <a:latin typeface="Times New Roman" panose="02020603050405020304" pitchFamily="18" charset="0"/>
                <a:ea typeface="宋体" panose="02010600030101010101" pitchFamily="2" charset="-122"/>
                <a:cs typeface="Times New Roman" panose="02020603050405020304" pitchFamily="18" charset="0"/>
              </a:rPr>
              <a:t>P  *p; </a:t>
            </a:r>
          </a:p>
        </p:txBody>
      </p:sp>
      <p:sp>
        <p:nvSpPr>
          <p:cNvPr id="10" name="文本框 9">
            <a:extLst>
              <a:ext uri="{FF2B5EF4-FFF2-40B4-BE49-F238E27FC236}">
                <a16:creationId xmlns:a16="http://schemas.microsoft.com/office/drawing/2014/main" id="{A1028FDC-9B10-E6B2-4C22-55AC5C8676F5}"/>
              </a:ext>
            </a:extLst>
          </p:cNvPr>
          <p:cNvSpPr txBox="1"/>
          <p:nvPr/>
        </p:nvSpPr>
        <p:spPr>
          <a:xfrm>
            <a:off x="5897880" y="2729886"/>
            <a:ext cx="6096000" cy="338554"/>
          </a:xfrm>
          <a:prstGeom prst="rect">
            <a:avLst/>
          </a:prstGeom>
          <a:noFill/>
        </p:spPr>
        <p:txBody>
          <a:bodyPr wrap="square">
            <a:spAutoFit/>
          </a:bodyPr>
          <a:lstStyle/>
          <a:p>
            <a:pPr algn="just">
              <a:buFont typeface="Wingdings" panose="05000000000000000000" pitchFamily="2" charset="2"/>
              <a:buNone/>
            </a:pPr>
            <a:r>
              <a:rPr lang="zh-CN" altLang="en-US" sz="1600" dirty="0">
                <a:latin typeface="Times New Roman" panose="02020603050405020304" pitchFamily="18" charset="0"/>
                <a:ea typeface="宋体" panose="02010600030101010101" pitchFamily="2" charset="-122"/>
                <a:cs typeface="Times New Roman" panose="02020603050405020304" pitchFamily="18" charset="0"/>
              </a:rPr>
              <a:t>二级指针常用来指向一个指针数组。例①：</a:t>
            </a:r>
          </a:p>
        </p:txBody>
      </p:sp>
      <p:sp>
        <p:nvSpPr>
          <p:cNvPr id="12" name="文本框 11">
            <a:extLst>
              <a:ext uri="{FF2B5EF4-FFF2-40B4-BE49-F238E27FC236}">
                <a16:creationId xmlns:a16="http://schemas.microsoft.com/office/drawing/2014/main" id="{6A2BB7EF-3FC4-FA6F-3869-4591C8375C8A}"/>
              </a:ext>
            </a:extLst>
          </p:cNvPr>
          <p:cNvSpPr txBox="1"/>
          <p:nvPr/>
        </p:nvSpPr>
        <p:spPr>
          <a:xfrm>
            <a:off x="5927875" y="3088827"/>
            <a:ext cx="6096000" cy="1569660"/>
          </a:xfrm>
          <a:prstGeom prst="rect">
            <a:avLst/>
          </a:prstGeom>
          <a:noFill/>
        </p:spPr>
        <p:txBody>
          <a:bodyPr wrap="square">
            <a:spAutoFit/>
          </a:bodyPr>
          <a:lstStyle/>
          <a:p>
            <a:pPr algn="just">
              <a:buFont typeface="Wingdings" panose="05000000000000000000" pitchFamily="2" charset="2"/>
              <a:buNone/>
            </a:pPr>
            <a:r>
              <a:rPr lang="en-US" altLang="zh-CN" sz="1600" dirty="0">
                <a:latin typeface="Times New Roman" panose="02020603050405020304" pitchFamily="18" charset="0"/>
                <a:ea typeface="宋体" panose="02010600030101010101" pitchFamily="2" charset="-122"/>
                <a:cs typeface="Times New Roman" panose="02020603050405020304" pitchFamily="18" charset="0"/>
              </a:rPr>
              <a:t>int a[2][3]={1,2,3,4,5,6};   //</a:t>
            </a:r>
            <a:r>
              <a:rPr lang="zh-CN" altLang="en-US" sz="1600" dirty="0">
                <a:latin typeface="Times New Roman" panose="02020603050405020304" pitchFamily="18" charset="0"/>
                <a:ea typeface="宋体" panose="02010600030101010101" pitchFamily="2" charset="-122"/>
                <a:cs typeface="Times New Roman" panose="02020603050405020304" pitchFamily="18" charset="0"/>
              </a:rPr>
              <a:t>声明并初始化二维数组</a:t>
            </a:r>
          </a:p>
          <a:p>
            <a:pPr algn="just">
              <a:buFont typeface="Wingdings" panose="05000000000000000000" pitchFamily="2" charset="2"/>
              <a:buNone/>
            </a:pPr>
            <a:r>
              <a:rPr lang="en-US" altLang="zh-CN" sz="1600" dirty="0">
                <a:latin typeface="Times New Roman" panose="02020603050405020304" pitchFamily="18" charset="0"/>
                <a:ea typeface="宋体" panose="02010600030101010101" pitchFamily="2" charset="-122"/>
                <a:cs typeface="Times New Roman" panose="02020603050405020304" pitchFamily="18" charset="0"/>
              </a:rPr>
              <a:t>int *</a:t>
            </a:r>
            <a:r>
              <a:rPr lang="en-US" altLang="zh-CN" sz="1600" dirty="0" err="1">
                <a:latin typeface="Times New Roman" panose="02020603050405020304" pitchFamily="18" charset="0"/>
                <a:ea typeface="宋体" panose="02010600030101010101" pitchFamily="2" charset="-122"/>
                <a:cs typeface="Times New Roman" panose="02020603050405020304" pitchFamily="18" charset="0"/>
              </a:rPr>
              <a:t>p_a</a:t>
            </a:r>
            <a:r>
              <a:rPr lang="en-US" altLang="zh-CN" sz="1600" dirty="0">
                <a:latin typeface="Times New Roman" panose="02020603050405020304" pitchFamily="18" charset="0"/>
                <a:ea typeface="宋体" panose="02010600030101010101" pitchFamily="2" charset="-122"/>
                <a:cs typeface="Times New Roman" panose="02020603050405020304" pitchFamily="18" charset="0"/>
              </a:rPr>
              <a:t>[3];  //</a:t>
            </a:r>
            <a:r>
              <a:rPr lang="zh-CN" altLang="en-US" sz="1600" dirty="0">
                <a:latin typeface="Times New Roman" panose="02020603050405020304" pitchFamily="18" charset="0"/>
                <a:ea typeface="宋体" panose="02010600030101010101" pitchFamily="2" charset="-122"/>
                <a:cs typeface="Times New Roman" panose="02020603050405020304" pitchFamily="18" charset="0"/>
              </a:rPr>
              <a:t>声明整型指针数组</a:t>
            </a:r>
          </a:p>
          <a:p>
            <a:pPr algn="just">
              <a:buFont typeface="Wingdings" panose="05000000000000000000" pitchFamily="2" charset="2"/>
              <a:buNone/>
            </a:pPr>
            <a:r>
              <a:rPr lang="en-US" altLang="zh-CN" sz="1600" dirty="0" err="1">
                <a:latin typeface="Times New Roman" panose="02020603050405020304" pitchFamily="18" charset="0"/>
                <a:ea typeface="宋体" panose="02010600030101010101" pitchFamily="2" charset="-122"/>
                <a:cs typeface="Times New Roman" panose="02020603050405020304" pitchFamily="18" charset="0"/>
              </a:rPr>
              <a:t>p_a</a:t>
            </a:r>
            <a:r>
              <a:rPr lang="en-US" altLang="zh-CN" sz="1600" dirty="0">
                <a:latin typeface="Times New Roman" panose="02020603050405020304" pitchFamily="18" charset="0"/>
                <a:ea typeface="宋体" panose="02010600030101010101" pitchFamily="2" charset="-122"/>
                <a:cs typeface="Times New Roman" panose="02020603050405020304" pitchFamily="18" charset="0"/>
              </a:rPr>
              <a:t>[0]=a[0];  //</a:t>
            </a:r>
            <a:r>
              <a:rPr lang="zh-CN" altLang="en-US" sz="1600" dirty="0">
                <a:latin typeface="Times New Roman" panose="02020603050405020304" pitchFamily="18" charset="0"/>
                <a:ea typeface="宋体" panose="02010600030101010101" pitchFamily="2" charset="-122"/>
                <a:cs typeface="Times New Roman" panose="02020603050405020304" pitchFamily="18" charset="0"/>
              </a:rPr>
              <a:t>初始化指针数组元素</a:t>
            </a:r>
          </a:p>
          <a:p>
            <a:pPr algn="just">
              <a:buFont typeface="Wingdings" panose="05000000000000000000" pitchFamily="2" charset="2"/>
              <a:buNone/>
            </a:pPr>
            <a:r>
              <a:rPr lang="en-US" altLang="zh-CN" sz="1600" dirty="0" err="1">
                <a:latin typeface="Times New Roman" panose="02020603050405020304" pitchFamily="18" charset="0"/>
                <a:ea typeface="宋体" panose="02010600030101010101" pitchFamily="2" charset="-122"/>
                <a:cs typeface="Times New Roman" panose="02020603050405020304" pitchFamily="18" charset="0"/>
              </a:rPr>
              <a:t>p_a</a:t>
            </a:r>
            <a:r>
              <a:rPr lang="en-US" altLang="zh-CN" sz="1600" dirty="0">
                <a:latin typeface="Times New Roman" panose="02020603050405020304" pitchFamily="18" charset="0"/>
                <a:ea typeface="宋体" panose="02010600030101010101" pitchFamily="2" charset="-122"/>
                <a:cs typeface="Times New Roman" panose="02020603050405020304" pitchFamily="18" charset="0"/>
              </a:rPr>
              <a:t>[1]=a[1];</a:t>
            </a:r>
          </a:p>
          <a:p>
            <a:pPr algn="just">
              <a:buFont typeface="Wingdings" panose="05000000000000000000" pitchFamily="2" charset="2"/>
              <a:buNone/>
            </a:pPr>
            <a:r>
              <a:rPr lang="en-US" altLang="zh-CN" sz="1600" dirty="0">
                <a:latin typeface="Times New Roman" panose="02020603050405020304" pitchFamily="18" charset="0"/>
                <a:ea typeface="宋体" panose="02010600030101010101" pitchFamily="2" charset="-122"/>
                <a:cs typeface="Times New Roman" panose="02020603050405020304" pitchFamily="18" charset="0"/>
              </a:rPr>
              <a:t>int **pp;</a:t>
            </a:r>
          </a:p>
          <a:p>
            <a:pPr algn="just">
              <a:buFont typeface="Wingdings" panose="05000000000000000000" pitchFamily="2" charset="2"/>
              <a:buNone/>
            </a:pPr>
            <a:r>
              <a:rPr lang="en-US" altLang="zh-CN" sz="1600" dirty="0">
                <a:latin typeface="Times New Roman" panose="02020603050405020304" pitchFamily="18" charset="0"/>
                <a:ea typeface="宋体" panose="02010600030101010101" pitchFamily="2" charset="-122"/>
                <a:cs typeface="Times New Roman" panose="02020603050405020304" pitchFamily="18" charset="0"/>
              </a:rPr>
              <a:t>pp=</a:t>
            </a:r>
            <a:r>
              <a:rPr lang="en-US" altLang="zh-CN" sz="1600" dirty="0" err="1">
                <a:latin typeface="Times New Roman" panose="02020603050405020304" pitchFamily="18" charset="0"/>
                <a:ea typeface="宋体" panose="02010600030101010101" pitchFamily="2" charset="-122"/>
                <a:cs typeface="Times New Roman" panose="02020603050405020304" pitchFamily="18" charset="0"/>
              </a:rPr>
              <a:t>p_a</a:t>
            </a:r>
            <a:r>
              <a:rPr lang="en-US" altLang="zh-CN" sz="1600" dirty="0">
                <a:latin typeface="Times New Roman" panose="02020603050405020304" pitchFamily="18" charset="0"/>
                <a:ea typeface="宋体" panose="02010600030101010101" pitchFamily="2" charset="-122"/>
                <a:cs typeface="Times New Roman" panose="02020603050405020304" pitchFamily="18" charset="0"/>
              </a:rPr>
              <a:t>;</a:t>
            </a:r>
          </a:p>
        </p:txBody>
      </p:sp>
      <p:sp>
        <p:nvSpPr>
          <p:cNvPr id="15" name="矩形: 圆角 14">
            <a:extLst>
              <a:ext uri="{FF2B5EF4-FFF2-40B4-BE49-F238E27FC236}">
                <a16:creationId xmlns:a16="http://schemas.microsoft.com/office/drawing/2014/main" id="{F8125E6B-E291-3145-2CD5-02E16C15C2B8}"/>
              </a:ext>
            </a:extLst>
          </p:cNvPr>
          <p:cNvSpPr/>
          <p:nvPr/>
        </p:nvSpPr>
        <p:spPr>
          <a:xfrm>
            <a:off x="1015682" y="2663754"/>
            <a:ext cx="3967797" cy="1847286"/>
          </a:xfrm>
          <a:prstGeom prst="roundRect">
            <a:avLst>
              <a:gd name="adj" fmla="val 5093"/>
            </a:avLst>
          </a:prstGeom>
          <a:noFill/>
          <a:ln w="1905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Times New Roman" panose="02020603050405020304" pitchFamily="18" charset="0"/>
              <a:ea typeface="宋体" panose="02010600030101010101" pitchFamily="2" charset="-122"/>
              <a:cs typeface="Times New Roman" panose="02020603050405020304" pitchFamily="18" charset="0"/>
            </a:endParaRPr>
          </a:p>
        </p:txBody>
      </p:sp>
      <p:sp>
        <p:nvSpPr>
          <p:cNvPr id="16" name="矩形: 圆角 15">
            <a:extLst>
              <a:ext uri="{FF2B5EF4-FFF2-40B4-BE49-F238E27FC236}">
                <a16:creationId xmlns:a16="http://schemas.microsoft.com/office/drawing/2014/main" id="{A8C651DB-75E8-07DB-35D5-804C08E17BBB}"/>
              </a:ext>
            </a:extLst>
          </p:cNvPr>
          <p:cNvSpPr/>
          <p:nvPr/>
        </p:nvSpPr>
        <p:spPr>
          <a:xfrm>
            <a:off x="5722620" y="2663754"/>
            <a:ext cx="4899661" cy="1994733"/>
          </a:xfrm>
          <a:prstGeom prst="roundRect">
            <a:avLst>
              <a:gd name="adj" fmla="val 5093"/>
            </a:avLst>
          </a:prstGeom>
          <a:noFill/>
          <a:ln w="1905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Times New Roman" panose="02020603050405020304" pitchFamily="18" charset="0"/>
              <a:ea typeface="宋体"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4701919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8B834B-4976-A922-A00B-260F103E53CD}"/>
            </a:ext>
          </a:extLst>
        </p:cNvPr>
        <p:cNvGrpSpPr/>
        <p:nvPr/>
      </p:nvGrpSpPr>
      <p:grpSpPr>
        <a:xfrm>
          <a:off x="0" y="0"/>
          <a:ext cx="0" cy="0"/>
          <a:chOff x="0" y="0"/>
          <a:chExt cx="0" cy="0"/>
        </a:xfrm>
      </p:grpSpPr>
      <p:sp>
        <p:nvSpPr>
          <p:cNvPr id="2" name="文本框 1">
            <a:extLst>
              <a:ext uri="{FF2B5EF4-FFF2-40B4-BE49-F238E27FC236}">
                <a16:creationId xmlns:a16="http://schemas.microsoft.com/office/drawing/2014/main" id="{2A256FE5-1B51-D8F9-5C2A-4615F74C9BBC}"/>
              </a:ext>
            </a:extLst>
          </p:cNvPr>
          <p:cNvSpPr txBox="1"/>
          <p:nvPr/>
        </p:nvSpPr>
        <p:spPr>
          <a:xfrm>
            <a:off x="900848" y="121514"/>
            <a:ext cx="10560350" cy="584775"/>
          </a:xfrm>
          <a:prstGeom prst="rect">
            <a:avLst/>
          </a:prstGeom>
          <a:noFill/>
        </p:spPr>
        <p:txBody>
          <a:bodyPr wrap="square">
            <a:spAutoFit/>
          </a:bodyPr>
          <a:lstStyle/>
          <a:p>
            <a:r>
              <a:rPr lang="en-US" altLang="zh-CN" sz="3200" b="1" dirty="0">
                <a:latin typeface="微软雅黑" panose="020B0503020204020204" pitchFamily="34" charset="-122"/>
                <a:ea typeface="微软雅黑" panose="020B0503020204020204" pitchFamily="34" charset="-122"/>
                <a:cs typeface="+mj-cs"/>
              </a:rPr>
              <a:t>3.3.4 </a:t>
            </a:r>
            <a:r>
              <a:rPr lang="zh-CN" altLang="en-US" sz="3200" b="1" dirty="0">
                <a:latin typeface="微软雅黑" panose="020B0503020204020204" pitchFamily="34" charset="-122"/>
                <a:ea typeface="微软雅黑" panose="020B0503020204020204" pitchFamily="34" charset="-122"/>
                <a:cs typeface="+mj-cs"/>
              </a:rPr>
              <a:t>多重指针</a:t>
            </a:r>
          </a:p>
        </p:txBody>
      </p:sp>
      <p:grpSp>
        <p:nvGrpSpPr>
          <p:cNvPr id="3" name="组合 2">
            <a:extLst>
              <a:ext uri="{FF2B5EF4-FFF2-40B4-BE49-F238E27FC236}">
                <a16:creationId xmlns:a16="http://schemas.microsoft.com/office/drawing/2014/main" id="{EF387D19-00CF-8F48-A1CF-668BF6215147}"/>
              </a:ext>
            </a:extLst>
          </p:cNvPr>
          <p:cNvGrpSpPr/>
          <p:nvPr/>
        </p:nvGrpSpPr>
        <p:grpSpPr>
          <a:xfrm>
            <a:off x="621030" y="1114834"/>
            <a:ext cx="4061459" cy="310896"/>
            <a:chOff x="2761705" y="1243440"/>
            <a:chExt cx="4061459" cy="310896"/>
          </a:xfrm>
        </p:grpSpPr>
        <p:sp>
          <p:nvSpPr>
            <p:cNvPr id="4" name="core goal text">
              <a:extLst>
                <a:ext uri="{FF2B5EF4-FFF2-40B4-BE49-F238E27FC236}">
                  <a16:creationId xmlns:a16="http://schemas.microsoft.com/office/drawing/2014/main" id="{66EC1288-7FD2-5EA8-CD44-2D4EBE5349B1}"/>
                </a:ext>
              </a:extLst>
            </p:cNvPr>
            <p:cNvSpPr txBox="1"/>
            <p:nvPr/>
          </p:nvSpPr>
          <p:spPr>
            <a:xfrm>
              <a:off x="3311429" y="1243440"/>
              <a:ext cx="3511735" cy="310896"/>
            </a:xfrm>
            <a:prstGeom prst="rect">
              <a:avLst/>
            </a:prstGeom>
            <a:noFill/>
            <a:ln>
              <a:noFill/>
            </a:ln>
          </p:spPr>
          <p:txBody>
            <a:bodyPr vert="horz" wrap="square" lIns="0" tIns="0" rIns="0" bIns="0" rtlCol="0" anchor="ctr">
              <a:noAutofit/>
            </a:bodyPr>
            <a:lstStyle/>
            <a:p>
              <a:pPr algn="l"/>
              <a:r>
                <a:rPr lang="zh-CN" altLang="en-US" sz="2400" b="1" dirty="0">
                  <a:solidFill>
                    <a:srgbClr val="1C51C8"/>
                  </a:solidFill>
                  <a:latin typeface="Times New Roman" panose="02020603050405020304" pitchFamily="18" charset="0"/>
                  <a:ea typeface="Microsoft YaHei UI"/>
                  <a:cs typeface="Times New Roman" panose="02020603050405020304" pitchFamily="18" charset="0"/>
                </a:rPr>
                <a:t>常见错误</a:t>
              </a:r>
            </a:p>
          </p:txBody>
        </p:sp>
        <p:grpSp>
          <p:nvGrpSpPr>
            <p:cNvPr id="5" name="组合 4">
              <a:extLst>
                <a:ext uri="{FF2B5EF4-FFF2-40B4-BE49-F238E27FC236}">
                  <a16:creationId xmlns:a16="http://schemas.microsoft.com/office/drawing/2014/main" id="{44BEE014-9F37-2D10-420C-AB7F981499F9}"/>
                </a:ext>
              </a:extLst>
            </p:cNvPr>
            <p:cNvGrpSpPr/>
            <p:nvPr/>
          </p:nvGrpSpPr>
          <p:grpSpPr>
            <a:xfrm>
              <a:off x="4677722" y="1319163"/>
              <a:ext cx="449993" cy="103462"/>
              <a:chOff x="2198492" y="1232507"/>
              <a:chExt cx="449993" cy="103462"/>
            </a:xfrm>
          </p:grpSpPr>
          <p:sp>
            <p:nvSpPr>
              <p:cNvPr id="10" name="平行四边形 9">
                <a:extLst>
                  <a:ext uri="{FF2B5EF4-FFF2-40B4-BE49-F238E27FC236}">
                    <a16:creationId xmlns:a16="http://schemas.microsoft.com/office/drawing/2014/main" id="{1FBAFE29-F2CB-A18A-F3E1-7247811A06E9}"/>
                  </a:ext>
                </a:extLst>
              </p:cNvPr>
              <p:cNvSpPr/>
              <p:nvPr/>
            </p:nvSpPr>
            <p:spPr>
              <a:xfrm>
                <a:off x="2198492" y="1232507"/>
                <a:ext cx="160397" cy="103462"/>
              </a:xfrm>
              <a:prstGeom prst="parallelogram">
                <a:avLst/>
              </a:prstGeom>
              <a:gradFill>
                <a:gsLst>
                  <a:gs pos="0">
                    <a:srgbClr val="184DDD"/>
                  </a:gs>
                  <a:gs pos="97203">
                    <a:srgbClr val="E6EEFC"/>
                  </a:gs>
                  <a:gs pos="6500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11" name="平行四边形 10">
                <a:extLst>
                  <a:ext uri="{FF2B5EF4-FFF2-40B4-BE49-F238E27FC236}">
                    <a16:creationId xmlns:a16="http://schemas.microsoft.com/office/drawing/2014/main" id="{978716CB-4FF1-315F-2E1D-8B24D2936400}"/>
                  </a:ext>
                </a:extLst>
              </p:cNvPr>
              <p:cNvSpPr/>
              <p:nvPr/>
            </p:nvSpPr>
            <p:spPr>
              <a:xfrm>
                <a:off x="2399725" y="1232507"/>
                <a:ext cx="248760" cy="103462"/>
              </a:xfrm>
              <a:prstGeom prst="parallelogram">
                <a:avLst/>
              </a:prstGeom>
              <a:gradFill>
                <a:gsLst>
                  <a:gs pos="82000">
                    <a:srgbClr val="E6EEFC"/>
                  </a:gs>
                  <a:gs pos="97203">
                    <a:srgbClr val="E6EEFC"/>
                  </a:gs>
                  <a:gs pos="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grpSp>
          <p:nvGrpSpPr>
            <p:cNvPr id="6" name="组合 5">
              <a:extLst>
                <a:ext uri="{FF2B5EF4-FFF2-40B4-BE49-F238E27FC236}">
                  <a16:creationId xmlns:a16="http://schemas.microsoft.com/office/drawing/2014/main" id="{E50EA20B-1AFC-EEBF-5538-220AC44AE8BB}"/>
                </a:ext>
              </a:extLst>
            </p:cNvPr>
            <p:cNvGrpSpPr/>
            <p:nvPr/>
          </p:nvGrpSpPr>
          <p:grpSpPr>
            <a:xfrm flipH="1">
              <a:off x="2761705" y="1322138"/>
              <a:ext cx="449993" cy="103462"/>
              <a:chOff x="2488823" y="1260501"/>
              <a:chExt cx="449993" cy="103462"/>
            </a:xfrm>
          </p:grpSpPr>
          <p:sp>
            <p:nvSpPr>
              <p:cNvPr id="7" name="平行四边形 6">
                <a:extLst>
                  <a:ext uri="{FF2B5EF4-FFF2-40B4-BE49-F238E27FC236}">
                    <a16:creationId xmlns:a16="http://schemas.microsoft.com/office/drawing/2014/main" id="{90000A57-DA00-D41E-EB0A-B6E384D8EFA7}"/>
                  </a:ext>
                </a:extLst>
              </p:cNvPr>
              <p:cNvSpPr/>
              <p:nvPr/>
            </p:nvSpPr>
            <p:spPr>
              <a:xfrm>
                <a:off x="2488823" y="1260501"/>
                <a:ext cx="160397" cy="103462"/>
              </a:xfrm>
              <a:prstGeom prst="parallelogram">
                <a:avLst/>
              </a:prstGeom>
              <a:gradFill>
                <a:gsLst>
                  <a:gs pos="0">
                    <a:srgbClr val="184DDD"/>
                  </a:gs>
                  <a:gs pos="97203">
                    <a:srgbClr val="E6EEFC"/>
                  </a:gs>
                  <a:gs pos="6500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8" name="平行四边形 7">
                <a:extLst>
                  <a:ext uri="{FF2B5EF4-FFF2-40B4-BE49-F238E27FC236}">
                    <a16:creationId xmlns:a16="http://schemas.microsoft.com/office/drawing/2014/main" id="{C97AD770-1FD1-9A4F-B8D0-03A55A85921E}"/>
                  </a:ext>
                </a:extLst>
              </p:cNvPr>
              <p:cNvSpPr/>
              <p:nvPr/>
            </p:nvSpPr>
            <p:spPr>
              <a:xfrm>
                <a:off x="2690056" y="1260501"/>
                <a:ext cx="248760" cy="103462"/>
              </a:xfrm>
              <a:prstGeom prst="parallelogram">
                <a:avLst/>
              </a:prstGeom>
              <a:gradFill>
                <a:gsLst>
                  <a:gs pos="82000">
                    <a:srgbClr val="E6EEFC"/>
                  </a:gs>
                  <a:gs pos="97203">
                    <a:srgbClr val="E6EEFC"/>
                  </a:gs>
                  <a:gs pos="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grpSp>
      <p:sp>
        <p:nvSpPr>
          <p:cNvPr id="13" name="文本框 12">
            <a:extLst>
              <a:ext uri="{FF2B5EF4-FFF2-40B4-BE49-F238E27FC236}">
                <a16:creationId xmlns:a16="http://schemas.microsoft.com/office/drawing/2014/main" id="{D9C3812C-1927-2CDF-6D91-ECF59AEC86F5}"/>
              </a:ext>
            </a:extLst>
          </p:cNvPr>
          <p:cNvSpPr txBox="1"/>
          <p:nvPr/>
        </p:nvSpPr>
        <p:spPr>
          <a:xfrm>
            <a:off x="681990" y="1657999"/>
            <a:ext cx="2056290" cy="400110"/>
          </a:xfrm>
          <a:prstGeom prst="rect">
            <a:avLst/>
          </a:prstGeom>
          <a:noFill/>
        </p:spPr>
        <p:txBody>
          <a:bodyPr wrap="square">
            <a:spAutoFit/>
          </a:bodyPr>
          <a:lstStyle/>
          <a:p>
            <a:pPr marL="342900" indent="-342900">
              <a:buFont typeface="Arial" panose="020B0604020202020204" pitchFamily="34" charset="0"/>
              <a:buChar char="•"/>
            </a:pPr>
            <a:r>
              <a:rPr lang="zh-CN" altLang="en-US" sz="2000" b="1" dirty="0">
                <a:latin typeface="宋体" panose="02010600030101010101" pitchFamily="2" charset="-122"/>
                <a:ea typeface="宋体" panose="02010600030101010101" pitchFamily="2" charset="-122"/>
              </a:rPr>
              <a:t>类型不匹配</a:t>
            </a:r>
            <a:endParaRPr lang="zh-CN" altLang="en-US" dirty="0"/>
          </a:p>
        </p:txBody>
      </p:sp>
      <p:sp>
        <p:nvSpPr>
          <p:cNvPr id="15" name="文本框 14">
            <a:extLst>
              <a:ext uri="{FF2B5EF4-FFF2-40B4-BE49-F238E27FC236}">
                <a16:creationId xmlns:a16="http://schemas.microsoft.com/office/drawing/2014/main" id="{AC24EFBA-0817-0957-B9E5-617F8ECEA987}"/>
              </a:ext>
            </a:extLst>
          </p:cNvPr>
          <p:cNvSpPr txBox="1"/>
          <p:nvPr/>
        </p:nvSpPr>
        <p:spPr>
          <a:xfrm>
            <a:off x="1790700" y="2021134"/>
            <a:ext cx="8610600" cy="1418915"/>
          </a:xfrm>
          <a:prstGeom prst="rect">
            <a:avLst/>
          </a:prstGeom>
          <a:noFill/>
        </p:spPr>
        <p:txBody>
          <a:bodyPr wrap="square">
            <a:spAutoFit/>
          </a:bodyPr>
          <a:lstStyle/>
          <a:p>
            <a:pPr>
              <a:lnSpc>
                <a:spcPct val="150000"/>
              </a:lnSpc>
              <a:buFont typeface="Wingdings" panose="05000000000000000000" pitchFamily="2" charset="2"/>
              <a:buNone/>
            </a:pPr>
            <a:r>
              <a:rPr lang="en-US" altLang="zh-CN" sz="2000" dirty="0">
                <a:latin typeface="Times New Roman" panose="02020603050405020304" pitchFamily="18" charset="0"/>
                <a:ea typeface="宋体" panose="02010600030101010101" pitchFamily="2" charset="-122"/>
                <a:cs typeface="Times New Roman" panose="02020603050405020304" pitchFamily="18" charset="0"/>
              </a:rPr>
              <a:t>pp=a;                    //</a:t>
            </a:r>
            <a:r>
              <a:rPr lang="zh-CN" altLang="en-US" sz="2000" dirty="0">
                <a:latin typeface="Times New Roman" panose="02020603050405020304" pitchFamily="18" charset="0"/>
                <a:ea typeface="宋体" panose="02010600030101010101" pitchFamily="2" charset="-122"/>
                <a:cs typeface="Times New Roman" panose="02020603050405020304" pitchFamily="18" charset="0"/>
              </a:rPr>
              <a:t>错误</a:t>
            </a:r>
            <a:r>
              <a:rPr lang="en-US" altLang="zh-CN" sz="2000" dirty="0">
                <a:latin typeface="Times New Roman" panose="02020603050405020304" pitchFamily="18" charset="0"/>
                <a:ea typeface="宋体" panose="02010600030101010101" pitchFamily="2" charset="-122"/>
                <a:cs typeface="Times New Roman" panose="02020603050405020304" pitchFamily="18" charset="0"/>
              </a:rPr>
              <a:t>,</a:t>
            </a:r>
            <a:r>
              <a:rPr lang="zh-CN" altLang="en-US" sz="2000" dirty="0">
                <a:latin typeface="Times New Roman" panose="02020603050405020304" pitchFamily="18" charset="0"/>
                <a:ea typeface="宋体" panose="02010600030101010101" pitchFamily="2" charset="-122"/>
                <a:cs typeface="Times New Roman" panose="02020603050405020304" pitchFamily="18" charset="0"/>
              </a:rPr>
              <a:t>因为</a:t>
            </a:r>
            <a:r>
              <a:rPr lang="en-US" altLang="zh-CN" sz="2000" dirty="0">
                <a:latin typeface="Times New Roman" panose="02020603050405020304" pitchFamily="18" charset="0"/>
                <a:ea typeface="宋体" panose="02010600030101010101" pitchFamily="2" charset="-122"/>
                <a:cs typeface="Times New Roman" panose="02020603050405020304" pitchFamily="18" charset="0"/>
              </a:rPr>
              <a:t>pp</a:t>
            </a:r>
            <a:r>
              <a:rPr lang="zh-CN" altLang="en-US" sz="2000" dirty="0">
                <a:latin typeface="Times New Roman" panose="02020603050405020304" pitchFamily="18" charset="0"/>
                <a:ea typeface="宋体" panose="02010600030101010101" pitchFamily="2" charset="-122"/>
                <a:cs typeface="Times New Roman" panose="02020603050405020304" pitchFamily="18" charset="0"/>
              </a:rPr>
              <a:t>是一个</a:t>
            </a:r>
            <a:r>
              <a:rPr lang="en-US" altLang="zh-CN" sz="2000" dirty="0">
                <a:latin typeface="Times New Roman" panose="02020603050405020304" pitchFamily="18" charset="0"/>
                <a:ea typeface="宋体" panose="02010600030101010101" pitchFamily="2" charset="-122"/>
                <a:cs typeface="Times New Roman" panose="02020603050405020304" pitchFamily="18" charset="0"/>
              </a:rPr>
              <a:t>int**</a:t>
            </a:r>
            <a:r>
              <a:rPr lang="zh-CN" altLang="en-US" sz="2000" dirty="0">
                <a:latin typeface="Times New Roman" panose="02020603050405020304" pitchFamily="18" charset="0"/>
                <a:ea typeface="宋体" panose="02010600030101010101" pitchFamily="2" charset="-122"/>
                <a:cs typeface="Times New Roman" panose="02020603050405020304" pitchFamily="18" charset="0"/>
              </a:rPr>
              <a:t>型变量</a:t>
            </a:r>
            <a:r>
              <a:rPr lang="en-US" altLang="zh-CN" sz="2000" dirty="0">
                <a:latin typeface="Times New Roman" panose="02020603050405020304" pitchFamily="18" charset="0"/>
                <a:ea typeface="宋体" panose="02010600030101010101" pitchFamily="2" charset="-122"/>
                <a:cs typeface="Times New Roman" panose="02020603050405020304" pitchFamily="18" charset="0"/>
              </a:rPr>
              <a:t>,a</a:t>
            </a:r>
            <a:r>
              <a:rPr lang="zh-CN" altLang="en-US" sz="2000" dirty="0">
                <a:latin typeface="Times New Roman" panose="02020603050405020304" pitchFamily="18" charset="0"/>
                <a:ea typeface="宋体" panose="02010600030101010101" pitchFamily="2" charset="-122"/>
                <a:cs typeface="Times New Roman" panose="02020603050405020304" pitchFamily="18" charset="0"/>
              </a:rPr>
              <a:t>是一</a:t>
            </a:r>
            <a:r>
              <a:rPr lang="en-US" altLang="zh-CN" sz="2000" dirty="0">
                <a:latin typeface="Times New Roman" panose="02020603050405020304" pitchFamily="18" charset="0"/>
                <a:ea typeface="宋体" panose="02010600030101010101" pitchFamily="2" charset="-122"/>
                <a:cs typeface="Times New Roman" panose="02020603050405020304" pitchFamily="18" charset="0"/>
              </a:rPr>
              <a:t>int[2][3]</a:t>
            </a:r>
            <a:r>
              <a:rPr lang="zh-CN" altLang="en-US" sz="2000" dirty="0">
                <a:latin typeface="Times New Roman" panose="02020603050405020304" pitchFamily="18" charset="0"/>
                <a:ea typeface="宋体" panose="02010600030101010101" pitchFamily="2" charset="-122"/>
                <a:cs typeface="Times New Roman" panose="02020603050405020304" pitchFamily="18" charset="0"/>
              </a:rPr>
              <a:t>型的地址</a:t>
            </a:r>
          </a:p>
          <a:p>
            <a:pPr>
              <a:lnSpc>
                <a:spcPct val="150000"/>
              </a:lnSpc>
              <a:buFont typeface="Wingdings" panose="05000000000000000000" pitchFamily="2" charset="2"/>
              <a:buNone/>
            </a:pPr>
            <a:r>
              <a:rPr lang="en-US" altLang="zh-CN" sz="2000" dirty="0">
                <a:latin typeface="Times New Roman" panose="02020603050405020304" pitchFamily="18" charset="0"/>
                <a:ea typeface="宋体" panose="02010600030101010101" pitchFamily="2" charset="-122"/>
                <a:cs typeface="Times New Roman" panose="02020603050405020304" pitchFamily="18" charset="0"/>
              </a:rPr>
              <a:t>pp=&amp;a;                 //</a:t>
            </a:r>
            <a:r>
              <a:rPr lang="zh-CN" altLang="en-US" sz="2000" dirty="0">
                <a:latin typeface="Times New Roman" panose="02020603050405020304" pitchFamily="18" charset="0"/>
                <a:ea typeface="宋体" panose="02010600030101010101" pitchFamily="2" charset="-122"/>
                <a:cs typeface="Times New Roman" panose="02020603050405020304" pitchFamily="18" charset="0"/>
              </a:rPr>
              <a:t>错误</a:t>
            </a:r>
            <a:r>
              <a:rPr lang="en-US" altLang="zh-CN" sz="2000" dirty="0">
                <a:latin typeface="Times New Roman" panose="02020603050405020304" pitchFamily="18" charset="0"/>
                <a:ea typeface="宋体" panose="02010600030101010101" pitchFamily="2" charset="-122"/>
                <a:cs typeface="Times New Roman" panose="02020603050405020304" pitchFamily="18" charset="0"/>
              </a:rPr>
              <a:t>,pp</a:t>
            </a:r>
            <a:r>
              <a:rPr lang="zh-CN" altLang="en-US" sz="2000" dirty="0">
                <a:latin typeface="Times New Roman" panose="02020603050405020304" pitchFamily="18" charset="0"/>
                <a:ea typeface="宋体" panose="02010600030101010101" pitchFamily="2" charset="-122"/>
                <a:cs typeface="Times New Roman" panose="02020603050405020304" pitchFamily="18" charset="0"/>
              </a:rPr>
              <a:t>是一个</a:t>
            </a:r>
            <a:r>
              <a:rPr lang="en-US" altLang="zh-CN" sz="2000" dirty="0">
                <a:latin typeface="Times New Roman" panose="02020603050405020304" pitchFamily="18" charset="0"/>
                <a:ea typeface="宋体" panose="02010600030101010101" pitchFamily="2" charset="-122"/>
                <a:cs typeface="Times New Roman" panose="02020603050405020304" pitchFamily="18" charset="0"/>
              </a:rPr>
              <a:t>int**</a:t>
            </a:r>
            <a:r>
              <a:rPr lang="zh-CN" altLang="en-US" sz="2000" dirty="0">
                <a:latin typeface="Times New Roman" panose="02020603050405020304" pitchFamily="18" charset="0"/>
                <a:ea typeface="宋体" panose="02010600030101010101" pitchFamily="2" charset="-122"/>
                <a:cs typeface="Times New Roman" panose="02020603050405020304" pitchFamily="18" charset="0"/>
              </a:rPr>
              <a:t>型变量</a:t>
            </a:r>
            <a:r>
              <a:rPr lang="en-US" altLang="zh-CN" sz="2000" dirty="0">
                <a:latin typeface="Times New Roman" panose="02020603050405020304" pitchFamily="18" charset="0"/>
                <a:ea typeface="宋体" panose="02010600030101010101" pitchFamily="2" charset="-122"/>
                <a:cs typeface="Times New Roman" panose="02020603050405020304" pitchFamily="18" charset="0"/>
              </a:rPr>
              <a:t>,&amp;a</a:t>
            </a:r>
            <a:r>
              <a:rPr lang="zh-CN" altLang="en-US" sz="2000" dirty="0">
                <a:latin typeface="Times New Roman" panose="02020603050405020304" pitchFamily="18" charset="0"/>
                <a:ea typeface="宋体" panose="02010600030101010101" pitchFamily="2" charset="-122"/>
                <a:cs typeface="Times New Roman" panose="02020603050405020304" pitchFamily="18" charset="0"/>
              </a:rPr>
              <a:t>是一个</a:t>
            </a:r>
            <a:r>
              <a:rPr lang="en-US" altLang="zh-CN" sz="2000" dirty="0">
                <a:latin typeface="Times New Roman" panose="02020603050405020304" pitchFamily="18" charset="0"/>
                <a:ea typeface="宋体" panose="02010600030101010101" pitchFamily="2" charset="-122"/>
                <a:cs typeface="Times New Roman" panose="02020603050405020304" pitchFamily="18" charset="0"/>
              </a:rPr>
              <a:t>(*)int[2][3]</a:t>
            </a:r>
            <a:r>
              <a:rPr lang="zh-CN" altLang="en-US" sz="2000" dirty="0">
                <a:latin typeface="Times New Roman" panose="02020603050405020304" pitchFamily="18" charset="0"/>
                <a:ea typeface="宋体" panose="02010600030101010101" pitchFamily="2" charset="-122"/>
                <a:cs typeface="Times New Roman" panose="02020603050405020304" pitchFamily="18" charset="0"/>
              </a:rPr>
              <a:t>型的地址</a:t>
            </a:r>
          </a:p>
          <a:p>
            <a:pPr>
              <a:lnSpc>
                <a:spcPct val="150000"/>
              </a:lnSpc>
              <a:buFont typeface="Wingdings" panose="05000000000000000000" pitchFamily="2" charset="2"/>
              <a:buNone/>
            </a:pPr>
            <a:r>
              <a:rPr lang="en-US" altLang="zh-CN" sz="2000" dirty="0">
                <a:latin typeface="Times New Roman" panose="02020603050405020304" pitchFamily="18" charset="0"/>
                <a:ea typeface="宋体" panose="02010600030101010101" pitchFamily="2" charset="-122"/>
                <a:cs typeface="Times New Roman" panose="02020603050405020304" pitchFamily="18" charset="0"/>
              </a:rPr>
              <a:t>pp=&amp;a[0];            //</a:t>
            </a:r>
            <a:r>
              <a:rPr lang="zh-CN" altLang="en-US" sz="2000" dirty="0">
                <a:latin typeface="Times New Roman" panose="02020603050405020304" pitchFamily="18" charset="0"/>
                <a:ea typeface="宋体" panose="02010600030101010101" pitchFamily="2" charset="-122"/>
                <a:cs typeface="Times New Roman" panose="02020603050405020304" pitchFamily="18" charset="0"/>
              </a:rPr>
              <a:t>错误</a:t>
            </a:r>
            <a:r>
              <a:rPr lang="en-US" altLang="zh-CN" sz="2000" dirty="0">
                <a:latin typeface="Times New Roman" panose="02020603050405020304" pitchFamily="18" charset="0"/>
                <a:ea typeface="宋体" panose="02010600030101010101" pitchFamily="2" charset="-122"/>
                <a:cs typeface="Times New Roman" panose="02020603050405020304" pitchFamily="18" charset="0"/>
              </a:rPr>
              <a:t>,pp</a:t>
            </a:r>
            <a:r>
              <a:rPr lang="zh-CN" altLang="en-US" sz="2000" dirty="0">
                <a:latin typeface="Times New Roman" panose="02020603050405020304" pitchFamily="18" charset="0"/>
                <a:ea typeface="宋体" panose="02010600030101010101" pitchFamily="2" charset="-122"/>
                <a:cs typeface="Times New Roman" panose="02020603050405020304" pitchFamily="18" charset="0"/>
              </a:rPr>
              <a:t>是一个</a:t>
            </a:r>
            <a:r>
              <a:rPr lang="en-US" altLang="zh-CN" sz="2000" dirty="0">
                <a:latin typeface="Times New Roman" panose="02020603050405020304" pitchFamily="18" charset="0"/>
                <a:ea typeface="宋体" panose="02010600030101010101" pitchFamily="2" charset="-122"/>
                <a:cs typeface="Times New Roman" panose="02020603050405020304" pitchFamily="18" charset="0"/>
              </a:rPr>
              <a:t>int**</a:t>
            </a:r>
            <a:r>
              <a:rPr lang="zh-CN" altLang="en-US" sz="2000" dirty="0">
                <a:latin typeface="Times New Roman" panose="02020603050405020304" pitchFamily="18" charset="0"/>
                <a:ea typeface="宋体" panose="02010600030101010101" pitchFamily="2" charset="-122"/>
                <a:cs typeface="Times New Roman" panose="02020603050405020304" pitchFamily="18" charset="0"/>
              </a:rPr>
              <a:t>型变量</a:t>
            </a:r>
            <a:r>
              <a:rPr lang="en-US" altLang="zh-CN" sz="2000" dirty="0">
                <a:latin typeface="Times New Roman" panose="02020603050405020304" pitchFamily="18" charset="0"/>
                <a:ea typeface="宋体" panose="02010600030101010101" pitchFamily="2" charset="-122"/>
                <a:cs typeface="Times New Roman" panose="02020603050405020304" pitchFamily="18" charset="0"/>
              </a:rPr>
              <a:t>,&amp;a[0]</a:t>
            </a:r>
            <a:r>
              <a:rPr lang="zh-CN" altLang="en-US" sz="2000" dirty="0">
                <a:latin typeface="Times New Roman" panose="02020603050405020304" pitchFamily="18" charset="0"/>
                <a:ea typeface="宋体" panose="02010600030101010101" pitchFamily="2" charset="-122"/>
                <a:cs typeface="Times New Roman" panose="02020603050405020304" pitchFamily="18" charset="0"/>
              </a:rPr>
              <a:t>是一个</a:t>
            </a:r>
            <a:r>
              <a:rPr lang="en-US" altLang="zh-CN" sz="2000" dirty="0">
                <a:latin typeface="Times New Roman" panose="02020603050405020304" pitchFamily="18" charset="0"/>
                <a:ea typeface="宋体" panose="02010600030101010101" pitchFamily="2" charset="-122"/>
                <a:cs typeface="Times New Roman" panose="02020603050405020304" pitchFamily="18" charset="0"/>
              </a:rPr>
              <a:t>(*)int[3]</a:t>
            </a:r>
            <a:r>
              <a:rPr lang="zh-CN" altLang="en-US" sz="2000" dirty="0">
                <a:latin typeface="Times New Roman" panose="02020603050405020304" pitchFamily="18" charset="0"/>
                <a:ea typeface="宋体" panose="02010600030101010101" pitchFamily="2" charset="-122"/>
                <a:cs typeface="Times New Roman" panose="02020603050405020304" pitchFamily="18" charset="0"/>
              </a:rPr>
              <a:t>型的地址</a:t>
            </a:r>
          </a:p>
        </p:txBody>
      </p:sp>
      <p:sp>
        <p:nvSpPr>
          <p:cNvPr id="17" name="文本框 16">
            <a:extLst>
              <a:ext uri="{FF2B5EF4-FFF2-40B4-BE49-F238E27FC236}">
                <a16:creationId xmlns:a16="http://schemas.microsoft.com/office/drawing/2014/main" id="{64FACC6A-CAB1-B219-4AC0-17EF40D32C80}"/>
              </a:ext>
            </a:extLst>
          </p:cNvPr>
          <p:cNvSpPr txBox="1"/>
          <p:nvPr/>
        </p:nvSpPr>
        <p:spPr>
          <a:xfrm>
            <a:off x="640764" y="3671624"/>
            <a:ext cx="3459256" cy="338554"/>
          </a:xfrm>
          <a:prstGeom prst="rect">
            <a:avLst/>
          </a:prstGeom>
          <a:noFill/>
        </p:spPr>
        <p:txBody>
          <a:bodyPr wrap="square">
            <a:spAutoFit/>
          </a:bodyPr>
          <a:lstStyle/>
          <a:p>
            <a:pPr marL="342900" indent="-342900">
              <a:lnSpc>
                <a:spcPct val="80000"/>
              </a:lnSpc>
              <a:buFont typeface="Arial" panose="020B0604020202020204" pitchFamily="34" charset="0"/>
              <a:buChar char="•"/>
            </a:pPr>
            <a:r>
              <a:rPr lang="zh-CN" altLang="en-US" sz="2000" b="1" dirty="0">
                <a:latin typeface="宋体" panose="02010600030101010101" pitchFamily="2" charset="-122"/>
                <a:ea typeface="宋体" panose="02010600030101010101" pitchFamily="2" charset="-122"/>
              </a:rPr>
              <a:t>指针没有逐级初始化</a:t>
            </a:r>
            <a:endParaRPr lang="zh-CN" altLang="en-US" sz="2000" b="1" dirty="0">
              <a:latin typeface="宋体" panose="02010600030101010101" pitchFamily="2" charset="-122"/>
              <a:ea typeface="宋体" panose="02010600030101010101" pitchFamily="2" charset="-122"/>
              <a:cs typeface="Times New Roman" panose="02020603050405020304" pitchFamily="18" charset="0"/>
            </a:endParaRPr>
          </a:p>
        </p:txBody>
      </p:sp>
      <p:sp>
        <p:nvSpPr>
          <p:cNvPr id="19" name="文本框 18">
            <a:extLst>
              <a:ext uri="{FF2B5EF4-FFF2-40B4-BE49-F238E27FC236}">
                <a16:creationId xmlns:a16="http://schemas.microsoft.com/office/drawing/2014/main" id="{08D12A76-4763-D634-3977-B3AB19D20189}"/>
              </a:ext>
            </a:extLst>
          </p:cNvPr>
          <p:cNvSpPr txBox="1"/>
          <p:nvPr/>
        </p:nvSpPr>
        <p:spPr>
          <a:xfrm>
            <a:off x="1810434" y="4069503"/>
            <a:ext cx="2068831" cy="2052934"/>
          </a:xfrm>
          <a:prstGeom prst="rect">
            <a:avLst/>
          </a:prstGeom>
          <a:noFill/>
        </p:spPr>
        <p:txBody>
          <a:bodyPr wrap="square">
            <a:spAutoFit/>
          </a:bodyPr>
          <a:lstStyle/>
          <a:p>
            <a:pPr algn="l">
              <a:lnSpc>
                <a:spcPct val="130000"/>
              </a:lnSpc>
              <a:spcBef>
                <a:spcPts val="0"/>
              </a:spcBef>
              <a:buFont typeface="Wingdings" panose="05000000000000000000" pitchFamily="2" charset="2"/>
              <a:buNone/>
            </a:pPr>
            <a:r>
              <a:rPr lang="en-US" altLang="zh-CN" sz="2000" dirty="0">
                <a:latin typeface="Times New Roman" panose="02020603050405020304" pitchFamily="18" charset="0"/>
                <a:ea typeface="宋体" panose="02010600030101010101" pitchFamily="2" charset="-122"/>
                <a:cs typeface="Times New Roman" panose="02020603050405020304" pitchFamily="18" charset="0"/>
              </a:rPr>
              <a:t>int </a:t>
            </a:r>
            <a:r>
              <a:rPr lang="en-US" altLang="zh-CN" sz="2000" dirty="0" err="1">
                <a:latin typeface="Times New Roman" panose="02020603050405020304" pitchFamily="18" charset="0"/>
                <a:ea typeface="宋体" panose="02010600030101010101" pitchFamily="2" charset="-122"/>
                <a:cs typeface="Times New Roman" panose="02020603050405020304" pitchFamily="18" charset="0"/>
              </a:rPr>
              <a:t>i</a:t>
            </a:r>
            <a:r>
              <a:rPr lang="en-US" altLang="zh-CN" sz="2000" dirty="0">
                <a:latin typeface="Times New Roman" panose="02020603050405020304" pitchFamily="18" charset="0"/>
                <a:ea typeface="宋体" panose="02010600030101010101" pitchFamily="2" charset="-122"/>
                <a:cs typeface="Times New Roman" panose="02020603050405020304" pitchFamily="18" charset="0"/>
              </a:rPr>
              <a:t>=3;</a:t>
            </a:r>
          </a:p>
          <a:p>
            <a:pPr algn="just">
              <a:lnSpc>
                <a:spcPct val="130000"/>
              </a:lnSpc>
              <a:buFont typeface="Wingdings" panose="05000000000000000000" pitchFamily="2" charset="2"/>
              <a:buNone/>
            </a:pPr>
            <a:r>
              <a:rPr lang="en-US" altLang="zh-CN" sz="2000" dirty="0">
                <a:latin typeface="Times New Roman" panose="02020603050405020304" pitchFamily="18" charset="0"/>
                <a:ea typeface="宋体" panose="02010600030101010101" pitchFamily="2" charset="-122"/>
                <a:cs typeface="Times New Roman" panose="02020603050405020304" pitchFamily="18" charset="0"/>
              </a:rPr>
              <a:t>int **p2;</a:t>
            </a:r>
          </a:p>
          <a:p>
            <a:pPr algn="just">
              <a:lnSpc>
                <a:spcPct val="130000"/>
              </a:lnSpc>
              <a:buFont typeface="Wingdings" panose="05000000000000000000" pitchFamily="2" charset="2"/>
              <a:buNone/>
            </a:pPr>
            <a:r>
              <a:rPr lang="en-US" altLang="zh-CN" sz="2000" dirty="0">
                <a:latin typeface="Times New Roman" panose="02020603050405020304" pitchFamily="18" charset="0"/>
                <a:ea typeface="宋体" panose="02010600030101010101" pitchFamily="2" charset="-122"/>
                <a:cs typeface="Times New Roman" panose="02020603050405020304" pitchFamily="18" charset="0"/>
              </a:rPr>
              <a:t>*p2=&amp;</a:t>
            </a:r>
            <a:r>
              <a:rPr lang="en-US" altLang="zh-CN" sz="2000" dirty="0" err="1">
                <a:latin typeface="Times New Roman" panose="02020603050405020304" pitchFamily="18" charset="0"/>
                <a:ea typeface="宋体" panose="02010600030101010101" pitchFamily="2" charset="-122"/>
                <a:cs typeface="Times New Roman" panose="02020603050405020304" pitchFamily="18" charset="0"/>
              </a:rPr>
              <a:t>i</a:t>
            </a:r>
            <a:r>
              <a:rPr lang="en-US" altLang="zh-CN" sz="2000" dirty="0">
                <a:latin typeface="Times New Roman" panose="02020603050405020304" pitchFamily="18" charset="0"/>
                <a:ea typeface="宋体" panose="02010600030101010101" pitchFamily="2" charset="-122"/>
                <a:cs typeface="Times New Roman" panose="02020603050405020304" pitchFamily="18" charset="0"/>
              </a:rPr>
              <a:t>;</a:t>
            </a:r>
          </a:p>
          <a:p>
            <a:pPr algn="just">
              <a:lnSpc>
                <a:spcPct val="130000"/>
              </a:lnSpc>
              <a:buFont typeface="Wingdings" panose="05000000000000000000" pitchFamily="2" charset="2"/>
              <a:buNone/>
            </a:pPr>
            <a:r>
              <a:rPr lang="en-US" altLang="zh-CN" sz="2000" dirty="0">
                <a:latin typeface="Times New Roman" panose="02020603050405020304" pitchFamily="18" charset="0"/>
                <a:ea typeface="宋体" panose="02010600030101010101" pitchFamily="2" charset="-122"/>
                <a:cs typeface="Times New Roman" panose="02020603050405020304" pitchFamily="18" charset="0"/>
              </a:rPr>
              <a:t>**p2=5;</a:t>
            </a:r>
          </a:p>
          <a:p>
            <a:pPr algn="just">
              <a:lnSpc>
                <a:spcPct val="130000"/>
              </a:lnSpc>
              <a:buFont typeface="Wingdings" panose="05000000000000000000" pitchFamily="2" charset="2"/>
              <a:buNone/>
            </a:pPr>
            <a:r>
              <a:rPr lang="en-US" altLang="zh-CN" sz="2000" dirty="0" err="1">
                <a:latin typeface="Times New Roman" panose="02020603050405020304" pitchFamily="18" charset="0"/>
                <a:ea typeface="宋体" panose="02010600030101010101" pitchFamily="2" charset="-122"/>
                <a:cs typeface="Times New Roman" panose="02020603050405020304" pitchFamily="18" charset="0"/>
              </a:rPr>
              <a:t>cout</a:t>
            </a:r>
            <a:r>
              <a:rPr lang="en-US" altLang="zh-CN" sz="2000" dirty="0">
                <a:latin typeface="Times New Roman" panose="02020603050405020304" pitchFamily="18" charset="0"/>
                <a:ea typeface="宋体" panose="02010600030101010101" pitchFamily="2" charset="-122"/>
                <a:cs typeface="Times New Roman" panose="02020603050405020304" pitchFamily="18" charset="0"/>
              </a:rPr>
              <a:t>&lt;&lt;**p2;</a:t>
            </a:r>
          </a:p>
        </p:txBody>
      </p:sp>
      <p:sp>
        <p:nvSpPr>
          <p:cNvPr id="21" name="文本框 20">
            <a:extLst>
              <a:ext uri="{FF2B5EF4-FFF2-40B4-BE49-F238E27FC236}">
                <a16:creationId xmlns:a16="http://schemas.microsoft.com/office/drawing/2014/main" id="{729A5125-F0FF-4E79-9D8A-9F66AFF89868}"/>
              </a:ext>
            </a:extLst>
          </p:cNvPr>
          <p:cNvSpPr txBox="1"/>
          <p:nvPr/>
        </p:nvSpPr>
        <p:spPr>
          <a:xfrm>
            <a:off x="3544368" y="4252949"/>
            <a:ext cx="6659880" cy="1701748"/>
          </a:xfrm>
          <a:prstGeom prst="rect">
            <a:avLst/>
          </a:prstGeom>
          <a:noFill/>
        </p:spPr>
        <p:txBody>
          <a:bodyPr wrap="square">
            <a:spAutoFit/>
          </a:bodyPr>
          <a:lstStyle/>
          <a:p>
            <a:pPr algn="just">
              <a:lnSpc>
                <a:spcPct val="150000"/>
              </a:lnSpc>
              <a:buFont typeface="Wingdings" panose="05000000000000000000" pitchFamily="2" charset="2"/>
              <a:buNone/>
            </a:pPr>
            <a:r>
              <a:rPr lang="zh-CN" altLang="en-US" dirty="0">
                <a:latin typeface="Times New Roman" panose="02020603050405020304" pitchFamily="18" charset="0"/>
                <a:ea typeface="宋体" panose="02010600030101010101" pitchFamily="2" charset="-122"/>
                <a:cs typeface="Times New Roman" panose="02020603050405020304" pitchFamily="18" charset="0"/>
              </a:rPr>
              <a:t>虽然该程序段编译、连接均没有错误，但运行时出错。其原因在于</a:t>
            </a:r>
            <a:r>
              <a:rPr lang="en-US" altLang="zh-CN" dirty="0">
                <a:latin typeface="Times New Roman" panose="02020603050405020304" pitchFamily="18" charset="0"/>
                <a:ea typeface="宋体" panose="02010600030101010101" pitchFamily="2" charset="-122"/>
                <a:cs typeface="Times New Roman" panose="02020603050405020304" pitchFamily="18" charset="0"/>
              </a:rPr>
              <a:t>int **p2;</a:t>
            </a:r>
            <a:r>
              <a:rPr lang="zh-CN" altLang="en-US" dirty="0">
                <a:latin typeface="Times New Roman" panose="02020603050405020304" pitchFamily="18" charset="0"/>
                <a:ea typeface="宋体" panose="02010600030101010101" pitchFamily="2" charset="-122"/>
                <a:cs typeface="Times New Roman" panose="02020603050405020304" pitchFamily="18" charset="0"/>
              </a:rPr>
              <a:t>只是定义了一个指针变量，变量中的内容</a:t>
            </a:r>
            <a:r>
              <a:rPr lang="en-US" altLang="zh-CN" dirty="0">
                <a:latin typeface="Times New Roman" panose="02020603050405020304" pitchFamily="18" charset="0"/>
                <a:ea typeface="宋体" panose="02010600030101010101" pitchFamily="2" charset="-122"/>
                <a:cs typeface="Times New Roman" panose="02020603050405020304" pitchFamily="18" charset="0"/>
              </a:rPr>
              <a:t>(</a:t>
            </a:r>
            <a:r>
              <a:rPr lang="zh-CN" altLang="en-US" dirty="0">
                <a:latin typeface="Times New Roman" panose="02020603050405020304" pitchFamily="18" charset="0"/>
                <a:ea typeface="宋体" panose="02010600030101010101" pitchFamily="2" charset="-122"/>
                <a:cs typeface="Times New Roman" panose="02020603050405020304" pitchFamily="18" charset="0"/>
              </a:rPr>
              <a:t>地址</a:t>
            </a:r>
            <a:r>
              <a:rPr lang="en-US" altLang="zh-CN" dirty="0">
                <a:latin typeface="Times New Roman" panose="02020603050405020304" pitchFamily="18" charset="0"/>
                <a:ea typeface="宋体" panose="02010600030101010101" pitchFamily="2" charset="-122"/>
                <a:cs typeface="Times New Roman" panose="02020603050405020304" pitchFamily="18" charset="0"/>
              </a:rPr>
              <a:t>)</a:t>
            </a:r>
            <a:r>
              <a:rPr lang="zh-CN" altLang="en-US" dirty="0">
                <a:latin typeface="Times New Roman" panose="02020603050405020304" pitchFamily="18" charset="0"/>
                <a:ea typeface="宋体" panose="02010600030101010101" pitchFamily="2" charset="-122"/>
                <a:cs typeface="Times New Roman" panose="02020603050405020304" pitchFamily="18" charset="0"/>
              </a:rPr>
              <a:t>是一个</a:t>
            </a:r>
            <a:r>
              <a:rPr lang="zh-CN" altLang="en-US" b="1" dirty="0">
                <a:solidFill>
                  <a:schemeClr val="accent1"/>
                </a:solidFill>
                <a:latin typeface="Times New Roman" panose="02020603050405020304" pitchFamily="18" charset="0"/>
                <a:ea typeface="宋体" panose="02010600030101010101" pitchFamily="2" charset="-122"/>
                <a:cs typeface="Times New Roman" panose="02020603050405020304" pitchFamily="18" charset="0"/>
              </a:rPr>
              <a:t>无意义的地址</a:t>
            </a:r>
            <a:r>
              <a:rPr lang="zh-CN" altLang="en-US" dirty="0">
                <a:latin typeface="Times New Roman" panose="02020603050405020304" pitchFamily="18" charset="0"/>
                <a:ea typeface="宋体" panose="02010600030101010101" pitchFamily="2" charset="-122"/>
                <a:cs typeface="Times New Roman" panose="02020603050405020304" pitchFamily="18" charset="0"/>
              </a:rPr>
              <a:t>，而*</a:t>
            </a:r>
            <a:r>
              <a:rPr lang="en-US" altLang="zh-CN" dirty="0">
                <a:latin typeface="Times New Roman" panose="02020603050405020304" pitchFamily="18" charset="0"/>
                <a:ea typeface="宋体" panose="02010600030101010101" pitchFamily="2" charset="-122"/>
                <a:cs typeface="Times New Roman" panose="02020603050405020304" pitchFamily="18" charset="0"/>
              </a:rPr>
              <a:t>p2=&amp;</a:t>
            </a:r>
            <a:r>
              <a:rPr lang="en-US" altLang="zh-CN" dirty="0" err="1">
                <a:latin typeface="Times New Roman" panose="02020603050405020304" pitchFamily="18" charset="0"/>
                <a:ea typeface="宋体" panose="02010600030101010101" pitchFamily="2" charset="-122"/>
                <a:cs typeface="Times New Roman" panose="02020603050405020304" pitchFamily="18" charset="0"/>
              </a:rPr>
              <a:t>i</a:t>
            </a:r>
            <a:r>
              <a:rPr lang="zh-CN" altLang="en-US" dirty="0">
                <a:latin typeface="Times New Roman" panose="02020603050405020304" pitchFamily="18" charset="0"/>
                <a:ea typeface="宋体" panose="02010600030101010101" pitchFamily="2" charset="-122"/>
                <a:cs typeface="Times New Roman" panose="02020603050405020304" pitchFamily="18" charset="0"/>
              </a:rPr>
              <a:t>是对无意义的内存单元赋值，这样是错误与危险的。正确的作法是</a:t>
            </a:r>
            <a:r>
              <a:rPr lang="zh-CN" altLang="en-US" b="1" dirty="0">
                <a:solidFill>
                  <a:schemeClr val="accent1"/>
                </a:solidFill>
                <a:latin typeface="Times New Roman" panose="02020603050405020304" pitchFamily="18" charset="0"/>
                <a:ea typeface="宋体" panose="02010600030101010101" pitchFamily="2" charset="-122"/>
                <a:cs typeface="Times New Roman" panose="02020603050405020304" pitchFamily="18" charset="0"/>
              </a:rPr>
              <a:t>从第一级指针开始，逐级初始化</a:t>
            </a:r>
            <a:r>
              <a:rPr lang="zh-CN" altLang="en-US" dirty="0">
                <a:latin typeface="Times New Roman" panose="02020603050405020304" pitchFamily="18" charset="0"/>
                <a:ea typeface="宋体" panose="02010600030101010101" pitchFamily="2" charset="-122"/>
                <a:cs typeface="Times New Roman" panose="02020603050405020304" pitchFamily="18" charset="0"/>
              </a:rPr>
              <a:t>。</a:t>
            </a:r>
          </a:p>
        </p:txBody>
      </p:sp>
      <p:sp>
        <p:nvSpPr>
          <p:cNvPr id="22" name="矩形: 圆角 21">
            <a:extLst>
              <a:ext uri="{FF2B5EF4-FFF2-40B4-BE49-F238E27FC236}">
                <a16:creationId xmlns:a16="http://schemas.microsoft.com/office/drawing/2014/main" id="{63EEDF2F-9ECF-BE7F-DCCF-FCD49324B284}"/>
              </a:ext>
            </a:extLst>
          </p:cNvPr>
          <p:cNvSpPr/>
          <p:nvPr/>
        </p:nvSpPr>
        <p:spPr>
          <a:xfrm>
            <a:off x="1565906" y="2109508"/>
            <a:ext cx="8778242" cy="1380800"/>
          </a:xfrm>
          <a:prstGeom prst="roundRect">
            <a:avLst>
              <a:gd name="adj" fmla="val 5093"/>
            </a:avLst>
          </a:prstGeom>
          <a:noFill/>
          <a:ln w="1905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Times New Roman" panose="02020603050405020304" pitchFamily="18" charset="0"/>
              <a:ea typeface="宋体" panose="02010600030101010101" pitchFamily="2" charset="-122"/>
              <a:cs typeface="Times New Roman" panose="02020603050405020304" pitchFamily="18" charset="0"/>
            </a:endParaRPr>
          </a:p>
        </p:txBody>
      </p:sp>
      <p:sp>
        <p:nvSpPr>
          <p:cNvPr id="23" name="矩形: 圆角 22">
            <a:extLst>
              <a:ext uri="{FF2B5EF4-FFF2-40B4-BE49-F238E27FC236}">
                <a16:creationId xmlns:a16="http://schemas.microsoft.com/office/drawing/2014/main" id="{D0BEFBAC-6FDC-0D79-18E8-E0B6CB4ECCA5}"/>
              </a:ext>
            </a:extLst>
          </p:cNvPr>
          <p:cNvSpPr/>
          <p:nvPr/>
        </p:nvSpPr>
        <p:spPr>
          <a:xfrm>
            <a:off x="1585640" y="4118098"/>
            <a:ext cx="8778241" cy="2004339"/>
          </a:xfrm>
          <a:prstGeom prst="roundRect">
            <a:avLst>
              <a:gd name="adj" fmla="val 5093"/>
            </a:avLst>
          </a:prstGeom>
          <a:noFill/>
          <a:ln w="1905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Times New Roman" panose="02020603050405020304" pitchFamily="18" charset="0"/>
              <a:ea typeface="宋体"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15817753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3E2D33-19D9-B985-C7CD-0548963D7E63}"/>
            </a:ext>
          </a:extLst>
        </p:cNvPr>
        <p:cNvGrpSpPr/>
        <p:nvPr/>
      </p:nvGrpSpPr>
      <p:grpSpPr>
        <a:xfrm>
          <a:off x="0" y="0"/>
          <a:ext cx="0" cy="0"/>
          <a:chOff x="0" y="0"/>
          <a:chExt cx="0" cy="0"/>
        </a:xfrm>
      </p:grpSpPr>
      <p:sp>
        <p:nvSpPr>
          <p:cNvPr id="9" name="Rectangle 3">
            <a:extLst>
              <a:ext uri="{FF2B5EF4-FFF2-40B4-BE49-F238E27FC236}">
                <a16:creationId xmlns:a16="http://schemas.microsoft.com/office/drawing/2014/main" id="{C1662FC9-BEEA-2029-EBDB-C8980435170D}"/>
              </a:ext>
            </a:extLst>
          </p:cNvPr>
          <p:cNvSpPr txBox="1">
            <a:spLocks noChangeArrowheads="1"/>
          </p:cNvSpPr>
          <p:nvPr/>
        </p:nvSpPr>
        <p:spPr>
          <a:xfrm>
            <a:off x="739140" y="1613693"/>
            <a:ext cx="5356860" cy="3630613"/>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buFont typeface="Wingdings" panose="05000000000000000000" pitchFamily="2" charset="2"/>
              <a:buNone/>
            </a:pPr>
            <a:r>
              <a:rPr lang="zh-CN" altLang="en-US"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例②</a:t>
            </a:r>
            <a:r>
              <a:rPr lang="en-US" altLang="zh-CN"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a:t>
            </a:r>
          </a:p>
          <a:p>
            <a:pPr algn="just">
              <a:buFont typeface="Wingdings" panose="05000000000000000000" pitchFamily="2" charset="2"/>
              <a:buNone/>
            </a:pPr>
            <a:r>
              <a:rPr lang="en-US" altLang="zh-CN"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   int </a:t>
            </a:r>
            <a:r>
              <a:rPr lang="en-US" altLang="zh-CN" sz="1800" dirty="0" err="1">
                <a:solidFill>
                  <a:srgbClr val="000000"/>
                </a:solidFill>
                <a:latin typeface="Times New Roman" panose="02020603050405020304" pitchFamily="18" charset="0"/>
                <a:ea typeface="宋体" panose="02010600030101010101" pitchFamily="2" charset="-122"/>
                <a:cs typeface="Times New Roman" panose="02020603050405020304" pitchFamily="18" charset="0"/>
              </a:rPr>
              <a:t>i</a:t>
            </a:r>
            <a:r>
              <a:rPr lang="en-US" altLang="zh-CN"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=3;</a:t>
            </a:r>
          </a:p>
          <a:p>
            <a:pPr algn="just">
              <a:buFont typeface="Wingdings" panose="05000000000000000000" pitchFamily="2" charset="2"/>
              <a:buNone/>
            </a:pPr>
            <a:r>
              <a:rPr lang="en-US" altLang="zh-CN"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   int **p2;</a:t>
            </a:r>
          </a:p>
          <a:p>
            <a:pPr algn="just">
              <a:buFont typeface="Wingdings" panose="05000000000000000000" pitchFamily="2" charset="2"/>
              <a:buNone/>
            </a:pPr>
            <a:r>
              <a:rPr lang="en-US" altLang="zh-CN"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   int *p1;</a:t>
            </a:r>
          </a:p>
          <a:p>
            <a:pPr algn="just">
              <a:buFont typeface="Wingdings" panose="05000000000000000000" pitchFamily="2" charset="2"/>
              <a:buNone/>
            </a:pPr>
            <a:r>
              <a:rPr lang="en-US" altLang="zh-CN"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   p1=&amp;</a:t>
            </a:r>
            <a:r>
              <a:rPr lang="en-US" altLang="zh-CN" sz="1800" dirty="0" err="1">
                <a:solidFill>
                  <a:srgbClr val="000000"/>
                </a:solidFill>
                <a:latin typeface="Times New Roman" panose="02020603050405020304" pitchFamily="18" charset="0"/>
                <a:ea typeface="宋体" panose="02010600030101010101" pitchFamily="2" charset="-122"/>
                <a:cs typeface="Times New Roman" panose="02020603050405020304" pitchFamily="18" charset="0"/>
              </a:rPr>
              <a:t>i</a:t>
            </a:r>
            <a:r>
              <a:rPr lang="en-US" altLang="zh-CN"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 //</a:t>
            </a:r>
            <a:r>
              <a:rPr lang="zh-CN" altLang="en-US"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初始化一级指针</a:t>
            </a:r>
          </a:p>
          <a:p>
            <a:pPr algn="just">
              <a:buFont typeface="Wingdings" panose="05000000000000000000" pitchFamily="2" charset="2"/>
              <a:buNone/>
            </a:pPr>
            <a:r>
              <a:rPr lang="zh-CN" altLang="en-US"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   </a:t>
            </a:r>
            <a:r>
              <a:rPr lang="en-US" altLang="zh-CN"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p2=</a:t>
            </a:r>
            <a:r>
              <a:rPr lang="en-US" altLang="zh-CN" sz="1800" b="1" dirty="0">
                <a:solidFill>
                  <a:srgbClr val="FF3300"/>
                </a:solidFill>
                <a:latin typeface="Times New Roman" panose="02020603050405020304" pitchFamily="18" charset="0"/>
                <a:ea typeface="宋体" panose="02010600030101010101" pitchFamily="2" charset="-122"/>
                <a:cs typeface="Times New Roman" panose="02020603050405020304" pitchFamily="18" charset="0"/>
              </a:rPr>
              <a:t>&amp;</a:t>
            </a:r>
            <a:r>
              <a:rPr lang="en-US" altLang="zh-CN"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p1; //</a:t>
            </a:r>
            <a:r>
              <a:rPr lang="zh-CN" altLang="en-US"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初始化一级指针</a:t>
            </a:r>
          </a:p>
          <a:p>
            <a:pPr algn="just">
              <a:buFont typeface="Wingdings" panose="05000000000000000000" pitchFamily="2" charset="2"/>
              <a:buNone/>
            </a:pPr>
            <a:r>
              <a:rPr lang="zh-CN" altLang="en-US"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   **</a:t>
            </a:r>
            <a:r>
              <a:rPr lang="en-US" altLang="zh-CN"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p2=5; //</a:t>
            </a:r>
            <a:r>
              <a:rPr lang="zh-CN" altLang="en-US"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通过指针给变量</a:t>
            </a:r>
            <a:r>
              <a:rPr lang="en-US" altLang="zh-CN" sz="1800" dirty="0" err="1">
                <a:solidFill>
                  <a:srgbClr val="000000"/>
                </a:solidFill>
                <a:latin typeface="Times New Roman" panose="02020603050405020304" pitchFamily="18" charset="0"/>
                <a:ea typeface="宋体" panose="02010600030101010101" pitchFamily="2" charset="-122"/>
                <a:cs typeface="Times New Roman" panose="02020603050405020304" pitchFamily="18" charset="0"/>
              </a:rPr>
              <a:t>i</a:t>
            </a:r>
            <a:r>
              <a:rPr lang="zh-CN" altLang="en-US"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赋值</a:t>
            </a:r>
          </a:p>
          <a:p>
            <a:pPr algn="just">
              <a:buFont typeface="Wingdings" panose="05000000000000000000" pitchFamily="2" charset="2"/>
              <a:buNone/>
            </a:pPr>
            <a:r>
              <a:rPr lang="zh-CN" altLang="en-US"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   </a:t>
            </a:r>
            <a:r>
              <a:rPr lang="en-US" altLang="zh-CN" sz="1800" dirty="0" err="1">
                <a:solidFill>
                  <a:srgbClr val="000000"/>
                </a:solidFill>
                <a:latin typeface="Times New Roman" panose="02020603050405020304" pitchFamily="18" charset="0"/>
                <a:ea typeface="宋体" panose="02010600030101010101" pitchFamily="2" charset="-122"/>
                <a:cs typeface="Times New Roman" panose="02020603050405020304" pitchFamily="18" charset="0"/>
              </a:rPr>
              <a:t>cout</a:t>
            </a:r>
            <a:r>
              <a:rPr lang="en-US" altLang="zh-CN"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&lt;&lt;**p2; //</a:t>
            </a:r>
            <a:r>
              <a:rPr lang="zh-CN" altLang="en-US"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结果为</a:t>
            </a:r>
            <a:r>
              <a:rPr lang="en-US" altLang="zh-CN"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5 </a:t>
            </a:r>
          </a:p>
          <a:p>
            <a:pPr algn="just">
              <a:buFont typeface="Wingdings" panose="05000000000000000000" pitchFamily="2" charset="2"/>
              <a:buNone/>
            </a:pPr>
            <a:r>
              <a:rPr lang="en-US" altLang="zh-CN"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   </a:t>
            </a:r>
            <a:r>
              <a:rPr lang="zh-CN" altLang="en-US"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上述两个二级指针在内存中的分布如右图所示。 </a:t>
            </a:r>
          </a:p>
        </p:txBody>
      </p:sp>
      <p:graphicFrame>
        <p:nvGraphicFramePr>
          <p:cNvPr id="11" name="Object 6">
            <a:extLst>
              <a:ext uri="{FF2B5EF4-FFF2-40B4-BE49-F238E27FC236}">
                <a16:creationId xmlns:a16="http://schemas.microsoft.com/office/drawing/2014/main" id="{39518815-5884-D023-CCFB-E4DFFB5BD9A3}"/>
              </a:ext>
            </a:extLst>
          </p:cNvPr>
          <p:cNvGraphicFramePr>
            <a:graphicFrameLocks noChangeAspect="1"/>
          </p:cNvGraphicFramePr>
          <p:nvPr>
            <p:extLst>
              <p:ext uri="{D42A27DB-BD31-4B8C-83A1-F6EECF244321}">
                <p14:modId xmlns:p14="http://schemas.microsoft.com/office/powerpoint/2010/main" val="1348938472"/>
              </p:ext>
            </p:extLst>
          </p:nvPr>
        </p:nvGraphicFramePr>
        <p:xfrm>
          <a:off x="5920740" y="1701650"/>
          <a:ext cx="5257800" cy="3630613"/>
        </p:xfrm>
        <a:graphic>
          <a:graphicData uri="http://schemas.openxmlformats.org/presentationml/2006/ole">
            <mc:AlternateContent xmlns:mc="http://schemas.openxmlformats.org/markup-compatibility/2006">
              <mc:Choice xmlns:v="urn:schemas-microsoft-com:vml" Requires="v">
                <p:oleObj r:id="rId3" imgW="3997440" imgH="2766240" progId="Word.Picture.8">
                  <p:embed/>
                </p:oleObj>
              </mc:Choice>
              <mc:Fallback>
                <p:oleObj r:id="rId3" imgW="3997440" imgH="2766240" progId="Word.Picture.8">
                  <p:embed/>
                  <p:pic>
                    <p:nvPicPr>
                      <p:cNvPr id="113670" name="Object 6">
                        <a:extLst>
                          <a:ext uri="{FF2B5EF4-FFF2-40B4-BE49-F238E27FC236}">
                            <a16:creationId xmlns:a16="http://schemas.microsoft.com/office/drawing/2014/main" id="{2E88FD6D-475C-18D4-0322-DBC677EEEB7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20740" y="1701650"/>
                        <a:ext cx="5257800" cy="3630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 name="文本框 2">
            <a:extLst>
              <a:ext uri="{FF2B5EF4-FFF2-40B4-BE49-F238E27FC236}">
                <a16:creationId xmlns:a16="http://schemas.microsoft.com/office/drawing/2014/main" id="{C266C5F0-8E52-27C2-82F9-FF35B757CFE2}"/>
              </a:ext>
            </a:extLst>
          </p:cNvPr>
          <p:cNvSpPr txBox="1"/>
          <p:nvPr/>
        </p:nvSpPr>
        <p:spPr>
          <a:xfrm>
            <a:off x="900848" y="121514"/>
            <a:ext cx="10560350" cy="584775"/>
          </a:xfrm>
          <a:prstGeom prst="rect">
            <a:avLst/>
          </a:prstGeom>
          <a:noFill/>
        </p:spPr>
        <p:txBody>
          <a:bodyPr wrap="square">
            <a:spAutoFit/>
          </a:bodyPr>
          <a:lstStyle/>
          <a:p>
            <a:r>
              <a:rPr lang="en-US" altLang="zh-CN" sz="3200" b="1" dirty="0">
                <a:latin typeface="微软雅黑" panose="020B0503020204020204" pitchFamily="34" charset="-122"/>
                <a:ea typeface="微软雅黑" panose="020B0503020204020204" pitchFamily="34" charset="-122"/>
                <a:cs typeface="+mj-cs"/>
              </a:rPr>
              <a:t>3.3.4 </a:t>
            </a:r>
            <a:r>
              <a:rPr lang="zh-CN" altLang="en-US" sz="3200" b="1" dirty="0">
                <a:latin typeface="微软雅黑" panose="020B0503020204020204" pitchFamily="34" charset="-122"/>
                <a:ea typeface="微软雅黑" panose="020B0503020204020204" pitchFamily="34" charset="-122"/>
                <a:cs typeface="+mj-cs"/>
              </a:rPr>
              <a:t>多重指针</a:t>
            </a:r>
          </a:p>
        </p:txBody>
      </p:sp>
      <p:sp>
        <p:nvSpPr>
          <p:cNvPr id="5" name="文本框 4">
            <a:extLst>
              <a:ext uri="{FF2B5EF4-FFF2-40B4-BE49-F238E27FC236}">
                <a16:creationId xmlns:a16="http://schemas.microsoft.com/office/drawing/2014/main" id="{53817737-C175-105B-017B-C0373C8E4E56}"/>
              </a:ext>
            </a:extLst>
          </p:cNvPr>
          <p:cNvSpPr txBox="1"/>
          <p:nvPr/>
        </p:nvSpPr>
        <p:spPr>
          <a:xfrm>
            <a:off x="739140" y="1046132"/>
            <a:ext cx="6096000" cy="400110"/>
          </a:xfrm>
          <a:prstGeom prst="rect">
            <a:avLst/>
          </a:prstGeom>
          <a:noFill/>
        </p:spPr>
        <p:txBody>
          <a:bodyPr wrap="square">
            <a:spAutoFit/>
          </a:bodyPr>
          <a:lstStyle/>
          <a:p>
            <a:pPr marL="342900" indent="-342900" algn="just">
              <a:buFont typeface="Arial" panose="020B0604020202020204" pitchFamily="34" charset="0"/>
              <a:buChar char="•"/>
            </a:pPr>
            <a:r>
              <a:rPr lang="zh-CN" altLang="en-US" sz="2000" b="1" dirty="0">
                <a:latin typeface="宋体" panose="02010600030101010101" pitchFamily="2" charset="-122"/>
                <a:ea typeface="宋体" panose="02010600030101010101" pitchFamily="2" charset="-122"/>
              </a:rPr>
              <a:t>逐级初始化多级指针</a:t>
            </a:r>
            <a:endParaRPr lang="zh-CN" altLang="en-US" sz="2000" b="1" dirty="0">
              <a:latin typeface="宋体" panose="02010600030101010101" pitchFamily="2" charset="-122"/>
              <a:ea typeface="宋体" panose="02010600030101010101" pitchFamily="2" charset="-122"/>
              <a:cs typeface="Times New Roman" panose="02020603050405020304" pitchFamily="18" charset="0"/>
            </a:endParaRPr>
          </a:p>
        </p:txBody>
      </p:sp>
      <p:sp>
        <p:nvSpPr>
          <p:cNvPr id="6" name="矩形: 圆角 5">
            <a:extLst>
              <a:ext uri="{FF2B5EF4-FFF2-40B4-BE49-F238E27FC236}">
                <a16:creationId xmlns:a16="http://schemas.microsoft.com/office/drawing/2014/main" id="{67CE801F-16F0-2885-0379-CB7854F110A7}"/>
              </a:ext>
            </a:extLst>
          </p:cNvPr>
          <p:cNvSpPr/>
          <p:nvPr/>
        </p:nvSpPr>
        <p:spPr>
          <a:xfrm>
            <a:off x="739140" y="1613693"/>
            <a:ext cx="5074920" cy="3407887"/>
          </a:xfrm>
          <a:prstGeom prst="roundRect">
            <a:avLst>
              <a:gd name="adj" fmla="val 5093"/>
            </a:avLst>
          </a:prstGeom>
          <a:noFill/>
          <a:ln w="1905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Times New Roman" panose="02020603050405020304" pitchFamily="18" charset="0"/>
              <a:ea typeface="宋体"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348080463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A38E0D-CC08-7AFD-A56F-9C993968A0DB}"/>
            </a:ext>
          </a:extLst>
        </p:cNvPr>
        <p:cNvGrpSpPr/>
        <p:nvPr/>
      </p:nvGrpSpPr>
      <p:grpSpPr>
        <a:xfrm>
          <a:off x="0" y="0"/>
          <a:ext cx="0" cy="0"/>
          <a:chOff x="0" y="0"/>
          <a:chExt cx="0" cy="0"/>
        </a:xfrm>
      </p:grpSpPr>
      <p:sp>
        <p:nvSpPr>
          <p:cNvPr id="2" name="文本框 1">
            <a:extLst>
              <a:ext uri="{FF2B5EF4-FFF2-40B4-BE49-F238E27FC236}">
                <a16:creationId xmlns:a16="http://schemas.microsoft.com/office/drawing/2014/main" id="{29D2627B-D73D-0EE0-3640-BF0D7AF0B16A}"/>
              </a:ext>
            </a:extLst>
          </p:cNvPr>
          <p:cNvSpPr txBox="1"/>
          <p:nvPr/>
        </p:nvSpPr>
        <p:spPr>
          <a:xfrm>
            <a:off x="900848" y="121514"/>
            <a:ext cx="10560350" cy="584775"/>
          </a:xfrm>
          <a:prstGeom prst="rect">
            <a:avLst/>
          </a:prstGeom>
          <a:noFill/>
        </p:spPr>
        <p:txBody>
          <a:bodyPr wrap="square">
            <a:spAutoFit/>
          </a:bodyPr>
          <a:lstStyle/>
          <a:p>
            <a:r>
              <a:rPr lang="en-US" altLang="zh-CN" sz="3200" b="1" dirty="0">
                <a:latin typeface="微软雅黑" panose="020B0503020204020204" pitchFamily="34" charset="-122"/>
                <a:ea typeface="微软雅黑" panose="020B0503020204020204" pitchFamily="34" charset="-122"/>
                <a:cs typeface="+mj-cs"/>
              </a:rPr>
              <a:t>3.3.5 </a:t>
            </a:r>
            <a:r>
              <a:rPr lang="zh-CN" altLang="en-US" sz="3200" b="1" dirty="0">
                <a:latin typeface="微软雅黑" panose="020B0503020204020204" pitchFamily="34" charset="-122"/>
                <a:ea typeface="微软雅黑" panose="020B0503020204020204" pitchFamily="34" charset="-122"/>
                <a:cs typeface="+mj-cs"/>
              </a:rPr>
              <a:t>动态内存分配</a:t>
            </a:r>
          </a:p>
        </p:txBody>
      </p:sp>
      <p:sp>
        <p:nvSpPr>
          <p:cNvPr id="8" name="文本框 7">
            <a:extLst>
              <a:ext uri="{FF2B5EF4-FFF2-40B4-BE49-F238E27FC236}">
                <a16:creationId xmlns:a16="http://schemas.microsoft.com/office/drawing/2014/main" id="{1ED6B9D4-8BF1-6993-39BA-0E27C7825DF5}"/>
              </a:ext>
            </a:extLst>
          </p:cNvPr>
          <p:cNvSpPr txBox="1"/>
          <p:nvPr/>
        </p:nvSpPr>
        <p:spPr>
          <a:xfrm>
            <a:off x="594360" y="1011173"/>
            <a:ext cx="9776460" cy="871392"/>
          </a:xfrm>
          <a:prstGeom prst="rect">
            <a:avLst/>
          </a:prstGeom>
          <a:noFill/>
        </p:spPr>
        <p:txBody>
          <a:bodyPr wrap="square">
            <a:spAutoFit/>
          </a:bodyPr>
          <a:lstStyle/>
          <a:p>
            <a:pPr>
              <a:lnSpc>
                <a:spcPct val="150000"/>
              </a:lnSpc>
            </a:pPr>
            <a:r>
              <a:rPr lang="zh-CN" altLang="en-US" sz="1800" dirty="0">
                <a:latin typeface="Times New Roman" panose="02020603050405020304" pitchFamily="18" charset="0"/>
                <a:ea typeface="宋体" panose="02010600030101010101" pitchFamily="2" charset="-122"/>
                <a:cs typeface="Times New Roman" panose="02020603050405020304" pitchFamily="18" charset="0"/>
              </a:rPr>
              <a:t>在</a:t>
            </a:r>
            <a:r>
              <a:rPr lang="en-US" altLang="zh-CN" sz="1800" dirty="0">
                <a:latin typeface="Times New Roman" panose="02020603050405020304" pitchFamily="18" charset="0"/>
                <a:ea typeface="宋体" panose="02010600030101010101" pitchFamily="2" charset="-122"/>
                <a:cs typeface="Times New Roman" panose="02020603050405020304" pitchFamily="18" charset="0"/>
              </a:rPr>
              <a:t>C++</a:t>
            </a:r>
            <a:r>
              <a:rPr lang="zh-CN" altLang="en-US" sz="1800" dirty="0">
                <a:latin typeface="Times New Roman" panose="02020603050405020304" pitchFamily="18" charset="0"/>
                <a:ea typeface="宋体" panose="02010600030101010101" pitchFamily="2" charset="-122"/>
                <a:cs typeface="Times New Roman" panose="02020603050405020304" pitchFamily="18" charset="0"/>
              </a:rPr>
              <a:t>中，动态内存分配技术可以保证程序在运行过程中</a:t>
            </a:r>
            <a:r>
              <a:rPr lang="zh-CN" altLang="en-US" sz="1800" b="1" dirty="0">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rPr>
              <a:t>根据实际需要</a:t>
            </a:r>
            <a:r>
              <a:rPr lang="zh-CN" altLang="en-US" sz="1800" dirty="0">
                <a:latin typeface="Times New Roman" panose="02020603050405020304" pitchFamily="18" charset="0"/>
                <a:ea typeface="宋体" panose="02010600030101010101" pitchFamily="2" charset="-122"/>
                <a:cs typeface="Times New Roman" panose="02020603050405020304" pitchFamily="18" charset="0"/>
              </a:rPr>
              <a:t>申请适量的内存，使用结束后还可以释放。</a:t>
            </a:r>
            <a:r>
              <a:rPr lang="en-US" altLang="zh-CN" sz="1800" dirty="0">
                <a:latin typeface="Times New Roman" panose="02020603050405020304" pitchFamily="18" charset="0"/>
                <a:ea typeface="宋体" panose="02010600030101010101" pitchFamily="2" charset="-122"/>
                <a:cs typeface="Times New Roman" panose="02020603050405020304" pitchFamily="18" charset="0"/>
              </a:rPr>
              <a:t>C++</a:t>
            </a:r>
            <a:r>
              <a:rPr lang="zh-CN" altLang="en-US" sz="1800" dirty="0">
                <a:latin typeface="Times New Roman" panose="02020603050405020304" pitchFamily="18" charset="0"/>
                <a:ea typeface="宋体" panose="02010600030101010101" pitchFamily="2" charset="-122"/>
                <a:cs typeface="Times New Roman" panose="02020603050405020304" pitchFamily="18" charset="0"/>
              </a:rPr>
              <a:t>通过</a:t>
            </a:r>
            <a:r>
              <a:rPr lang="en-US" altLang="zh-CN" sz="1800" b="1" dirty="0">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rPr>
              <a:t>new</a:t>
            </a:r>
            <a:r>
              <a:rPr lang="zh-CN" altLang="en-US" sz="1800" b="1" dirty="0">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rPr>
              <a:t>运算</a:t>
            </a:r>
            <a:r>
              <a:rPr lang="zh-CN" altLang="en-US" sz="1800" dirty="0">
                <a:latin typeface="Times New Roman" panose="02020603050405020304" pitchFamily="18" charset="0"/>
                <a:ea typeface="宋体" panose="02010600030101010101" pitchFamily="2" charset="-122"/>
                <a:cs typeface="Times New Roman" panose="02020603050405020304" pitchFamily="18" charset="0"/>
              </a:rPr>
              <a:t>和</a:t>
            </a:r>
            <a:r>
              <a:rPr lang="en-US" altLang="zh-CN" sz="1800" b="1" dirty="0">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rPr>
              <a:t>delete</a:t>
            </a:r>
            <a:r>
              <a:rPr lang="zh-CN" altLang="en-US" sz="1800" b="1" dirty="0">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rPr>
              <a:t>运算</a:t>
            </a:r>
            <a:r>
              <a:rPr lang="zh-CN" altLang="en-US" sz="1800" dirty="0">
                <a:latin typeface="Times New Roman" panose="02020603050405020304" pitchFamily="18" charset="0"/>
                <a:ea typeface="宋体" panose="02010600030101010101" pitchFamily="2" charset="-122"/>
                <a:cs typeface="Times New Roman" panose="02020603050405020304" pitchFamily="18" charset="0"/>
              </a:rPr>
              <a:t>来实现动态内存分配。</a:t>
            </a:r>
            <a:endParaRPr lang="zh-CN" altLang="en-US" dirty="0">
              <a:latin typeface="Times New Roman" panose="02020603050405020304" pitchFamily="18" charset="0"/>
              <a:ea typeface="宋体" panose="02010600030101010101" pitchFamily="2" charset="-122"/>
              <a:cs typeface="Times New Roman" panose="02020603050405020304" pitchFamily="18" charset="0"/>
            </a:endParaRPr>
          </a:p>
        </p:txBody>
      </p:sp>
      <p:grpSp>
        <p:nvGrpSpPr>
          <p:cNvPr id="20" name="组合 19">
            <a:extLst>
              <a:ext uri="{FF2B5EF4-FFF2-40B4-BE49-F238E27FC236}">
                <a16:creationId xmlns:a16="http://schemas.microsoft.com/office/drawing/2014/main" id="{EA1AC933-CDCD-237F-F445-FA7CE9A1131E}"/>
              </a:ext>
            </a:extLst>
          </p:cNvPr>
          <p:cNvGrpSpPr/>
          <p:nvPr/>
        </p:nvGrpSpPr>
        <p:grpSpPr>
          <a:xfrm>
            <a:off x="2434590" y="2966568"/>
            <a:ext cx="6096000" cy="462432"/>
            <a:chOff x="2461260" y="1915838"/>
            <a:chExt cx="6096000" cy="462432"/>
          </a:xfrm>
        </p:grpSpPr>
        <p:sp>
          <p:nvSpPr>
            <p:cNvPr id="12" name="矩形: 圆角 11">
              <a:extLst>
                <a:ext uri="{FF2B5EF4-FFF2-40B4-BE49-F238E27FC236}">
                  <a16:creationId xmlns:a16="http://schemas.microsoft.com/office/drawing/2014/main" id="{5FCC37F2-01B5-4EF8-15B6-834ADFB44FDB}"/>
                </a:ext>
              </a:extLst>
            </p:cNvPr>
            <p:cNvSpPr/>
            <p:nvPr/>
          </p:nvSpPr>
          <p:spPr>
            <a:xfrm>
              <a:off x="2944058" y="1915838"/>
              <a:ext cx="4988362" cy="462432"/>
            </a:xfrm>
            <a:prstGeom prst="roundRect">
              <a:avLst>
                <a:gd name="adj" fmla="val 5093"/>
              </a:avLst>
            </a:prstGeom>
            <a:solidFill>
              <a:schemeClr val="bg1"/>
            </a:solidFill>
            <a:ln w="1905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ea typeface="宋体" panose="02010600030101010101" pitchFamily="2" charset="-122"/>
                <a:cs typeface="Times New Roman" panose="02020603050405020304" pitchFamily="18" charset="0"/>
              </a:endParaRPr>
            </a:p>
          </p:txBody>
        </p:sp>
        <p:sp>
          <p:nvSpPr>
            <p:cNvPr id="13" name="文本框 12">
              <a:extLst>
                <a:ext uri="{FF2B5EF4-FFF2-40B4-BE49-F238E27FC236}">
                  <a16:creationId xmlns:a16="http://schemas.microsoft.com/office/drawing/2014/main" id="{3F216931-81BD-C88B-950E-41E51272B2C9}"/>
                </a:ext>
              </a:extLst>
            </p:cNvPr>
            <p:cNvSpPr txBox="1"/>
            <p:nvPr/>
          </p:nvSpPr>
          <p:spPr>
            <a:xfrm>
              <a:off x="2461260" y="1962388"/>
              <a:ext cx="6096000" cy="369332"/>
            </a:xfrm>
            <a:prstGeom prst="rect">
              <a:avLst/>
            </a:prstGeom>
            <a:noFill/>
          </p:spPr>
          <p:txBody>
            <a:bodyPr wrap="square">
              <a:spAutoFit/>
            </a:bodyPr>
            <a:lstStyle/>
            <a:p>
              <a:pPr algn="ctr" eaLnBrk="1" hangingPunct="1">
                <a:buFont typeface="Wingdings" panose="05000000000000000000" pitchFamily="2" charset="2"/>
                <a:buNone/>
              </a:pPr>
              <a:r>
                <a:rPr lang="zh-CN" altLang="en-US" sz="1800" b="1" dirty="0">
                  <a:latin typeface="Times New Roman" panose="02020603050405020304" pitchFamily="18" charset="0"/>
                  <a:ea typeface="宋体" panose="02010600030101010101" pitchFamily="2" charset="-122"/>
                  <a:cs typeface="Times New Roman" panose="02020603050405020304" pitchFamily="18" charset="0"/>
                </a:rPr>
                <a:t>指针变量</a:t>
              </a:r>
              <a:r>
                <a:rPr lang="en-US" altLang="zh-CN" sz="1800" b="1" dirty="0">
                  <a:latin typeface="Times New Roman" panose="02020603050405020304" pitchFamily="18" charset="0"/>
                  <a:ea typeface="宋体" panose="02010600030101010101" pitchFamily="2" charset="-122"/>
                  <a:cs typeface="Times New Roman" panose="02020603050405020304" pitchFamily="18" charset="0"/>
                </a:rPr>
                <a:t>=new  </a:t>
              </a:r>
              <a:r>
                <a:rPr lang="zh-CN" altLang="en-US" sz="1800" b="1" dirty="0">
                  <a:latin typeface="Times New Roman" panose="02020603050405020304" pitchFamily="18" charset="0"/>
                  <a:ea typeface="宋体" panose="02010600030101010101" pitchFamily="2" charset="-122"/>
                  <a:cs typeface="Times New Roman" panose="02020603050405020304" pitchFamily="18" charset="0"/>
                </a:rPr>
                <a:t>类型名 </a:t>
              </a:r>
              <a:r>
                <a:rPr lang="en-US" altLang="zh-CN" sz="1800" b="1" dirty="0">
                  <a:latin typeface="Times New Roman" panose="02020603050405020304" pitchFamily="18" charset="0"/>
                  <a:ea typeface="宋体" panose="02010600030101010101" pitchFamily="2" charset="-122"/>
                  <a:cs typeface="Times New Roman" panose="02020603050405020304" pitchFamily="18" charset="0"/>
                </a:rPr>
                <a:t>(</a:t>
              </a:r>
              <a:r>
                <a:rPr lang="zh-CN" altLang="en-US" sz="1800" b="1" dirty="0">
                  <a:latin typeface="Times New Roman" panose="02020603050405020304" pitchFamily="18" charset="0"/>
                  <a:ea typeface="宋体" panose="02010600030101010101" pitchFamily="2" charset="-122"/>
                  <a:cs typeface="Times New Roman" panose="02020603050405020304" pitchFamily="18" charset="0"/>
                </a:rPr>
                <a:t>初值列表</a:t>
              </a:r>
              <a:r>
                <a:rPr lang="en-US" altLang="zh-CN" sz="1800" b="1" dirty="0">
                  <a:latin typeface="Times New Roman" panose="02020603050405020304" pitchFamily="18" charset="0"/>
                  <a:ea typeface="宋体" panose="02010600030101010101" pitchFamily="2" charset="-122"/>
                  <a:cs typeface="Times New Roman" panose="02020603050405020304" pitchFamily="18" charset="0"/>
                </a:rPr>
                <a:t>);</a:t>
              </a:r>
            </a:p>
          </p:txBody>
        </p:sp>
      </p:grpSp>
      <p:sp>
        <p:nvSpPr>
          <p:cNvPr id="19" name="文本框 18">
            <a:extLst>
              <a:ext uri="{FF2B5EF4-FFF2-40B4-BE49-F238E27FC236}">
                <a16:creationId xmlns:a16="http://schemas.microsoft.com/office/drawing/2014/main" id="{EA20E203-4217-AA33-D2B2-4C76597BF38E}"/>
              </a:ext>
            </a:extLst>
          </p:cNvPr>
          <p:cNvSpPr txBox="1"/>
          <p:nvPr/>
        </p:nvSpPr>
        <p:spPr>
          <a:xfrm>
            <a:off x="718740" y="2465525"/>
            <a:ext cx="6096000" cy="369332"/>
          </a:xfrm>
          <a:prstGeom prst="rect">
            <a:avLst/>
          </a:prstGeom>
          <a:noFill/>
        </p:spPr>
        <p:txBody>
          <a:bodyPr wrap="square">
            <a:spAutoFit/>
          </a:bodyPr>
          <a:lstStyle/>
          <a:p>
            <a:pPr marL="360000"/>
            <a:r>
              <a:rPr lang="zh-CN" altLang="en-US" dirty="0">
                <a:latin typeface="Times New Roman" panose="02020603050405020304" pitchFamily="18" charset="0"/>
                <a:ea typeface="宋体" panose="02010600030101010101" pitchFamily="2" charset="-122"/>
                <a:cs typeface="Times New Roman" panose="02020603050405020304" pitchFamily="18" charset="0"/>
              </a:rPr>
              <a:t>new运算的作用是按指定类型和大小动态的分配内存。</a:t>
            </a:r>
          </a:p>
        </p:txBody>
      </p:sp>
      <p:sp>
        <p:nvSpPr>
          <p:cNvPr id="22" name="文本框 21">
            <a:extLst>
              <a:ext uri="{FF2B5EF4-FFF2-40B4-BE49-F238E27FC236}">
                <a16:creationId xmlns:a16="http://schemas.microsoft.com/office/drawing/2014/main" id="{AF793B4A-E9CB-A4AB-2729-7D3475B4817B}"/>
              </a:ext>
            </a:extLst>
          </p:cNvPr>
          <p:cNvSpPr txBox="1"/>
          <p:nvPr/>
        </p:nvSpPr>
        <p:spPr>
          <a:xfrm>
            <a:off x="900848" y="3554780"/>
            <a:ext cx="10026232" cy="2532745"/>
          </a:xfrm>
          <a:prstGeom prst="rect">
            <a:avLst/>
          </a:prstGeom>
          <a:noFill/>
        </p:spPr>
        <p:txBody>
          <a:bodyPr wrap="square">
            <a:spAutoFit/>
          </a:bodyPr>
          <a:lstStyle/>
          <a:p>
            <a:pPr>
              <a:lnSpc>
                <a:spcPct val="150000"/>
              </a:lnSpc>
            </a:pPr>
            <a:r>
              <a:rPr lang="zh-CN" altLang="en-US" dirty="0">
                <a:latin typeface="Times New Roman" panose="02020603050405020304" pitchFamily="18" charset="0"/>
                <a:ea typeface="宋体" panose="02010600030101010101" pitchFamily="2" charset="-122"/>
                <a:cs typeface="Times New Roman" panose="02020603050405020304" pitchFamily="18" charset="0"/>
              </a:rPr>
              <a:t>其中：</a:t>
            </a:r>
            <a:endParaRPr lang="en-US" altLang="zh-CN" dirty="0">
              <a:latin typeface="Times New Roman" panose="02020603050405020304" pitchFamily="18" charset="0"/>
              <a:ea typeface="宋体" panose="02010600030101010101" pitchFamily="2" charset="-122"/>
              <a:cs typeface="Times New Roman" panose="02020603050405020304" pitchFamily="18" charset="0"/>
            </a:endParaRPr>
          </a:p>
          <a:p>
            <a:pPr marL="285750" indent="-285750">
              <a:lnSpc>
                <a:spcPct val="150000"/>
              </a:lnSpc>
              <a:buFont typeface="Arial" panose="020B0604020202020204" pitchFamily="34" charset="0"/>
              <a:buChar char="•"/>
            </a:pPr>
            <a:r>
              <a:rPr lang="zh-CN" altLang="en-US" dirty="0">
                <a:latin typeface="Times New Roman" panose="02020603050405020304" pitchFamily="18" charset="0"/>
                <a:ea typeface="宋体" panose="02010600030101010101" pitchFamily="2" charset="-122"/>
                <a:cs typeface="Times New Roman" panose="02020603050405020304" pitchFamily="18" charset="0"/>
              </a:rPr>
              <a:t>数据类型可以是基本数据类型，也可以是用户自定义的复杂数据类型。</a:t>
            </a:r>
          </a:p>
          <a:p>
            <a:pPr marL="285750" indent="-285750">
              <a:lnSpc>
                <a:spcPct val="150000"/>
              </a:lnSpc>
              <a:buFont typeface="Arial" panose="020B0604020202020204" pitchFamily="34" charset="0"/>
              <a:buChar char="•"/>
            </a:pPr>
            <a:r>
              <a:rPr lang="zh-CN" altLang="en-US" dirty="0">
                <a:latin typeface="Times New Roman" panose="02020603050405020304" pitchFamily="18" charset="0"/>
                <a:ea typeface="宋体" panose="02010600030101010101" pitchFamily="2" charset="-122"/>
                <a:cs typeface="Times New Roman" panose="02020603050405020304" pitchFamily="18" charset="0"/>
              </a:rPr>
              <a:t>new运算符在堆(内存)中创建一个由类型名指定类型的对象，如果创建成功，返回对象的地址；否则返回空指针NULL。</a:t>
            </a:r>
          </a:p>
          <a:p>
            <a:pPr marL="285750" indent="-285750">
              <a:lnSpc>
                <a:spcPct val="150000"/>
              </a:lnSpc>
              <a:buFont typeface="Arial" panose="020B0604020202020204" pitchFamily="34" charset="0"/>
              <a:buChar char="•"/>
            </a:pPr>
            <a:r>
              <a:rPr lang="zh-CN" altLang="en-US" dirty="0">
                <a:latin typeface="Times New Roman" panose="02020603050405020304" pitchFamily="18" charset="0"/>
                <a:ea typeface="宋体" panose="02010600030101010101" pitchFamily="2" charset="-122"/>
                <a:cs typeface="Times New Roman" panose="02020603050405020304" pitchFamily="18" charset="0"/>
              </a:rPr>
              <a:t>初值列表给出被创建对象的初始值。</a:t>
            </a:r>
          </a:p>
          <a:p>
            <a:pPr marL="285750" indent="-285750">
              <a:lnSpc>
                <a:spcPct val="150000"/>
              </a:lnSpc>
              <a:buFont typeface="Arial" panose="020B0604020202020204" pitchFamily="34" charset="0"/>
              <a:buChar char="•"/>
            </a:pPr>
            <a:r>
              <a:rPr lang="zh-CN" altLang="en-US" dirty="0">
                <a:latin typeface="Times New Roman" panose="02020603050405020304" pitchFamily="18" charset="0"/>
                <a:ea typeface="宋体" panose="02010600030101010101" pitchFamily="2" charset="-122"/>
                <a:cs typeface="Times New Roman" panose="02020603050405020304" pitchFamily="18" charset="0"/>
              </a:rPr>
              <a:t>由于返回的是地址，所以要用事先定义一个类型相同的指针变量来存储这个地址。 </a:t>
            </a:r>
          </a:p>
        </p:txBody>
      </p:sp>
      <p:grpSp>
        <p:nvGrpSpPr>
          <p:cNvPr id="23" name="组合 22">
            <a:extLst>
              <a:ext uri="{FF2B5EF4-FFF2-40B4-BE49-F238E27FC236}">
                <a16:creationId xmlns:a16="http://schemas.microsoft.com/office/drawing/2014/main" id="{75136ACC-85AD-A8CC-AC97-E5D1DE3D1ECC}"/>
              </a:ext>
            </a:extLst>
          </p:cNvPr>
          <p:cNvGrpSpPr/>
          <p:nvPr/>
        </p:nvGrpSpPr>
        <p:grpSpPr>
          <a:xfrm>
            <a:off x="594360" y="2093930"/>
            <a:ext cx="4061459" cy="310896"/>
            <a:chOff x="2761705" y="1243440"/>
            <a:chExt cx="4061459" cy="310896"/>
          </a:xfrm>
        </p:grpSpPr>
        <p:sp>
          <p:nvSpPr>
            <p:cNvPr id="24" name="core goal text">
              <a:extLst>
                <a:ext uri="{FF2B5EF4-FFF2-40B4-BE49-F238E27FC236}">
                  <a16:creationId xmlns:a16="http://schemas.microsoft.com/office/drawing/2014/main" id="{BE07CA72-31CD-1817-5E25-83A45A44340F}"/>
                </a:ext>
              </a:extLst>
            </p:cNvPr>
            <p:cNvSpPr txBox="1"/>
            <p:nvPr/>
          </p:nvSpPr>
          <p:spPr>
            <a:xfrm>
              <a:off x="3311429" y="1243440"/>
              <a:ext cx="3511735" cy="310896"/>
            </a:xfrm>
            <a:prstGeom prst="rect">
              <a:avLst/>
            </a:prstGeom>
            <a:noFill/>
            <a:ln>
              <a:noFill/>
            </a:ln>
          </p:spPr>
          <p:txBody>
            <a:bodyPr vert="horz" wrap="square" lIns="0" tIns="0" rIns="0" bIns="0" rtlCol="0" anchor="ctr">
              <a:noAutofit/>
            </a:bodyPr>
            <a:lstStyle/>
            <a:p>
              <a:pPr algn="l"/>
              <a:r>
                <a:rPr lang="en-US" altLang="zh-CN" sz="2400" b="1" dirty="0">
                  <a:solidFill>
                    <a:srgbClr val="1C51C8"/>
                  </a:solidFill>
                  <a:latin typeface="Times New Roman" panose="02020603050405020304" pitchFamily="18" charset="0"/>
                  <a:ea typeface="Microsoft YaHei UI"/>
                  <a:cs typeface="Times New Roman" panose="02020603050405020304" pitchFamily="18" charset="0"/>
                </a:rPr>
                <a:t>new</a:t>
              </a:r>
              <a:r>
                <a:rPr lang="zh-CN" altLang="en-US" sz="2400" b="1" dirty="0">
                  <a:solidFill>
                    <a:srgbClr val="1C51C8"/>
                  </a:solidFill>
                  <a:latin typeface="Times New Roman" panose="02020603050405020304" pitchFamily="18" charset="0"/>
                  <a:ea typeface="Microsoft YaHei UI"/>
                  <a:cs typeface="Times New Roman" panose="02020603050405020304" pitchFamily="18" charset="0"/>
                </a:rPr>
                <a:t>运算</a:t>
              </a:r>
            </a:p>
          </p:txBody>
        </p:sp>
        <p:grpSp>
          <p:nvGrpSpPr>
            <p:cNvPr id="25" name="组合 24">
              <a:extLst>
                <a:ext uri="{FF2B5EF4-FFF2-40B4-BE49-F238E27FC236}">
                  <a16:creationId xmlns:a16="http://schemas.microsoft.com/office/drawing/2014/main" id="{32336D32-D90B-469B-3FE7-99BA399FC91A}"/>
                </a:ext>
              </a:extLst>
            </p:cNvPr>
            <p:cNvGrpSpPr/>
            <p:nvPr/>
          </p:nvGrpSpPr>
          <p:grpSpPr>
            <a:xfrm>
              <a:off x="4677722" y="1319163"/>
              <a:ext cx="449993" cy="103462"/>
              <a:chOff x="2198492" y="1232507"/>
              <a:chExt cx="449993" cy="103462"/>
            </a:xfrm>
          </p:grpSpPr>
          <p:sp>
            <p:nvSpPr>
              <p:cNvPr id="29" name="平行四边形 28">
                <a:extLst>
                  <a:ext uri="{FF2B5EF4-FFF2-40B4-BE49-F238E27FC236}">
                    <a16:creationId xmlns:a16="http://schemas.microsoft.com/office/drawing/2014/main" id="{6389F2CD-ED42-7D89-9C4D-3C361644D276}"/>
                  </a:ext>
                </a:extLst>
              </p:cNvPr>
              <p:cNvSpPr/>
              <p:nvPr/>
            </p:nvSpPr>
            <p:spPr>
              <a:xfrm>
                <a:off x="2198492" y="1232507"/>
                <a:ext cx="160397" cy="103462"/>
              </a:xfrm>
              <a:prstGeom prst="parallelogram">
                <a:avLst/>
              </a:prstGeom>
              <a:gradFill>
                <a:gsLst>
                  <a:gs pos="0">
                    <a:srgbClr val="184DDD"/>
                  </a:gs>
                  <a:gs pos="97203">
                    <a:srgbClr val="E6EEFC"/>
                  </a:gs>
                  <a:gs pos="6500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30" name="平行四边形 29">
                <a:extLst>
                  <a:ext uri="{FF2B5EF4-FFF2-40B4-BE49-F238E27FC236}">
                    <a16:creationId xmlns:a16="http://schemas.microsoft.com/office/drawing/2014/main" id="{3F5B7D80-9BCF-43D2-4B84-1E4729AF5CF2}"/>
                  </a:ext>
                </a:extLst>
              </p:cNvPr>
              <p:cNvSpPr/>
              <p:nvPr/>
            </p:nvSpPr>
            <p:spPr>
              <a:xfrm>
                <a:off x="2399725" y="1232507"/>
                <a:ext cx="248760" cy="103462"/>
              </a:xfrm>
              <a:prstGeom prst="parallelogram">
                <a:avLst/>
              </a:prstGeom>
              <a:gradFill>
                <a:gsLst>
                  <a:gs pos="82000">
                    <a:srgbClr val="E6EEFC"/>
                  </a:gs>
                  <a:gs pos="97203">
                    <a:srgbClr val="E6EEFC"/>
                  </a:gs>
                  <a:gs pos="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grpSp>
          <p:nvGrpSpPr>
            <p:cNvPr id="26" name="组合 25">
              <a:extLst>
                <a:ext uri="{FF2B5EF4-FFF2-40B4-BE49-F238E27FC236}">
                  <a16:creationId xmlns:a16="http://schemas.microsoft.com/office/drawing/2014/main" id="{A89D0483-4B59-A634-A9D5-5E283D56842D}"/>
                </a:ext>
              </a:extLst>
            </p:cNvPr>
            <p:cNvGrpSpPr/>
            <p:nvPr/>
          </p:nvGrpSpPr>
          <p:grpSpPr>
            <a:xfrm flipH="1">
              <a:off x="2761705" y="1322138"/>
              <a:ext cx="449993" cy="103462"/>
              <a:chOff x="2488823" y="1260501"/>
              <a:chExt cx="449993" cy="103462"/>
            </a:xfrm>
          </p:grpSpPr>
          <p:sp>
            <p:nvSpPr>
              <p:cNvPr id="27" name="平行四边形 26">
                <a:extLst>
                  <a:ext uri="{FF2B5EF4-FFF2-40B4-BE49-F238E27FC236}">
                    <a16:creationId xmlns:a16="http://schemas.microsoft.com/office/drawing/2014/main" id="{2136D65E-C7C2-2313-52D5-AEDEDB1197C3}"/>
                  </a:ext>
                </a:extLst>
              </p:cNvPr>
              <p:cNvSpPr/>
              <p:nvPr/>
            </p:nvSpPr>
            <p:spPr>
              <a:xfrm>
                <a:off x="2488823" y="1260501"/>
                <a:ext cx="160397" cy="103462"/>
              </a:xfrm>
              <a:prstGeom prst="parallelogram">
                <a:avLst/>
              </a:prstGeom>
              <a:gradFill>
                <a:gsLst>
                  <a:gs pos="0">
                    <a:srgbClr val="184DDD"/>
                  </a:gs>
                  <a:gs pos="97203">
                    <a:srgbClr val="E6EEFC"/>
                  </a:gs>
                  <a:gs pos="6500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28" name="平行四边形 27">
                <a:extLst>
                  <a:ext uri="{FF2B5EF4-FFF2-40B4-BE49-F238E27FC236}">
                    <a16:creationId xmlns:a16="http://schemas.microsoft.com/office/drawing/2014/main" id="{D93B0516-E1A2-F4B8-0C20-573DB33BFB1C}"/>
                  </a:ext>
                </a:extLst>
              </p:cNvPr>
              <p:cNvSpPr/>
              <p:nvPr/>
            </p:nvSpPr>
            <p:spPr>
              <a:xfrm>
                <a:off x="2690056" y="1260501"/>
                <a:ext cx="248760" cy="103462"/>
              </a:xfrm>
              <a:prstGeom prst="parallelogram">
                <a:avLst/>
              </a:prstGeom>
              <a:gradFill>
                <a:gsLst>
                  <a:gs pos="82000">
                    <a:srgbClr val="E6EEFC"/>
                  </a:gs>
                  <a:gs pos="97203">
                    <a:srgbClr val="E6EEFC"/>
                  </a:gs>
                  <a:gs pos="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grpSp>
    </p:spTree>
    <p:extLst>
      <p:ext uri="{BB962C8B-B14F-4D97-AF65-F5344CB8AC3E}">
        <p14:creationId xmlns:p14="http://schemas.microsoft.com/office/powerpoint/2010/main" val="388761266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A1C07B-851F-C324-CCB0-0E49C644B7FF}"/>
            </a:ext>
          </a:extLst>
        </p:cNvPr>
        <p:cNvGrpSpPr/>
        <p:nvPr/>
      </p:nvGrpSpPr>
      <p:grpSpPr>
        <a:xfrm>
          <a:off x="0" y="0"/>
          <a:ext cx="0" cy="0"/>
          <a:chOff x="0" y="0"/>
          <a:chExt cx="0" cy="0"/>
        </a:xfrm>
      </p:grpSpPr>
      <p:sp>
        <p:nvSpPr>
          <p:cNvPr id="4" name="文本框 3">
            <a:extLst>
              <a:ext uri="{FF2B5EF4-FFF2-40B4-BE49-F238E27FC236}">
                <a16:creationId xmlns:a16="http://schemas.microsoft.com/office/drawing/2014/main" id="{3CD90E72-24BC-2D41-E838-61869169AAB6}"/>
              </a:ext>
            </a:extLst>
          </p:cNvPr>
          <p:cNvSpPr txBox="1"/>
          <p:nvPr/>
        </p:nvSpPr>
        <p:spPr>
          <a:xfrm>
            <a:off x="900848" y="1157253"/>
            <a:ext cx="6096000" cy="400110"/>
          </a:xfrm>
          <a:prstGeom prst="rect">
            <a:avLst/>
          </a:prstGeom>
          <a:noFill/>
        </p:spPr>
        <p:txBody>
          <a:bodyPr wrap="square">
            <a:spAutoFit/>
          </a:bodyPr>
          <a:lstStyle/>
          <a:p>
            <a:pPr marL="285750" indent="-285750">
              <a:buFont typeface="Arial" panose="020B0604020202020204" pitchFamily="34" charset="0"/>
              <a:buChar char="•"/>
            </a:pPr>
            <a:r>
              <a:rPr lang="en-US" altLang="zh-CN" sz="2000" dirty="0">
                <a:latin typeface="Times New Roman" panose="02020603050405020304" pitchFamily="18" charset="0"/>
                <a:ea typeface="宋体" panose="02010600030101010101" pitchFamily="2" charset="-122"/>
                <a:cs typeface="Times New Roman" panose="02020603050405020304" pitchFamily="18" charset="0"/>
              </a:rPr>
              <a:t>new</a:t>
            </a:r>
            <a:r>
              <a:rPr lang="zh-CN" altLang="en-US" sz="2000" dirty="0">
                <a:latin typeface="Times New Roman" panose="02020603050405020304" pitchFamily="18" charset="0"/>
                <a:ea typeface="宋体" panose="02010600030101010101" pitchFamily="2" charset="-122"/>
                <a:cs typeface="Times New Roman" panose="02020603050405020304" pitchFamily="18" charset="0"/>
              </a:rPr>
              <a:t>创建指定类型对象</a:t>
            </a:r>
            <a:endParaRPr lang="zh-CN" altLang="en-US" sz="2000" dirty="0"/>
          </a:p>
        </p:txBody>
      </p:sp>
      <p:sp>
        <p:nvSpPr>
          <p:cNvPr id="6" name="文本框 5">
            <a:extLst>
              <a:ext uri="{FF2B5EF4-FFF2-40B4-BE49-F238E27FC236}">
                <a16:creationId xmlns:a16="http://schemas.microsoft.com/office/drawing/2014/main" id="{5B824908-CC7D-E740-F9C2-8684FDD8DD38}"/>
              </a:ext>
            </a:extLst>
          </p:cNvPr>
          <p:cNvSpPr txBox="1"/>
          <p:nvPr/>
        </p:nvSpPr>
        <p:spPr>
          <a:xfrm>
            <a:off x="1112520" y="1634966"/>
            <a:ext cx="6096000" cy="369332"/>
          </a:xfrm>
          <a:prstGeom prst="rect">
            <a:avLst/>
          </a:prstGeom>
          <a:noFill/>
        </p:spPr>
        <p:txBody>
          <a:bodyPr wrap="square">
            <a:spAutoFit/>
          </a:bodyPr>
          <a:lstStyle/>
          <a:p>
            <a:pPr algn="just">
              <a:buFont typeface="Wingdings" panose="05000000000000000000" pitchFamily="2" charset="2"/>
              <a:buNone/>
            </a:pPr>
            <a:r>
              <a:rPr lang="zh-CN" altLang="en-US" sz="1800" dirty="0">
                <a:solidFill>
                  <a:srgbClr val="000000"/>
                </a:solidFill>
                <a:latin typeface="宋体" panose="02010600030101010101" pitchFamily="2" charset="-122"/>
                <a:ea typeface="宋体" panose="02010600030101010101" pitchFamily="2" charset="-122"/>
              </a:rPr>
              <a:t> 例：</a:t>
            </a:r>
          </a:p>
        </p:txBody>
      </p:sp>
      <p:sp>
        <p:nvSpPr>
          <p:cNvPr id="10" name="文本框 9">
            <a:extLst>
              <a:ext uri="{FF2B5EF4-FFF2-40B4-BE49-F238E27FC236}">
                <a16:creationId xmlns:a16="http://schemas.microsoft.com/office/drawing/2014/main" id="{4BE55DFC-5048-3183-B863-70ED305E156E}"/>
              </a:ext>
            </a:extLst>
          </p:cNvPr>
          <p:cNvSpPr txBox="1"/>
          <p:nvPr/>
        </p:nvSpPr>
        <p:spPr>
          <a:xfrm>
            <a:off x="2057400" y="1634966"/>
            <a:ext cx="6096000" cy="1477328"/>
          </a:xfrm>
          <a:prstGeom prst="rect">
            <a:avLst/>
          </a:prstGeom>
          <a:noFill/>
        </p:spPr>
        <p:txBody>
          <a:bodyPr wrap="square">
            <a:spAutoFit/>
          </a:bodyPr>
          <a:lstStyle/>
          <a:p>
            <a:pPr algn="just">
              <a:buFont typeface="Wingdings" panose="05000000000000000000" pitchFamily="2" charset="2"/>
              <a:buNone/>
            </a:pPr>
            <a:r>
              <a:rPr lang="en-US" altLang="zh-CN"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int *</a:t>
            </a:r>
            <a:r>
              <a:rPr lang="en-US" altLang="zh-CN" sz="1800" dirty="0" err="1">
                <a:solidFill>
                  <a:srgbClr val="000000"/>
                </a:solidFill>
                <a:latin typeface="Times New Roman" panose="02020603050405020304" pitchFamily="18" charset="0"/>
                <a:ea typeface="宋体" panose="02010600030101010101" pitchFamily="2" charset="-122"/>
                <a:cs typeface="Times New Roman" panose="02020603050405020304" pitchFamily="18" charset="0"/>
              </a:rPr>
              <a:t>ip</a:t>
            </a:r>
            <a:r>
              <a:rPr lang="en-US" altLang="zh-CN"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 </a:t>
            </a:r>
          </a:p>
          <a:p>
            <a:pPr algn="just">
              <a:buFont typeface="Wingdings" panose="05000000000000000000" pitchFamily="2" charset="2"/>
              <a:buNone/>
            </a:pPr>
            <a:r>
              <a:rPr lang="en-US" altLang="zh-CN" sz="1800" dirty="0" err="1">
                <a:solidFill>
                  <a:srgbClr val="000000"/>
                </a:solidFill>
                <a:latin typeface="Times New Roman" panose="02020603050405020304" pitchFamily="18" charset="0"/>
                <a:ea typeface="宋体" panose="02010600030101010101" pitchFamily="2" charset="-122"/>
                <a:cs typeface="Times New Roman" panose="02020603050405020304" pitchFamily="18" charset="0"/>
              </a:rPr>
              <a:t>ip</a:t>
            </a:r>
            <a:r>
              <a:rPr lang="en-US" altLang="zh-CN"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=new int(5);   //</a:t>
            </a:r>
            <a:r>
              <a:rPr lang="en-US" altLang="zh-CN" sz="1800" dirty="0" err="1">
                <a:solidFill>
                  <a:srgbClr val="000000"/>
                </a:solidFill>
                <a:latin typeface="Times New Roman" panose="02020603050405020304" pitchFamily="18" charset="0"/>
                <a:ea typeface="宋体" panose="02010600030101010101" pitchFamily="2" charset="-122"/>
                <a:cs typeface="Times New Roman" panose="02020603050405020304" pitchFamily="18" charset="0"/>
              </a:rPr>
              <a:t>ip</a:t>
            </a:r>
            <a:r>
              <a:rPr lang="zh-CN" altLang="en-US"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指向</a:t>
            </a:r>
            <a:r>
              <a:rPr lang="en-US" altLang="zh-CN"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1</a:t>
            </a:r>
            <a:r>
              <a:rPr lang="zh-CN" altLang="en-US"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个初值为</a:t>
            </a:r>
            <a:r>
              <a:rPr lang="en-US" altLang="zh-CN"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5</a:t>
            </a:r>
            <a:r>
              <a:rPr lang="zh-CN" altLang="en-US"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的</a:t>
            </a:r>
            <a:r>
              <a:rPr lang="en-US" altLang="zh-CN"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int</a:t>
            </a:r>
            <a:r>
              <a:rPr lang="zh-CN" altLang="en-US"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型对象</a:t>
            </a:r>
            <a:endParaRPr lang="en-US" altLang="zh-CN"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p>
            <a:pPr algn="just">
              <a:buFont typeface="Wingdings" panose="05000000000000000000" pitchFamily="2" charset="2"/>
              <a:buNone/>
            </a:pPr>
            <a:r>
              <a:rPr lang="zh-CN" altLang="en-US"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 </a:t>
            </a:r>
          </a:p>
          <a:p>
            <a:pPr algn="just">
              <a:buFont typeface="Wingdings" panose="05000000000000000000" pitchFamily="2" charset="2"/>
              <a:buNone/>
            </a:pPr>
            <a:r>
              <a:rPr lang="en-US" altLang="zh-CN"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a:t>
            </a:r>
            <a:r>
              <a:rPr lang="zh-CN" altLang="en-US"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也可以使用一条语句定义：</a:t>
            </a:r>
          </a:p>
          <a:p>
            <a:pPr algn="just">
              <a:buFont typeface="Wingdings" panose="05000000000000000000" pitchFamily="2" charset="2"/>
              <a:buNone/>
            </a:pPr>
            <a:r>
              <a:rPr lang="en-US" altLang="zh-CN"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int *</a:t>
            </a:r>
            <a:r>
              <a:rPr lang="en-US" altLang="zh-CN" sz="1800" dirty="0" err="1">
                <a:solidFill>
                  <a:srgbClr val="000000"/>
                </a:solidFill>
                <a:latin typeface="Times New Roman" panose="02020603050405020304" pitchFamily="18" charset="0"/>
                <a:ea typeface="宋体" panose="02010600030101010101" pitchFamily="2" charset="-122"/>
                <a:cs typeface="Times New Roman" panose="02020603050405020304" pitchFamily="18" charset="0"/>
              </a:rPr>
              <a:t>ip</a:t>
            </a:r>
            <a:r>
              <a:rPr lang="en-US" altLang="zh-CN"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=new int(5);</a:t>
            </a:r>
            <a:endParaRPr lang="zh-CN" altLang="en-US" sz="1800" dirty="0">
              <a:latin typeface="Times New Roman" panose="02020603050405020304" pitchFamily="18" charset="0"/>
              <a:ea typeface="宋体" panose="02010600030101010101" pitchFamily="2" charset="-122"/>
              <a:cs typeface="Times New Roman" panose="02020603050405020304" pitchFamily="18" charset="0"/>
            </a:endParaRPr>
          </a:p>
        </p:txBody>
      </p:sp>
      <p:sp>
        <p:nvSpPr>
          <p:cNvPr id="11" name="矩形: 圆角 10">
            <a:extLst>
              <a:ext uri="{FF2B5EF4-FFF2-40B4-BE49-F238E27FC236}">
                <a16:creationId xmlns:a16="http://schemas.microsoft.com/office/drawing/2014/main" id="{8D5ABF60-4E30-F568-5149-4771CC79DCB6}"/>
              </a:ext>
            </a:extLst>
          </p:cNvPr>
          <p:cNvSpPr/>
          <p:nvPr/>
        </p:nvSpPr>
        <p:spPr>
          <a:xfrm>
            <a:off x="900848" y="3337560"/>
            <a:ext cx="7366852" cy="874633"/>
          </a:xfrm>
          <a:prstGeom prst="roundRect">
            <a:avLst>
              <a:gd name="adj" fmla="val 5093"/>
            </a:avLst>
          </a:prstGeom>
          <a:solidFill>
            <a:schemeClr val="bg1"/>
          </a:solidFill>
          <a:ln w="1905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ea typeface="宋体" panose="02010600030101010101" pitchFamily="2" charset="-122"/>
              <a:cs typeface="Times New Roman" panose="02020603050405020304" pitchFamily="18" charset="0"/>
            </a:endParaRPr>
          </a:p>
        </p:txBody>
      </p:sp>
      <p:sp>
        <p:nvSpPr>
          <p:cNvPr id="15" name="文本框 14">
            <a:extLst>
              <a:ext uri="{FF2B5EF4-FFF2-40B4-BE49-F238E27FC236}">
                <a16:creationId xmlns:a16="http://schemas.microsoft.com/office/drawing/2014/main" id="{DD7FF16C-7901-181C-2A16-693A8FBCC976}"/>
              </a:ext>
            </a:extLst>
          </p:cNvPr>
          <p:cNvSpPr txBox="1"/>
          <p:nvPr/>
        </p:nvSpPr>
        <p:spPr>
          <a:xfrm>
            <a:off x="1091348" y="3453185"/>
            <a:ext cx="7071360" cy="646331"/>
          </a:xfrm>
          <a:prstGeom prst="rect">
            <a:avLst/>
          </a:prstGeom>
          <a:noFill/>
        </p:spPr>
        <p:txBody>
          <a:bodyPr wrap="square">
            <a:spAutoFit/>
          </a:bodyPr>
          <a:lstStyle/>
          <a:p>
            <a:r>
              <a:rPr lang="zh-CN" altLang="en-US" dirty="0">
                <a:latin typeface="Times New Roman" panose="02020603050405020304" pitchFamily="18" charset="0"/>
                <a:ea typeface="宋体" panose="02010600030101010101" pitchFamily="2" charset="-122"/>
                <a:cs typeface="Times New Roman" panose="02020603050405020304" pitchFamily="18" charset="0"/>
              </a:rPr>
              <a:t>首先定义了一个整型指针ip; 然后申请内存，创建一个int型数据对象，并将该数据对象初始化为5; 最后返回创建的数据对象的地址，存入ip。</a:t>
            </a:r>
          </a:p>
        </p:txBody>
      </p:sp>
      <p:sp>
        <p:nvSpPr>
          <p:cNvPr id="22" name="文本框 21">
            <a:extLst>
              <a:ext uri="{FF2B5EF4-FFF2-40B4-BE49-F238E27FC236}">
                <a16:creationId xmlns:a16="http://schemas.microsoft.com/office/drawing/2014/main" id="{C2A60EDD-134B-DFA1-C079-932FE5B4C71E}"/>
              </a:ext>
            </a:extLst>
          </p:cNvPr>
          <p:cNvSpPr txBox="1"/>
          <p:nvPr/>
        </p:nvSpPr>
        <p:spPr>
          <a:xfrm>
            <a:off x="900848" y="121514"/>
            <a:ext cx="10560350" cy="584775"/>
          </a:xfrm>
          <a:prstGeom prst="rect">
            <a:avLst/>
          </a:prstGeom>
          <a:noFill/>
        </p:spPr>
        <p:txBody>
          <a:bodyPr wrap="square">
            <a:spAutoFit/>
          </a:bodyPr>
          <a:lstStyle/>
          <a:p>
            <a:r>
              <a:rPr lang="en-US" altLang="zh-CN" sz="3200" b="1" dirty="0">
                <a:latin typeface="微软雅黑" panose="020B0503020204020204" pitchFamily="34" charset="-122"/>
                <a:ea typeface="微软雅黑" panose="020B0503020204020204" pitchFamily="34" charset="-122"/>
                <a:cs typeface="+mj-cs"/>
              </a:rPr>
              <a:t>3.3.5 </a:t>
            </a:r>
            <a:r>
              <a:rPr lang="zh-CN" altLang="en-US" sz="3200" b="1" dirty="0">
                <a:latin typeface="微软雅黑" panose="020B0503020204020204" pitchFamily="34" charset="-122"/>
                <a:ea typeface="微软雅黑" panose="020B0503020204020204" pitchFamily="34" charset="-122"/>
                <a:cs typeface="+mj-cs"/>
              </a:rPr>
              <a:t>动态内存分配</a:t>
            </a:r>
          </a:p>
        </p:txBody>
      </p:sp>
    </p:spTree>
    <p:extLst>
      <p:ext uri="{BB962C8B-B14F-4D97-AF65-F5344CB8AC3E}">
        <p14:creationId xmlns:p14="http://schemas.microsoft.com/office/powerpoint/2010/main" val="274407933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B32F41-E1E5-B41C-92EA-F31DDBEA2192}"/>
            </a:ext>
          </a:extLst>
        </p:cNvPr>
        <p:cNvGrpSpPr/>
        <p:nvPr/>
      </p:nvGrpSpPr>
      <p:grpSpPr>
        <a:xfrm>
          <a:off x="0" y="0"/>
          <a:ext cx="0" cy="0"/>
          <a:chOff x="0" y="0"/>
          <a:chExt cx="0" cy="0"/>
        </a:xfrm>
      </p:grpSpPr>
      <p:sp>
        <p:nvSpPr>
          <p:cNvPr id="5" name="文本框 4">
            <a:extLst>
              <a:ext uri="{FF2B5EF4-FFF2-40B4-BE49-F238E27FC236}">
                <a16:creationId xmlns:a16="http://schemas.microsoft.com/office/drawing/2014/main" id="{F6AAC56D-195F-0B1C-257F-E2CB37B656B3}"/>
              </a:ext>
            </a:extLst>
          </p:cNvPr>
          <p:cNvSpPr txBox="1"/>
          <p:nvPr/>
        </p:nvSpPr>
        <p:spPr>
          <a:xfrm>
            <a:off x="900848" y="1157253"/>
            <a:ext cx="6096000" cy="400110"/>
          </a:xfrm>
          <a:prstGeom prst="rect">
            <a:avLst/>
          </a:prstGeom>
          <a:noFill/>
        </p:spPr>
        <p:txBody>
          <a:bodyPr wrap="square">
            <a:spAutoFit/>
          </a:bodyPr>
          <a:lstStyle/>
          <a:p>
            <a:pPr marL="285750" indent="-285750">
              <a:buFont typeface="Arial" panose="020B0604020202020204" pitchFamily="34" charset="0"/>
              <a:buChar char="•"/>
            </a:pPr>
            <a:r>
              <a:rPr lang="en-US" altLang="zh-CN" sz="2000" dirty="0">
                <a:latin typeface="Times New Roman" panose="02020603050405020304" pitchFamily="18" charset="0"/>
                <a:ea typeface="宋体" panose="02010600030101010101" pitchFamily="2" charset="-122"/>
                <a:cs typeface="Times New Roman" panose="02020603050405020304" pitchFamily="18" charset="0"/>
              </a:rPr>
              <a:t>new</a:t>
            </a:r>
            <a:r>
              <a:rPr lang="zh-CN" altLang="en-US" sz="2000" dirty="0">
                <a:latin typeface="Times New Roman" panose="02020603050405020304" pitchFamily="18" charset="0"/>
                <a:ea typeface="宋体" panose="02010600030101010101" pitchFamily="2" charset="-122"/>
                <a:cs typeface="Times New Roman" panose="02020603050405020304" pitchFamily="18" charset="0"/>
              </a:rPr>
              <a:t>创建动态数组</a:t>
            </a:r>
            <a:endParaRPr lang="zh-CN" altLang="en-US" sz="2000" dirty="0"/>
          </a:p>
        </p:txBody>
      </p:sp>
      <p:sp>
        <p:nvSpPr>
          <p:cNvPr id="7" name="文本框 6">
            <a:extLst>
              <a:ext uri="{FF2B5EF4-FFF2-40B4-BE49-F238E27FC236}">
                <a16:creationId xmlns:a16="http://schemas.microsoft.com/office/drawing/2014/main" id="{6177E761-1D14-F99F-042D-67D2C8CB6846}"/>
              </a:ext>
            </a:extLst>
          </p:cNvPr>
          <p:cNvSpPr txBox="1"/>
          <p:nvPr/>
        </p:nvSpPr>
        <p:spPr>
          <a:xfrm>
            <a:off x="1150620" y="1542871"/>
            <a:ext cx="10096500" cy="646331"/>
          </a:xfrm>
          <a:prstGeom prst="rect">
            <a:avLst/>
          </a:prstGeom>
          <a:noFill/>
        </p:spPr>
        <p:txBody>
          <a:bodyPr wrap="square">
            <a:spAutoFit/>
          </a:bodyPr>
          <a:lstStyle/>
          <a:p>
            <a:pPr algn="just">
              <a:buClr>
                <a:srgbClr val="FF0000"/>
              </a:buClr>
              <a:buFont typeface="Wingdings" panose="05000000000000000000" pitchFamily="2" charset="2"/>
              <a:buNone/>
            </a:pPr>
            <a:r>
              <a:rPr lang="zh-CN" altLang="en-US"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使用</a:t>
            </a:r>
            <a:r>
              <a:rPr lang="en-US" altLang="zh-CN"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new</a:t>
            </a:r>
            <a:r>
              <a:rPr lang="zh-CN" altLang="en-US"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运算可创建一个数据对象，也可以创建同类型的多个对象</a:t>
            </a:r>
            <a:r>
              <a:rPr lang="en-US" altLang="zh-CN"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a:t>
            </a:r>
            <a:r>
              <a:rPr lang="zh-CN" altLang="en-US"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数组。由于数组大小可以动态给定，所创建的对象称为</a:t>
            </a:r>
            <a:r>
              <a:rPr lang="zh-CN" altLang="en-US" sz="1800" b="1" dirty="0">
                <a:solidFill>
                  <a:srgbClr val="FF0000"/>
                </a:solidFill>
                <a:latin typeface="Times New Roman" panose="02020603050405020304" pitchFamily="18" charset="0"/>
                <a:ea typeface="宋体" panose="02010600030101010101" pitchFamily="2" charset="-122"/>
                <a:cs typeface="Times New Roman" panose="02020603050405020304" pitchFamily="18" charset="0"/>
              </a:rPr>
              <a:t>动态数组</a:t>
            </a:r>
            <a:r>
              <a:rPr lang="zh-CN" altLang="en-US"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a:t>
            </a:r>
            <a:r>
              <a:rPr lang="en-US" altLang="zh-CN"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new</a:t>
            </a:r>
            <a:r>
              <a:rPr lang="zh-CN" altLang="en-US"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创建动态数组时，需要给出数组的结构说明。</a:t>
            </a:r>
            <a:r>
              <a:rPr lang="zh-CN" altLang="en-US" sz="1800" b="1" dirty="0">
                <a:solidFill>
                  <a:srgbClr val="FF0000"/>
                </a:solidFill>
                <a:latin typeface="Times New Roman" panose="02020603050405020304" pitchFamily="18" charset="0"/>
                <a:ea typeface="宋体" panose="02010600030101010101" pitchFamily="2" charset="-122"/>
                <a:cs typeface="Times New Roman" panose="02020603050405020304" pitchFamily="18" charset="0"/>
              </a:rPr>
              <a:t> </a:t>
            </a:r>
          </a:p>
        </p:txBody>
      </p:sp>
      <p:grpSp>
        <p:nvGrpSpPr>
          <p:cNvPr id="8" name="组合 7">
            <a:extLst>
              <a:ext uri="{FF2B5EF4-FFF2-40B4-BE49-F238E27FC236}">
                <a16:creationId xmlns:a16="http://schemas.microsoft.com/office/drawing/2014/main" id="{BF4A82E4-D5A2-9B95-C8C4-2A0ECFAF5CB3}"/>
              </a:ext>
            </a:extLst>
          </p:cNvPr>
          <p:cNvGrpSpPr/>
          <p:nvPr/>
        </p:nvGrpSpPr>
        <p:grpSpPr>
          <a:xfrm>
            <a:off x="2594610" y="2395470"/>
            <a:ext cx="6096000" cy="462432"/>
            <a:chOff x="2461260" y="1915838"/>
            <a:chExt cx="6096000" cy="462432"/>
          </a:xfrm>
        </p:grpSpPr>
        <p:sp>
          <p:nvSpPr>
            <p:cNvPr id="9" name="矩形: 圆角 8">
              <a:extLst>
                <a:ext uri="{FF2B5EF4-FFF2-40B4-BE49-F238E27FC236}">
                  <a16:creationId xmlns:a16="http://schemas.microsoft.com/office/drawing/2014/main" id="{320B47A2-93F0-DF2D-B332-693D7029240C}"/>
                </a:ext>
              </a:extLst>
            </p:cNvPr>
            <p:cNvSpPr/>
            <p:nvPr/>
          </p:nvSpPr>
          <p:spPr>
            <a:xfrm>
              <a:off x="2944058" y="1915838"/>
              <a:ext cx="4988362" cy="462432"/>
            </a:xfrm>
            <a:prstGeom prst="roundRect">
              <a:avLst>
                <a:gd name="adj" fmla="val 5093"/>
              </a:avLst>
            </a:prstGeom>
            <a:solidFill>
              <a:schemeClr val="bg1"/>
            </a:solidFill>
            <a:ln w="1905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ea typeface="宋体" panose="02010600030101010101" pitchFamily="2" charset="-122"/>
                <a:cs typeface="Times New Roman" panose="02020603050405020304" pitchFamily="18" charset="0"/>
              </a:endParaRPr>
            </a:p>
          </p:txBody>
        </p:sp>
        <p:sp>
          <p:nvSpPr>
            <p:cNvPr id="10" name="文本框 9">
              <a:extLst>
                <a:ext uri="{FF2B5EF4-FFF2-40B4-BE49-F238E27FC236}">
                  <a16:creationId xmlns:a16="http://schemas.microsoft.com/office/drawing/2014/main" id="{5F21CAED-A304-2968-C116-E0D7A947D6E4}"/>
                </a:ext>
              </a:extLst>
            </p:cNvPr>
            <p:cNvSpPr txBox="1"/>
            <p:nvPr/>
          </p:nvSpPr>
          <p:spPr>
            <a:xfrm>
              <a:off x="2461260" y="1962388"/>
              <a:ext cx="6096000" cy="369332"/>
            </a:xfrm>
            <a:prstGeom prst="rect">
              <a:avLst/>
            </a:prstGeom>
            <a:noFill/>
          </p:spPr>
          <p:txBody>
            <a:bodyPr wrap="square">
              <a:spAutoFit/>
            </a:bodyPr>
            <a:lstStyle/>
            <a:p>
              <a:pPr algn="ctr" eaLnBrk="1" hangingPunct="1">
                <a:buFont typeface="Wingdings" panose="05000000000000000000" pitchFamily="2" charset="2"/>
                <a:buNone/>
              </a:pPr>
              <a:r>
                <a:rPr lang="zh-CN" altLang="en-US" sz="1800" b="1" dirty="0">
                  <a:latin typeface="Times New Roman" panose="02020603050405020304" pitchFamily="18" charset="0"/>
                  <a:ea typeface="宋体" panose="02010600030101010101" pitchFamily="2" charset="-122"/>
                  <a:cs typeface="Times New Roman" panose="02020603050405020304" pitchFamily="18" charset="0"/>
                </a:rPr>
                <a:t>指针变量</a:t>
              </a:r>
              <a:r>
                <a:rPr lang="en-US" altLang="zh-CN" sz="1800" b="1" dirty="0">
                  <a:latin typeface="Times New Roman" panose="02020603050405020304" pitchFamily="18" charset="0"/>
                  <a:ea typeface="宋体" panose="02010600030101010101" pitchFamily="2" charset="-122"/>
                  <a:cs typeface="Times New Roman" panose="02020603050405020304" pitchFamily="18" charset="0"/>
                </a:rPr>
                <a:t>=new  </a:t>
              </a:r>
              <a:r>
                <a:rPr lang="zh-CN" altLang="en-US" sz="1800" b="1" dirty="0">
                  <a:latin typeface="Times New Roman" panose="02020603050405020304" pitchFamily="18" charset="0"/>
                  <a:ea typeface="宋体" panose="02010600030101010101" pitchFamily="2" charset="-122"/>
                  <a:cs typeface="Times New Roman" panose="02020603050405020304" pitchFamily="18" charset="0"/>
                </a:rPr>
                <a:t>类型名 </a:t>
              </a:r>
              <a:r>
                <a:rPr lang="en-US" altLang="zh-CN" sz="1800" b="1" dirty="0">
                  <a:latin typeface="Times New Roman" panose="02020603050405020304" pitchFamily="18" charset="0"/>
                  <a:ea typeface="宋体" panose="02010600030101010101" pitchFamily="2" charset="-122"/>
                  <a:cs typeface="Times New Roman" panose="02020603050405020304" pitchFamily="18" charset="0"/>
                </a:rPr>
                <a:t>[</a:t>
              </a:r>
              <a:r>
                <a:rPr lang="zh-CN" altLang="en-US" sz="1800" b="1" dirty="0">
                  <a:latin typeface="Times New Roman" panose="02020603050405020304" pitchFamily="18" charset="0"/>
                  <a:ea typeface="宋体" panose="02010600030101010101" pitchFamily="2" charset="-122"/>
                  <a:cs typeface="Times New Roman" panose="02020603050405020304" pitchFamily="18" charset="0"/>
                </a:rPr>
                <a:t>下标表达式</a:t>
              </a:r>
              <a:r>
                <a:rPr lang="en-US" altLang="zh-CN" sz="1800" b="1" dirty="0">
                  <a:latin typeface="Times New Roman" panose="02020603050405020304" pitchFamily="18" charset="0"/>
                  <a:ea typeface="宋体" panose="02010600030101010101" pitchFamily="2" charset="-122"/>
                  <a:cs typeface="Times New Roman" panose="02020603050405020304" pitchFamily="18" charset="0"/>
                </a:rPr>
                <a:t>]; </a:t>
              </a:r>
            </a:p>
          </p:txBody>
        </p:sp>
      </p:grpSp>
      <p:sp>
        <p:nvSpPr>
          <p:cNvPr id="12" name="文本框 11">
            <a:extLst>
              <a:ext uri="{FF2B5EF4-FFF2-40B4-BE49-F238E27FC236}">
                <a16:creationId xmlns:a16="http://schemas.microsoft.com/office/drawing/2014/main" id="{D06C3420-2C1E-434D-4E6D-0E59C0D0D6F8}"/>
              </a:ext>
            </a:extLst>
          </p:cNvPr>
          <p:cNvSpPr txBox="1"/>
          <p:nvPr/>
        </p:nvSpPr>
        <p:spPr>
          <a:xfrm>
            <a:off x="1234440" y="2857902"/>
            <a:ext cx="10310578" cy="1712135"/>
          </a:xfrm>
          <a:prstGeom prst="rect">
            <a:avLst/>
          </a:prstGeom>
          <a:noFill/>
        </p:spPr>
        <p:txBody>
          <a:bodyPr wrap="square">
            <a:spAutoFit/>
          </a:bodyPr>
          <a:lstStyle/>
          <a:p>
            <a:pPr>
              <a:lnSpc>
                <a:spcPct val="150000"/>
              </a:lnSpc>
            </a:pPr>
            <a:r>
              <a:rPr lang="zh-CN" altLang="en-US" dirty="0">
                <a:latin typeface="Times New Roman" panose="02020603050405020304" pitchFamily="18" charset="0"/>
                <a:ea typeface="宋体" panose="02010600030101010101" pitchFamily="2" charset="-122"/>
                <a:cs typeface="Times New Roman" panose="02020603050405020304" pitchFamily="18" charset="0"/>
              </a:rPr>
              <a:t>其中：</a:t>
            </a:r>
          </a:p>
          <a:p>
            <a:pPr marL="285750" indent="-285750">
              <a:lnSpc>
                <a:spcPct val="150000"/>
              </a:lnSpc>
              <a:buFont typeface="Wingdings" panose="05000000000000000000" pitchFamily="2" charset="2"/>
              <a:buChar char="Ø"/>
            </a:pPr>
            <a:r>
              <a:rPr lang="zh-CN" altLang="en-US" dirty="0">
                <a:latin typeface="Times New Roman" panose="02020603050405020304" pitchFamily="18" charset="0"/>
                <a:ea typeface="宋体" panose="02010600030101010101" pitchFamily="2" charset="-122"/>
                <a:cs typeface="Times New Roman" panose="02020603050405020304" pitchFamily="18" charset="0"/>
              </a:rPr>
              <a:t>下标表达式与数组初始化时的常量表达式不同，可以是变量表达式。</a:t>
            </a:r>
          </a:p>
          <a:p>
            <a:pPr marL="285750" indent="-285750">
              <a:lnSpc>
                <a:spcPct val="150000"/>
              </a:lnSpc>
              <a:buFont typeface="Wingdings" panose="05000000000000000000" pitchFamily="2" charset="2"/>
              <a:buChar char="Ø"/>
            </a:pPr>
            <a:r>
              <a:rPr lang="zh-CN" altLang="en-US" dirty="0">
                <a:latin typeface="Times New Roman" panose="02020603050405020304" pitchFamily="18" charset="0"/>
                <a:ea typeface="宋体" panose="02010600030101010101" pitchFamily="2" charset="-122"/>
                <a:cs typeface="Times New Roman" panose="02020603050405020304" pitchFamily="18" charset="0"/>
              </a:rPr>
              <a:t>用new申请失败时，返回NULL。申请一个动态数组，往往需要较大的空间，因此，在程序中需要对new的返回值进行判断，看是否申请成功。</a:t>
            </a:r>
          </a:p>
        </p:txBody>
      </p:sp>
      <p:grpSp>
        <p:nvGrpSpPr>
          <p:cNvPr id="16" name="组合 15">
            <a:extLst>
              <a:ext uri="{FF2B5EF4-FFF2-40B4-BE49-F238E27FC236}">
                <a16:creationId xmlns:a16="http://schemas.microsoft.com/office/drawing/2014/main" id="{D39BB743-FE17-CA1F-D2D9-84C3DC3330CF}"/>
              </a:ext>
            </a:extLst>
          </p:cNvPr>
          <p:cNvGrpSpPr/>
          <p:nvPr/>
        </p:nvGrpSpPr>
        <p:grpSpPr>
          <a:xfrm>
            <a:off x="2324100" y="4777072"/>
            <a:ext cx="8648700" cy="923330"/>
            <a:chOff x="1318260" y="4777072"/>
            <a:chExt cx="8648700" cy="923330"/>
          </a:xfrm>
        </p:grpSpPr>
        <p:sp>
          <p:nvSpPr>
            <p:cNvPr id="14" name="文本框 13">
              <a:extLst>
                <a:ext uri="{FF2B5EF4-FFF2-40B4-BE49-F238E27FC236}">
                  <a16:creationId xmlns:a16="http://schemas.microsoft.com/office/drawing/2014/main" id="{F549C3BC-0458-0D0B-44AF-302EAA29EE3D}"/>
                </a:ext>
              </a:extLst>
            </p:cNvPr>
            <p:cNvSpPr txBox="1"/>
            <p:nvPr/>
          </p:nvSpPr>
          <p:spPr>
            <a:xfrm>
              <a:off x="1318260" y="4777072"/>
              <a:ext cx="8648700" cy="923330"/>
            </a:xfrm>
            <a:prstGeom prst="rect">
              <a:avLst/>
            </a:prstGeom>
            <a:noFill/>
          </p:spPr>
          <p:txBody>
            <a:bodyPr wrap="square">
              <a:spAutoFit/>
            </a:bodyPr>
            <a:lstStyle/>
            <a:p>
              <a:r>
                <a:rPr lang="zh-CN" altLang="en-US" dirty="0">
                  <a:latin typeface="Times New Roman" panose="02020603050405020304" pitchFamily="18" charset="0"/>
                  <a:ea typeface="宋体" panose="02010600030101010101" pitchFamily="2" charset="-122"/>
                  <a:cs typeface="Times New Roman" panose="02020603050405020304" pitchFamily="18" charset="0"/>
                </a:rPr>
                <a:t> 例②：</a:t>
              </a:r>
            </a:p>
            <a:p>
              <a:r>
                <a:rPr lang="zh-CN" altLang="en-US" dirty="0">
                  <a:latin typeface="Times New Roman" panose="02020603050405020304" pitchFamily="18" charset="0"/>
                  <a:ea typeface="宋体" panose="02010600030101010101" pitchFamily="2" charset="-122"/>
                  <a:cs typeface="Times New Roman" panose="02020603050405020304" pitchFamily="18" charset="0"/>
                </a:rPr>
                <a:t>         int *pa; </a:t>
              </a:r>
            </a:p>
            <a:p>
              <a:r>
                <a:rPr lang="zh-CN" altLang="en-US" dirty="0">
                  <a:latin typeface="Times New Roman" panose="02020603050405020304" pitchFamily="18" charset="0"/>
                  <a:ea typeface="宋体" panose="02010600030101010101" pitchFamily="2" charset="-122"/>
                  <a:cs typeface="Times New Roman" panose="02020603050405020304" pitchFamily="18" charset="0"/>
                </a:rPr>
                <a:t>         pa=new int [5];    //ip指向5个未初始化的int型数据对象的首地址 </a:t>
              </a:r>
            </a:p>
          </p:txBody>
        </p:sp>
        <p:sp>
          <p:nvSpPr>
            <p:cNvPr id="15" name="矩形: 圆角 14">
              <a:extLst>
                <a:ext uri="{FF2B5EF4-FFF2-40B4-BE49-F238E27FC236}">
                  <a16:creationId xmlns:a16="http://schemas.microsoft.com/office/drawing/2014/main" id="{0CACA8EE-9185-A7DF-E5C2-EAA795665623}"/>
                </a:ext>
              </a:extLst>
            </p:cNvPr>
            <p:cNvSpPr/>
            <p:nvPr/>
          </p:nvSpPr>
          <p:spPr>
            <a:xfrm>
              <a:off x="1318260" y="4777072"/>
              <a:ext cx="6979920" cy="923330"/>
            </a:xfrm>
            <a:prstGeom prst="roundRect">
              <a:avLst>
                <a:gd name="adj" fmla="val 5093"/>
              </a:avLst>
            </a:prstGeom>
            <a:noFill/>
            <a:ln w="19050">
              <a:solidFill>
                <a:srgbClr val="FF000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ea typeface="宋体" panose="02010600030101010101" pitchFamily="2" charset="-122"/>
                <a:cs typeface="Times New Roman" panose="02020603050405020304" pitchFamily="18" charset="0"/>
              </a:endParaRPr>
            </a:p>
          </p:txBody>
        </p:sp>
      </p:grpSp>
      <p:sp>
        <p:nvSpPr>
          <p:cNvPr id="17" name="文本框 16">
            <a:extLst>
              <a:ext uri="{FF2B5EF4-FFF2-40B4-BE49-F238E27FC236}">
                <a16:creationId xmlns:a16="http://schemas.microsoft.com/office/drawing/2014/main" id="{ADD4A0A4-3F2D-4652-B72B-34597AE88D44}"/>
              </a:ext>
            </a:extLst>
          </p:cNvPr>
          <p:cNvSpPr txBox="1"/>
          <p:nvPr/>
        </p:nvSpPr>
        <p:spPr>
          <a:xfrm>
            <a:off x="900848" y="121514"/>
            <a:ext cx="10560350" cy="584775"/>
          </a:xfrm>
          <a:prstGeom prst="rect">
            <a:avLst/>
          </a:prstGeom>
          <a:noFill/>
        </p:spPr>
        <p:txBody>
          <a:bodyPr wrap="square">
            <a:spAutoFit/>
          </a:bodyPr>
          <a:lstStyle/>
          <a:p>
            <a:r>
              <a:rPr lang="en-US" altLang="zh-CN" sz="3200" b="1" dirty="0">
                <a:latin typeface="微软雅黑" panose="020B0503020204020204" pitchFamily="34" charset="-122"/>
                <a:ea typeface="微软雅黑" panose="020B0503020204020204" pitchFamily="34" charset="-122"/>
                <a:cs typeface="+mj-cs"/>
              </a:rPr>
              <a:t>3.3.5 </a:t>
            </a:r>
            <a:r>
              <a:rPr lang="zh-CN" altLang="en-US" sz="3200" b="1" dirty="0">
                <a:latin typeface="微软雅黑" panose="020B0503020204020204" pitchFamily="34" charset="-122"/>
                <a:ea typeface="微软雅黑" panose="020B0503020204020204" pitchFamily="34" charset="-122"/>
                <a:cs typeface="+mj-cs"/>
              </a:rPr>
              <a:t>动态内存分配</a:t>
            </a:r>
          </a:p>
        </p:txBody>
      </p:sp>
    </p:spTree>
    <p:extLst>
      <p:ext uri="{BB962C8B-B14F-4D97-AF65-F5344CB8AC3E}">
        <p14:creationId xmlns:p14="http://schemas.microsoft.com/office/powerpoint/2010/main" val="370166484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B987E6-93E3-6EBE-D634-955B628BE2AE}"/>
            </a:ext>
          </a:extLst>
        </p:cNvPr>
        <p:cNvGrpSpPr/>
        <p:nvPr/>
      </p:nvGrpSpPr>
      <p:grpSpPr>
        <a:xfrm>
          <a:off x="0" y="0"/>
          <a:ext cx="0" cy="0"/>
          <a:chOff x="0" y="0"/>
          <a:chExt cx="0" cy="0"/>
        </a:xfrm>
      </p:grpSpPr>
      <p:sp>
        <p:nvSpPr>
          <p:cNvPr id="5" name="文本框 4">
            <a:extLst>
              <a:ext uri="{FF2B5EF4-FFF2-40B4-BE49-F238E27FC236}">
                <a16:creationId xmlns:a16="http://schemas.microsoft.com/office/drawing/2014/main" id="{8C7BC19C-0432-28AC-80A5-09560665AB8A}"/>
              </a:ext>
            </a:extLst>
          </p:cNvPr>
          <p:cNvSpPr txBox="1"/>
          <p:nvPr/>
        </p:nvSpPr>
        <p:spPr>
          <a:xfrm>
            <a:off x="900848" y="945713"/>
            <a:ext cx="6096000" cy="400110"/>
          </a:xfrm>
          <a:prstGeom prst="rect">
            <a:avLst/>
          </a:prstGeom>
          <a:noFill/>
        </p:spPr>
        <p:txBody>
          <a:bodyPr wrap="square">
            <a:spAutoFit/>
          </a:bodyPr>
          <a:lstStyle/>
          <a:p>
            <a:pPr marL="285750" indent="-285750">
              <a:buFont typeface="Arial" panose="020B0604020202020204" pitchFamily="34" charset="0"/>
              <a:buChar char="•"/>
            </a:pPr>
            <a:r>
              <a:rPr lang="en-US" altLang="zh-CN" sz="2000" dirty="0">
                <a:latin typeface="Times New Roman" panose="02020603050405020304" pitchFamily="18" charset="0"/>
                <a:ea typeface="宋体" panose="02010600030101010101" pitchFamily="2" charset="-122"/>
                <a:cs typeface="Times New Roman" panose="02020603050405020304" pitchFamily="18" charset="0"/>
              </a:rPr>
              <a:t>new</a:t>
            </a:r>
            <a:r>
              <a:rPr lang="zh-CN" altLang="en-US" sz="2000" dirty="0">
                <a:latin typeface="Times New Roman" panose="02020603050405020304" pitchFamily="18" charset="0"/>
                <a:ea typeface="宋体" panose="02010600030101010101" pitchFamily="2" charset="-122"/>
                <a:cs typeface="Times New Roman" panose="02020603050405020304" pitchFamily="18" charset="0"/>
              </a:rPr>
              <a:t>创建多维数组</a:t>
            </a:r>
            <a:endParaRPr lang="zh-CN" altLang="en-US" sz="2000" dirty="0"/>
          </a:p>
        </p:txBody>
      </p:sp>
      <p:sp>
        <p:nvSpPr>
          <p:cNvPr id="7" name="文本框 6">
            <a:extLst>
              <a:ext uri="{FF2B5EF4-FFF2-40B4-BE49-F238E27FC236}">
                <a16:creationId xmlns:a16="http://schemas.microsoft.com/office/drawing/2014/main" id="{15B49B1C-5AF7-B8D7-9142-1512949F1932}"/>
              </a:ext>
            </a:extLst>
          </p:cNvPr>
          <p:cNvSpPr txBox="1"/>
          <p:nvPr/>
        </p:nvSpPr>
        <p:spPr>
          <a:xfrm>
            <a:off x="1135380" y="1386914"/>
            <a:ext cx="6096000" cy="369332"/>
          </a:xfrm>
          <a:prstGeom prst="rect">
            <a:avLst/>
          </a:prstGeom>
          <a:noFill/>
        </p:spPr>
        <p:txBody>
          <a:bodyPr wrap="square">
            <a:spAutoFit/>
          </a:bodyPr>
          <a:lstStyle/>
          <a:p>
            <a:r>
              <a:rPr lang="zh-CN" altLang="en-US" sz="1800" dirty="0">
                <a:solidFill>
                  <a:srgbClr val="000000"/>
                </a:solidFill>
                <a:latin typeface="宋体" panose="02010600030101010101" pitchFamily="2" charset="-122"/>
                <a:ea typeface="宋体" panose="02010600030101010101" pitchFamily="2" charset="-122"/>
              </a:rPr>
              <a:t>使用</a:t>
            </a:r>
            <a:r>
              <a:rPr lang="en-US" altLang="zh-CN" sz="1800" dirty="0">
                <a:solidFill>
                  <a:srgbClr val="000000"/>
                </a:solidFill>
                <a:latin typeface="宋体" panose="02010600030101010101" pitchFamily="2" charset="-122"/>
                <a:ea typeface="宋体" panose="02010600030101010101" pitchFamily="2" charset="-122"/>
              </a:rPr>
              <a:t>new</a:t>
            </a:r>
            <a:r>
              <a:rPr lang="zh-CN" altLang="en-US" sz="1800" dirty="0">
                <a:solidFill>
                  <a:srgbClr val="000000"/>
                </a:solidFill>
                <a:latin typeface="宋体" panose="02010600030101010101" pitchFamily="2" charset="-122"/>
                <a:ea typeface="宋体" panose="02010600030101010101" pitchFamily="2" charset="-122"/>
              </a:rPr>
              <a:t>也可创建多维数组，其语法形式</a:t>
            </a:r>
            <a:r>
              <a:rPr lang="zh-CN" altLang="en-US" sz="1800" dirty="0">
                <a:latin typeface="宋体" panose="02010600030101010101" pitchFamily="2" charset="-122"/>
                <a:ea typeface="宋体" panose="02010600030101010101" pitchFamily="2" charset="-122"/>
              </a:rPr>
              <a:t>如下： </a:t>
            </a:r>
            <a:endParaRPr lang="zh-CN" altLang="en-US" dirty="0">
              <a:latin typeface="宋体" panose="02010600030101010101" pitchFamily="2" charset="-122"/>
              <a:ea typeface="宋体" panose="02010600030101010101" pitchFamily="2" charset="-122"/>
            </a:endParaRPr>
          </a:p>
        </p:txBody>
      </p:sp>
      <p:grpSp>
        <p:nvGrpSpPr>
          <p:cNvPr id="8" name="组合 7">
            <a:extLst>
              <a:ext uri="{FF2B5EF4-FFF2-40B4-BE49-F238E27FC236}">
                <a16:creationId xmlns:a16="http://schemas.microsoft.com/office/drawing/2014/main" id="{7AD12009-8E6F-5C08-BEAF-2E3AD758AA57}"/>
              </a:ext>
            </a:extLst>
          </p:cNvPr>
          <p:cNvGrpSpPr/>
          <p:nvPr/>
        </p:nvGrpSpPr>
        <p:grpSpPr>
          <a:xfrm>
            <a:off x="2632710" y="2000288"/>
            <a:ext cx="6096000" cy="462432"/>
            <a:chOff x="2461260" y="1915838"/>
            <a:chExt cx="6096000" cy="462432"/>
          </a:xfrm>
        </p:grpSpPr>
        <p:sp>
          <p:nvSpPr>
            <p:cNvPr id="9" name="矩形: 圆角 8">
              <a:extLst>
                <a:ext uri="{FF2B5EF4-FFF2-40B4-BE49-F238E27FC236}">
                  <a16:creationId xmlns:a16="http://schemas.microsoft.com/office/drawing/2014/main" id="{00481C56-7295-1EF0-46C2-E52B27BCC220}"/>
                </a:ext>
              </a:extLst>
            </p:cNvPr>
            <p:cNvSpPr/>
            <p:nvPr/>
          </p:nvSpPr>
          <p:spPr>
            <a:xfrm>
              <a:off x="2461260" y="1915838"/>
              <a:ext cx="6032500" cy="462432"/>
            </a:xfrm>
            <a:prstGeom prst="roundRect">
              <a:avLst>
                <a:gd name="adj" fmla="val 5093"/>
              </a:avLst>
            </a:prstGeom>
            <a:solidFill>
              <a:schemeClr val="bg1"/>
            </a:solidFill>
            <a:ln w="1905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ea typeface="宋体" panose="02010600030101010101" pitchFamily="2" charset="-122"/>
                <a:cs typeface="Times New Roman" panose="02020603050405020304" pitchFamily="18" charset="0"/>
              </a:endParaRPr>
            </a:p>
          </p:txBody>
        </p:sp>
        <p:sp>
          <p:nvSpPr>
            <p:cNvPr id="10" name="文本框 9">
              <a:extLst>
                <a:ext uri="{FF2B5EF4-FFF2-40B4-BE49-F238E27FC236}">
                  <a16:creationId xmlns:a16="http://schemas.microsoft.com/office/drawing/2014/main" id="{071370C3-C2C1-504D-5011-12D383DA4E5A}"/>
                </a:ext>
              </a:extLst>
            </p:cNvPr>
            <p:cNvSpPr txBox="1"/>
            <p:nvPr/>
          </p:nvSpPr>
          <p:spPr>
            <a:xfrm>
              <a:off x="2461260" y="1962388"/>
              <a:ext cx="6096000" cy="369332"/>
            </a:xfrm>
            <a:prstGeom prst="rect">
              <a:avLst/>
            </a:prstGeom>
            <a:noFill/>
          </p:spPr>
          <p:txBody>
            <a:bodyPr wrap="square">
              <a:spAutoFit/>
            </a:bodyPr>
            <a:lstStyle/>
            <a:p>
              <a:pPr algn="ctr" eaLnBrk="1" hangingPunct="1">
                <a:buFont typeface="Wingdings" panose="05000000000000000000" pitchFamily="2" charset="2"/>
                <a:buNone/>
              </a:pPr>
              <a:r>
                <a:rPr lang="zh-CN" altLang="en-US" sz="1800" b="1" dirty="0">
                  <a:latin typeface="Times New Roman" panose="02020603050405020304" pitchFamily="18" charset="0"/>
                  <a:ea typeface="宋体" panose="02010600030101010101" pitchFamily="2" charset="-122"/>
                  <a:cs typeface="Times New Roman" panose="02020603050405020304" pitchFamily="18" charset="0"/>
                </a:rPr>
                <a:t>指针变量</a:t>
              </a:r>
              <a:r>
                <a:rPr lang="en-US" altLang="zh-CN" sz="1800" b="1" dirty="0">
                  <a:latin typeface="Times New Roman" panose="02020603050405020304" pitchFamily="18" charset="0"/>
                  <a:ea typeface="宋体" panose="02010600030101010101" pitchFamily="2" charset="-122"/>
                  <a:cs typeface="Times New Roman" panose="02020603050405020304" pitchFamily="18" charset="0"/>
                </a:rPr>
                <a:t>=new  </a:t>
              </a:r>
              <a:r>
                <a:rPr lang="zh-CN" altLang="en-US" sz="1800" b="1" dirty="0">
                  <a:latin typeface="Times New Roman" panose="02020603050405020304" pitchFamily="18" charset="0"/>
                  <a:ea typeface="宋体" panose="02010600030101010101" pitchFamily="2" charset="-122"/>
                  <a:cs typeface="Times New Roman" panose="02020603050405020304" pitchFamily="18" charset="0"/>
                </a:rPr>
                <a:t>类型名</a:t>
              </a:r>
              <a:r>
                <a:rPr lang="en-US" altLang="zh-CN" sz="1800" b="1" dirty="0">
                  <a:latin typeface="Times New Roman" panose="02020603050405020304" pitchFamily="18" charset="0"/>
                  <a:ea typeface="宋体" panose="02010600030101010101" pitchFamily="2" charset="-122"/>
                  <a:cs typeface="Times New Roman" panose="02020603050405020304" pitchFamily="18" charset="0"/>
                </a:rPr>
                <a:t>T [</a:t>
              </a:r>
              <a:r>
                <a:rPr lang="zh-CN" altLang="en-US" sz="1800" b="1" dirty="0">
                  <a:latin typeface="Times New Roman" panose="02020603050405020304" pitchFamily="18" charset="0"/>
                  <a:ea typeface="宋体" panose="02010600030101010101" pitchFamily="2" charset="-122"/>
                  <a:cs typeface="Times New Roman" panose="02020603050405020304" pitchFamily="18" charset="0"/>
                </a:rPr>
                <a:t>下标表达式</a:t>
              </a:r>
              <a:r>
                <a:rPr lang="en-US" altLang="zh-CN" sz="1800" b="1" dirty="0">
                  <a:latin typeface="Times New Roman" panose="02020603050405020304" pitchFamily="18" charset="0"/>
                  <a:ea typeface="宋体" panose="02010600030101010101" pitchFamily="2" charset="-122"/>
                  <a:cs typeface="Times New Roman" panose="02020603050405020304" pitchFamily="18" charset="0"/>
                </a:rPr>
                <a:t>1][ </a:t>
              </a:r>
              <a:r>
                <a:rPr lang="zh-CN" altLang="en-US" sz="1800" b="1" dirty="0">
                  <a:latin typeface="Times New Roman" panose="02020603050405020304" pitchFamily="18" charset="0"/>
                  <a:ea typeface="宋体" panose="02010600030101010101" pitchFamily="2" charset="-122"/>
                  <a:cs typeface="Times New Roman" panose="02020603050405020304" pitchFamily="18" charset="0"/>
                </a:rPr>
                <a:t>下标表达式</a:t>
              </a:r>
              <a:r>
                <a:rPr lang="en-US" altLang="zh-CN" sz="1800" b="1" dirty="0">
                  <a:latin typeface="Times New Roman" panose="02020603050405020304" pitchFamily="18" charset="0"/>
                  <a:ea typeface="宋体" panose="02010600030101010101" pitchFamily="2" charset="-122"/>
                  <a:cs typeface="Times New Roman" panose="02020603050405020304" pitchFamily="18" charset="0"/>
                </a:rPr>
                <a:t>2][…] </a:t>
              </a:r>
            </a:p>
          </p:txBody>
        </p:sp>
      </p:grpSp>
      <p:sp>
        <p:nvSpPr>
          <p:cNvPr id="14" name="文本框 13">
            <a:extLst>
              <a:ext uri="{FF2B5EF4-FFF2-40B4-BE49-F238E27FC236}">
                <a16:creationId xmlns:a16="http://schemas.microsoft.com/office/drawing/2014/main" id="{BA45392F-61DF-A7A2-666E-788C227718E7}"/>
              </a:ext>
            </a:extLst>
          </p:cNvPr>
          <p:cNvSpPr txBox="1"/>
          <p:nvPr/>
        </p:nvSpPr>
        <p:spPr>
          <a:xfrm>
            <a:off x="502920" y="2686372"/>
            <a:ext cx="4625340" cy="3369577"/>
          </a:xfrm>
          <a:prstGeom prst="rect">
            <a:avLst/>
          </a:prstGeom>
          <a:noFill/>
        </p:spPr>
        <p:txBody>
          <a:bodyPr wrap="square">
            <a:spAutoFit/>
          </a:bodyPr>
          <a:lstStyle/>
          <a:p>
            <a:pPr algn="just">
              <a:lnSpc>
                <a:spcPct val="150000"/>
              </a:lnSpc>
            </a:pPr>
            <a:r>
              <a:rPr lang="zh-CN" altLang="en-US" sz="1600" dirty="0">
                <a:latin typeface="Times New Roman" panose="02020603050405020304" pitchFamily="18" charset="0"/>
                <a:ea typeface="宋体" panose="02010600030101010101" pitchFamily="2" charset="-122"/>
                <a:cs typeface="Times New Roman" panose="02020603050405020304" pitchFamily="18" charset="0"/>
              </a:rPr>
              <a:t>其中：</a:t>
            </a:r>
          </a:p>
          <a:p>
            <a:pPr marL="285750" indent="-285750" algn="just">
              <a:lnSpc>
                <a:spcPct val="150000"/>
              </a:lnSpc>
              <a:buFont typeface="Wingdings" panose="05000000000000000000" pitchFamily="2" charset="2"/>
              <a:buChar char="Ø"/>
            </a:pPr>
            <a:r>
              <a:rPr lang="zh-CN" altLang="en-US" sz="1600" dirty="0">
                <a:latin typeface="Times New Roman" panose="02020603050405020304" pitchFamily="18" charset="0"/>
                <a:ea typeface="宋体" panose="02010600030101010101" pitchFamily="2" charset="-122"/>
                <a:cs typeface="Times New Roman" panose="02020603050405020304" pitchFamily="18" charset="0"/>
              </a:rPr>
              <a:t>当用new创建多维数组时，只有下标表达式1可以任意结果是正整数的表达式，而其它下标表达式必须是值为正整数的常量表达式。</a:t>
            </a:r>
          </a:p>
          <a:p>
            <a:pPr marL="285750" indent="-285750" algn="just">
              <a:lnSpc>
                <a:spcPct val="150000"/>
              </a:lnSpc>
              <a:buFont typeface="Wingdings" panose="05000000000000000000" pitchFamily="2" charset="2"/>
              <a:buChar char="Ø"/>
            </a:pPr>
            <a:r>
              <a:rPr lang="zh-CN" altLang="en-US" sz="1600" dirty="0">
                <a:latin typeface="Times New Roman" panose="02020603050405020304" pitchFamily="18" charset="0"/>
                <a:ea typeface="宋体" panose="02010600030101010101" pitchFamily="2" charset="-122"/>
                <a:cs typeface="Times New Roman" panose="02020603050405020304" pitchFamily="18" charset="0"/>
              </a:rPr>
              <a:t>如果内存申请成功，new运算返回一个指向新分配内存首地址的指针，它是一个T类型数组的指针，而不是T类型指针。数组元素的个数为除最左边一维(最高维)外各维下标表达式的乘积。</a:t>
            </a:r>
          </a:p>
        </p:txBody>
      </p:sp>
      <p:sp>
        <p:nvSpPr>
          <p:cNvPr id="16" name="文本框 15">
            <a:extLst>
              <a:ext uri="{FF2B5EF4-FFF2-40B4-BE49-F238E27FC236}">
                <a16:creationId xmlns:a16="http://schemas.microsoft.com/office/drawing/2014/main" id="{C45B1AAE-2639-339D-18DB-7AE30B2F0ABA}"/>
              </a:ext>
            </a:extLst>
          </p:cNvPr>
          <p:cNvSpPr txBox="1"/>
          <p:nvPr/>
        </p:nvSpPr>
        <p:spPr>
          <a:xfrm>
            <a:off x="5385435" y="2816924"/>
            <a:ext cx="6412230" cy="3000245"/>
          </a:xfrm>
          <a:prstGeom prst="rect">
            <a:avLst/>
          </a:prstGeom>
          <a:noFill/>
        </p:spPr>
        <p:txBody>
          <a:bodyPr wrap="square">
            <a:spAutoFit/>
          </a:bodyPr>
          <a:lstStyle/>
          <a:p>
            <a:pPr algn="l">
              <a:lnSpc>
                <a:spcPct val="150000"/>
              </a:lnSpc>
              <a:buClr>
                <a:srgbClr val="FF0000"/>
              </a:buClr>
              <a:buFont typeface="Wingdings" panose="05000000000000000000" pitchFamily="2" charset="2"/>
              <a:buNone/>
            </a:pPr>
            <a:r>
              <a:rPr lang="zh-CN" altLang="en-US" sz="1600" dirty="0">
                <a:latin typeface="Times New Roman" panose="02020603050405020304" pitchFamily="18" charset="0"/>
                <a:ea typeface="宋体" panose="02010600030101010101" pitchFamily="2" charset="-122"/>
                <a:cs typeface="Times New Roman" panose="02020603050405020304" pitchFamily="18" charset="0"/>
              </a:rPr>
              <a:t>例③</a:t>
            </a:r>
            <a:r>
              <a:rPr lang="en-US" altLang="zh-CN" sz="1600" dirty="0">
                <a:latin typeface="Times New Roman" panose="02020603050405020304" pitchFamily="18" charset="0"/>
                <a:ea typeface="宋体" panose="02010600030101010101" pitchFamily="2" charset="-122"/>
                <a:cs typeface="Times New Roman" panose="02020603050405020304" pitchFamily="18" charset="0"/>
              </a:rPr>
              <a:t>:</a:t>
            </a:r>
          </a:p>
          <a:p>
            <a:pPr algn="l">
              <a:lnSpc>
                <a:spcPct val="150000"/>
              </a:lnSpc>
              <a:buClr>
                <a:srgbClr val="FF0000"/>
              </a:buClr>
              <a:buFont typeface="Wingdings" panose="05000000000000000000" pitchFamily="2" charset="2"/>
              <a:buNone/>
            </a:pPr>
            <a:r>
              <a:rPr lang="en-US" altLang="zh-CN" sz="1600" dirty="0">
                <a:latin typeface="Times New Roman" panose="02020603050405020304" pitchFamily="18" charset="0"/>
                <a:ea typeface="宋体" panose="02010600030101010101" pitchFamily="2" charset="-122"/>
                <a:cs typeface="Times New Roman" panose="02020603050405020304" pitchFamily="18" charset="0"/>
              </a:rPr>
              <a:t>int *pb</a:t>
            </a:r>
            <a:r>
              <a:rPr lang="zh-CN" altLang="en-US" sz="1600" dirty="0">
                <a:latin typeface="Times New Roman" panose="02020603050405020304" pitchFamily="18" charset="0"/>
                <a:ea typeface="宋体" panose="02010600030101010101" pitchFamily="2" charset="-122"/>
                <a:cs typeface="Times New Roman" panose="02020603050405020304" pitchFamily="18" charset="0"/>
              </a:rPr>
              <a:t>；</a:t>
            </a:r>
          </a:p>
          <a:p>
            <a:pPr algn="l">
              <a:lnSpc>
                <a:spcPct val="150000"/>
              </a:lnSpc>
              <a:buClr>
                <a:srgbClr val="FF0000"/>
              </a:buClr>
              <a:buFont typeface="Wingdings" panose="05000000000000000000" pitchFamily="2" charset="2"/>
              <a:buNone/>
            </a:pPr>
            <a:r>
              <a:rPr lang="en-US" altLang="zh-CN" sz="16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pb = new int[3][4][5];  </a:t>
            </a:r>
          </a:p>
          <a:p>
            <a:pPr algn="l">
              <a:lnSpc>
                <a:spcPct val="150000"/>
              </a:lnSpc>
              <a:buClr>
                <a:srgbClr val="FF0000"/>
              </a:buClr>
              <a:buFont typeface="Wingdings" panose="05000000000000000000" pitchFamily="2" charset="2"/>
              <a:buNone/>
            </a:pPr>
            <a:r>
              <a:rPr lang="en-US" altLang="zh-CN" sz="16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a:t>
            </a:r>
            <a:r>
              <a:rPr lang="zh-CN" altLang="en-US" sz="16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错误，</a:t>
            </a:r>
            <a:r>
              <a:rPr lang="en-US" altLang="zh-CN" sz="16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new</a:t>
            </a:r>
            <a:r>
              <a:rPr lang="zh-CN" altLang="en-US" sz="16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操作产生的是指向一个</a:t>
            </a:r>
            <a:r>
              <a:rPr lang="en-US" altLang="zh-CN" sz="16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int[4][5]</a:t>
            </a:r>
            <a:r>
              <a:rPr lang="zh-CN" altLang="en-US" sz="16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的二维</a:t>
            </a:r>
            <a:r>
              <a:rPr lang="en-US" altLang="zh-CN" sz="16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int</a:t>
            </a:r>
            <a:r>
              <a:rPr lang="zh-CN" altLang="en-US" sz="16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型数组的指针 </a:t>
            </a:r>
            <a:endParaRPr lang="en-US" altLang="zh-CN" sz="16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p>
            <a:pPr algn="l">
              <a:lnSpc>
                <a:spcPct val="150000"/>
              </a:lnSpc>
              <a:buClr>
                <a:srgbClr val="FF0000"/>
              </a:buClr>
              <a:buFont typeface="Wingdings" panose="05000000000000000000" pitchFamily="2" charset="2"/>
              <a:buNone/>
            </a:pPr>
            <a:endParaRPr lang="en-US" altLang="zh-CN" sz="1600" dirty="0">
              <a:latin typeface="Times New Roman" panose="02020603050405020304" pitchFamily="18" charset="0"/>
              <a:ea typeface="宋体" panose="02010600030101010101" pitchFamily="2" charset="-122"/>
              <a:cs typeface="Times New Roman" panose="02020603050405020304" pitchFamily="18" charset="0"/>
            </a:endParaRPr>
          </a:p>
          <a:p>
            <a:pPr algn="l">
              <a:lnSpc>
                <a:spcPct val="150000"/>
              </a:lnSpc>
              <a:buClr>
                <a:srgbClr val="FF0000"/>
              </a:buClr>
              <a:buFont typeface="Wingdings" panose="05000000000000000000" pitchFamily="2" charset="2"/>
              <a:buNone/>
            </a:pPr>
            <a:r>
              <a:rPr lang="en-US" altLang="zh-CN" sz="16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int (*pb)[4][5];              </a:t>
            </a:r>
            <a:endParaRPr lang="en-US" altLang="zh-CN" sz="1600" dirty="0">
              <a:latin typeface="Times New Roman" panose="02020603050405020304" pitchFamily="18" charset="0"/>
              <a:ea typeface="宋体" panose="02010600030101010101" pitchFamily="2" charset="-122"/>
              <a:cs typeface="Times New Roman" panose="02020603050405020304" pitchFamily="18" charset="0"/>
            </a:endParaRPr>
          </a:p>
          <a:p>
            <a:pPr algn="l">
              <a:lnSpc>
                <a:spcPct val="150000"/>
              </a:lnSpc>
              <a:buClr>
                <a:srgbClr val="FF0000"/>
              </a:buClr>
              <a:buFont typeface="Wingdings" panose="05000000000000000000" pitchFamily="2" charset="2"/>
              <a:buNone/>
            </a:pPr>
            <a:r>
              <a:rPr lang="en-US" altLang="zh-CN" sz="16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pb = new int[3][4][5]; </a:t>
            </a:r>
          </a:p>
          <a:p>
            <a:pPr algn="l">
              <a:lnSpc>
                <a:spcPct val="150000"/>
              </a:lnSpc>
              <a:buClr>
                <a:srgbClr val="FF0000"/>
              </a:buClr>
              <a:buFont typeface="Wingdings" panose="05000000000000000000" pitchFamily="2" charset="2"/>
              <a:buNone/>
            </a:pPr>
            <a:r>
              <a:rPr lang="en-US" altLang="zh-CN" sz="16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a:t>
            </a:r>
            <a:r>
              <a:rPr lang="zh-CN" altLang="en-US" sz="16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正确，针</a:t>
            </a:r>
            <a:r>
              <a:rPr lang="en-US" altLang="zh-CN" sz="16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pb</a:t>
            </a:r>
            <a:r>
              <a:rPr lang="zh-CN" altLang="en-US" sz="16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既可以作为指针使用，也可以像一个三维数组名一样使用 </a:t>
            </a:r>
          </a:p>
        </p:txBody>
      </p:sp>
      <p:sp>
        <p:nvSpPr>
          <p:cNvPr id="17" name="矩形: 圆角 16">
            <a:extLst>
              <a:ext uri="{FF2B5EF4-FFF2-40B4-BE49-F238E27FC236}">
                <a16:creationId xmlns:a16="http://schemas.microsoft.com/office/drawing/2014/main" id="{58BA6002-C5C6-C1B0-0E3E-7F179D27020F}"/>
              </a:ext>
            </a:extLst>
          </p:cNvPr>
          <p:cNvSpPr/>
          <p:nvPr/>
        </p:nvSpPr>
        <p:spPr>
          <a:xfrm>
            <a:off x="428942" y="2732921"/>
            <a:ext cx="4760278" cy="3323027"/>
          </a:xfrm>
          <a:prstGeom prst="roundRect">
            <a:avLst>
              <a:gd name="adj" fmla="val 5093"/>
            </a:avLst>
          </a:prstGeom>
          <a:noFill/>
          <a:ln w="1905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Times New Roman" panose="02020603050405020304" pitchFamily="18" charset="0"/>
              <a:ea typeface="宋体" panose="02010600030101010101" pitchFamily="2" charset="-122"/>
              <a:cs typeface="Times New Roman" panose="02020603050405020304" pitchFamily="18" charset="0"/>
            </a:endParaRPr>
          </a:p>
        </p:txBody>
      </p:sp>
      <p:sp>
        <p:nvSpPr>
          <p:cNvPr id="18" name="矩形: 圆角 17">
            <a:extLst>
              <a:ext uri="{FF2B5EF4-FFF2-40B4-BE49-F238E27FC236}">
                <a16:creationId xmlns:a16="http://schemas.microsoft.com/office/drawing/2014/main" id="{E22874F3-68AD-8085-480B-CDD174163E54}"/>
              </a:ext>
            </a:extLst>
          </p:cNvPr>
          <p:cNvSpPr/>
          <p:nvPr/>
        </p:nvSpPr>
        <p:spPr>
          <a:xfrm>
            <a:off x="5324474" y="2732920"/>
            <a:ext cx="6412229" cy="3323027"/>
          </a:xfrm>
          <a:prstGeom prst="roundRect">
            <a:avLst>
              <a:gd name="adj" fmla="val 5093"/>
            </a:avLst>
          </a:prstGeom>
          <a:noFill/>
          <a:ln w="1905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Times New Roman" panose="02020603050405020304" pitchFamily="18" charset="0"/>
              <a:ea typeface="宋体" panose="02010600030101010101" pitchFamily="2" charset="-122"/>
              <a:cs typeface="Times New Roman" panose="02020603050405020304" pitchFamily="18" charset="0"/>
            </a:endParaRPr>
          </a:p>
        </p:txBody>
      </p:sp>
      <p:sp>
        <p:nvSpPr>
          <p:cNvPr id="19" name="文本框 18">
            <a:extLst>
              <a:ext uri="{FF2B5EF4-FFF2-40B4-BE49-F238E27FC236}">
                <a16:creationId xmlns:a16="http://schemas.microsoft.com/office/drawing/2014/main" id="{607F6423-6360-B7F3-D893-8C81F0CDA85C}"/>
              </a:ext>
            </a:extLst>
          </p:cNvPr>
          <p:cNvSpPr txBox="1"/>
          <p:nvPr/>
        </p:nvSpPr>
        <p:spPr>
          <a:xfrm>
            <a:off x="900848" y="121514"/>
            <a:ext cx="10560350" cy="584775"/>
          </a:xfrm>
          <a:prstGeom prst="rect">
            <a:avLst/>
          </a:prstGeom>
          <a:noFill/>
        </p:spPr>
        <p:txBody>
          <a:bodyPr wrap="square">
            <a:spAutoFit/>
          </a:bodyPr>
          <a:lstStyle/>
          <a:p>
            <a:r>
              <a:rPr lang="en-US" altLang="zh-CN" sz="3200" b="1" dirty="0">
                <a:latin typeface="微软雅黑" panose="020B0503020204020204" pitchFamily="34" charset="-122"/>
                <a:ea typeface="微软雅黑" panose="020B0503020204020204" pitchFamily="34" charset="-122"/>
                <a:cs typeface="+mj-cs"/>
              </a:rPr>
              <a:t>3.3.5 </a:t>
            </a:r>
            <a:r>
              <a:rPr lang="zh-CN" altLang="en-US" sz="3200" b="1" dirty="0">
                <a:latin typeface="微软雅黑" panose="020B0503020204020204" pitchFamily="34" charset="-122"/>
                <a:ea typeface="微软雅黑" panose="020B0503020204020204" pitchFamily="34" charset="-122"/>
                <a:cs typeface="+mj-cs"/>
              </a:rPr>
              <a:t>动态内存分配</a:t>
            </a:r>
          </a:p>
        </p:txBody>
      </p:sp>
    </p:spTree>
    <p:extLst>
      <p:ext uri="{BB962C8B-B14F-4D97-AF65-F5344CB8AC3E}">
        <p14:creationId xmlns:p14="http://schemas.microsoft.com/office/powerpoint/2010/main" val="245396113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07EB96-B7D5-672E-AE93-74B183BC0555}"/>
            </a:ext>
          </a:extLst>
        </p:cNvPr>
        <p:cNvGrpSpPr/>
        <p:nvPr/>
      </p:nvGrpSpPr>
      <p:grpSpPr>
        <a:xfrm>
          <a:off x="0" y="0"/>
          <a:ext cx="0" cy="0"/>
          <a:chOff x="0" y="0"/>
          <a:chExt cx="0" cy="0"/>
        </a:xfrm>
      </p:grpSpPr>
      <p:sp>
        <p:nvSpPr>
          <p:cNvPr id="6" name="文本框 5">
            <a:extLst>
              <a:ext uri="{FF2B5EF4-FFF2-40B4-BE49-F238E27FC236}">
                <a16:creationId xmlns:a16="http://schemas.microsoft.com/office/drawing/2014/main" id="{A5F31345-E145-92E7-4CD2-66F652BC58A4}"/>
              </a:ext>
            </a:extLst>
          </p:cNvPr>
          <p:cNvSpPr txBox="1"/>
          <p:nvPr/>
        </p:nvSpPr>
        <p:spPr>
          <a:xfrm>
            <a:off x="900848" y="121514"/>
            <a:ext cx="10560350" cy="584775"/>
          </a:xfrm>
          <a:prstGeom prst="rect">
            <a:avLst/>
          </a:prstGeom>
          <a:noFill/>
        </p:spPr>
        <p:txBody>
          <a:bodyPr wrap="square">
            <a:spAutoFit/>
          </a:bodyPr>
          <a:lstStyle/>
          <a:p>
            <a:r>
              <a:rPr lang="en-US" altLang="zh-CN" sz="3200" b="1" dirty="0">
                <a:latin typeface="微软雅黑" panose="020B0503020204020204" pitchFamily="34" charset="-122"/>
                <a:ea typeface="微软雅黑" panose="020B0503020204020204" pitchFamily="34" charset="-122"/>
                <a:cs typeface="+mj-cs"/>
              </a:rPr>
              <a:t>3.3.5 </a:t>
            </a:r>
            <a:r>
              <a:rPr lang="zh-CN" altLang="en-US" sz="3200" b="1" dirty="0">
                <a:latin typeface="微软雅黑" panose="020B0503020204020204" pitchFamily="34" charset="-122"/>
                <a:ea typeface="微软雅黑" panose="020B0503020204020204" pitchFamily="34" charset="-122"/>
                <a:cs typeface="+mj-cs"/>
              </a:rPr>
              <a:t>动态内存分配</a:t>
            </a:r>
          </a:p>
        </p:txBody>
      </p:sp>
      <p:grpSp>
        <p:nvGrpSpPr>
          <p:cNvPr id="7" name="组合 6">
            <a:extLst>
              <a:ext uri="{FF2B5EF4-FFF2-40B4-BE49-F238E27FC236}">
                <a16:creationId xmlns:a16="http://schemas.microsoft.com/office/drawing/2014/main" id="{4E3AED1E-DE98-2A91-B452-D4E113DA6A4C}"/>
              </a:ext>
            </a:extLst>
          </p:cNvPr>
          <p:cNvGrpSpPr/>
          <p:nvPr/>
        </p:nvGrpSpPr>
        <p:grpSpPr>
          <a:xfrm>
            <a:off x="609600" y="1106000"/>
            <a:ext cx="4061459" cy="310896"/>
            <a:chOff x="2761705" y="1243440"/>
            <a:chExt cx="4061459" cy="310896"/>
          </a:xfrm>
        </p:grpSpPr>
        <p:sp>
          <p:nvSpPr>
            <p:cNvPr id="8" name="core goal text">
              <a:extLst>
                <a:ext uri="{FF2B5EF4-FFF2-40B4-BE49-F238E27FC236}">
                  <a16:creationId xmlns:a16="http://schemas.microsoft.com/office/drawing/2014/main" id="{69A33D02-1852-1FC0-63F7-32F1C421EF28}"/>
                </a:ext>
              </a:extLst>
            </p:cNvPr>
            <p:cNvSpPr txBox="1"/>
            <p:nvPr/>
          </p:nvSpPr>
          <p:spPr>
            <a:xfrm>
              <a:off x="3311429" y="1243440"/>
              <a:ext cx="3511735" cy="310896"/>
            </a:xfrm>
            <a:prstGeom prst="rect">
              <a:avLst/>
            </a:prstGeom>
            <a:noFill/>
            <a:ln>
              <a:noFill/>
            </a:ln>
          </p:spPr>
          <p:txBody>
            <a:bodyPr vert="horz" wrap="square" lIns="0" tIns="0" rIns="0" bIns="0" rtlCol="0" anchor="ctr">
              <a:noAutofit/>
            </a:bodyPr>
            <a:lstStyle/>
            <a:p>
              <a:pPr algn="l"/>
              <a:r>
                <a:rPr lang="en-US" altLang="zh-CN" sz="2400" b="1" dirty="0">
                  <a:solidFill>
                    <a:srgbClr val="1C51C8"/>
                  </a:solidFill>
                  <a:latin typeface="Times New Roman" panose="02020603050405020304" pitchFamily="18" charset="0"/>
                  <a:ea typeface="Microsoft YaHei UI"/>
                  <a:cs typeface="Times New Roman" panose="02020603050405020304" pitchFamily="18" charset="0"/>
                </a:rPr>
                <a:t>delete</a:t>
              </a:r>
              <a:r>
                <a:rPr lang="zh-CN" altLang="en-US" sz="2400" b="1" dirty="0">
                  <a:solidFill>
                    <a:srgbClr val="1C51C8"/>
                  </a:solidFill>
                  <a:latin typeface="Times New Roman" panose="02020603050405020304" pitchFamily="18" charset="0"/>
                  <a:ea typeface="Microsoft YaHei UI"/>
                  <a:cs typeface="Times New Roman" panose="02020603050405020304" pitchFamily="18" charset="0"/>
                </a:rPr>
                <a:t>运算</a:t>
              </a:r>
            </a:p>
          </p:txBody>
        </p:sp>
        <p:grpSp>
          <p:nvGrpSpPr>
            <p:cNvPr id="9" name="组合 8">
              <a:extLst>
                <a:ext uri="{FF2B5EF4-FFF2-40B4-BE49-F238E27FC236}">
                  <a16:creationId xmlns:a16="http://schemas.microsoft.com/office/drawing/2014/main" id="{F7F74CA3-8434-849A-BC6C-D6032B52BE62}"/>
                </a:ext>
              </a:extLst>
            </p:cNvPr>
            <p:cNvGrpSpPr/>
            <p:nvPr/>
          </p:nvGrpSpPr>
          <p:grpSpPr>
            <a:xfrm>
              <a:off x="4776782" y="1319163"/>
              <a:ext cx="449993" cy="103462"/>
              <a:chOff x="2297552" y="1232507"/>
              <a:chExt cx="449993" cy="103462"/>
            </a:xfrm>
          </p:grpSpPr>
          <p:sp>
            <p:nvSpPr>
              <p:cNvPr id="13" name="平行四边形 12">
                <a:extLst>
                  <a:ext uri="{FF2B5EF4-FFF2-40B4-BE49-F238E27FC236}">
                    <a16:creationId xmlns:a16="http://schemas.microsoft.com/office/drawing/2014/main" id="{493C4571-FE32-D487-47E9-4D1B0D5C838A}"/>
                  </a:ext>
                </a:extLst>
              </p:cNvPr>
              <p:cNvSpPr/>
              <p:nvPr/>
            </p:nvSpPr>
            <p:spPr>
              <a:xfrm>
                <a:off x="2297552" y="1232507"/>
                <a:ext cx="160397" cy="103462"/>
              </a:xfrm>
              <a:prstGeom prst="parallelogram">
                <a:avLst/>
              </a:prstGeom>
              <a:gradFill>
                <a:gsLst>
                  <a:gs pos="0">
                    <a:srgbClr val="184DDD"/>
                  </a:gs>
                  <a:gs pos="97203">
                    <a:srgbClr val="E6EEFC"/>
                  </a:gs>
                  <a:gs pos="6500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14" name="平行四边形 13">
                <a:extLst>
                  <a:ext uri="{FF2B5EF4-FFF2-40B4-BE49-F238E27FC236}">
                    <a16:creationId xmlns:a16="http://schemas.microsoft.com/office/drawing/2014/main" id="{69E8F13C-2217-5631-1827-D8BAC02F4EC2}"/>
                  </a:ext>
                </a:extLst>
              </p:cNvPr>
              <p:cNvSpPr/>
              <p:nvPr/>
            </p:nvSpPr>
            <p:spPr>
              <a:xfrm>
                <a:off x="2498785" y="1232507"/>
                <a:ext cx="248760" cy="103462"/>
              </a:xfrm>
              <a:prstGeom prst="parallelogram">
                <a:avLst/>
              </a:prstGeom>
              <a:gradFill>
                <a:gsLst>
                  <a:gs pos="82000">
                    <a:srgbClr val="E6EEFC"/>
                  </a:gs>
                  <a:gs pos="97203">
                    <a:srgbClr val="E6EEFC"/>
                  </a:gs>
                  <a:gs pos="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grpSp>
          <p:nvGrpSpPr>
            <p:cNvPr id="10" name="组合 9">
              <a:extLst>
                <a:ext uri="{FF2B5EF4-FFF2-40B4-BE49-F238E27FC236}">
                  <a16:creationId xmlns:a16="http://schemas.microsoft.com/office/drawing/2014/main" id="{C52A9EBA-9949-A77B-8CF1-10EDC907C92B}"/>
                </a:ext>
              </a:extLst>
            </p:cNvPr>
            <p:cNvGrpSpPr/>
            <p:nvPr/>
          </p:nvGrpSpPr>
          <p:grpSpPr>
            <a:xfrm flipH="1">
              <a:off x="2761705" y="1322138"/>
              <a:ext cx="449993" cy="103462"/>
              <a:chOff x="2488823" y="1260501"/>
              <a:chExt cx="449993" cy="103462"/>
            </a:xfrm>
          </p:grpSpPr>
          <p:sp>
            <p:nvSpPr>
              <p:cNvPr id="11" name="平行四边形 10">
                <a:extLst>
                  <a:ext uri="{FF2B5EF4-FFF2-40B4-BE49-F238E27FC236}">
                    <a16:creationId xmlns:a16="http://schemas.microsoft.com/office/drawing/2014/main" id="{1569A307-82EE-9A6F-C039-E78045A319BD}"/>
                  </a:ext>
                </a:extLst>
              </p:cNvPr>
              <p:cNvSpPr/>
              <p:nvPr/>
            </p:nvSpPr>
            <p:spPr>
              <a:xfrm>
                <a:off x="2488823" y="1260501"/>
                <a:ext cx="160397" cy="103462"/>
              </a:xfrm>
              <a:prstGeom prst="parallelogram">
                <a:avLst/>
              </a:prstGeom>
              <a:gradFill>
                <a:gsLst>
                  <a:gs pos="0">
                    <a:srgbClr val="184DDD"/>
                  </a:gs>
                  <a:gs pos="97203">
                    <a:srgbClr val="E6EEFC"/>
                  </a:gs>
                  <a:gs pos="6500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12" name="平行四边形 11">
                <a:extLst>
                  <a:ext uri="{FF2B5EF4-FFF2-40B4-BE49-F238E27FC236}">
                    <a16:creationId xmlns:a16="http://schemas.microsoft.com/office/drawing/2014/main" id="{76E3AD28-A37F-9604-DDA1-B2C031A6B027}"/>
                  </a:ext>
                </a:extLst>
              </p:cNvPr>
              <p:cNvSpPr/>
              <p:nvPr/>
            </p:nvSpPr>
            <p:spPr>
              <a:xfrm>
                <a:off x="2690056" y="1260501"/>
                <a:ext cx="248760" cy="103462"/>
              </a:xfrm>
              <a:prstGeom prst="parallelogram">
                <a:avLst/>
              </a:prstGeom>
              <a:gradFill>
                <a:gsLst>
                  <a:gs pos="82000">
                    <a:srgbClr val="E6EEFC"/>
                  </a:gs>
                  <a:gs pos="97203">
                    <a:srgbClr val="E6EEFC"/>
                  </a:gs>
                  <a:gs pos="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grpSp>
      <p:sp>
        <p:nvSpPr>
          <p:cNvPr id="16" name="文本框 15">
            <a:extLst>
              <a:ext uri="{FF2B5EF4-FFF2-40B4-BE49-F238E27FC236}">
                <a16:creationId xmlns:a16="http://schemas.microsoft.com/office/drawing/2014/main" id="{D0D57383-B369-12D6-6D17-EFC33BC884DD}"/>
              </a:ext>
            </a:extLst>
          </p:cNvPr>
          <p:cNvSpPr txBox="1"/>
          <p:nvPr/>
        </p:nvSpPr>
        <p:spPr>
          <a:xfrm>
            <a:off x="979394" y="1631941"/>
            <a:ext cx="8389584" cy="369332"/>
          </a:xfrm>
          <a:prstGeom prst="rect">
            <a:avLst/>
          </a:prstGeom>
          <a:noFill/>
        </p:spPr>
        <p:txBody>
          <a:bodyPr wrap="square">
            <a:spAutoFit/>
          </a:bodyPr>
          <a:lstStyle/>
          <a:p>
            <a:pPr algn="just">
              <a:buClr>
                <a:srgbClr val="FF0000"/>
              </a:buClr>
              <a:buFont typeface="Wingdings" panose="05000000000000000000" pitchFamily="2" charset="2"/>
              <a:buNone/>
            </a:pPr>
            <a:r>
              <a:rPr lang="zh-CN" altLang="en-US"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 当程序不再需要由</a:t>
            </a:r>
            <a:r>
              <a:rPr lang="en-US" altLang="zh-CN"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new</a:t>
            </a:r>
            <a:r>
              <a:rPr lang="zh-CN" altLang="en-US"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分配的内存空间时，可以用</a:t>
            </a:r>
            <a:r>
              <a:rPr lang="en-US" altLang="zh-CN"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delete</a:t>
            </a:r>
            <a:r>
              <a:rPr lang="zh-CN" altLang="en-US"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释放这些空间。</a:t>
            </a:r>
          </a:p>
        </p:txBody>
      </p:sp>
      <p:grpSp>
        <p:nvGrpSpPr>
          <p:cNvPr id="17" name="组合 16">
            <a:extLst>
              <a:ext uri="{FF2B5EF4-FFF2-40B4-BE49-F238E27FC236}">
                <a16:creationId xmlns:a16="http://schemas.microsoft.com/office/drawing/2014/main" id="{1C3A6DBD-F124-1773-9ED0-F112F9F0E9B6}"/>
              </a:ext>
            </a:extLst>
          </p:cNvPr>
          <p:cNvGrpSpPr/>
          <p:nvPr/>
        </p:nvGrpSpPr>
        <p:grpSpPr>
          <a:xfrm>
            <a:off x="1760408" y="2210837"/>
            <a:ext cx="6096000" cy="462432"/>
            <a:chOff x="2461260" y="1915838"/>
            <a:chExt cx="6096000" cy="462432"/>
          </a:xfrm>
        </p:grpSpPr>
        <p:sp>
          <p:nvSpPr>
            <p:cNvPr id="18" name="矩形: 圆角 17">
              <a:extLst>
                <a:ext uri="{FF2B5EF4-FFF2-40B4-BE49-F238E27FC236}">
                  <a16:creationId xmlns:a16="http://schemas.microsoft.com/office/drawing/2014/main" id="{49F7429B-24A4-D2C2-C386-9DD52D4011F3}"/>
                </a:ext>
              </a:extLst>
            </p:cNvPr>
            <p:cNvSpPr/>
            <p:nvPr/>
          </p:nvSpPr>
          <p:spPr>
            <a:xfrm>
              <a:off x="2944058" y="1915838"/>
              <a:ext cx="4988362" cy="462432"/>
            </a:xfrm>
            <a:prstGeom prst="roundRect">
              <a:avLst>
                <a:gd name="adj" fmla="val 5093"/>
              </a:avLst>
            </a:prstGeom>
            <a:solidFill>
              <a:schemeClr val="bg1"/>
            </a:solidFill>
            <a:ln w="1905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ea typeface="宋体" panose="02010600030101010101" pitchFamily="2" charset="-122"/>
                <a:cs typeface="Times New Roman" panose="02020603050405020304" pitchFamily="18" charset="0"/>
              </a:endParaRPr>
            </a:p>
          </p:txBody>
        </p:sp>
        <p:sp>
          <p:nvSpPr>
            <p:cNvPr id="19" name="文本框 18">
              <a:extLst>
                <a:ext uri="{FF2B5EF4-FFF2-40B4-BE49-F238E27FC236}">
                  <a16:creationId xmlns:a16="http://schemas.microsoft.com/office/drawing/2014/main" id="{16E0F6E8-727E-2A27-3105-2BF578E09945}"/>
                </a:ext>
              </a:extLst>
            </p:cNvPr>
            <p:cNvSpPr txBox="1"/>
            <p:nvPr/>
          </p:nvSpPr>
          <p:spPr>
            <a:xfrm>
              <a:off x="2461260" y="1962388"/>
              <a:ext cx="6096000" cy="369332"/>
            </a:xfrm>
            <a:prstGeom prst="rect">
              <a:avLst/>
            </a:prstGeom>
            <a:noFill/>
          </p:spPr>
          <p:txBody>
            <a:bodyPr wrap="square">
              <a:spAutoFit/>
            </a:bodyPr>
            <a:lstStyle/>
            <a:p>
              <a:pPr algn="ctr" eaLnBrk="1" hangingPunct="1">
                <a:buFont typeface="Wingdings" panose="05000000000000000000" pitchFamily="2" charset="2"/>
                <a:buNone/>
              </a:pPr>
              <a:r>
                <a:rPr lang="en-US" altLang="zh-CN" sz="1800" b="1" dirty="0">
                  <a:latin typeface="Times New Roman" panose="02020603050405020304" pitchFamily="18" charset="0"/>
                  <a:ea typeface="宋体" panose="02010600030101010101" pitchFamily="2" charset="-122"/>
                  <a:cs typeface="Times New Roman" panose="02020603050405020304" pitchFamily="18" charset="0"/>
                </a:rPr>
                <a:t>delete </a:t>
              </a:r>
              <a:r>
                <a:rPr lang="zh-CN" altLang="en-US" sz="1800" b="1" dirty="0">
                  <a:latin typeface="Times New Roman" panose="02020603050405020304" pitchFamily="18" charset="0"/>
                  <a:ea typeface="宋体" panose="02010600030101010101" pitchFamily="2" charset="-122"/>
                  <a:cs typeface="Times New Roman" panose="02020603050405020304" pitchFamily="18" charset="0"/>
                </a:rPr>
                <a:t>指针变量名；</a:t>
              </a:r>
            </a:p>
          </p:txBody>
        </p:sp>
      </p:grpSp>
      <p:grpSp>
        <p:nvGrpSpPr>
          <p:cNvPr id="20" name="组合 19">
            <a:extLst>
              <a:ext uri="{FF2B5EF4-FFF2-40B4-BE49-F238E27FC236}">
                <a16:creationId xmlns:a16="http://schemas.microsoft.com/office/drawing/2014/main" id="{6947ED9F-409E-3EA7-0F9F-D2DD0927E4D2}"/>
              </a:ext>
            </a:extLst>
          </p:cNvPr>
          <p:cNvGrpSpPr/>
          <p:nvPr/>
        </p:nvGrpSpPr>
        <p:grpSpPr>
          <a:xfrm>
            <a:off x="1760408" y="3315150"/>
            <a:ext cx="6096000" cy="462432"/>
            <a:chOff x="2461260" y="1915838"/>
            <a:chExt cx="6096000" cy="462432"/>
          </a:xfrm>
        </p:grpSpPr>
        <p:sp>
          <p:nvSpPr>
            <p:cNvPr id="21" name="矩形: 圆角 20">
              <a:extLst>
                <a:ext uri="{FF2B5EF4-FFF2-40B4-BE49-F238E27FC236}">
                  <a16:creationId xmlns:a16="http://schemas.microsoft.com/office/drawing/2014/main" id="{3B38A145-E37F-C554-D93C-741FAD173389}"/>
                </a:ext>
              </a:extLst>
            </p:cNvPr>
            <p:cNvSpPr/>
            <p:nvPr/>
          </p:nvSpPr>
          <p:spPr>
            <a:xfrm>
              <a:off x="2944058" y="1915838"/>
              <a:ext cx="4988362" cy="462432"/>
            </a:xfrm>
            <a:prstGeom prst="roundRect">
              <a:avLst>
                <a:gd name="adj" fmla="val 5093"/>
              </a:avLst>
            </a:prstGeom>
            <a:solidFill>
              <a:schemeClr val="bg1"/>
            </a:solidFill>
            <a:ln w="1905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ea typeface="宋体" panose="02010600030101010101" pitchFamily="2" charset="-122"/>
                <a:cs typeface="Times New Roman" panose="02020603050405020304" pitchFamily="18" charset="0"/>
              </a:endParaRPr>
            </a:p>
          </p:txBody>
        </p:sp>
        <p:sp>
          <p:nvSpPr>
            <p:cNvPr id="22" name="文本框 21">
              <a:extLst>
                <a:ext uri="{FF2B5EF4-FFF2-40B4-BE49-F238E27FC236}">
                  <a16:creationId xmlns:a16="http://schemas.microsoft.com/office/drawing/2014/main" id="{8C7DD9E6-0C3F-C1D3-E7AE-63E67E832155}"/>
                </a:ext>
              </a:extLst>
            </p:cNvPr>
            <p:cNvSpPr txBox="1"/>
            <p:nvPr/>
          </p:nvSpPr>
          <p:spPr>
            <a:xfrm>
              <a:off x="2461260" y="1962388"/>
              <a:ext cx="6096000" cy="369332"/>
            </a:xfrm>
            <a:prstGeom prst="rect">
              <a:avLst/>
            </a:prstGeom>
            <a:noFill/>
          </p:spPr>
          <p:txBody>
            <a:bodyPr wrap="square">
              <a:spAutoFit/>
            </a:bodyPr>
            <a:lstStyle/>
            <a:p>
              <a:pPr algn="ctr" eaLnBrk="1" hangingPunct="1">
                <a:buFont typeface="Wingdings" panose="05000000000000000000" pitchFamily="2" charset="2"/>
                <a:buNone/>
              </a:pPr>
              <a:r>
                <a:rPr lang="en-US" altLang="zh-CN" sz="1800" b="1" dirty="0">
                  <a:latin typeface="Times New Roman" panose="02020603050405020304" pitchFamily="18" charset="0"/>
                  <a:ea typeface="宋体" panose="02010600030101010101" pitchFamily="2" charset="-122"/>
                  <a:cs typeface="Times New Roman" panose="02020603050405020304" pitchFamily="18" charset="0"/>
                </a:rPr>
                <a:t>delete [ ] </a:t>
              </a:r>
              <a:r>
                <a:rPr lang="zh-CN" altLang="en-US" sz="1800" b="1" dirty="0">
                  <a:latin typeface="Times New Roman" panose="02020603050405020304" pitchFamily="18" charset="0"/>
                  <a:ea typeface="宋体" panose="02010600030101010101" pitchFamily="2" charset="-122"/>
                  <a:cs typeface="Times New Roman" panose="02020603050405020304" pitchFamily="18" charset="0"/>
                </a:rPr>
                <a:t>指针变量名； </a:t>
              </a:r>
            </a:p>
          </p:txBody>
        </p:sp>
      </p:grpSp>
      <p:sp>
        <p:nvSpPr>
          <p:cNvPr id="24" name="文本框 23">
            <a:extLst>
              <a:ext uri="{FF2B5EF4-FFF2-40B4-BE49-F238E27FC236}">
                <a16:creationId xmlns:a16="http://schemas.microsoft.com/office/drawing/2014/main" id="{89536984-AE75-BC49-42B7-6A9B8A0C834E}"/>
              </a:ext>
            </a:extLst>
          </p:cNvPr>
          <p:cNvSpPr txBox="1"/>
          <p:nvPr/>
        </p:nvSpPr>
        <p:spPr>
          <a:xfrm>
            <a:off x="1059592" y="2843242"/>
            <a:ext cx="6096000" cy="369332"/>
          </a:xfrm>
          <a:prstGeom prst="rect">
            <a:avLst/>
          </a:prstGeom>
          <a:noFill/>
        </p:spPr>
        <p:txBody>
          <a:bodyPr wrap="square">
            <a:spAutoFit/>
          </a:bodyPr>
          <a:lstStyle/>
          <a:p>
            <a:pPr algn="just">
              <a:buClr>
                <a:srgbClr val="FF0000"/>
              </a:buClr>
            </a:pPr>
            <a:r>
              <a:rPr lang="zh-CN" altLang="en-US"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如果删除的是动态数组，则语法格式为：</a:t>
            </a:r>
            <a:r>
              <a:rPr lang="zh-CN" altLang="en-US" sz="1800" dirty="0">
                <a:latin typeface="Times New Roman" panose="02020603050405020304" pitchFamily="18" charset="0"/>
                <a:ea typeface="宋体" panose="02010600030101010101" pitchFamily="2" charset="-122"/>
                <a:cs typeface="Times New Roman" panose="02020603050405020304" pitchFamily="18" charset="0"/>
              </a:rPr>
              <a:t> </a:t>
            </a:r>
          </a:p>
        </p:txBody>
      </p:sp>
      <p:sp>
        <p:nvSpPr>
          <p:cNvPr id="26" name="文本框 25">
            <a:extLst>
              <a:ext uri="{FF2B5EF4-FFF2-40B4-BE49-F238E27FC236}">
                <a16:creationId xmlns:a16="http://schemas.microsoft.com/office/drawing/2014/main" id="{24B7BFF2-2FD8-3AE6-D4B4-E6C0553CF507}"/>
              </a:ext>
            </a:extLst>
          </p:cNvPr>
          <p:cNvSpPr txBox="1"/>
          <p:nvPr/>
        </p:nvSpPr>
        <p:spPr>
          <a:xfrm>
            <a:off x="609600" y="4167808"/>
            <a:ext cx="6096000" cy="1701748"/>
          </a:xfrm>
          <a:prstGeom prst="rect">
            <a:avLst/>
          </a:prstGeom>
          <a:noFill/>
        </p:spPr>
        <p:txBody>
          <a:bodyPr wrap="square">
            <a:spAutoFit/>
          </a:bodyPr>
          <a:lstStyle/>
          <a:p>
            <a:pPr>
              <a:lnSpc>
                <a:spcPct val="150000"/>
              </a:lnSpc>
            </a:pPr>
            <a:r>
              <a:rPr lang="zh-CN" altLang="en-US" dirty="0">
                <a:latin typeface="Times New Roman" panose="02020603050405020304" pitchFamily="18" charset="0"/>
                <a:ea typeface="宋体" panose="02010600030101010101" pitchFamily="2" charset="-122"/>
                <a:cs typeface="Times New Roman" panose="02020603050405020304" pitchFamily="18" charset="0"/>
              </a:rPr>
              <a:t>其中：</a:t>
            </a:r>
          </a:p>
          <a:p>
            <a:pPr marL="285750" indent="-285750">
              <a:lnSpc>
                <a:spcPct val="150000"/>
              </a:lnSpc>
              <a:buFont typeface="Wingdings" panose="05000000000000000000" pitchFamily="2" charset="2"/>
              <a:buChar char="Ø"/>
            </a:pPr>
            <a:r>
              <a:rPr lang="zh-CN" altLang="en-US" dirty="0">
                <a:latin typeface="Times New Roman" panose="02020603050405020304" pitchFamily="18" charset="0"/>
                <a:ea typeface="宋体" panose="02010600030101010101" pitchFamily="2" charset="-122"/>
                <a:cs typeface="Times New Roman" panose="02020603050405020304" pitchFamily="18" charset="0"/>
              </a:rPr>
              <a:t>括号[ ]表示用delete释放为多个对象分配的地址，[ ]中不需要说明对象的个数。 </a:t>
            </a:r>
          </a:p>
          <a:p>
            <a:pPr marL="285750" indent="-285750">
              <a:lnSpc>
                <a:spcPct val="150000"/>
              </a:lnSpc>
              <a:buFont typeface="Wingdings" panose="05000000000000000000" pitchFamily="2" charset="2"/>
              <a:buChar char="Ø"/>
            </a:pPr>
            <a:r>
              <a:rPr lang="zh-CN" altLang="en-US" dirty="0">
                <a:latin typeface="Times New Roman" panose="02020603050405020304" pitchFamily="18" charset="0"/>
                <a:ea typeface="宋体" panose="02010600030101010101" pitchFamily="2" charset="-122"/>
                <a:cs typeface="Times New Roman" panose="02020603050405020304" pitchFamily="18" charset="0"/>
              </a:rPr>
              <a:t>不管建立的动态数组是多少维，释放的格式都是一样。</a:t>
            </a:r>
          </a:p>
        </p:txBody>
      </p:sp>
      <p:sp>
        <p:nvSpPr>
          <p:cNvPr id="28" name="文本框 27">
            <a:extLst>
              <a:ext uri="{FF2B5EF4-FFF2-40B4-BE49-F238E27FC236}">
                <a16:creationId xmlns:a16="http://schemas.microsoft.com/office/drawing/2014/main" id="{8EC1D68D-C3BC-724B-F5C1-5BD68F5FB851}"/>
              </a:ext>
            </a:extLst>
          </p:cNvPr>
          <p:cNvSpPr txBox="1"/>
          <p:nvPr/>
        </p:nvSpPr>
        <p:spPr>
          <a:xfrm>
            <a:off x="7025469" y="4342590"/>
            <a:ext cx="4687018" cy="1704569"/>
          </a:xfrm>
          <a:prstGeom prst="rect">
            <a:avLst/>
          </a:prstGeom>
          <a:noFill/>
        </p:spPr>
        <p:txBody>
          <a:bodyPr wrap="square">
            <a:spAutoFit/>
          </a:bodyPr>
          <a:lstStyle/>
          <a:p>
            <a:pPr algn="l">
              <a:lnSpc>
                <a:spcPct val="150000"/>
              </a:lnSpc>
              <a:buClr>
                <a:srgbClr val="FF0000"/>
              </a:buClr>
              <a:buFont typeface="Wingdings" panose="05000000000000000000" pitchFamily="2" charset="2"/>
              <a:buNone/>
            </a:pPr>
            <a:r>
              <a:rPr lang="zh-CN" altLang="en-US"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对于例①②③分配的空间，释放语句如例④：</a:t>
            </a:r>
            <a:endParaRPr lang="zh-CN" altLang="en-US" sz="1800" dirty="0">
              <a:latin typeface="Times New Roman" panose="02020603050405020304" pitchFamily="18" charset="0"/>
              <a:ea typeface="宋体" panose="02010600030101010101" pitchFamily="2" charset="-122"/>
              <a:cs typeface="Times New Roman" panose="02020603050405020304" pitchFamily="18" charset="0"/>
            </a:endParaRPr>
          </a:p>
          <a:p>
            <a:pPr algn="just">
              <a:lnSpc>
                <a:spcPct val="150000"/>
              </a:lnSpc>
              <a:buClr>
                <a:srgbClr val="FF0000"/>
              </a:buClr>
              <a:buFont typeface="Wingdings" panose="05000000000000000000" pitchFamily="2" charset="2"/>
              <a:buNone/>
            </a:pPr>
            <a:r>
              <a:rPr lang="zh-CN" altLang="en-US"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           </a:t>
            </a:r>
            <a:r>
              <a:rPr lang="en-US" altLang="zh-CN"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delete </a:t>
            </a:r>
            <a:r>
              <a:rPr lang="en-US" altLang="zh-CN" sz="1800" dirty="0" err="1">
                <a:solidFill>
                  <a:srgbClr val="000000"/>
                </a:solidFill>
                <a:latin typeface="Times New Roman" panose="02020603050405020304" pitchFamily="18" charset="0"/>
                <a:ea typeface="宋体" panose="02010600030101010101" pitchFamily="2" charset="-122"/>
                <a:cs typeface="Times New Roman" panose="02020603050405020304" pitchFamily="18" charset="0"/>
              </a:rPr>
              <a:t>ip</a:t>
            </a:r>
            <a:r>
              <a:rPr lang="en-US" altLang="zh-CN"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a:t>
            </a:r>
            <a:endParaRPr lang="en-US" altLang="zh-CN" sz="1800" dirty="0">
              <a:latin typeface="Times New Roman" panose="02020603050405020304" pitchFamily="18" charset="0"/>
              <a:ea typeface="宋体" panose="02010600030101010101" pitchFamily="2" charset="-122"/>
              <a:cs typeface="Times New Roman" panose="02020603050405020304" pitchFamily="18" charset="0"/>
            </a:endParaRPr>
          </a:p>
          <a:p>
            <a:pPr algn="just">
              <a:lnSpc>
                <a:spcPct val="150000"/>
              </a:lnSpc>
              <a:buClr>
                <a:srgbClr val="FF0000"/>
              </a:buClr>
              <a:buFont typeface="Wingdings" panose="05000000000000000000" pitchFamily="2" charset="2"/>
              <a:buNone/>
            </a:pPr>
            <a:r>
              <a:rPr lang="en-US" altLang="zh-CN"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           delete [] pa;</a:t>
            </a:r>
            <a:endParaRPr lang="en-US" altLang="zh-CN" sz="1800" dirty="0">
              <a:latin typeface="Times New Roman" panose="02020603050405020304" pitchFamily="18" charset="0"/>
              <a:ea typeface="宋体" panose="02010600030101010101" pitchFamily="2" charset="-122"/>
              <a:cs typeface="Times New Roman" panose="02020603050405020304" pitchFamily="18" charset="0"/>
            </a:endParaRPr>
          </a:p>
          <a:p>
            <a:pPr algn="just">
              <a:lnSpc>
                <a:spcPct val="150000"/>
              </a:lnSpc>
              <a:buClr>
                <a:srgbClr val="FF0000"/>
              </a:buClr>
              <a:buFont typeface="Wingdings" panose="05000000000000000000" pitchFamily="2" charset="2"/>
              <a:buNone/>
            </a:pPr>
            <a:r>
              <a:rPr lang="en-US" altLang="zh-CN"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           delete [] pb;</a:t>
            </a:r>
            <a:r>
              <a:rPr lang="en-US" altLang="zh-CN" sz="1800" dirty="0">
                <a:latin typeface="Times New Roman" panose="02020603050405020304" pitchFamily="18" charset="0"/>
                <a:ea typeface="宋体" panose="02010600030101010101" pitchFamily="2" charset="-122"/>
                <a:cs typeface="Times New Roman" panose="02020603050405020304" pitchFamily="18" charset="0"/>
              </a:rPr>
              <a:t> </a:t>
            </a:r>
          </a:p>
        </p:txBody>
      </p:sp>
      <p:sp>
        <p:nvSpPr>
          <p:cNvPr id="29" name="矩形: 圆角 28">
            <a:extLst>
              <a:ext uri="{FF2B5EF4-FFF2-40B4-BE49-F238E27FC236}">
                <a16:creationId xmlns:a16="http://schemas.microsoft.com/office/drawing/2014/main" id="{60037AC1-803F-EC0F-C26A-313BC29DEE7F}"/>
              </a:ext>
            </a:extLst>
          </p:cNvPr>
          <p:cNvSpPr/>
          <p:nvPr/>
        </p:nvSpPr>
        <p:spPr>
          <a:xfrm>
            <a:off x="7025469" y="4389139"/>
            <a:ext cx="4687018" cy="1744961"/>
          </a:xfrm>
          <a:prstGeom prst="roundRect">
            <a:avLst>
              <a:gd name="adj" fmla="val 5093"/>
            </a:avLst>
          </a:prstGeom>
          <a:noFill/>
          <a:ln w="1905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Times New Roman" panose="02020603050405020304" pitchFamily="18" charset="0"/>
              <a:ea typeface="宋体"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230611045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017E5A-A1FF-6F7D-CBD3-D3218CA1D34E}"/>
            </a:ext>
          </a:extLst>
        </p:cNvPr>
        <p:cNvGrpSpPr/>
        <p:nvPr/>
      </p:nvGrpSpPr>
      <p:grpSpPr>
        <a:xfrm>
          <a:off x="0" y="0"/>
          <a:ext cx="0" cy="0"/>
          <a:chOff x="0" y="0"/>
          <a:chExt cx="0" cy="0"/>
        </a:xfrm>
      </p:grpSpPr>
      <p:graphicFrame>
        <p:nvGraphicFramePr>
          <p:cNvPr id="3" name="Group 2">
            <a:extLst>
              <a:ext uri="{FF2B5EF4-FFF2-40B4-BE49-F238E27FC236}">
                <a16:creationId xmlns:a16="http://schemas.microsoft.com/office/drawing/2014/main" id="{0ACE556F-DE89-35D8-DBC5-55D17A26A801}"/>
              </a:ext>
            </a:extLst>
          </p:cNvPr>
          <p:cNvGraphicFramePr>
            <a:graphicFrameLocks noGrp="1"/>
          </p:cNvGraphicFramePr>
          <p:nvPr>
            <p:extLst>
              <p:ext uri="{D42A27DB-BD31-4B8C-83A1-F6EECF244321}">
                <p14:modId xmlns:p14="http://schemas.microsoft.com/office/powerpoint/2010/main" val="1942074710"/>
              </p:ext>
            </p:extLst>
          </p:nvPr>
        </p:nvGraphicFramePr>
        <p:xfrm>
          <a:off x="1981200" y="875020"/>
          <a:ext cx="8229600" cy="5615950"/>
        </p:xfrm>
        <a:graphic>
          <a:graphicData uri="http://schemas.openxmlformats.org/drawingml/2006/table">
            <a:tbl>
              <a:tblPr/>
              <a:tblGrid>
                <a:gridCol w="573087">
                  <a:extLst>
                    <a:ext uri="{9D8B030D-6E8A-4147-A177-3AD203B41FA5}">
                      <a16:colId xmlns:a16="http://schemas.microsoft.com/office/drawing/2014/main" val="20000"/>
                    </a:ext>
                  </a:extLst>
                </a:gridCol>
                <a:gridCol w="7656513">
                  <a:extLst>
                    <a:ext uri="{9D8B030D-6E8A-4147-A177-3AD203B41FA5}">
                      <a16:colId xmlns:a16="http://schemas.microsoft.com/office/drawing/2014/main" val="20001"/>
                    </a:ext>
                  </a:extLst>
                </a:gridCol>
              </a:tblGrid>
              <a:tr h="5576570">
                <a:tc>
                  <a:txBody>
                    <a:bodyPr/>
                    <a:lstStyle>
                      <a:lvl1pPr algn="l">
                        <a:spcBef>
                          <a:spcPct val="20000"/>
                        </a:spcBef>
                        <a:buClr>
                          <a:srgbClr val="FFFF00"/>
                        </a:buClr>
                        <a:buSzPct val="80000"/>
                        <a:buFont typeface="Wingdings" panose="05000000000000000000" pitchFamily="2" charset="2"/>
                        <a:defRPr sz="2800">
                          <a:solidFill>
                            <a:schemeClr val="tx1"/>
                          </a:solidFill>
                          <a:latin typeface="Arial" panose="020B0604020202020204" pitchFamily="34" charset="0"/>
                          <a:ea typeface="宋体" panose="02010600030101010101" pitchFamily="2" charset="-122"/>
                        </a:defRPr>
                      </a:lvl1pPr>
                      <a:lvl2pPr marL="742950" indent="-285750" algn="l">
                        <a:spcBef>
                          <a:spcPct val="20000"/>
                        </a:spcBef>
                        <a:buClr>
                          <a:srgbClr val="CC0000"/>
                        </a:buClr>
                        <a:buSzPct val="70000"/>
                        <a:buFont typeface="Wingdings" panose="05000000000000000000" pitchFamily="2" charset="2"/>
                        <a:defRPr sz="2400">
                          <a:solidFill>
                            <a:schemeClr val="tx1"/>
                          </a:solidFill>
                          <a:latin typeface="Arial" panose="020B0604020202020204" pitchFamily="34" charset="0"/>
                          <a:ea typeface="宋体" panose="02010600030101010101" pitchFamily="2" charset="-122"/>
                        </a:defRPr>
                      </a:lvl2pPr>
                      <a:lvl3pPr marL="1143000" indent="-228600" algn="l">
                        <a:spcBef>
                          <a:spcPct val="20000"/>
                        </a:spcBef>
                        <a:buClr>
                          <a:srgbClr val="009900"/>
                        </a:buClr>
                        <a:buSzPct val="60000"/>
                        <a:buFont typeface="Wingdings" panose="05000000000000000000" pitchFamily="2" charset="2"/>
                        <a:defRPr sz="2000">
                          <a:solidFill>
                            <a:schemeClr val="tx1"/>
                          </a:solidFill>
                          <a:latin typeface="Arial" panose="020B0604020202020204" pitchFamily="34" charset="0"/>
                          <a:ea typeface="宋体" panose="02010600030101010101" pitchFamily="2" charset="-122"/>
                        </a:defRPr>
                      </a:lvl3pPr>
                      <a:lvl4pPr marL="1600200" indent="-228600" algn="l">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4pPr>
                      <a:lvl5pPr marL="2057400" indent="-228600" algn="l">
                        <a:spcBef>
                          <a:spcPct val="20000"/>
                        </a:spcBef>
                        <a:buClr>
                          <a:schemeClr val="accent2"/>
                        </a:buClr>
                        <a:buSzPct val="5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45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45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2</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45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3</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45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4</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45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5</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45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6</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45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7</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45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8</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45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9</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45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10</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45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11</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45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12</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45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13</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45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14</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45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15</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45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16</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45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17</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45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18</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45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19</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45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20</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45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21</a:t>
                      </a:r>
                    </a:p>
                  </a:txBody>
                  <a:tcPr marT="45725" marB="45725" horzOverflow="overflow">
                    <a:lnL>
                      <a:noFill/>
                    </a:lnL>
                    <a:lnR>
                      <a:noFill/>
                    </a:lnR>
                    <a:lnT w="28575" cap="flat" cmpd="sng" algn="ctr">
                      <a:solidFill>
                        <a:srgbClr val="003399"/>
                      </a:solidFill>
                      <a:prstDash val="solid"/>
                      <a:round/>
                      <a:headEnd type="none" w="med" len="med"/>
                      <a:tailEnd type="none" w="med" len="med"/>
                    </a:lnT>
                    <a:lnB w="6350" cap="flat" cmpd="sng" algn="ctr">
                      <a:solidFill>
                        <a:srgbClr val="003399"/>
                      </a:solidFill>
                      <a:prstDash val="solid"/>
                      <a:round/>
                      <a:headEnd type="none" w="med" len="med"/>
                      <a:tailEnd type="none" w="med" len="med"/>
                    </a:lnB>
                    <a:lnTlToBr>
                      <a:noFill/>
                    </a:lnTlToBr>
                    <a:lnBlToTr>
                      <a:noFill/>
                    </a:lnBlToTr>
                    <a:noFill/>
                  </a:tcPr>
                </a:tc>
                <a:tc>
                  <a:txBody>
                    <a:bodyPr/>
                    <a:lstStyle>
                      <a:lvl1pPr algn="l">
                        <a:spcBef>
                          <a:spcPct val="20000"/>
                        </a:spcBef>
                        <a:buClr>
                          <a:srgbClr val="FFFF00"/>
                        </a:buClr>
                        <a:buSzPct val="80000"/>
                        <a:buFont typeface="Wingdings" panose="05000000000000000000" pitchFamily="2" charset="2"/>
                        <a:defRPr sz="2800">
                          <a:solidFill>
                            <a:schemeClr val="tx1"/>
                          </a:solidFill>
                          <a:latin typeface="Arial" panose="020B0604020202020204" pitchFamily="34" charset="0"/>
                          <a:ea typeface="宋体" panose="02010600030101010101" pitchFamily="2" charset="-122"/>
                        </a:defRPr>
                      </a:lvl1pPr>
                      <a:lvl2pPr marL="742950" indent="-285750" algn="l">
                        <a:spcBef>
                          <a:spcPct val="20000"/>
                        </a:spcBef>
                        <a:buClr>
                          <a:srgbClr val="CC0000"/>
                        </a:buClr>
                        <a:buSzPct val="70000"/>
                        <a:buFont typeface="Wingdings" panose="05000000000000000000" pitchFamily="2" charset="2"/>
                        <a:defRPr sz="2400">
                          <a:solidFill>
                            <a:schemeClr val="tx1"/>
                          </a:solidFill>
                          <a:latin typeface="Arial" panose="020B0604020202020204" pitchFamily="34" charset="0"/>
                          <a:ea typeface="宋体" panose="02010600030101010101" pitchFamily="2" charset="-122"/>
                        </a:defRPr>
                      </a:lvl2pPr>
                      <a:lvl3pPr marL="1143000" indent="-228600" algn="l">
                        <a:spcBef>
                          <a:spcPct val="20000"/>
                        </a:spcBef>
                        <a:buClr>
                          <a:srgbClr val="009900"/>
                        </a:buClr>
                        <a:buSzPct val="60000"/>
                        <a:buFont typeface="Wingdings" panose="05000000000000000000" pitchFamily="2" charset="2"/>
                        <a:defRPr sz="2000">
                          <a:solidFill>
                            <a:schemeClr val="tx1"/>
                          </a:solidFill>
                          <a:latin typeface="Arial" panose="020B0604020202020204" pitchFamily="34" charset="0"/>
                          <a:ea typeface="宋体" panose="02010600030101010101" pitchFamily="2" charset="-122"/>
                        </a:defRPr>
                      </a:lvl3pPr>
                      <a:lvl4pPr marL="1600200" indent="-228600" algn="l">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4pPr>
                      <a:lvl5pPr marL="2057400" indent="-228600" algn="l">
                        <a:spcBef>
                          <a:spcPct val="20000"/>
                        </a:spcBef>
                        <a:buClr>
                          <a:schemeClr val="accent2"/>
                        </a:buClr>
                        <a:buSzPct val="5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9pPr>
                    </a:lstStyle>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45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45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p3_6.cpp                      *</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45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a:t>
                      </a:r>
                      <a:r>
                        <a:rPr kumimoji="0" lang="zh-CN" altLang="en-US" sz="145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动态二维矩阵                 *</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zh-CN" altLang="en-US" sz="145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r>
                        <a:rPr kumimoji="0" lang="en-US" altLang="zh-CN" sz="145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45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#include&lt;iostream&gt;</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45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using namespace std;</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450" b="1"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int main()</a:t>
                      </a:r>
                      <a:endParaRPr kumimoji="0" lang="en-US" altLang="zh-CN" sz="145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45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45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int </a:t>
                      </a:r>
                      <a:r>
                        <a:rPr kumimoji="0" lang="en-US" altLang="zh-CN" sz="1450" b="0" i="0" u="none" strike="noStrike" cap="none" normalizeH="0" baseline="0" dirty="0" err="1">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m,n</a:t>
                      </a:r>
                      <a:r>
                        <a:rPr kumimoji="0" lang="en-US" altLang="zh-CN" sz="145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45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int **dm;</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45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a:t>
                      </a:r>
                      <a:r>
                        <a:rPr kumimoji="0" lang="en-US" altLang="zh-CN" sz="1450" b="0" i="0" u="none" strike="noStrike" cap="none" normalizeH="0" baseline="0" dirty="0" err="1">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cout</a:t>
                      </a:r>
                      <a:r>
                        <a:rPr kumimoji="0" lang="en-US" altLang="zh-CN" sz="145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&lt;&lt;"input matrix size </a:t>
                      </a:r>
                      <a:r>
                        <a:rPr kumimoji="0" lang="en-US" altLang="zh-CN" sz="1450" b="0" i="0" u="none" strike="noStrike" cap="none" normalizeH="0" baseline="0" dirty="0" err="1">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m,n</a:t>
                      </a:r>
                      <a:r>
                        <a:rPr kumimoji="0" lang="en-US" altLang="zh-CN" sz="145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45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a:t>
                      </a:r>
                      <a:r>
                        <a:rPr kumimoji="0" lang="en-US" altLang="zh-CN" sz="1450" b="0" i="0" u="none" strike="noStrike" cap="none" normalizeH="0" baseline="0" dirty="0" err="1">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cin</a:t>
                      </a:r>
                      <a:r>
                        <a:rPr kumimoji="0" lang="en-US" altLang="zh-CN" sz="145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&gt;&gt;m&gt;&gt;n;</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45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dm=</a:t>
                      </a:r>
                      <a:r>
                        <a:rPr kumimoji="0" lang="en-US" altLang="zh-CN" sz="1450" b="1" i="0" u="none" strike="noStrike" cap="none" normalizeH="0" baseline="0" dirty="0">
                          <a:ln>
                            <a:noFill/>
                          </a:ln>
                          <a:solidFill>
                            <a:srgbClr val="FF0000"/>
                          </a:solidFill>
                          <a:effectLst/>
                          <a:latin typeface="Times New Roman" panose="02020603050405020304" pitchFamily="18" charset="0"/>
                          <a:ea typeface="宋体" panose="02010600030101010101" pitchFamily="2" charset="-122"/>
                          <a:cs typeface="Times New Roman" panose="02020603050405020304" pitchFamily="18" charset="0"/>
                        </a:rPr>
                        <a:t>new int * [m]</a:t>
                      </a:r>
                      <a:r>
                        <a:rPr kumimoji="0" lang="en-US" altLang="zh-CN" sz="145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a:t>
                      </a:r>
                      <a:r>
                        <a:rPr kumimoji="0" lang="zh-CN" altLang="en-US" sz="145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建立</a:t>
                      </a:r>
                      <a:r>
                        <a:rPr kumimoji="0" lang="en-US" altLang="zh-CN" sz="145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m</a:t>
                      </a:r>
                      <a:r>
                        <a:rPr kumimoji="0" lang="zh-CN" altLang="en-US" sz="145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个指针，存储</a:t>
                      </a:r>
                      <a:r>
                        <a:rPr kumimoji="0" lang="en-US" altLang="zh-CN" sz="145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m</a:t>
                      </a:r>
                      <a:r>
                        <a:rPr kumimoji="0" lang="zh-CN" altLang="en-US" sz="145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行</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zh-CN" altLang="en-US" sz="145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a:t>
                      </a:r>
                      <a:r>
                        <a:rPr kumimoji="0" lang="en-US" altLang="zh-CN" sz="145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for(int </a:t>
                      </a:r>
                      <a:r>
                        <a:rPr kumimoji="0" lang="en-US" altLang="zh-CN" sz="1450" b="0" i="0" u="none" strike="noStrike" cap="none" normalizeH="0" baseline="0" dirty="0" err="1">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i</a:t>
                      </a:r>
                      <a:r>
                        <a:rPr kumimoji="0" lang="en-US" altLang="zh-CN" sz="145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=0;i&lt;</a:t>
                      </a:r>
                      <a:r>
                        <a:rPr kumimoji="0" lang="en-US" altLang="zh-CN" sz="1450" b="0" i="0" u="none" strike="noStrike" cap="none" normalizeH="0" baseline="0" dirty="0" err="1">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m;i</a:t>
                      </a:r>
                      <a:r>
                        <a:rPr kumimoji="0" lang="en-US" altLang="zh-CN" sz="145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a:t>
                      </a:r>
                      <a:r>
                        <a:rPr kumimoji="0" lang="zh-CN" altLang="en-US" sz="145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为每行分配</a:t>
                      </a:r>
                      <a:r>
                        <a:rPr kumimoji="0" lang="en-US" altLang="zh-CN" sz="145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n</a:t>
                      </a:r>
                      <a:r>
                        <a:rPr kumimoji="0" lang="zh-CN" altLang="en-US" sz="145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个空间</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zh-CN" altLang="en-US" sz="145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a:t>
                      </a:r>
                      <a:r>
                        <a:rPr kumimoji="0" lang="en-US" altLang="zh-CN" sz="145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if((dm[</a:t>
                      </a:r>
                      <a:r>
                        <a:rPr kumimoji="0" lang="en-US" altLang="zh-CN" sz="1450" b="0" i="0" u="none" strike="noStrike" cap="none" normalizeH="0" baseline="0" dirty="0" err="1">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i</a:t>
                      </a:r>
                      <a:r>
                        <a:rPr kumimoji="0" lang="en-US" altLang="zh-CN" sz="145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r>
                        <a:rPr kumimoji="0" lang="en-US" altLang="zh-CN" sz="1450" b="1" i="0" u="none" strike="noStrike" cap="none" normalizeH="0" baseline="0" dirty="0">
                          <a:ln>
                            <a:noFill/>
                          </a:ln>
                          <a:solidFill>
                            <a:srgbClr val="FF0000"/>
                          </a:solidFill>
                          <a:effectLst/>
                          <a:latin typeface="Times New Roman" panose="02020603050405020304" pitchFamily="18" charset="0"/>
                          <a:ea typeface="宋体" panose="02010600030101010101" pitchFamily="2" charset="-122"/>
                          <a:cs typeface="Times New Roman" panose="02020603050405020304" pitchFamily="18" charset="0"/>
                        </a:rPr>
                        <a:t>new int [n]</a:t>
                      </a:r>
                      <a:r>
                        <a:rPr kumimoji="0" lang="en-US" altLang="zh-CN" sz="145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)==NULL)</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45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exit(0); </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45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for (</a:t>
                      </a:r>
                      <a:r>
                        <a:rPr kumimoji="0" lang="en-US" altLang="zh-CN" sz="1450" b="0" i="0" u="none" strike="noStrike" cap="none" normalizeH="0" baseline="0" dirty="0" err="1">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i</a:t>
                      </a:r>
                      <a:r>
                        <a:rPr kumimoji="0" lang="en-US" altLang="zh-CN" sz="145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=0;i&lt;</a:t>
                      </a:r>
                      <a:r>
                        <a:rPr kumimoji="0" lang="en-US" altLang="zh-CN" sz="1450" b="0" i="0" u="none" strike="noStrike" cap="none" normalizeH="0" baseline="0" dirty="0" err="1">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m;i</a:t>
                      </a:r>
                      <a:r>
                        <a:rPr kumimoji="0" lang="en-US" altLang="zh-CN" sz="145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a:t>
                      </a:r>
                      <a:r>
                        <a:rPr kumimoji="0" lang="zh-CN" altLang="en-US" sz="145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输入矩阵元素</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zh-CN" altLang="en-US" sz="145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a:t>
                      </a:r>
                      <a:r>
                        <a:rPr kumimoji="0" lang="en-US" altLang="zh-CN" sz="145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45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for(int j=0;j&lt;</a:t>
                      </a:r>
                      <a:r>
                        <a:rPr kumimoji="0" lang="en-US" altLang="zh-CN" sz="1450" b="0" i="0" u="none" strike="noStrike" cap="none" normalizeH="0" baseline="0" dirty="0" err="1">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n;j</a:t>
                      </a:r>
                      <a:r>
                        <a:rPr kumimoji="0" lang="en-US" altLang="zh-CN" sz="145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45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a:t>
                      </a:r>
                      <a:r>
                        <a:rPr kumimoji="0" lang="en-US" altLang="zh-CN" sz="1450" b="0" i="0" u="none" strike="noStrike" cap="none" normalizeH="0" baseline="0" dirty="0" err="1">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cin</a:t>
                      </a:r>
                      <a:r>
                        <a:rPr kumimoji="0" lang="en-US" altLang="zh-CN" sz="145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&gt;&gt;dm[</a:t>
                      </a:r>
                      <a:r>
                        <a:rPr kumimoji="0" lang="en-US" altLang="zh-CN" sz="1450" b="0" i="0" u="none" strike="noStrike" cap="none" normalizeH="0" baseline="0" dirty="0" err="1">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i</a:t>
                      </a:r>
                      <a:r>
                        <a:rPr kumimoji="0" lang="en-US" altLang="zh-CN" sz="145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][j];              </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45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 </a:t>
                      </a:r>
                    </a:p>
                  </a:txBody>
                  <a:tcPr marT="45725" marB="45725" horzOverflow="overflow">
                    <a:lnL>
                      <a:noFill/>
                    </a:lnL>
                    <a:lnR>
                      <a:noFill/>
                    </a:lnR>
                    <a:lnT w="28575" cap="flat" cmpd="sng" algn="ctr">
                      <a:solidFill>
                        <a:srgbClr val="003399"/>
                      </a:solidFill>
                      <a:prstDash val="solid"/>
                      <a:round/>
                      <a:headEnd type="none" w="med" len="med"/>
                      <a:tailEnd type="none" w="med" len="med"/>
                    </a:lnT>
                    <a:lnB w="6350" cap="flat" cmpd="sng" algn="ctr">
                      <a:solidFill>
                        <a:srgbClr val="003399"/>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bl>
          </a:graphicData>
        </a:graphic>
      </p:graphicFrame>
      <p:sp>
        <p:nvSpPr>
          <p:cNvPr id="4" name="文本框 3">
            <a:extLst>
              <a:ext uri="{FF2B5EF4-FFF2-40B4-BE49-F238E27FC236}">
                <a16:creationId xmlns:a16="http://schemas.microsoft.com/office/drawing/2014/main" id="{4603AF7E-9ED9-7237-85A1-19A04BAD1BDD}"/>
              </a:ext>
            </a:extLst>
          </p:cNvPr>
          <p:cNvSpPr txBox="1"/>
          <p:nvPr/>
        </p:nvSpPr>
        <p:spPr>
          <a:xfrm>
            <a:off x="900848" y="121514"/>
            <a:ext cx="10560350" cy="584775"/>
          </a:xfrm>
          <a:prstGeom prst="rect">
            <a:avLst/>
          </a:prstGeom>
          <a:noFill/>
        </p:spPr>
        <p:txBody>
          <a:bodyPr wrap="square">
            <a:spAutoFit/>
          </a:bodyPr>
          <a:lstStyle/>
          <a:p>
            <a:r>
              <a:rPr lang="en-US" altLang="zh-CN" sz="3200" b="1" dirty="0">
                <a:latin typeface="微软雅黑" panose="020B0503020204020204" pitchFamily="34" charset="-122"/>
                <a:ea typeface="微软雅黑" panose="020B0503020204020204" pitchFamily="34" charset="-122"/>
                <a:cs typeface="+mj-cs"/>
              </a:rPr>
              <a:t>3.3.5 </a:t>
            </a:r>
            <a:r>
              <a:rPr lang="zh-CN" altLang="en-US" sz="3200" b="1" dirty="0">
                <a:latin typeface="微软雅黑" panose="020B0503020204020204" pitchFamily="34" charset="-122"/>
                <a:ea typeface="微软雅黑" panose="020B0503020204020204" pitchFamily="34" charset="-122"/>
                <a:cs typeface="+mj-cs"/>
              </a:rPr>
              <a:t>动态内存分配</a:t>
            </a:r>
          </a:p>
        </p:txBody>
      </p:sp>
    </p:spTree>
    <p:extLst>
      <p:ext uri="{BB962C8B-B14F-4D97-AF65-F5344CB8AC3E}">
        <p14:creationId xmlns:p14="http://schemas.microsoft.com/office/powerpoint/2010/main" val="198311633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75F97F-C3DD-E494-4403-81EE0EB02818}"/>
            </a:ext>
          </a:extLst>
        </p:cNvPr>
        <p:cNvGrpSpPr/>
        <p:nvPr/>
      </p:nvGrpSpPr>
      <p:grpSpPr>
        <a:xfrm>
          <a:off x="0" y="0"/>
          <a:ext cx="0" cy="0"/>
          <a:chOff x="0" y="0"/>
          <a:chExt cx="0" cy="0"/>
        </a:xfrm>
      </p:grpSpPr>
      <p:graphicFrame>
        <p:nvGraphicFramePr>
          <p:cNvPr id="3" name="Group 2">
            <a:extLst>
              <a:ext uri="{FF2B5EF4-FFF2-40B4-BE49-F238E27FC236}">
                <a16:creationId xmlns:a16="http://schemas.microsoft.com/office/drawing/2014/main" id="{536EE7F3-5BAB-B8B7-A0D0-C6C548256817}"/>
              </a:ext>
            </a:extLst>
          </p:cNvPr>
          <p:cNvGraphicFramePr>
            <a:graphicFrameLocks noGrp="1"/>
          </p:cNvGraphicFramePr>
          <p:nvPr>
            <p:extLst>
              <p:ext uri="{D42A27DB-BD31-4B8C-83A1-F6EECF244321}">
                <p14:modId xmlns:p14="http://schemas.microsoft.com/office/powerpoint/2010/main" val="3605728761"/>
              </p:ext>
            </p:extLst>
          </p:nvPr>
        </p:nvGraphicFramePr>
        <p:xfrm>
          <a:off x="1540193" y="876300"/>
          <a:ext cx="8229600" cy="3261308"/>
        </p:xfrm>
        <a:graphic>
          <a:graphicData uri="http://schemas.openxmlformats.org/drawingml/2006/table">
            <a:tbl>
              <a:tblPr/>
              <a:tblGrid>
                <a:gridCol w="609600">
                  <a:extLst>
                    <a:ext uri="{9D8B030D-6E8A-4147-A177-3AD203B41FA5}">
                      <a16:colId xmlns:a16="http://schemas.microsoft.com/office/drawing/2014/main" val="20000"/>
                    </a:ext>
                  </a:extLst>
                </a:gridCol>
                <a:gridCol w="7620000">
                  <a:extLst>
                    <a:ext uri="{9D8B030D-6E8A-4147-A177-3AD203B41FA5}">
                      <a16:colId xmlns:a16="http://schemas.microsoft.com/office/drawing/2014/main" val="20001"/>
                    </a:ext>
                  </a:extLst>
                </a:gridCol>
              </a:tblGrid>
              <a:tr h="3260725">
                <a:tc>
                  <a:txBody>
                    <a:bodyPr/>
                    <a:lstStyle/>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22</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23</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24</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25</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26</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27</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28</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29</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30</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31 </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32</a:t>
                      </a:r>
                    </a:p>
                  </a:txBody>
                  <a:tcPr marT="45694" marB="45694" horzOverflow="overflow">
                    <a:lnL cap="flat">
                      <a:noFill/>
                    </a:lnL>
                    <a:lnR>
                      <a:noFill/>
                    </a:lnR>
                    <a:lnT w="28575" cap="flat" cmpd="sng" algn="ctr">
                      <a:solidFill>
                        <a:srgbClr val="003399"/>
                      </a:solidFill>
                      <a:prstDash val="solid"/>
                      <a:round/>
                      <a:headEnd type="none" w="med" len="med"/>
                      <a:tailEnd type="none" w="med" len="med"/>
                    </a:lnT>
                    <a:lnB w="6350" cap="flat" cmpd="sng" algn="ctr">
                      <a:solidFill>
                        <a:srgbClr val="003399"/>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for (</a:t>
                      </a:r>
                      <a:r>
                        <a:rPr kumimoji="0" lang="en-US" altLang="zh-CN" sz="16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i</a:t>
                      </a: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=0;i&lt;</a:t>
                      </a:r>
                      <a:r>
                        <a:rPr kumimoji="0" lang="en-US" altLang="zh-CN" sz="16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m;i</a:t>
                      </a: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                   //</a:t>
                      </a:r>
                      <a:r>
                        <a:rPr kumimoji="0" lang="zh-CN" altLang="en-US" sz="16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输出输出矩阵元素</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     for(</a:t>
                      </a:r>
                      <a:r>
                        <a:rPr kumimoji="0" lang="en-US" altLang="zh-CN" sz="16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int</a:t>
                      </a: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 j=0;j&lt;</a:t>
                      </a:r>
                      <a:r>
                        <a:rPr kumimoji="0" lang="en-US" altLang="zh-CN" sz="16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n;j</a:t>
                      </a: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 </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        </a:t>
                      </a:r>
                      <a:r>
                        <a:rPr kumimoji="0" lang="en-US" altLang="zh-CN" sz="16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cout</a:t>
                      </a: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&lt;&lt;dm[</a:t>
                      </a:r>
                      <a:r>
                        <a:rPr kumimoji="0" lang="en-US" altLang="zh-CN" sz="16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i</a:t>
                      </a: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][j]&lt;&lt;"\t";</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        </a:t>
                      </a:r>
                      <a:r>
                        <a:rPr kumimoji="0" lang="en-US" altLang="zh-CN" sz="16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cout</a:t>
                      </a: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&lt;&lt;</a:t>
                      </a:r>
                      <a:r>
                        <a:rPr kumimoji="0" lang="en-US" altLang="zh-CN" sz="16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endl</a:t>
                      </a: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for(</a:t>
                      </a:r>
                      <a:r>
                        <a:rPr kumimoji="0" lang="en-US" altLang="zh-CN" sz="16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i</a:t>
                      </a: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=0;i&lt;</a:t>
                      </a:r>
                      <a:r>
                        <a:rPr kumimoji="0" lang="en-US" altLang="zh-CN" sz="16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m;i</a:t>
                      </a: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                    //</a:t>
                      </a:r>
                      <a:r>
                        <a:rPr kumimoji="0" lang="zh-CN" altLang="en-US" sz="16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释放</a:t>
                      </a: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m</a:t>
                      </a:r>
                      <a:r>
                        <a:rPr kumimoji="0" lang="zh-CN" altLang="en-US" sz="16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个指针指向的空间；</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zh-CN" altLang="en-US" sz="16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     </a:t>
                      </a:r>
                      <a:r>
                        <a:rPr kumimoji="0" lang="en-US" altLang="zh-CN" sz="1600" b="1" i="0" u="none" strike="noStrike" cap="none" normalizeH="0" baseline="0" dirty="0">
                          <a:ln>
                            <a:noFill/>
                          </a:ln>
                          <a:solidFill>
                            <a:srgbClr val="FF0000"/>
                          </a:solidFill>
                          <a:effectLst/>
                          <a:latin typeface="Times New Roman" panose="02020603050405020304" pitchFamily="18" charset="0"/>
                          <a:ea typeface="宋体" pitchFamily="2" charset="-122"/>
                          <a:cs typeface="Times New Roman" panose="02020603050405020304" pitchFamily="18" charset="0"/>
                        </a:rPr>
                        <a:t>delete [ ] dm[</a:t>
                      </a:r>
                      <a:r>
                        <a:rPr kumimoji="0" lang="en-US" altLang="zh-CN" sz="1600" b="1" i="0" u="none" strike="noStrike" cap="none" normalizeH="0" baseline="0" dirty="0" err="1">
                          <a:ln>
                            <a:noFill/>
                          </a:ln>
                          <a:solidFill>
                            <a:srgbClr val="FF0000"/>
                          </a:solidFill>
                          <a:effectLst/>
                          <a:latin typeface="Times New Roman" panose="02020603050405020304" pitchFamily="18" charset="0"/>
                          <a:ea typeface="宋体" pitchFamily="2" charset="-122"/>
                          <a:cs typeface="Times New Roman" panose="02020603050405020304" pitchFamily="18" charset="0"/>
                        </a:rPr>
                        <a:t>i</a:t>
                      </a:r>
                      <a:r>
                        <a:rPr kumimoji="0" lang="en-US" altLang="zh-CN" sz="1600" b="1" i="0" u="none" strike="noStrike" cap="none" normalizeH="0" baseline="0" dirty="0">
                          <a:ln>
                            <a:noFill/>
                          </a:ln>
                          <a:solidFill>
                            <a:srgbClr val="FF0000"/>
                          </a:solidFill>
                          <a:effectLst/>
                          <a:latin typeface="Times New Roman" panose="02020603050405020304" pitchFamily="18" charset="0"/>
                          <a:ea typeface="宋体" pitchFamily="2" charset="-122"/>
                          <a:cs typeface="Times New Roman" panose="02020603050405020304" pitchFamily="18" charset="0"/>
                        </a:rPr>
                        <a:t>];</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600" b="1" i="0" u="none" strike="noStrike" cap="none" normalizeH="0" baseline="0" dirty="0">
                          <a:ln>
                            <a:noFill/>
                          </a:ln>
                          <a:solidFill>
                            <a:srgbClr val="FF0000"/>
                          </a:solidFill>
                          <a:effectLst/>
                          <a:latin typeface="Times New Roman" panose="02020603050405020304" pitchFamily="18" charset="0"/>
                          <a:ea typeface="宋体" pitchFamily="2" charset="-122"/>
                          <a:cs typeface="Times New Roman" panose="02020603050405020304" pitchFamily="18" charset="0"/>
                        </a:rPr>
                        <a:t>delete [ ] dm;</a:t>
                      </a: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                      //</a:t>
                      </a:r>
                      <a:r>
                        <a:rPr kumimoji="0" lang="zh-CN" altLang="en-US" sz="16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释放</a:t>
                      </a: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m</a:t>
                      </a:r>
                      <a:r>
                        <a:rPr kumimoji="0" lang="zh-CN" altLang="en-US" sz="16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个指针</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return 0;</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 </a:t>
                      </a:r>
                    </a:p>
                  </a:txBody>
                  <a:tcPr marT="45694" marB="45694" horzOverflow="overflow">
                    <a:lnL>
                      <a:noFill/>
                    </a:lnL>
                    <a:lnR cap="flat">
                      <a:noFill/>
                    </a:lnR>
                    <a:lnT w="28575" cap="flat" cmpd="sng" algn="ctr">
                      <a:solidFill>
                        <a:srgbClr val="003399"/>
                      </a:solidFill>
                      <a:prstDash val="solid"/>
                      <a:round/>
                      <a:headEnd type="none" w="med" len="med"/>
                      <a:tailEnd type="none" w="med" len="med"/>
                    </a:lnT>
                    <a:lnB w="6350" cap="flat" cmpd="sng" algn="ctr">
                      <a:solidFill>
                        <a:srgbClr val="003399"/>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bl>
          </a:graphicData>
        </a:graphic>
      </p:graphicFrame>
      <p:grpSp>
        <p:nvGrpSpPr>
          <p:cNvPr id="9" name="组合 8">
            <a:extLst>
              <a:ext uri="{FF2B5EF4-FFF2-40B4-BE49-F238E27FC236}">
                <a16:creationId xmlns:a16="http://schemas.microsoft.com/office/drawing/2014/main" id="{EAEE75B5-CA42-C7BB-C8C7-69B93EC0CC7D}"/>
              </a:ext>
            </a:extLst>
          </p:cNvPr>
          <p:cNvGrpSpPr/>
          <p:nvPr/>
        </p:nvGrpSpPr>
        <p:grpSpPr>
          <a:xfrm>
            <a:off x="7491663" y="1812925"/>
            <a:ext cx="3153479" cy="1795561"/>
            <a:chOff x="7491663" y="1812925"/>
            <a:chExt cx="3153479" cy="1795561"/>
          </a:xfrm>
        </p:grpSpPr>
        <p:sp>
          <p:nvSpPr>
            <p:cNvPr id="7" name="Rectangle 9">
              <a:extLst>
                <a:ext uri="{FF2B5EF4-FFF2-40B4-BE49-F238E27FC236}">
                  <a16:creationId xmlns:a16="http://schemas.microsoft.com/office/drawing/2014/main" id="{10E0E1EF-3F66-7330-8DDF-E6D25CCE0CD1}"/>
                </a:ext>
              </a:extLst>
            </p:cNvPr>
            <p:cNvSpPr>
              <a:spLocks noChangeArrowheads="1"/>
            </p:cNvSpPr>
            <p:nvPr/>
          </p:nvSpPr>
          <p:spPr bwMode="auto">
            <a:xfrm>
              <a:off x="7491663" y="1812925"/>
              <a:ext cx="3153478" cy="1795561"/>
            </a:xfrm>
            <a:prstGeom prst="rect">
              <a:avLst/>
            </a:prstGeom>
            <a:solidFill>
              <a:schemeClr val="bg1"/>
            </a:solidFill>
            <a:ln w="1905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tLang="zh-CN" b="1" dirty="0">
                <a:solidFill>
                  <a:schemeClr val="tx1"/>
                </a:solidFill>
                <a:latin typeface="Times New Roman" panose="02020603050405020304" pitchFamily="18" charset="0"/>
                <a:ea typeface="宋体" panose="02010600030101010101" pitchFamily="2" charset="-122"/>
                <a:cs typeface="Times New Roman" panose="02020603050405020304" pitchFamily="18" charset="0"/>
              </a:endParaRPr>
            </a:p>
          </p:txBody>
        </p:sp>
        <p:sp>
          <p:nvSpPr>
            <p:cNvPr id="8" name="文本框 7">
              <a:extLst>
                <a:ext uri="{FF2B5EF4-FFF2-40B4-BE49-F238E27FC236}">
                  <a16:creationId xmlns:a16="http://schemas.microsoft.com/office/drawing/2014/main" id="{23178C90-F435-BBF5-A6F9-59DB675DE234}"/>
                </a:ext>
              </a:extLst>
            </p:cNvPr>
            <p:cNvSpPr txBox="1"/>
            <p:nvPr/>
          </p:nvSpPr>
          <p:spPr>
            <a:xfrm>
              <a:off x="7624510" y="1854160"/>
              <a:ext cx="3020632" cy="1754326"/>
            </a:xfrm>
            <a:prstGeom prst="rect">
              <a:avLst/>
            </a:prstGeom>
            <a:noFill/>
          </p:spPr>
          <p:txBody>
            <a:bodyPr wrap="square">
              <a:spAutoFit/>
            </a:bodyPr>
            <a:lstStyle/>
            <a:p>
              <a:pPr>
                <a:defRPr/>
              </a:pPr>
              <a:r>
                <a:rPr kumimoji="1" lang="zh-CN" altLang="en-US" dirty="0">
                  <a:effectLst>
                    <a:outerShdw blurRad="38100" dist="38100" dir="2700000" algn="tl">
                      <a:srgbClr val="C0C0C0"/>
                    </a:outerShdw>
                  </a:effectLst>
                  <a:latin typeface="Times New Roman" panose="02020603050405020304" pitchFamily="18" charset="0"/>
                  <a:ea typeface="宋体" panose="02010600030101010101" pitchFamily="2" charset="-122"/>
                  <a:cs typeface="Times New Roman" panose="02020603050405020304" pitchFamily="18" charset="0"/>
                </a:rPr>
                <a:t>运行结果：       </a:t>
              </a:r>
            </a:p>
            <a:p>
              <a:pPr>
                <a:defRPr/>
              </a:pPr>
              <a:r>
                <a:rPr kumimoji="1" lang="en-US" altLang="zh-CN" dirty="0">
                  <a:effectLst>
                    <a:outerShdw blurRad="38100" dist="38100" dir="2700000" algn="tl">
                      <a:srgbClr val="C0C0C0"/>
                    </a:outerShdw>
                  </a:effectLst>
                  <a:latin typeface="Times New Roman" panose="02020603050405020304" pitchFamily="18" charset="0"/>
                  <a:ea typeface="宋体" panose="02010600030101010101" pitchFamily="2" charset="-122"/>
                  <a:cs typeface="Times New Roman" panose="02020603050405020304" pitchFamily="18" charset="0"/>
                </a:rPr>
                <a:t>input matrix size </a:t>
              </a:r>
              <a:r>
                <a:rPr kumimoji="1" lang="en-US" altLang="zh-CN" dirty="0" err="1">
                  <a:effectLst>
                    <a:outerShdw blurRad="38100" dist="38100" dir="2700000" algn="tl">
                      <a:srgbClr val="C0C0C0"/>
                    </a:outerShdw>
                  </a:effectLst>
                  <a:latin typeface="Times New Roman" panose="02020603050405020304" pitchFamily="18" charset="0"/>
                  <a:ea typeface="宋体" panose="02010600030101010101" pitchFamily="2" charset="-122"/>
                  <a:cs typeface="Times New Roman" panose="02020603050405020304" pitchFamily="18" charset="0"/>
                </a:rPr>
                <a:t>m,n</a:t>
              </a:r>
              <a:r>
                <a:rPr kumimoji="1" lang="zh-CN" altLang="en-US" dirty="0">
                  <a:effectLst>
                    <a:outerShdw blurRad="38100" dist="38100" dir="2700000" algn="tl">
                      <a:srgbClr val="C0C0C0"/>
                    </a:outerShdw>
                  </a:effectLst>
                  <a:latin typeface="Times New Roman" panose="02020603050405020304" pitchFamily="18" charset="0"/>
                  <a:ea typeface="宋体" panose="02010600030101010101" pitchFamily="2" charset="-122"/>
                  <a:cs typeface="Times New Roman" panose="02020603050405020304" pitchFamily="18" charset="0"/>
                </a:rPr>
                <a:t>：</a:t>
              </a:r>
              <a:r>
                <a:rPr kumimoji="1" lang="en-US" altLang="zh-CN" dirty="0">
                  <a:effectLst>
                    <a:outerShdw blurRad="38100" dist="38100" dir="2700000" algn="tl">
                      <a:srgbClr val="C0C0C0"/>
                    </a:outerShdw>
                  </a:effectLst>
                  <a:latin typeface="Times New Roman" panose="02020603050405020304" pitchFamily="18" charset="0"/>
                  <a:ea typeface="宋体" panose="02010600030101010101" pitchFamily="2" charset="-122"/>
                  <a:cs typeface="Times New Roman" panose="02020603050405020304" pitchFamily="18" charset="0"/>
                </a:rPr>
                <a:t>2 3↙</a:t>
              </a:r>
            </a:p>
            <a:p>
              <a:pPr>
                <a:defRPr/>
              </a:pPr>
              <a:r>
                <a:rPr kumimoji="1" lang="en-US" altLang="zh-CN" dirty="0">
                  <a:effectLst>
                    <a:outerShdw blurRad="38100" dist="38100" dir="2700000" algn="tl">
                      <a:srgbClr val="C0C0C0"/>
                    </a:outerShdw>
                  </a:effectLst>
                  <a:latin typeface="Times New Roman" panose="02020603050405020304" pitchFamily="18" charset="0"/>
                  <a:ea typeface="宋体" panose="02010600030101010101" pitchFamily="2" charset="-122"/>
                  <a:cs typeface="Times New Roman" panose="02020603050405020304" pitchFamily="18" charset="0"/>
                </a:rPr>
                <a:t>1 2 3↙</a:t>
              </a:r>
            </a:p>
            <a:p>
              <a:pPr>
                <a:defRPr/>
              </a:pPr>
              <a:r>
                <a:rPr kumimoji="1" lang="en-US" altLang="zh-CN" dirty="0">
                  <a:effectLst>
                    <a:outerShdw blurRad="38100" dist="38100" dir="2700000" algn="tl">
                      <a:srgbClr val="C0C0C0"/>
                    </a:outerShdw>
                  </a:effectLst>
                  <a:latin typeface="Times New Roman" panose="02020603050405020304" pitchFamily="18" charset="0"/>
                  <a:ea typeface="宋体" panose="02010600030101010101" pitchFamily="2" charset="-122"/>
                  <a:cs typeface="Times New Roman" panose="02020603050405020304" pitchFamily="18" charset="0"/>
                </a:rPr>
                <a:t>4 5 6↙</a:t>
              </a:r>
            </a:p>
            <a:p>
              <a:pPr>
                <a:defRPr/>
              </a:pPr>
              <a:r>
                <a:rPr kumimoji="1" lang="en-US" altLang="zh-CN" dirty="0">
                  <a:effectLst>
                    <a:outerShdw blurRad="38100" dist="38100" dir="2700000" algn="tl">
                      <a:srgbClr val="C0C0C0"/>
                    </a:outerShdw>
                  </a:effectLst>
                  <a:latin typeface="Times New Roman" panose="02020603050405020304" pitchFamily="18" charset="0"/>
                  <a:ea typeface="宋体" panose="02010600030101010101" pitchFamily="2" charset="-122"/>
                  <a:cs typeface="Times New Roman" panose="02020603050405020304" pitchFamily="18" charset="0"/>
                </a:rPr>
                <a:t>1    2     3</a:t>
              </a:r>
            </a:p>
            <a:p>
              <a:pPr>
                <a:defRPr/>
              </a:pPr>
              <a:r>
                <a:rPr kumimoji="1" lang="en-US" altLang="zh-CN" dirty="0">
                  <a:effectLst>
                    <a:outerShdw blurRad="38100" dist="38100" dir="2700000" algn="tl">
                      <a:srgbClr val="C0C0C0"/>
                    </a:outerShdw>
                  </a:effectLst>
                  <a:latin typeface="Times New Roman" panose="02020603050405020304" pitchFamily="18" charset="0"/>
                  <a:ea typeface="宋体" panose="02010600030101010101" pitchFamily="2" charset="-122"/>
                  <a:cs typeface="Times New Roman" panose="02020603050405020304" pitchFamily="18" charset="0"/>
                </a:rPr>
                <a:t>4    5     6 </a:t>
              </a:r>
            </a:p>
          </p:txBody>
        </p:sp>
      </p:grpSp>
      <p:grpSp>
        <p:nvGrpSpPr>
          <p:cNvPr id="2" name="组合 1">
            <a:extLst>
              <a:ext uri="{FF2B5EF4-FFF2-40B4-BE49-F238E27FC236}">
                <a16:creationId xmlns:a16="http://schemas.microsoft.com/office/drawing/2014/main" id="{22339DD4-8FE2-6458-23A5-93D44FC9DDF3}"/>
              </a:ext>
            </a:extLst>
          </p:cNvPr>
          <p:cNvGrpSpPr/>
          <p:nvPr/>
        </p:nvGrpSpPr>
        <p:grpSpPr>
          <a:xfrm>
            <a:off x="662942" y="4178843"/>
            <a:ext cx="10274569" cy="2001741"/>
            <a:chOff x="662942" y="4178843"/>
            <a:chExt cx="10274569" cy="2001741"/>
          </a:xfrm>
        </p:grpSpPr>
        <p:grpSp>
          <p:nvGrpSpPr>
            <p:cNvPr id="10" name="组合 9">
              <a:extLst>
                <a:ext uri="{FF2B5EF4-FFF2-40B4-BE49-F238E27FC236}">
                  <a16:creationId xmlns:a16="http://schemas.microsoft.com/office/drawing/2014/main" id="{5BA2544B-564F-6899-1D9B-B02B605B3267}"/>
                </a:ext>
              </a:extLst>
            </p:cNvPr>
            <p:cNvGrpSpPr/>
            <p:nvPr/>
          </p:nvGrpSpPr>
          <p:grpSpPr>
            <a:xfrm>
              <a:off x="662942" y="4178843"/>
              <a:ext cx="10274569" cy="2001741"/>
              <a:chOff x="717970" y="5177846"/>
              <a:chExt cx="10274569" cy="2001741"/>
            </a:xfrm>
          </p:grpSpPr>
          <p:sp>
            <p:nvSpPr>
              <p:cNvPr id="11" name="core goal bar">
                <a:extLst>
                  <a:ext uri="{FF2B5EF4-FFF2-40B4-BE49-F238E27FC236}">
                    <a16:creationId xmlns:a16="http://schemas.microsoft.com/office/drawing/2014/main" id="{5B546F5E-3412-F52E-1DB3-2610FCBFB11E}"/>
                  </a:ext>
                </a:extLst>
              </p:cNvPr>
              <p:cNvSpPr/>
              <p:nvPr/>
            </p:nvSpPr>
            <p:spPr>
              <a:xfrm>
                <a:off x="973238" y="5502361"/>
                <a:ext cx="10019301" cy="1677226"/>
              </a:xfrm>
              <a:prstGeom prst="roundRect">
                <a:avLst/>
              </a:prstGeom>
              <a:solidFill>
                <a:srgbClr val="EAF6FF">
                  <a:alpha val="93000"/>
                </a:srgbClr>
              </a:solidFill>
              <a:ln w="28575">
                <a:solidFill>
                  <a:schemeClr val="bg1"/>
                </a:solidFill>
              </a:ln>
              <a:effectLst>
                <a:outerShdw blurRad="25400" dist="5080" dir="5400000" algn="ctr" rotWithShape="0">
                  <a:srgbClr val="8BBDEB">
                    <a:alpha val="11000"/>
                  </a:srgbClr>
                </a:outerShdw>
              </a:effectLst>
            </p:spPr>
          </p:sp>
          <p:grpSp>
            <p:nvGrpSpPr>
              <p:cNvPr id="12" name="组合 11">
                <a:extLst>
                  <a:ext uri="{FF2B5EF4-FFF2-40B4-BE49-F238E27FC236}">
                    <a16:creationId xmlns:a16="http://schemas.microsoft.com/office/drawing/2014/main" id="{B7DF40BA-C176-2C6F-163F-43C2BB304E36}"/>
                  </a:ext>
                </a:extLst>
              </p:cNvPr>
              <p:cNvGrpSpPr/>
              <p:nvPr/>
            </p:nvGrpSpPr>
            <p:grpSpPr>
              <a:xfrm>
                <a:off x="717970" y="5177846"/>
                <a:ext cx="1004899" cy="969673"/>
                <a:chOff x="2156821" y="5386417"/>
                <a:chExt cx="599478" cy="578464"/>
              </a:xfrm>
            </p:grpSpPr>
            <p:sp>
              <p:nvSpPr>
                <p:cNvPr id="14" name="椭圆 13">
                  <a:extLst>
                    <a:ext uri="{FF2B5EF4-FFF2-40B4-BE49-F238E27FC236}">
                      <a16:creationId xmlns:a16="http://schemas.microsoft.com/office/drawing/2014/main" id="{25D4C994-51DD-53D5-F976-C02D88D79252}"/>
                    </a:ext>
                  </a:extLst>
                </p:cNvPr>
                <p:cNvSpPr/>
                <p:nvPr/>
              </p:nvSpPr>
              <p:spPr>
                <a:xfrm rot="20890438">
                  <a:off x="2342355" y="5507561"/>
                  <a:ext cx="273738" cy="264143"/>
                </a:xfrm>
                <a:prstGeom prst="ellipse">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800" b="1" dirty="0">
                    <a:latin typeface="微软雅黑" panose="020B0503020204020204" pitchFamily="34" charset="-122"/>
                    <a:ea typeface="微软雅黑" panose="020B0503020204020204" pitchFamily="34" charset="-122"/>
                  </a:endParaRPr>
                </a:p>
              </p:txBody>
            </p:sp>
            <p:pic>
              <p:nvPicPr>
                <p:cNvPr id="15" name="图形 14">
                  <a:extLst>
                    <a:ext uri="{FF2B5EF4-FFF2-40B4-BE49-F238E27FC236}">
                      <a16:creationId xmlns:a16="http://schemas.microsoft.com/office/drawing/2014/main" id="{973624A1-B5B2-C9F1-B8EB-708A21E87F5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20890438">
                  <a:off x="2156821" y="5386417"/>
                  <a:ext cx="599478" cy="578464"/>
                </a:xfrm>
                <a:prstGeom prst="rect">
                  <a:avLst/>
                </a:prstGeom>
              </p:spPr>
            </p:pic>
          </p:grpSp>
        </p:grpSp>
        <p:sp>
          <p:nvSpPr>
            <p:cNvPr id="17" name="文本框 16">
              <a:extLst>
                <a:ext uri="{FF2B5EF4-FFF2-40B4-BE49-F238E27FC236}">
                  <a16:creationId xmlns:a16="http://schemas.microsoft.com/office/drawing/2014/main" id="{BBBA8E4A-D420-482E-CDDA-11D09C788995}"/>
                </a:ext>
              </a:extLst>
            </p:cNvPr>
            <p:cNvSpPr txBox="1"/>
            <p:nvPr/>
          </p:nvSpPr>
          <p:spPr>
            <a:xfrm>
              <a:off x="1529960" y="4557141"/>
              <a:ext cx="9253999" cy="1569660"/>
            </a:xfrm>
            <a:prstGeom prst="rect">
              <a:avLst/>
            </a:prstGeom>
            <a:noFill/>
          </p:spPr>
          <p:txBody>
            <a:bodyPr wrap="square">
              <a:spAutoFit/>
            </a:bodyPr>
            <a:lstStyle/>
            <a:p>
              <a:pPr marL="285750" indent="-285750" algn="just">
                <a:buFont typeface="Arial" panose="020B0604020202020204" pitchFamily="34" charset="0"/>
                <a:buChar char="•"/>
              </a:pPr>
              <a:r>
                <a:rPr lang="zh-CN" altLang="en-US" sz="1600" dirty="0">
                  <a:latin typeface="Times New Roman" panose="02020603050405020304" pitchFamily="18" charset="0"/>
                  <a:ea typeface="宋体" panose="02010600030101010101" pitchFamily="2" charset="-122"/>
                  <a:cs typeface="Times New Roman" panose="02020603050405020304" pitchFamily="18" charset="0"/>
                </a:rPr>
                <a:t>各用new运算符申请分配的内存空间，</a:t>
              </a:r>
              <a:r>
                <a:rPr lang="zh-CN" altLang="en-US" sz="1600" b="1" dirty="0">
                  <a:solidFill>
                    <a:schemeClr val="accent1"/>
                  </a:solidFill>
                  <a:latin typeface="Times New Roman" panose="02020603050405020304" pitchFamily="18" charset="0"/>
                  <a:ea typeface="宋体" panose="02010600030101010101" pitchFamily="2" charset="-122"/>
                  <a:cs typeface="Times New Roman" panose="02020603050405020304" pitchFamily="18" charset="0"/>
                </a:rPr>
                <a:t>必须用delete释放</a:t>
              </a:r>
              <a:r>
                <a:rPr lang="zh-CN" altLang="en-US" sz="1600" dirty="0">
                  <a:latin typeface="Times New Roman" panose="02020603050405020304" pitchFamily="18" charset="0"/>
                  <a:ea typeface="宋体" panose="02010600030101010101" pitchFamily="2" charset="-122"/>
                  <a:cs typeface="Times New Roman" panose="02020603050405020304" pitchFamily="18" charset="0"/>
                </a:rPr>
                <a:t>； </a:t>
              </a:r>
            </a:p>
            <a:p>
              <a:pPr marL="285750" indent="-285750" algn="just">
                <a:buFont typeface="Arial" panose="020B0604020202020204" pitchFamily="34" charset="0"/>
                <a:buChar char="•"/>
              </a:pPr>
              <a:r>
                <a:rPr lang="zh-CN" altLang="en-US" sz="1600" dirty="0">
                  <a:latin typeface="Times New Roman" panose="02020603050405020304" pitchFamily="18" charset="0"/>
                  <a:ea typeface="宋体" panose="02010600030101010101" pitchFamily="2" charset="-122"/>
                  <a:cs typeface="Times New Roman" panose="02020603050405020304" pitchFamily="18" charset="0"/>
                </a:rPr>
                <a:t>delete作用的指针必须是由new分配内存空间的</a:t>
              </a:r>
              <a:r>
                <a:rPr lang="zh-CN" altLang="en-US" sz="1600" b="1" dirty="0">
                  <a:solidFill>
                    <a:schemeClr val="accent1"/>
                  </a:solidFill>
                  <a:latin typeface="Times New Roman" panose="02020603050405020304" pitchFamily="18" charset="0"/>
                  <a:ea typeface="宋体" panose="02010600030101010101" pitchFamily="2" charset="-122"/>
                  <a:cs typeface="Times New Roman" panose="02020603050405020304" pitchFamily="18" charset="0"/>
                </a:rPr>
                <a:t>首地址</a:t>
              </a:r>
              <a:r>
                <a:rPr lang="zh-CN" altLang="en-US" sz="1600" dirty="0">
                  <a:latin typeface="Times New Roman" panose="02020603050405020304" pitchFamily="18" charset="0"/>
                  <a:ea typeface="宋体" panose="02010600030101010101" pitchFamily="2" charset="-122"/>
                  <a:cs typeface="Times New Roman" panose="02020603050405020304" pitchFamily="18" charset="0"/>
                </a:rPr>
                <a:t>；</a:t>
              </a:r>
            </a:p>
            <a:p>
              <a:pPr marL="285750" indent="-285750" algn="just">
                <a:buFont typeface="Arial" panose="020B0604020202020204" pitchFamily="34" charset="0"/>
                <a:buChar char="•"/>
              </a:pPr>
              <a:r>
                <a:rPr lang="zh-CN" altLang="en-US" sz="1600" dirty="0">
                  <a:latin typeface="Times New Roman" panose="02020603050405020304" pitchFamily="18" charset="0"/>
                  <a:ea typeface="宋体" panose="02010600030101010101" pitchFamily="2" charset="-122"/>
                  <a:cs typeface="Times New Roman" panose="02020603050405020304" pitchFamily="18" charset="0"/>
                </a:rPr>
                <a:t>对于一个已分配内存的指针，</a:t>
              </a:r>
              <a:r>
                <a:rPr lang="zh-CN" altLang="en-US" sz="1600" b="1" dirty="0">
                  <a:solidFill>
                    <a:schemeClr val="accent1"/>
                  </a:solidFill>
                  <a:latin typeface="Times New Roman" panose="02020603050405020304" pitchFamily="18" charset="0"/>
                  <a:ea typeface="宋体" panose="02010600030101010101" pitchFamily="2" charset="-122"/>
                  <a:cs typeface="Times New Roman" panose="02020603050405020304" pitchFamily="18" charset="0"/>
                </a:rPr>
                <a:t>只能用delete释放一次</a:t>
              </a:r>
              <a:r>
                <a:rPr lang="zh-CN" altLang="en-US" sz="1600" dirty="0">
                  <a:latin typeface="Times New Roman" panose="02020603050405020304" pitchFamily="18" charset="0"/>
                  <a:ea typeface="宋体" panose="02010600030101010101" pitchFamily="2" charset="-122"/>
                  <a:cs typeface="Times New Roman" panose="02020603050405020304" pitchFamily="18" charset="0"/>
                </a:rPr>
                <a:t>； </a:t>
              </a:r>
            </a:p>
            <a:p>
              <a:pPr marL="285750" indent="-285750" algn="just">
                <a:buFont typeface="Arial" panose="020B0604020202020204" pitchFamily="34" charset="0"/>
                <a:buChar char="•"/>
              </a:pPr>
              <a:r>
                <a:rPr lang="zh-CN" altLang="en-US" sz="1600" dirty="0">
                  <a:latin typeface="Times New Roman" panose="02020603050405020304" pitchFamily="18" charset="0"/>
                  <a:ea typeface="宋体" panose="02010600030101010101" pitchFamily="2" charset="-122"/>
                  <a:cs typeface="Times New Roman" panose="02020603050405020304" pitchFamily="18" charset="0"/>
                </a:rPr>
                <a:t>new和delete运算实现了堆空间的动态分配，它在带来方便的同时也潜伏了可能的隐患：使用new进行内存分配之后，忘记了使用delete运算进行内存回收，即“</a:t>
              </a:r>
              <a:r>
                <a:rPr lang="zh-CN" altLang="en-US" sz="1600" b="1" dirty="0">
                  <a:solidFill>
                    <a:schemeClr val="accent1"/>
                  </a:solidFill>
                  <a:latin typeface="Times New Roman" panose="02020603050405020304" pitchFamily="18" charset="0"/>
                  <a:ea typeface="宋体" panose="02010600030101010101" pitchFamily="2" charset="-122"/>
                  <a:cs typeface="Times New Roman" panose="02020603050405020304" pitchFamily="18" charset="0"/>
                </a:rPr>
                <a:t>内存泄露</a:t>
              </a:r>
              <a:r>
                <a:rPr lang="zh-CN" altLang="en-US" sz="1600" dirty="0">
                  <a:latin typeface="Times New Roman" panose="02020603050405020304" pitchFamily="18" charset="0"/>
                  <a:ea typeface="宋体" panose="02010600030101010101" pitchFamily="2" charset="-122"/>
                  <a:cs typeface="Times New Roman" panose="02020603050405020304" pitchFamily="18" charset="0"/>
                </a:rPr>
                <a:t>”，如果程序长时间运行，则有可能因内存耗尽而使系统崩溃，以对new和delete要养成</a:t>
              </a:r>
              <a:r>
                <a:rPr lang="zh-CN" altLang="en-US" sz="1600" b="1" dirty="0">
                  <a:solidFill>
                    <a:schemeClr val="accent1"/>
                  </a:solidFill>
                  <a:latin typeface="Times New Roman" panose="02020603050405020304" pitchFamily="18" charset="0"/>
                  <a:ea typeface="宋体" panose="02010600030101010101" pitchFamily="2" charset="-122"/>
                  <a:cs typeface="Times New Roman" panose="02020603050405020304" pitchFamily="18" charset="0"/>
                </a:rPr>
                <a:t>配对使用</a:t>
              </a:r>
              <a:r>
                <a:rPr lang="zh-CN" altLang="en-US" sz="1600" dirty="0">
                  <a:latin typeface="Times New Roman" panose="02020603050405020304" pitchFamily="18" charset="0"/>
                  <a:ea typeface="宋体" panose="02010600030101010101" pitchFamily="2" charset="-122"/>
                  <a:cs typeface="Times New Roman" panose="02020603050405020304" pitchFamily="18" charset="0"/>
                </a:rPr>
                <a:t>的良好习惯。 </a:t>
              </a:r>
            </a:p>
          </p:txBody>
        </p:sp>
      </p:grpSp>
      <p:sp>
        <p:nvSpPr>
          <p:cNvPr id="18" name="文本框 17">
            <a:extLst>
              <a:ext uri="{FF2B5EF4-FFF2-40B4-BE49-F238E27FC236}">
                <a16:creationId xmlns:a16="http://schemas.microsoft.com/office/drawing/2014/main" id="{C893CD2B-53E4-587F-186B-414C231971FC}"/>
              </a:ext>
            </a:extLst>
          </p:cNvPr>
          <p:cNvSpPr txBox="1"/>
          <p:nvPr/>
        </p:nvSpPr>
        <p:spPr>
          <a:xfrm>
            <a:off x="900848" y="121514"/>
            <a:ext cx="10560350" cy="584775"/>
          </a:xfrm>
          <a:prstGeom prst="rect">
            <a:avLst/>
          </a:prstGeom>
          <a:noFill/>
        </p:spPr>
        <p:txBody>
          <a:bodyPr wrap="square">
            <a:spAutoFit/>
          </a:bodyPr>
          <a:lstStyle/>
          <a:p>
            <a:r>
              <a:rPr lang="en-US" altLang="zh-CN" sz="3200" b="1" dirty="0">
                <a:latin typeface="微软雅黑" panose="020B0503020204020204" pitchFamily="34" charset="-122"/>
                <a:ea typeface="微软雅黑" panose="020B0503020204020204" pitchFamily="34" charset="-122"/>
                <a:cs typeface="+mj-cs"/>
              </a:rPr>
              <a:t>3.3.5 </a:t>
            </a:r>
            <a:r>
              <a:rPr lang="zh-CN" altLang="en-US" sz="3200" b="1" dirty="0">
                <a:latin typeface="微软雅黑" panose="020B0503020204020204" pitchFamily="34" charset="-122"/>
                <a:ea typeface="微软雅黑" panose="020B0503020204020204" pitchFamily="34" charset="-122"/>
                <a:cs typeface="+mj-cs"/>
              </a:rPr>
              <a:t>动态内存分配</a:t>
            </a:r>
          </a:p>
        </p:txBody>
      </p:sp>
    </p:spTree>
    <p:extLst>
      <p:ext uri="{BB962C8B-B14F-4D97-AF65-F5344CB8AC3E}">
        <p14:creationId xmlns:p14="http://schemas.microsoft.com/office/powerpoint/2010/main" val="41503463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autoUpdateAnimBg="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3784A7-BA3D-D9CF-54D2-03CF5A28F9EB}"/>
            </a:ext>
          </a:extLst>
        </p:cNvPr>
        <p:cNvGrpSpPr/>
        <p:nvPr/>
      </p:nvGrpSpPr>
      <p:grpSpPr>
        <a:xfrm>
          <a:off x="0" y="0"/>
          <a:ext cx="0" cy="0"/>
          <a:chOff x="0" y="0"/>
          <a:chExt cx="0" cy="0"/>
        </a:xfrm>
      </p:grpSpPr>
      <p:sp>
        <p:nvSpPr>
          <p:cNvPr id="4" name="Rectangle 10">
            <a:extLst>
              <a:ext uri="{FF2B5EF4-FFF2-40B4-BE49-F238E27FC236}">
                <a16:creationId xmlns:a16="http://schemas.microsoft.com/office/drawing/2014/main" id="{F46618CF-AB4B-1F2B-87DB-64703886D62F}"/>
              </a:ext>
            </a:extLst>
          </p:cNvPr>
          <p:cNvSpPr>
            <a:spLocks noChangeArrowheads="1"/>
          </p:cNvSpPr>
          <p:nvPr/>
        </p:nvSpPr>
        <p:spPr bwMode="auto">
          <a:xfrm>
            <a:off x="536893" y="938213"/>
            <a:ext cx="10924305" cy="119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spcBef>
                <a:spcPct val="20000"/>
              </a:spcBef>
              <a:buClr>
                <a:srgbClr val="FFFF00"/>
              </a:buClr>
              <a:buSzPct val="80000"/>
              <a:buFont typeface="Wingdings" panose="05000000000000000000" pitchFamily="2" charset="2"/>
              <a:buChar char="®"/>
              <a:tabLst>
                <a:tab pos="266700" algn="l"/>
                <a:tab pos="504825" algn="l"/>
              </a:tabLst>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tabLst>
                <a:tab pos="266700" algn="l"/>
                <a:tab pos="504825" algn="l"/>
              </a:tabLst>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tabLst>
                <a:tab pos="266700" algn="l"/>
                <a:tab pos="504825" algn="l"/>
              </a:tabLst>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tabLst>
                <a:tab pos="266700" algn="l"/>
                <a:tab pos="504825" algn="l"/>
              </a:tabLst>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tabLst>
                <a:tab pos="266700" algn="l"/>
                <a:tab pos="504825" algn="l"/>
              </a:tabLst>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tabLst>
                <a:tab pos="266700" algn="l"/>
                <a:tab pos="504825" algn="l"/>
              </a:tabLst>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tabLst>
                <a:tab pos="266700" algn="l"/>
                <a:tab pos="504825" algn="l"/>
              </a:tabLst>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tabLst>
                <a:tab pos="266700" algn="l"/>
                <a:tab pos="504825" algn="l"/>
              </a:tabLst>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tabLst>
                <a:tab pos="266700" algn="l"/>
                <a:tab pos="504825" algn="l"/>
              </a:tabLst>
              <a:defRPr sz="2000">
                <a:solidFill>
                  <a:schemeClr val="tx1"/>
                </a:solidFill>
                <a:latin typeface="Arial" panose="020B0604020202020204" pitchFamily="34" charset="0"/>
                <a:ea typeface="宋体" panose="02010600030101010101" pitchFamily="2" charset="-122"/>
              </a:defRPr>
            </a:lvl9pPr>
          </a:lstStyle>
          <a:p>
            <a:pPr algn="just" eaLnBrk="1" hangingPunct="1">
              <a:spcBef>
                <a:spcPct val="0"/>
              </a:spcBef>
              <a:buClrTx/>
              <a:buSzTx/>
              <a:buFontTx/>
              <a:buNone/>
            </a:pPr>
            <a:r>
              <a:rPr lang="en-US" altLang="zh-CN" sz="1800" dirty="0">
                <a:latin typeface="Times New Roman" panose="02020603050405020304" pitchFamily="18" charset="0"/>
                <a:cs typeface="Times New Roman" panose="02020603050405020304" pitchFamily="18" charset="0"/>
              </a:rPr>
              <a:t>【</a:t>
            </a:r>
            <a:r>
              <a:rPr lang="zh-CN" altLang="en-US" sz="1800" dirty="0">
                <a:latin typeface="Times New Roman" panose="02020603050405020304" pitchFamily="18" charset="0"/>
                <a:cs typeface="Times New Roman" panose="02020603050405020304" pitchFamily="18" charset="0"/>
              </a:rPr>
              <a:t>例</a:t>
            </a:r>
            <a:r>
              <a:rPr lang="en-US" altLang="zh-CN" sz="1800" dirty="0">
                <a:latin typeface="Times New Roman" panose="02020603050405020304" pitchFamily="18" charset="0"/>
                <a:cs typeface="Times New Roman" panose="02020603050405020304" pitchFamily="18" charset="0"/>
              </a:rPr>
              <a:t>3-</a:t>
            </a:r>
            <a:r>
              <a:rPr lang="en-US" altLang="zh-CN" sz="1800" b="1" dirty="0">
                <a:latin typeface="Times New Roman" panose="02020603050405020304" pitchFamily="18" charset="0"/>
                <a:cs typeface="Times New Roman" panose="02020603050405020304" pitchFamily="18" charset="0"/>
              </a:rPr>
              <a:t>7</a:t>
            </a:r>
            <a:r>
              <a:rPr lang="en-US" altLang="zh-CN" sz="1800" dirty="0">
                <a:latin typeface="Times New Roman" panose="02020603050405020304" pitchFamily="18" charset="0"/>
                <a:cs typeface="Times New Roman" panose="02020603050405020304" pitchFamily="18" charset="0"/>
              </a:rPr>
              <a:t>】</a:t>
            </a:r>
            <a:r>
              <a:rPr lang="zh-CN" altLang="en-US" sz="1800" dirty="0">
                <a:latin typeface="Times New Roman" panose="02020603050405020304" pitchFamily="18" charset="0"/>
                <a:cs typeface="Times New Roman" panose="02020603050405020304" pitchFamily="18" charset="0"/>
              </a:rPr>
              <a:t>动态创建多维数组</a:t>
            </a:r>
          </a:p>
          <a:p>
            <a:pPr algn="just" eaLnBrk="1" hangingPunct="1">
              <a:spcBef>
                <a:spcPct val="0"/>
              </a:spcBef>
              <a:buClrTx/>
              <a:buSzTx/>
              <a:buFontTx/>
              <a:buNone/>
            </a:pPr>
            <a:r>
              <a:rPr lang="zh-CN" altLang="en-US" sz="1800" dirty="0">
                <a:latin typeface="Times New Roman" panose="02020603050405020304" pitchFamily="18" charset="0"/>
                <a:cs typeface="Times New Roman" panose="02020603050405020304" pitchFamily="18" charset="0"/>
              </a:rPr>
              <a:t>分析：当用</a:t>
            </a:r>
            <a:r>
              <a:rPr lang="en-US" altLang="zh-CN" sz="1800" b="1" dirty="0">
                <a:latin typeface="Times New Roman" panose="02020603050405020304" pitchFamily="18" charset="0"/>
                <a:cs typeface="Times New Roman" panose="02020603050405020304" pitchFamily="18" charset="0"/>
              </a:rPr>
              <a:t>new</a:t>
            </a:r>
            <a:r>
              <a:rPr lang="zh-CN" altLang="en-US" sz="1800" dirty="0">
                <a:latin typeface="Times New Roman" panose="02020603050405020304" pitchFamily="18" charset="0"/>
                <a:cs typeface="Times New Roman" panose="02020603050405020304" pitchFamily="18" charset="0"/>
              </a:rPr>
              <a:t>动态创建多维数组时，如果内存申请成功，</a:t>
            </a:r>
            <a:r>
              <a:rPr lang="en-US" altLang="zh-CN" sz="1800" dirty="0">
                <a:latin typeface="Times New Roman" panose="02020603050405020304" pitchFamily="18" charset="0"/>
                <a:cs typeface="Times New Roman" panose="02020603050405020304" pitchFamily="18" charset="0"/>
              </a:rPr>
              <a:t>new</a:t>
            </a:r>
            <a:r>
              <a:rPr lang="zh-CN" altLang="en-US" sz="1800" dirty="0">
                <a:latin typeface="Times New Roman" panose="02020603050405020304" pitchFamily="18" charset="0"/>
                <a:cs typeface="Times New Roman" panose="02020603050405020304" pitchFamily="18" charset="0"/>
              </a:rPr>
              <a:t>运算返回一个指向新分配内存首地址的指针，它是一个</a:t>
            </a:r>
            <a:r>
              <a:rPr lang="en-US" altLang="zh-CN" sz="1800" b="1" dirty="0">
                <a:solidFill>
                  <a:srgbClr val="FF0000"/>
                </a:solidFill>
                <a:latin typeface="Times New Roman" panose="02020603050405020304" pitchFamily="18" charset="0"/>
                <a:cs typeface="Times New Roman" panose="02020603050405020304" pitchFamily="18" charset="0"/>
              </a:rPr>
              <a:t>T</a:t>
            </a:r>
            <a:r>
              <a:rPr lang="zh-CN" altLang="en-US" sz="1800" b="1" dirty="0">
                <a:solidFill>
                  <a:srgbClr val="FF0000"/>
                </a:solidFill>
                <a:latin typeface="Times New Roman" panose="02020603050405020304" pitchFamily="18" charset="0"/>
                <a:cs typeface="Times New Roman" panose="02020603050405020304" pitchFamily="18" charset="0"/>
              </a:rPr>
              <a:t>类型数组</a:t>
            </a:r>
            <a:r>
              <a:rPr lang="zh-CN" altLang="en-US" sz="1800" dirty="0">
                <a:latin typeface="Times New Roman" panose="02020603050405020304" pitchFamily="18" charset="0"/>
                <a:cs typeface="Times New Roman" panose="02020603050405020304" pitchFamily="18" charset="0"/>
              </a:rPr>
              <a:t>的指针，而不是</a:t>
            </a:r>
            <a:r>
              <a:rPr lang="en-US" altLang="zh-CN" sz="1800" dirty="0">
                <a:latin typeface="Times New Roman" panose="02020603050405020304" pitchFamily="18" charset="0"/>
                <a:cs typeface="Times New Roman" panose="02020603050405020304" pitchFamily="18" charset="0"/>
              </a:rPr>
              <a:t>T</a:t>
            </a:r>
            <a:r>
              <a:rPr lang="zh-CN" altLang="en-US" sz="1800" dirty="0">
                <a:latin typeface="Times New Roman" panose="02020603050405020304" pitchFamily="18" charset="0"/>
                <a:cs typeface="Times New Roman" panose="02020603050405020304" pitchFamily="18" charset="0"/>
              </a:rPr>
              <a:t>类型指针，数组元素的个数为除最左边一维（最高维）外各维下标表达式的乘积。</a:t>
            </a:r>
          </a:p>
        </p:txBody>
      </p:sp>
      <p:sp>
        <p:nvSpPr>
          <p:cNvPr id="5" name="文本框 4">
            <a:extLst>
              <a:ext uri="{FF2B5EF4-FFF2-40B4-BE49-F238E27FC236}">
                <a16:creationId xmlns:a16="http://schemas.microsoft.com/office/drawing/2014/main" id="{43F13BD4-BEA5-39A0-F378-7444A4A58310}"/>
              </a:ext>
            </a:extLst>
          </p:cNvPr>
          <p:cNvSpPr txBox="1"/>
          <p:nvPr/>
        </p:nvSpPr>
        <p:spPr>
          <a:xfrm>
            <a:off x="900848" y="121514"/>
            <a:ext cx="10560350" cy="584775"/>
          </a:xfrm>
          <a:prstGeom prst="rect">
            <a:avLst/>
          </a:prstGeom>
          <a:noFill/>
        </p:spPr>
        <p:txBody>
          <a:bodyPr wrap="square">
            <a:spAutoFit/>
          </a:bodyPr>
          <a:lstStyle/>
          <a:p>
            <a:r>
              <a:rPr lang="en-US" altLang="zh-CN" sz="3200" b="1" dirty="0">
                <a:latin typeface="微软雅黑" panose="020B0503020204020204" pitchFamily="34" charset="-122"/>
                <a:ea typeface="微软雅黑" panose="020B0503020204020204" pitchFamily="34" charset="-122"/>
                <a:cs typeface="+mj-cs"/>
              </a:rPr>
              <a:t>3.3.5 </a:t>
            </a:r>
            <a:r>
              <a:rPr lang="zh-CN" altLang="en-US" sz="3200" b="1" dirty="0">
                <a:latin typeface="微软雅黑" panose="020B0503020204020204" pitchFamily="34" charset="-122"/>
                <a:ea typeface="微软雅黑" panose="020B0503020204020204" pitchFamily="34" charset="-122"/>
                <a:cs typeface="+mj-cs"/>
              </a:rPr>
              <a:t>动态内存分配</a:t>
            </a:r>
          </a:p>
        </p:txBody>
      </p:sp>
    </p:spTree>
    <p:extLst>
      <p:ext uri="{BB962C8B-B14F-4D97-AF65-F5344CB8AC3E}">
        <p14:creationId xmlns:p14="http://schemas.microsoft.com/office/powerpoint/2010/main" val="112945791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F2707A-4396-7A2B-5B7C-90DB93472B88}"/>
            </a:ext>
          </a:extLst>
        </p:cNvPr>
        <p:cNvGrpSpPr/>
        <p:nvPr/>
      </p:nvGrpSpPr>
      <p:grpSpPr>
        <a:xfrm>
          <a:off x="0" y="0"/>
          <a:ext cx="0" cy="0"/>
          <a:chOff x="0" y="0"/>
          <a:chExt cx="0" cy="0"/>
        </a:xfrm>
      </p:grpSpPr>
      <p:graphicFrame>
        <p:nvGraphicFramePr>
          <p:cNvPr id="3" name="Group 2">
            <a:extLst>
              <a:ext uri="{FF2B5EF4-FFF2-40B4-BE49-F238E27FC236}">
                <a16:creationId xmlns:a16="http://schemas.microsoft.com/office/drawing/2014/main" id="{0B2E8079-690F-BD08-84A5-2AA441D812F2}"/>
              </a:ext>
            </a:extLst>
          </p:cNvPr>
          <p:cNvGraphicFramePr>
            <a:graphicFrameLocks noGrp="1"/>
          </p:cNvGraphicFramePr>
          <p:nvPr>
            <p:extLst>
              <p:ext uri="{D42A27DB-BD31-4B8C-83A1-F6EECF244321}">
                <p14:modId xmlns:p14="http://schemas.microsoft.com/office/powerpoint/2010/main" val="2880457960"/>
              </p:ext>
            </p:extLst>
          </p:nvPr>
        </p:nvGraphicFramePr>
        <p:xfrm>
          <a:off x="1411388" y="942181"/>
          <a:ext cx="8921332" cy="4974312"/>
        </p:xfrm>
        <a:graphic>
          <a:graphicData uri="http://schemas.openxmlformats.org/drawingml/2006/table">
            <a:tbl>
              <a:tblPr/>
              <a:tblGrid>
                <a:gridCol w="621988">
                  <a:extLst>
                    <a:ext uri="{9D8B030D-6E8A-4147-A177-3AD203B41FA5}">
                      <a16:colId xmlns:a16="http://schemas.microsoft.com/office/drawing/2014/main" val="20000"/>
                    </a:ext>
                  </a:extLst>
                </a:gridCol>
                <a:gridCol w="8299344">
                  <a:extLst>
                    <a:ext uri="{9D8B030D-6E8A-4147-A177-3AD203B41FA5}">
                      <a16:colId xmlns:a16="http://schemas.microsoft.com/office/drawing/2014/main" val="20001"/>
                    </a:ext>
                  </a:extLst>
                </a:gridCol>
              </a:tblGrid>
              <a:tr h="4973637">
                <a:tc>
                  <a:txBody>
                    <a:bodyPr/>
                    <a:lstStyle>
                      <a:lvl1pPr algn="l">
                        <a:spcBef>
                          <a:spcPct val="20000"/>
                        </a:spcBef>
                        <a:buClr>
                          <a:srgbClr val="FFFF00"/>
                        </a:buClr>
                        <a:buSzPct val="80000"/>
                        <a:buFont typeface="Wingdings" panose="05000000000000000000" pitchFamily="2" charset="2"/>
                        <a:defRPr sz="2800">
                          <a:solidFill>
                            <a:schemeClr val="tx1"/>
                          </a:solidFill>
                          <a:latin typeface="Arial" panose="020B0604020202020204" pitchFamily="34" charset="0"/>
                          <a:ea typeface="宋体" panose="02010600030101010101" pitchFamily="2" charset="-122"/>
                        </a:defRPr>
                      </a:lvl1pPr>
                      <a:lvl2pPr marL="742950" indent="-285750" algn="l">
                        <a:spcBef>
                          <a:spcPct val="20000"/>
                        </a:spcBef>
                        <a:buClr>
                          <a:srgbClr val="CC0000"/>
                        </a:buClr>
                        <a:buSzPct val="70000"/>
                        <a:buFont typeface="Wingdings" panose="05000000000000000000" pitchFamily="2" charset="2"/>
                        <a:defRPr sz="2400">
                          <a:solidFill>
                            <a:schemeClr val="tx1"/>
                          </a:solidFill>
                          <a:latin typeface="Arial" panose="020B0604020202020204" pitchFamily="34" charset="0"/>
                          <a:ea typeface="宋体" panose="02010600030101010101" pitchFamily="2" charset="-122"/>
                        </a:defRPr>
                      </a:lvl2pPr>
                      <a:lvl3pPr marL="1143000" indent="-228600" algn="l">
                        <a:spcBef>
                          <a:spcPct val="20000"/>
                        </a:spcBef>
                        <a:buClr>
                          <a:srgbClr val="009900"/>
                        </a:buClr>
                        <a:buSzPct val="60000"/>
                        <a:buFont typeface="Wingdings" panose="05000000000000000000" pitchFamily="2" charset="2"/>
                        <a:defRPr sz="2000">
                          <a:solidFill>
                            <a:schemeClr val="tx1"/>
                          </a:solidFill>
                          <a:latin typeface="Arial" panose="020B0604020202020204" pitchFamily="34" charset="0"/>
                          <a:ea typeface="宋体" panose="02010600030101010101" pitchFamily="2" charset="-122"/>
                        </a:defRPr>
                      </a:lvl3pPr>
                      <a:lvl4pPr marL="1600200" indent="-228600" algn="l">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4pPr>
                      <a:lvl5pPr marL="2057400" indent="-228600" algn="l">
                        <a:spcBef>
                          <a:spcPct val="20000"/>
                        </a:spcBef>
                        <a:buClr>
                          <a:schemeClr val="accent2"/>
                        </a:buClr>
                        <a:buSzPct val="5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2</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3</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4</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5</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6</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7</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8</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9</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10</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11</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12</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13</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14</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15</a:t>
                      </a:r>
                    </a:p>
                  </a:txBody>
                  <a:tcPr marT="45708" marB="45708" horzOverflow="overflow">
                    <a:lnL>
                      <a:noFill/>
                    </a:lnL>
                    <a:lnR>
                      <a:noFill/>
                    </a:lnR>
                    <a:lnT w="28575" cap="flat" cmpd="sng" algn="ctr">
                      <a:solidFill>
                        <a:srgbClr val="003399"/>
                      </a:solidFill>
                      <a:prstDash val="solid"/>
                      <a:round/>
                      <a:headEnd type="none" w="med" len="med"/>
                      <a:tailEnd type="none" w="med" len="med"/>
                    </a:lnT>
                    <a:lnB w="6350" cap="flat" cmpd="sng" algn="ctr">
                      <a:solidFill>
                        <a:srgbClr val="003399"/>
                      </a:solidFill>
                      <a:prstDash val="solid"/>
                      <a:round/>
                      <a:headEnd type="none" w="med" len="med"/>
                      <a:tailEnd type="none" w="med" len="med"/>
                    </a:lnB>
                    <a:lnTlToBr>
                      <a:noFill/>
                    </a:lnTlToBr>
                    <a:lnBlToTr>
                      <a:noFill/>
                    </a:lnBlToTr>
                    <a:noFill/>
                  </a:tcPr>
                </a:tc>
                <a:tc>
                  <a:txBody>
                    <a:bodyPr/>
                    <a:lstStyle>
                      <a:lvl1pPr algn="l">
                        <a:spcBef>
                          <a:spcPct val="20000"/>
                        </a:spcBef>
                        <a:buClr>
                          <a:srgbClr val="FFFF00"/>
                        </a:buClr>
                        <a:buSzPct val="80000"/>
                        <a:buFont typeface="Wingdings" panose="05000000000000000000" pitchFamily="2" charset="2"/>
                        <a:defRPr sz="2800">
                          <a:solidFill>
                            <a:schemeClr val="tx1"/>
                          </a:solidFill>
                          <a:latin typeface="Arial" panose="020B0604020202020204" pitchFamily="34" charset="0"/>
                          <a:ea typeface="宋体" panose="02010600030101010101" pitchFamily="2" charset="-122"/>
                        </a:defRPr>
                      </a:lvl1pPr>
                      <a:lvl2pPr marL="742950" indent="-285750" algn="l">
                        <a:spcBef>
                          <a:spcPct val="20000"/>
                        </a:spcBef>
                        <a:buClr>
                          <a:srgbClr val="CC0000"/>
                        </a:buClr>
                        <a:buSzPct val="70000"/>
                        <a:buFont typeface="Wingdings" panose="05000000000000000000" pitchFamily="2" charset="2"/>
                        <a:defRPr sz="2400">
                          <a:solidFill>
                            <a:schemeClr val="tx1"/>
                          </a:solidFill>
                          <a:latin typeface="Arial" panose="020B0604020202020204" pitchFamily="34" charset="0"/>
                          <a:ea typeface="宋体" panose="02010600030101010101" pitchFamily="2" charset="-122"/>
                        </a:defRPr>
                      </a:lvl2pPr>
                      <a:lvl3pPr marL="1143000" indent="-228600" algn="l">
                        <a:spcBef>
                          <a:spcPct val="20000"/>
                        </a:spcBef>
                        <a:buClr>
                          <a:srgbClr val="009900"/>
                        </a:buClr>
                        <a:buSzPct val="60000"/>
                        <a:buFont typeface="Wingdings" panose="05000000000000000000" pitchFamily="2" charset="2"/>
                        <a:defRPr sz="2000">
                          <a:solidFill>
                            <a:schemeClr val="tx1"/>
                          </a:solidFill>
                          <a:latin typeface="Arial" panose="020B0604020202020204" pitchFamily="34" charset="0"/>
                          <a:ea typeface="宋体" panose="02010600030101010101" pitchFamily="2" charset="-122"/>
                        </a:defRPr>
                      </a:lvl3pPr>
                      <a:lvl4pPr marL="1600200" indent="-228600" algn="l">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4pPr>
                      <a:lvl5pPr marL="2057400" indent="-228600" algn="l">
                        <a:spcBef>
                          <a:spcPct val="20000"/>
                        </a:spcBef>
                        <a:buClr>
                          <a:schemeClr val="accent2"/>
                        </a:buClr>
                        <a:buSzPct val="5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a:t>
                      </a:r>
                      <a:r>
                        <a:rPr kumimoji="0" lang="zh-CN" altLang="en-US"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程序名：</a:t>
                      </a:r>
                      <a:r>
                        <a:rPr kumimoji="0" lang="en-US" altLang="zh-CN"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p3_7.cpp                       *</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a:t>
                      </a:r>
                      <a:r>
                        <a:rPr kumimoji="0" lang="zh-CN" altLang="en-US"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功  能：动态创建多维数组          *</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zh-CN" altLang="en-US"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r>
                        <a:rPr kumimoji="0" lang="en-US" altLang="zh-CN"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#include &lt;iostream&gt;</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using namespace std;</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int main()</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float (*p)[3][4];</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int </a:t>
                      </a:r>
                      <a:r>
                        <a:rPr kumimoji="0" lang="en-US" altLang="zh-CN" sz="1800" b="0" i="0" u="none" strike="noStrike" cap="none" normalizeH="0" baseline="0" dirty="0" err="1">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i,j,k</a:t>
                      </a:r>
                      <a:r>
                        <a:rPr kumimoji="0" lang="en-US" altLang="zh-CN"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p = new float[2][3][4];</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for (</a:t>
                      </a:r>
                      <a:r>
                        <a:rPr kumimoji="0" lang="en-US" altLang="zh-CN" sz="1800" b="0" i="0" u="none" strike="noStrike" cap="none" normalizeH="0" baseline="0" dirty="0" err="1">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i</a:t>
                      </a:r>
                      <a:r>
                        <a:rPr kumimoji="0" lang="en-US" altLang="zh-CN"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=0; </a:t>
                      </a:r>
                      <a:r>
                        <a:rPr kumimoji="0" lang="en-US" altLang="zh-CN" sz="1800" b="0" i="0" u="none" strike="noStrike" cap="none" normalizeH="0" baseline="0" dirty="0" err="1">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i</a:t>
                      </a:r>
                      <a:r>
                        <a:rPr kumimoji="0" lang="en-US" altLang="zh-CN"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&lt;2; </a:t>
                      </a:r>
                      <a:r>
                        <a:rPr kumimoji="0" lang="en-US" altLang="zh-CN" sz="1800" b="0" i="0" u="none" strike="noStrike" cap="none" normalizeH="0" baseline="0" dirty="0" err="1">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i</a:t>
                      </a:r>
                      <a:r>
                        <a:rPr kumimoji="0" lang="en-US" altLang="zh-CN"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for (j=0; j&lt;3; </a:t>
                      </a:r>
                      <a:r>
                        <a:rPr kumimoji="0" lang="en-US" altLang="zh-CN" sz="1800" b="0" i="0" u="none" strike="noStrike" cap="none" normalizeH="0" baseline="0" dirty="0" err="1">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j++</a:t>
                      </a:r>
                      <a:r>
                        <a:rPr kumimoji="0" lang="en-US" altLang="zh-CN"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for (k=0; k&lt;4; k++)</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a:t>
                      </a:r>
                      <a:r>
                        <a:rPr kumimoji="0" lang="en-US" altLang="zh-CN" sz="1800" b="0" i="0" u="none" strike="noStrike" cap="none" normalizeH="0" baseline="0" dirty="0" err="1">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p+i</a:t>
                      </a:r>
                      <a:r>
                        <a:rPr kumimoji="0" lang="en-US" altLang="zh-CN"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)+j)+k)=</a:t>
                      </a:r>
                      <a:r>
                        <a:rPr kumimoji="0" lang="en-US" altLang="zh-CN" sz="1800" b="0" i="0" u="none" strike="noStrike" cap="none" normalizeH="0" baseline="0" dirty="0" err="1">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i</a:t>
                      </a:r>
                      <a:r>
                        <a:rPr kumimoji="0" lang="en-US" altLang="zh-CN"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*100+j*10+k; //</a:t>
                      </a:r>
                      <a:r>
                        <a:rPr kumimoji="0" lang="zh-CN" altLang="en-US"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通过指针访问数组元素                                        </a:t>
                      </a:r>
                    </a:p>
                  </a:txBody>
                  <a:tcPr marT="45708" marB="45708" horzOverflow="overflow">
                    <a:lnL>
                      <a:noFill/>
                    </a:lnL>
                    <a:lnR>
                      <a:noFill/>
                    </a:lnR>
                    <a:lnT w="28575" cap="flat" cmpd="sng" algn="ctr">
                      <a:solidFill>
                        <a:srgbClr val="003399"/>
                      </a:solidFill>
                      <a:prstDash val="solid"/>
                      <a:round/>
                      <a:headEnd type="none" w="med" len="med"/>
                      <a:tailEnd type="none" w="med" len="med"/>
                    </a:lnT>
                    <a:lnB w="6350" cap="flat" cmpd="sng" algn="ctr">
                      <a:solidFill>
                        <a:srgbClr val="003399"/>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bl>
          </a:graphicData>
        </a:graphic>
      </p:graphicFrame>
      <p:sp>
        <p:nvSpPr>
          <p:cNvPr id="5" name="文本框 4">
            <a:extLst>
              <a:ext uri="{FF2B5EF4-FFF2-40B4-BE49-F238E27FC236}">
                <a16:creationId xmlns:a16="http://schemas.microsoft.com/office/drawing/2014/main" id="{963F3320-EADF-86EC-D9FD-168D44DBFAE7}"/>
              </a:ext>
            </a:extLst>
          </p:cNvPr>
          <p:cNvSpPr txBox="1"/>
          <p:nvPr/>
        </p:nvSpPr>
        <p:spPr>
          <a:xfrm>
            <a:off x="900848" y="121514"/>
            <a:ext cx="10560350" cy="584775"/>
          </a:xfrm>
          <a:prstGeom prst="rect">
            <a:avLst/>
          </a:prstGeom>
          <a:noFill/>
        </p:spPr>
        <p:txBody>
          <a:bodyPr wrap="square">
            <a:spAutoFit/>
          </a:bodyPr>
          <a:lstStyle/>
          <a:p>
            <a:r>
              <a:rPr lang="en-US" altLang="zh-CN" sz="3200" b="1" dirty="0">
                <a:latin typeface="微软雅黑" panose="020B0503020204020204" pitchFamily="34" charset="-122"/>
                <a:ea typeface="微软雅黑" panose="020B0503020204020204" pitchFamily="34" charset="-122"/>
                <a:cs typeface="+mj-cs"/>
              </a:rPr>
              <a:t>3.3.5 </a:t>
            </a:r>
            <a:r>
              <a:rPr lang="zh-CN" altLang="en-US" sz="3200" b="1" dirty="0">
                <a:latin typeface="微软雅黑" panose="020B0503020204020204" pitchFamily="34" charset="-122"/>
                <a:ea typeface="微软雅黑" panose="020B0503020204020204" pitchFamily="34" charset="-122"/>
                <a:cs typeface="+mj-cs"/>
              </a:rPr>
              <a:t>动态内存分配</a:t>
            </a:r>
          </a:p>
        </p:txBody>
      </p:sp>
    </p:spTree>
    <p:extLst>
      <p:ext uri="{BB962C8B-B14F-4D97-AF65-F5344CB8AC3E}">
        <p14:creationId xmlns:p14="http://schemas.microsoft.com/office/powerpoint/2010/main" val="87106892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BD487C-FE9D-8101-9389-856C9D810275}"/>
            </a:ext>
          </a:extLst>
        </p:cNvPr>
        <p:cNvGrpSpPr/>
        <p:nvPr/>
      </p:nvGrpSpPr>
      <p:grpSpPr>
        <a:xfrm>
          <a:off x="0" y="0"/>
          <a:ext cx="0" cy="0"/>
          <a:chOff x="0" y="0"/>
          <a:chExt cx="0" cy="0"/>
        </a:xfrm>
      </p:grpSpPr>
      <p:graphicFrame>
        <p:nvGraphicFramePr>
          <p:cNvPr id="3" name="Group 2">
            <a:extLst>
              <a:ext uri="{FF2B5EF4-FFF2-40B4-BE49-F238E27FC236}">
                <a16:creationId xmlns:a16="http://schemas.microsoft.com/office/drawing/2014/main" id="{C61A3C87-9D2C-F5A8-6F62-A8D7D5BF338A}"/>
              </a:ext>
            </a:extLst>
          </p:cNvPr>
          <p:cNvGraphicFramePr>
            <a:graphicFrameLocks noGrp="1"/>
          </p:cNvGraphicFramePr>
          <p:nvPr>
            <p:extLst>
              <p:ext uri="{D42A27DB-BD31-4B8C-83A1-F6EECF244321}">
                <p14:modId xmlns:p14="http://schemas.microsoft.com/office/powerpoint/2010/main" val="793139358"/>
              </p:ext>
            </p:extLst>
          </p:nvPr>
        </p:nvGraphicFramePr>
        <p:xfrm>
          <a:off x="845104" y="937317"/>
          <a:ext cx="8229600" cy="3846570"/>
        </p:xfrm>
        <a:graphic>
          <a:graphicData uri="http://schemas.openxmlformats.org/drawingml/2006/table">
            <a:tbl>
              <a:tblPr/>
              <a:tblGrid>
                <a:gridCol w="609600">
                  <a:extLst>
                    <a:ext uri="{9D8B030D-6E8A-4147-A177-3AD203B41FA5}">
                      <a16:colId xmlns:a16="http://schemas.microsoft.com/office/drawing/2014/main" val="20000"/>
                    </a:ext>
                  </a:extLst>
                </a:gridCol>
                <a:gridCol w="7620000">
                  <a:extLst>
                    <a:ext uri="{9D8B030D-6E8A-4147-A177-3AD203B41FA5}">
                      <a16:colId xmlns:a16="http://schemas.microsoft.com/office/drawing/2014/main" val="20001"/>
                    </a:ext>
                  </a:extLst>
                </a:gridCol>
              </a:tblGrid>
              <a:tr h="3836988">
                <a:tc>
                  <a:txBody>
                    <a:bodyPr/>
                    <a:lstStyle/>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16</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17</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18</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19</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20</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21</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22</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23</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24</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25</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26</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27</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28</a:t>
                      </a:r>
                    </a:p>
                  </a:txBody>
                  <a:tcPr marT="45717" marB="45717" horzOverflow="overflow">
                    <a:lnL cap="flat">
                      <a:noFill/>
                    </a:lnL>
                    <a:lnR>
                      <a:noFill/>
                    </a:lnR>
                    <a:lnT w="28575" cap="flat" cmpd="sng" algn="ctr">
                      <a:solidFill>
                        <a:srgbClr val="003399"/>
                      </a:solidFill>
                      <a:prstDash val="solid"/>
                      <a:round/>
                      <a:headEnd type="none" w="med" len="med"/>
                      <a:tailEnd type="none" w="med" len="med"/>
                    </a:lnT>
                    <a:lnB w="6350" cap="flat" cmpd="sng" algn="ctr">
                      <a:solidFill>
                        <a:srgbClr val="003399"/>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for (</a:t>
                      </a:r>
                      <a:r>
                        <a:rPr kumimoji="0" lang="en-US" altLang="zh-CN" sz="16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i</a:t>
                      </a: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=0; </a:t>
                      </a:r>
                      <a:r>
                        <a:rPr kumimoji="0" lang="en-US" altLang="zh-CN" sz="16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i</a:t>
                      </a: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&lt;2; </a:t>
                      </a:r>
                      <a:r>
                        <a:rPr kumimoji="0" lang="en-US" altLang="zh-CN" sz="16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i</a:t>
                      </a: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	</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   for (j=0; j&lt;3; j++)</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   {      </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	   for (k=0; k&lt;4; k++)</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	      //</a:t>
                      </a:r>
                      <a:r>
                        <a:rPr kumimoji="0" lang="zh-CN" altLang="en-US" sz="16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将指针</a:t>
                      </a: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cp</a:t>
                      </a:r>
                      <a:r>
                        <a:rPr kumimoji="0" lang="zh-CN" altLang="en-US" sz="16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作为数组名使用，通过数组名和下标访问数组元素</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zh-CN" altLang="en-US" sz="16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             </a:t>
                      </a:r>
                      <a:r>
                        <a:rPr kumimoji="0" lang="en-US" altLang="zh-CN" sz="16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cout</a:t>
                      </a: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&lt;&lt;p[</a:t>
                      </a:r>
                      <a:r>
                        <a:rPr kumimoji="0" lang="en-US" altLang="zh-CN" sz="16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i</a:t>
                      </a: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][j][k]&lt;&lt;"  ";  </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	   </a:t>
                      </a:r>
                      <a:r>
                        <a:rPr kumimoji="0" lang="en-US" altLang="zh-CN" sz="16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cout</a:t>
                      </a: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&lt;&lt;</a:t>
                      </a:r>
                      <a:r>
                        <a:rPr kumimoji="0" lang="en-US" altLang="zh-CN" sz="16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endl</a:t>
                      </a: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		}</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		</a:t>
                      </a:r>
                      <a:r>
                        <a:rPr kumimoji="0" lang="en-US" altLang="zh-CN" sz="16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cout</a:t>
                      </a: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&lt;&lt;</a:t>
                      </a:r>
                      <a:r>
                        <a:rPr kumimoji="0" lang="en-US" altLang="zh-CN" sz="16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endl</a:t>
                      </a: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	}</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    return 0;</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a:t>
                      </a:r>
                    </a:p>
                  </a:txBody>
                  <a:tcPr marT="45717" marB="45717" horzOverflow="overflow">
                    <a:lnL>
                      <a:noFill/>
                    </a:lnL>
                    <a:lnR cap="flat">
                      <a:noFill/>
                    </a:lnR>
                    <a:lnT w="28575" cap="flat" cmpd="sng" algn="ctr">
                      <a:solidFill>
                        <a:srgbClr val="003399"/>
                      </a:solidFill>
                      <a:prstDash val="solid"/>
                      <a:round/>
                      <a:headEnd type="none" w="med" len="med"/>
                      <a:tailEnd type="none" w="med" len="med"/>
                    </a:lnT>
                    <a:lnB w="6350" cap="flat" cmpd="sng" algn="ctr">
                      <a:solidFill>
                        <a:srgbClr val="003399"/>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bl>
          </a:graphicData>
        </a:graphic>
      </p:graphicFrame>
      <p:sp>
        <p:nvSpPr>
          <p:cNvPr id="6" name="文本框 5">
            <a:extLst>
              <a:ext uri="{FF2B5EF4-FFF2-40B4-BE49-F238E27FC236}">
                <a16:creationId xmlns:a16="http://schemas.microsoft.com/office/drawing/2014/main" id="{B18D49E0-E857-E475-53E1-B3CA83A1A7D0}"/>
              </a:ext>
            </a:extLst>
          </p:cNvPr>
          <p:cNvSpPr txBox="1"/>
          <p:nvPr/>
        </p:nvSpPr>
        <p:spPr>
          <a:xfrm>
            <a:off x="900848" y="121514"/>
            <a:ext cx="10560350" cy="584775"/>
          </a:xfrm>
          <a:prstGeom prst="rect">
            <a:avLst/>
          </a:prstGeom>
          <a:noFill/>
        </p:spPr>
        <p:txBody>
          <a:bodyPr wrap="square">
            <a:spAutoFit/>
          </a:bodyPr>
          <a:lstStyle/>
          <a:p>
            <a:r>
              <a:rPr lang="en-US" altLang="zh-CN" sz="3200" b="1" dirty="0">
                <a:latin typeface="微软雅黑" panose="020B0503020204020204" pitchFamily="34" charset="-122"/>
                <a:ea typeface="微软雅黑" panose="020B0503020204020204" pitchFamily="34" charset="-122"/>
                <a:cs typeface="+mj-cs"/>
              </a:rPr>
              <a:t>3.3.5 </a:t>
            </a:r>
            <a:r>
              <a:rPr lang="zh-CN" altLang="en-US" sz="3200" b="1" dirty="0">
                <a:latin typeface="微软雅黑" panose="020B0503020204020204" pitchFamily="34" charset="-122"/>
                <a:ea typeface="微软雅黑" panose="020B0503020204020204" pitchFamily="34" charset="-122"/>
                <a:cs typeface="+mj-cs"/>
              </a:rPr>
              <a:t>动态内存分配</a:t>
            </a:r>
          </a:p>
        </p:txBody>
      </p:sp>
      <p:grpSp>
        <p:nvGrpSpPr>
          <p:cNvPr id="7" name="组合 6">
            <a:extLst>
              <a:ext uri="{FF2B5EF4-FFF2-40B4-BE49-F238E27FC236}">
                <a16:creationId xmlns:a16="http://schemas.microsoft.com/office/drawing/2014/main" id="{85B7493E-E63F-799C-AD3A-C3A491BFBEAF}"/>
              </a:ext>
            </a:extLst>
          </p:cNvPr>
          <p:cNvGrpSpPr/>
          <p:nvPr/>
        </p:nvGrpSpPr>
        <p:grpSpPr>
          <a:xfrm>
            <a:off x="8383919" y="1521887"/>
            <a:ext cx="2376239" cy="2349560"/>
            <a:chOff x="5990041" y="2057399"/>
            <a:chExt cx="1511703" cy="2353523"/>
          </a:xfrm>
        </p:grpSpPr>
        <p:sp>
          <p:nvSpPr>
            <p:cNvPr id="8" name="Rectangle 9">
              <a:extLst>
                <a:ext uri="{FF2B5EF4-FFF2-40B4-BE49-F238E27FC236}">
                  <a16:creationId xmlns:a16="http://schemas.microsoft.com/office/drawing/2014/main" id="{7869182F-0B05-CBBF-1C7E-445C7ED0F72F}"/>
                </a:ext>
              </a:extLst>
            </p:cNvPr>
            <p:cNvSpPr>
              <a:spLocks noChangeArrowheads="1"/>
            </p:cNvSpPr>
            <p:nvPr/>
          </p:nvSpPr>
          <p:spPr bwMode="auto">
            <a:xfrm>
              <a:off x="5990041" y="2057399"/>
              <a:ext cx="1511703" cy="2353523"/>
            </a:xfrm>
            <a:prstGeom prst="rect">
              <a:avLst/>
            </a:prstGeom>
            <a:solidFill>
              <a:schemeClr val="bg1"/>
            </a:solidFill>
            <a:ln w="1905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tLang="zh-CN" b="1" dirty="0">
                <a:solidFill>
                  <a:schemeClr val="tx1"/>
                </a:solidFill>
                <a:latin typeface="Times New Roman" panose="02020603050405020304" pitchFamily="18" charset="0"/>
                <a:ea typeface="宋体" panose="02010600030101010101" pitchFamily="2" charset="-122"/>
                <a:cs typeface="Times New Roman" panose="02020603050405020304" pitchFamily="18" charset="0"/>
              </a:endParaRPr>
            </a:p>
          </p:txBody>
        </p:sp>
        <p:sp>
          <p:nvSpPr>
            <p:cNvPr id="9" name="文本框 8">
              <a:extLst>
                <a:ext uri="{FF2B5EF4-FFF2-40B4-BE49-F238E27FC236}">
                  <a16:creationId xmlns:a16="http://schemas.microsoft.com/office/drawing/2014/main" id="{9D2471EE-0A66-483E-2AC4-4CC743B41FEB}"/>
                </a:ext>
              </a:extLst>
            </p:cNvPr>
            <p:cNvSpPr txBox="1"/>
            <p:nvPr/>
          </p:nvSpPr>
          <p:spPr>
            <a:xfrm>
              <a:off x="6074554" y="2098704"/>
              <a:ext cx="1354474" cy="2312218"/>
            </a:xfrm>
            <a:prstGeom prst="rect">
              <a:avLst/>
            </a:prstGeom>
            <a:noFill/>
          </p:spPr>
          <p:txBody>
            <a:bodyPr wrap="square">
              <a:spAutoFit/>
            </a:bodyPr>
            <a:lstStyle/>
            <a:p>
              <a:pPr>
                <a:defRPr/>
              </a:pPr>
              <a:r>
                <a:rPr kumimoji="1" lang="zh-CN" altLang="en-US" b="1" dirty="0">
                  <a:effectLst>
                    <a:outerShdw blurRad="38100" dist="38100" dir="2700000" algn="tl">
                      <a:srgbClr val="C0C0C0"/>
                    </a:outerShdw>
                  </a:effectLst>
                  <a:latin typeface="微软雅黑" panose="020B0503020204020204" pitchFamily="34" charset="-122"/>
                  <a:ea typeface="微软雅黑" panose="020B0503020204020204" pitchFamily="34" charset="-122"/>
                  <a:cs typeface="Times New Roman" panose="02020603050405020304" pitchFamily="18" charset="0"/>
                </a:rPr>
                <a:t>运行结果</a:t>
              </a:r>
              <a:r>
                <a:rPr kumimoji="1" lang="zh-CN" altLang="en-US" b="1" dirty="0">
                  <a:effectLst>
                    <a:outerShdw blurRad="38100" dist="38100" dir="2700000" algn="tl">
                      <a:srgbClr val="C0C0C0"/>
                    </a:outerShdw>
                  </a:effectLst>
                  <a:latin typeface="Times New Roman" panose="02020603050405020304" pitchFamily="18" charset="0"/>
                  <a:ea typeface="宋体" panose="02010600030101010101" pitchFamily="2" charset="-122"/>
                  <a:cs typeface="Times New Roman" panose="02020603050405020304" pitchFamily="18" charset="0"/>
                </a:rPr>
                <a:t>：       </a:t>
              </a:r>
            </a:p>
            <a:p>
              <a:pPr>
                <a:defRPr/>
              </a:pPr>
              <a:r>
                <a:rPr kumimoji="1" lang="en-US" altLang="zh-CN" dirty="0">
                  <a:effectLst>
                    <a:outerShdw blurRad="38100" dist="38100" dir="2700000" algn="tl">
                      <a:srgbClr val="C0C0C0"/>
                    </a:outerShdw>
                  </a:effectLst>
                  <a:latin typeface="Times New Roman" panose="02020603050405020304" pitchFamily="18" charset="0"/>
                  <a:ea typeface="宋体" panose="02010600030101010101" pitchFamily="2" charset="-122"/>
                  <a:cs typeface="Times New Roman" panose="02020603050405020304" pitchFamily="18" charset="0"/>
                </a:rPr>
                <a:t>0  1  2  3</a:t>
              </a:r>
            </a:p>
            <a:p>
              <a:pPr>
                <a:defRPr/>
              </a:pPr>
              <a:r>
                <a:rPr kumimoji="1" lang="en-US" altLang="zh-CN" dirty="0">
                  <a:effectLst>
                    <a:outerShdw blurRad="38100" dist="38100" dir="2700000" algn="tl">
                      <a:srgbClr val="C0C0C0"/>
                    </a:outerShdw>
                  </a:effectLst>
                  <a:latin typeface="Times New Roman" panose="02020603050405020304" pitchFamily="18" charset="0"/>
                  <a:ea typeface="宋体" panose="02010600030101010101" pitchFamily="2" charset="-122"/>
                  <a:cs typeface="Times New Roman" panose="02020603050405020304" pitchFamily="18" charset="0"/>
                </a:rPr>
                <a:t>10  11  12  13</a:t>
              </a:r>
            </a:p>
            <a:p>
              <a:pPr>
                <a:defRPr/>
              </a:pPr>
              <a:r>
                <a:rPr kumimoji="1" lang="en-US" altLang="zh-CN" dirty="0">
                  <a:effectLst>
                    <a:outerShdw blurRad="38100" dist="38100" dir="2700000" algn="tl">
                      <a:srgbClr val="C0C0C0"/>
                    </a:outerShdw>
                  </a:effectLst>
                  <a:latin typeface="Times New Roman" panose="02020603050405020304" pitchFamily="18" charset="0"/>
                  <a:ea typeface="宋体" panose="02010600030101010101" pitchFamily="2" charset="-122"/>
                  <a:cs typeface="Times New Roman" panose="02020603050405020304" pitchFamily="18" charset="0"/>
                </a:rPr>
                <a:t>21  22  23</a:t>
              </a:r>
            </a:p>
            <a:p>
              <a:pPr>
                <a:defRPr/>
              </a:pPr>
              <a:endParaRPr kumimoji="1" lang="en-US" altLang="zh-CN" dirty="0">
                <a:effectLst>
                  <a:outerShdw blurRad="38100" dist="38100" dir="2700000" algn="tl">
                    <a:srgbClr val="C0C0C0"/>
                  </a:outerShdw>
                </a:effectLst>
                <a:latin typeface="Times New Roman" panose="02020603050405020304" pitchFamily="18" charset="0"/>
                <a:ea typeface="宋体" panose="02010600030101010101" pitchFamily="2" charset="-122"/>
                <a:cs typeface="Times New Roman" panose="02020603050405020304" pitchFamily="18" charset="0"/>
              </a:endParaRPr>
            </a:p>
            <a:p>
              <a:pPr>
                <a:defRPr/>
              </a:pPr>
              <a:r>
                <a:rPr kumimoji="1" lang="en-US" altLang="zh-CN" dirty="0">
                  <a:effectLst>
                    <a:outerShdw blurRad="38100" dist="38100" dir="2700000" algn="tl">
                      <a:srgbClr val="C0C0C0"/>
                    </a:outerShdw>
                  </a:effectLst>
                  <a:latin typeface="Times New Roman" panose="02020603050405020304" pitchFamily="18" charset="0"/>
                  <a:ea typeface="宋体" panose="02010600030101010101" pitchFamily="2" charset="-122"/>
                  <a:cs typeface="Times New Roman" panose="02020603050405020304" pitchFamily="18" charset="0"/>
                </a:rPr>
                <a:t>100  101  102  103</a:t>
              </a:r>
            </a:p>
            <a:p>
              <a:pPr>
                <a:defRPr/>
              </a:pPr>
              <a:r>
                <a:rPr kumimoji="1" lang="en-US" altLang="zh-CN" dirty="0">
                  <a:effectLst>
                    <a:outerShdw blurRad="38100" dist="38100" dir="2700000" algn="tl">
                      <a:srgbClr val="C0C0C0"/>
                    </a:outerShdw>
                  </a:effectLst>
                  <a:latin typeface="Times New Roman" panose="02020603050405020304" pitchFamily="18" charset="0"/>
                  <a:ea typeface="宋体" panose="02010600030101010101" pitchFamily="2" charset="-122"/>
                  <a:cs typeface="Times New Roman" panose="02020603050405020304" pitchFamily="18" charset="0"/>
                </a:rPr>
                <a:t>110  111  112  113</a:t>
              </a:r>
            </a:p>
            <a:p>
              <a:pPr>
                <a:defRPr/>
              </a:pPr>
              <a:r>
                <a:rPr kumimoji="1" lang="en-US" altLang="zh-CN" dirty="0">
                  <a:effectLst>
                    <a:outerShdw blurRad="38100" dist="38100" dir="2700000" algn="tl">
                      <a:srgbClr val="C0C0C0"/>
                    </a:outerShdw>
                  </a:effectLst>
                  <a:latin typeface="Times New Roman" panose="02020603050405020304" pitchFamily="18" charset="0"/>
                  <a:ea typeface="宋体" panose="02010600030101010101" pitchFamily="2" charset="-122"/>
                  <a:cs typeface="Times New Roman" panose="02020603050405020304" pitchFamily="18" charset="0"/>
                </a:rPr>
                <a:t>120  121  122  123 </a:t>
              </a:r>
            </a:p>
          </p:txBody>
        </p:sp>
      </p:grpSp>
      <p:grpSp>
        <p:nvGrpSpPr>
          <p:cNvPr id="2" name="组合 1">
            <a:extLst>
              <a:ext uri="{FF2B5EF4-FFF2-40B4-BE49-F238E27FC236}">
                <a16:creationId xmlns:a16="http://schemas.microsoft.com/office/drawing/2014/main" id="{F37721E2-A994-E7C4-316D-8A8A7F742440}"/>
              </a:ext>
            </a:extLst>
          </p:cNvPr>
          <p:cNvGrpSpPr/>
          <p:nvPr/>
        </p:nvGrpSpPr>
        <p:grpSpPr>
          <a:xfrm>
            <a:off x="594362" y="4859709"/>
            <a:ext cx="10327862" cy="1479552"/>
            <a:chOff x="594362" y="4859709"/>
            <a:chExt cx="10327862" cy="1479552"/>
          </a:xfrm>
        </p:grpSpPr>
        <p:grpSp>
          <p:nvGrpSpPr>
            <p:cNvPr id="10" name="组合 9">
              <a:extLst>
                <a:ext uri="{FF2B5EF4-FFF2-40B4-BE49-F238E27FC236}">
                  <a16:creationId xmlns:a16="http://schemas.microsoft.com/office/drawing/2014/main" id="{37220921-E7F8-4CBD-13EC-A5ED42138D33}"/>
                </a:ext>
              </a:extLst>
            </p:cNvPr>
            <p:cNvGrpSpPr/>
            <p:nvPr/>
          </p:nvGrpSpPr>
          <p:grpSpPr>
            <a:xfrm>
              <a:off x="594362" y="4859709"/>
              <a:ext cx="10274569" cy="1479552"/>
              <a:chOff x="717970" y="5177846"/>
              <a:chExt cx="10274569" cy="1479552"/>
            </a:xfrm>
          </p:grpSpPr>
          <p:sp>
            <p:nvSpPr>
              <p:cNvPr id="11" name="core goal bar">
                <a:extLst>
                  <a:ext uri="{FF2B5EF4-FFF2-40B4-BE49-F238E27FC236}">
                    <a16:creationId xmlns:a16="http://schemas.microsoft.com/office/drawing/2014/main" id="{AEB2B1AA-5DA5-4C26-A037-B542950205A7}"/>
                  </a:ext>
                </a:extLst>
              </p:cNvPr>
              <p:cNvSpPr/>
              <p:nvPr/>
            </p:nvSpPr>
            <p:spPr>
              <a:xfrm>
                <a:off x="973238" y="5502361"/>
                <a:ext cx="10019301" cy="1155037"/>
              </a:xfrm>
              <a:prstGeom prst="roundRect">
                <a:avLst/>
              </a:prstGeom>
              <a:solidFill>
                <a:srgbClr val="EAF6FF">
                  <a:alpha val="93000"/>
                </a:srgbClr>
              </a:solidFill>
              <a:ln w="28575">
                <a:solidFill>
                  <a:schemeClr val="bg1"/>
                </a:solidFill>
              </a:ln>
              <a:effectLst>
                <a:outerShdw blurRad="25400" dist="5080" dir="5400000" algn="ctr" rotWithShape="0">
                  <a:srgbClr val="8BBDEB">
                    <a:alpha val="11000"/>
                  </a:srgbClr>
                </a:outerShdw>
              </a:effectLst>
            </p:spPr>
            <p:txBody>
              <a:bodyPr/>
              <a:lstStyle/>
              <a:p>
                <a:endParaRPr lang="zh-CN" altLang="en-US" dirty="0"/>
              </a:p>
            </p:txBody>
          </p:sp>
          <p:grpSp>
            <p:nvGrpSpPr>
              <p:cNvPr id="12" name="组合 11">
                <a:extLst>
                  <a:ext uri="{FF2B5EF4-FFF2-40B4-BE49-F238E27FC236}">
                    <a16:creationId xmlns:a16="http://schemas.microsoft.com/office/drawing/2014/main" id="{C8A61D74-5736-FD73-2DE4-E6EFB1087941}"/>
                  </a:ext>
                </a:extLst>
              </p:cNvPr>
              <p:cNvGrpSpPr/>
              <p:nvPr/>
            </p:nvGrpSpPr>
            <p:grpSpPr>
              <a:xfrm>
                <a:off x="717970" y="5177846"/>
                <a:ext cx="1004899" cy="969673"/>
                <a:chOff x="2156821" y="5386417"/>
                <a:chExt cx="599478" cy="578464"/>
              </a:xfrm>
            </p:grpSpPr>
            <p:sp>
              <p:nvSpPr>
                <p:cNvPr id="13" name="椭圆 12">
                  <a:extLst>
                    <a:ext uri="{FF2B5EF4-FFF2-40B4-BE49-F238E27FC236}">
                      <a16:creationId xmlns:a16="http://schemas.microsoft.com/office/drawing/2014/main" id="{D1E26D43-EC87-9731-0C2F-EB46214CBF86}"/>
                    </a:ext>
                  </a:extLst>
                </p:cNvPr>
                <p:cNvSpPr/>
                <p:nvPr/>
              </p:nvSpPr>
              <p:spPr>
                <a:xfrm rot="20890438">
                  <a:off x="2342355" y="5507561"/>
                  <a:ext cx="273738" cy="264143"/>
                </a:xfrm>
                <a:prstGeom prst="ellipse">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800" b="1" dirty="0">
                    <a:latin typeface="微软雅黑" panose="020B0503020204020204" pitchFamily="34" charset="-122"/>
                    <a:ea typeface="微软雅黑" panose="020B0503020204020204" pitchFamily="34" charset="-122"/>
                  </a:endParaRPr>
                </a:p>
              </p:txBody>
            </p:sp>
            <p:pic>
              <p:nvPicPr>
                <p:cNvPr id="14" name="图形 13">
                  <a:extLst>
                    <a:ext uri="{FF2B5EF4-FFF2-40B4-BE49-F238E27FC236}">
                      <a16:creationId xmlns:a16="http://schemas.microsoft.com/office/drawing/2014/main" id="{533123AB-6EA6-0B42-94A6-D5426453A9BE}"/>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20890438">
                  <a:off x="2156821" y="5386417"/>
                  <a:ext cx="599478" cy="578464"/>
                </a:xfrm>
                <a:prstGeom prst="rect">
                  <a:avLst/>
                </a:prstGeom>
              </p:spPr>
            </p:pic>
          </p:grpSp>
        </p:grpSp>
        <p:sp>
          <p:nvSpPr>
            <p:cNvPr id="16" name="文本框 15">
              <a:extLst>
                <a:ext uri="{FF2B5EF4-FFF2-40B4-BE49-F238E27FC236}">
                  <a16:creationId xmlns:a16="http://schemas.microsoft.com/office/drawing/2014/main" id="{F41E16A6-8903-4F16-C30A-6B236CBEE0D2}"/>
                </a:ext>
              </a:extLst>
            </p:cNvPr>
            <p:cNvSpPr txBox="1"/>
            <p:nvPr/>
          </p:nvSpPr>
          <p:spPr>
            <a:xfrm>
              <a:off x="1634666" y="5294878"/>
              <a:ext cx="9287558" cy="923330"/>
            </a:xfrm>
            <a:prstGeom prst="rect">
              <a:avLst/>
            </a:prstGeom>
            <a:noFill/>
          </p:spPr>
          <p:txBody>
            <a:bodyPr wrap="square">
              <a:spAutoFit/>
            </a:bodyPr>
            <a:lstStyle/>
            <a:p>
              <a:r>
                <a:rPr lang="zh-CN" altLang="en-US" b="1" dirty="0">
                  <a:latin typeface="宋体" panose="02010600030101010101" pitchFamily="2" charset="-122"/>
                  <a:ea typeface="宋体" panose="02010600030101010101" pitchFamily="2" charset="-122"/>
                </a:rPr>
                <a:t>思考</a:t>
              </a:r>
              <a:r>
                <a:rPr lang="zh-CN" altLang="en-US" dirty="0">
                  <a:latin typeface="宋体" panose="02010600030101010101" pitchFamily="2" charset="-122"/>
                  <a:ea typeface="宋体" panose="02010600030101010101" pitchFamily="2" charset="-122"/>
                </a:rPr>
                <a:t>:</a:t>
              </a:r>
            </a:p>
            <a:p>
              <a:r>
                <a:rPr lang="zh-CN" altLang="en-US" dirty="0">
                  <a:latin typeface="宋体" panose="02010600030101010101" pitchFamily="2" charset="-122"/>
                  <a:ea typeface="宋体" panose="02010600030101010101" pitchFamily="2" charset="-122"/>
                </a:rPr>
                <a:t>建立一个动态数组后，如果在程序的运行过程中，数组溢出，程序运行结果又将是什么？请读者尝试修改程序，使数组溢出并分析程序的运行结果。 </a:t>
              </a:r>
            </a:p>
          </p:txBody>
        </p:sp>
      </p:grpSp>
    </p:spTree>
    <p:extLst>
      <p:ext uri="{BB962C8B-B14F-4D97-AF65-F5344CB8AC3E}">
        <p14:creationId xmlns:p14="http://schemas.microsoft.com/office/powerpoint/2010/main" val="27583384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autoUpdateAnimBg="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335246-CBF6-69D8-BFB4-C02572C1A182}"/>
            </a:ext>
          </a:extLst>
        </p:cNvPr>
        <p:cNvGrpSpPr/>
        <p:nvPr/>
      </p:nvGrpSpPr>
      <p:grpSpPr>
        <a:xfrm>
          <a:off x="0" y="0"/>
          <a:ext cx="0" cy="0"/>
          <a:chOff x="0" y="0"/>
          <a:chExt cx="0" cy="0"/>
        </a:xfrm>
      </p:grpSpPr>
      <p:sp>
        <p:nvSpPr>
          <p:cNvPr id="2" name="文本框 1">
            <a:extLst>
              <a:ext uri="{FF2B5EF4-FFF2-40B4-BE49-F238E27FC236}">
                <a16:creationId xmlns:a16="http://schemas.microsoft.com/office/drawing/2014/main" id="{0CD90B1F-9FF4-2910-F4EF-64E7F0F5A727}"/>
              </a:ext>
            </a:extLst>
          </p:cNvPr>
          <p:cNvSpPr txBox="1"/>
          <p:nvPr/>
        </p:nvSpPr>
        <p:spPr>
          <a:xfrm>
            <a:off x="900848" y="121514"/>
            <a:ext cx="10560350" cy="584775"/>
          </a:xfrm>
          <a:prstGeom prst="rect">
            <a:avLst/>
          </a:prstGeom>
          <a:noFill/>
        </p:spPr>
        <p:txBody>
          <a:bodyPr wrap="square">
            <a:spAutoFit/>
          </a:bodyPr>
          <a:lstStyle/>
          <a:p>
            <a:r>
              <a:rPr lang="en-US" altLang="zh-CN" sz="3200" b="1" dirty="0">
                <a:latin typeface="微软雅黑" panose="020B0503020204020204" pitchFamily="34" charset="-122"/>
                <a:ea typeface="微软雅黑" panose="020B0503020204020204" pitchFamily="34" charset="-122"/>
                <a:cs typeface="+mj-cs"/>
              </a:rPr>
              <a:t>3.3.6 </a:t>
            </a:r>
            <a:r>
              <a:rPr lang="zh-CN" altLang="en-US" sz="3200" b="1" dirty="0">
                <a:latin typeface="微软雅黑" panose="020B0503020204020204" pitchFamily="34" charset="-122"/>
                <a:ea typeface="微软雅黑" panose="020B0503020204020204" pitchFamily="34" charset="-122"/>
                <a:cs typeface="+mj-cs"/>
              </a:rPr>
              <a:t>指针与函数</a:t>
            </a:r>
          </a:p>
        </p:txBody>
      </p:sp>
      <p:grpSp>
        <p:nvGrpSpPr>
          <p:cNvPr id="4" name="组合 3">
            <a:extLst>
              <a:ext uri="{FF2B5EF4-FFF2-40B4-BE49-F238E27FC236}">
                <a16:creationId xmlns:a16="http://schemas.microsoft.com/office/drawing/2014/main" id="{274BD7DF-0AB9-DCE3-C134-C18CE9FB7934}"/>
              </a:ext>
            </a:extLst>
          </p:cNvPr>
          <p:cNvGrpSpPr/>
          <p:nvPr/>
        </p:nvGrpSpPr>
        <p:grpSpPr>
          <a:xfrm>
            <a:off x="609600" y="1106000"/>
            <a:ext cx="4061459" cy="310896"/>
            <a:chOff x="2761705" y="1243440"/>
            <a:chExt cx="4061459" cy="310896"/>
          </a:xfrm>
        </p:grpSpPr>
        <p:sp>
          <p:nvSpPr>
            <p:cNvPr id="5" name="core goal text">
              <a:extLst>
                <a:ext uri="{FF2B5EF4-FFF2-40B4-BE49-F238E27FC236}">
                  <a16:creationId xmlns:a16="http://schemas.microsoft.com/office/drawing/2014/main" id="{5C94C9D5-9C16-59DC-1E4B-0E77E7ED5934}"/>
                </a:ext>
              </a:extLst>
            </p:cNvPr>
            <p:cNvSpPr txBox="1"/>
            <p:nvPr/>
          </p:nvSpPr>
          <p:spPr>
            <a:xfrm>
              <a:off x="3311429" y="1243440"/>
              <a:ext cx="3511735" cy="310896"/>
            </a:xfrm>
            <a:prstGeom prst="rect">
              <a:avLst/>
            </a:prstGeom>
            <a:noFill/>
            <a:ln>
              <a:noFill/>
            </a:ln>
          </p:spPr>
          <p:txBody>
            <a:bodyPr vert="horz" wrap="square" lIns="0" tIns="0" rIns="0" bIns="0" rtlCol="0" anchor="ctr">
              <a:noAutofit/>
            </a:bodyPr>
            <a:lstStyle/>
            <a:p>
              <a:pPr algn="l"/>
              <a:r>
                <a:rPr lang="zh-CN" altLang="en-US" sz="2400" b="1" dirty="0">
                  <a:solidFill>
                    <a:srgbClr val="1C51C8"/>
                  </a:solidFill>
                  <a:latin typeface="Times New Roman" panose="02020603050405020304" pitchFamily="18" charset="0"/>
                  <a:ea typeface="Microsoft YaHei UI"/>
                  <a:cs typeface="Times New Roman" panose="02020603050405020304" pitchFamily="18" charset="0"/>
                </a:rPr>
                <a:t>指针作为函数参数</a:t>
              </a:r>
            </a:p>
          </p:txBody>
        </p:sp>
        <p:grpSp>
          <p:nvGrpSpPr>
            <p:cNvPr id="6" name="组合 5">
              <a:extLst>
                <a:ext uri="{FF2B5EF4-FFF2-40B4-BE49-F238E27FC236}">
                  <a16:creationId xmlns:a16="http://schemas.microsoft.com/office/drawing/2014/main" id="{CAD7E8AB-9055-7546-7EC0-88E7D5F373F0}"/>
                </a:ext>
              </a:extLst>
            </p:cNvPr>
            <p:cNvGrpSpPr/>
            <p:nvPr/>
          </p:nvGrpSpPr>
          <p:grpSpPr>
            <a:xfrm>
              <a:off x="5858822" y="1322138"/>
              <a:ext cx="449993" cy="103462"/>
              <a:chOff x="3379592" y="1235482"/>
              <a:chExt cx="449993" cy="103462"/>
            </a:xfrm>
          </p:grpSpPr>
          <p:sp>
            <p:nvSpPr>
              <p:cNvPr id="10" name="平行四边形 9">
                <a:extLst>
                  <a:ext uri="{FF2B5EF4-FFF2-40B4-BE49-F238E27FC236}">
                    <a16:creationId xmlns:a16="http://schemas.microsoft.com/office/drawing/2014/main" id="{DF101ED0-6B10-4567-355E-86580FC2A037}"/>
                  </a:ext>
                </a:extLst>
              </p:cNvPr>
              <p:cNvSpPr/>
              <p:nvPr/>
            </p:nvSpPr>
            <p:spPr>
              <a:xfrm>
                <a:off x="3379592" y="1235482"/>
                <a:ext cx="160397" cy="103462"/>
              </a:xfrm>
              <a:prstGeom prst="parallelogram">
                <a:avLst/>
              </a:prstGeom>
              <a:gradFill>
                <a:gsLst>
                  <a:gs pos="0">
                    <a:srgbClr val="184DDD"/>
                  </a:gs>
                  <a:gs pos="97203">
                    <a:srgbClr val="E6EEFC"/>
                  </a:gs>
                  <a:gs pos="6500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11" name="平行四边形 10">
                <a:extLst>
                  <a:ext uri="{FF2B5EF4-FFF2-40B4-BE49-F238E27FC236}">
                    <a16:creationId xmlns:a16="http://schemas.microsoft.com/office/drawing/2014/main" id="{7E1106B7-7F0B-7402-AED2-270C1D1BBE6D}"/>
                  </a:ext>
                </a:extLst>
              </p:cNvPr>
              <p:cNvSpPr/>
              <p:nvPr/>
            </p:nvSpPr>
            <p:spPr>
              <a:xfrm>
                <a:off x="3580825" y="1235482"/>
                <a:ext cx="248760" cy="103462"/>
              </a:xfrm>
              <a:prstGeom prst="parallelogram">
                <a:avLst/>
              </a:prstGeom>
              <a:gradFill>
                <a:gsLst>
                  <a:gs pos="82000">
                    <a:srgbClr val="E6EEFC"/>
                  </a:gs>
                  <a:gs pos="97203">
                    <a:srgbClr val="E6EEFC"/>
                  </a:gs>
                  <a:gs pos="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grpSp>
          <p:nvGrpSpPr>
            <p:cNvPr id="7" name="组合 6">
              <a:extLst>
                <a:ext uri="{FF2B5EF4-FFF2-40B4-BE49-F238E27FC236}">
                  <a16:creationId xmlns:a16="http://schemas.microsoft.com/office/drawing/2014/main" id="{DA405599-717D-B7E6-32E3-69C4CD0413EE}"/>
                </a:ext>
              </a:extLst>
            </p:cNvPr>
            <p:cNvGrpSpPr/>
            <p:nvPr/>
          </p:nvGrpSpPr>
          <p:grpSpPr>
            <a:xfrm flipH="1">
              <a:off x="2761705" y="1322138"/>
              <a:ext cx="449993" cy="103462"/>
              <a:chOff x="2488823" y="1260501"/>
              <a:chExt cx="449993" cy="103462"/>
            </a:xfrm>
          </p:grpSpPr>
          <p:sp>
            <p:nvSpPr>
              <p:cNvPr id="8" name="平行四边形 7">
                <a:extLst>
                  <a:ext uri="{FF2B5EF4-FFF2-40B4-BE49-F238E27FC236}">
                    <a16:creationId xmlns:a16="http://schemas.microsoft.com/office/drawing/2014/main" id="{722FB96C-EA17-00F8-0F04-EA5451E5A4CC}"/>
                  </a:ext>
                </a:extLst>
              </p:cNvPr>
              <p:cNvSpPr/>
              <p:nvPr/>
            </p:nvSpPr>
            <p:spPr>
              <a:xfrm>
                <a:off x="2488823" y="1260501"/>
                <a:ext cx="160397" cy="103462"/>
              </a:xfrm>
              <a:prstGeom prst="parallelogram">
                <a:avLst/>
              </a:prstGeom>
              <a:gradFill>
                <a:gsLst>
                  <a:gs pos="0">
                    <a:srgbClr val="184DDD"/>
                  </a:gs>
                  <a:gs pos="97203">
                    <a:srgbClr val="E6EEFC"/>
                  </a:gs>
                  <a:gs pos="6500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9" name="平行四边形 8">
                <a:extLst>
                  <a:ext uri="{FF2B5EF4-FFF2-40B4-BE49-F238E27FC236}">
                    <a16:creationId xmlns:a16="http://schemas.microsoft.com/office/drawing/2014/main" id="{41DE3BE5-641A-174C-18DF-5CCD35E2990A}"/>
                  </a:ext>
                </a:extLst>
              </p:cNvPr>
              <p:cNvSpPr/>
              <p:nvPr/>
            </p:nvSpPr>
            <p:spPr>
              <a:xfrm>
                <a:off x="2690056" y="1260501"/>
                <a:ext cx="248760" cy="103462"/>
              </a:xfrm>
              <a:prstGeom prst="parallelogram">
                <a:avLst/>
              </a:prstGeom>
              <a:gradFill>
                <a:gsLst>
                  <a:gs pos="82000">
                    <a:srgbClr val="E6EEFC"/>
                  </a:gs>
                  <a:gs pos="97203">
                    <a:srgbClr val="E6EEFC"/>
                  </a:gs>
                  <a:gs pos="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grpSp>
      <p:sp>
        <p:nvSpPr>
          <p:cNvPr id="13" name="文本框 12">
            <a:extLst>
              <a:ext uri="{FF2B5EF4-FFF2-40B4-BE49-F238E27FC236}">
                <a16:creationId xmlns:a16="http://schemas.microsoft.com/office/drawing/2014/main" id="{33C5DD4E-C8FF-57C6-4AEB-16EA670DB2CF}"/>
              </a:ext>
            </a:extLst>
          </p:cNvPr>
          <p:cNvSpPr txBox="1"/>
          <p:nvPr/>
        </p:nvSpPr>
        <p:spPr>
          <a:xfrm>
            <a:off x="543243" y="1538866"/>
            <a:ext cx="10825560" cy="2935868"/>
          </a:xfrm>
          <a:prstGeom prst="rect">
            <a:avLst/>
          </a:prstGeom>
          <a:noFill/>
        </p:spPr>
        <p:txBody>
          <a:bodyPr wrap="square">
            <a:spAutoFit/>
          </a:bodyPr>
          <a:lstStyle/>
          <a:p>
            <a:pPr indent="720000">
              <a:lnSpc>
                <a:spcPct val="150000"/>
              </a:lnSpc>
              <a:buFont typeface="Wingdings" panose="05000000000000000000" pitchFamily="2" charset="2"/>
              <a:buNone/>
            </a:pPr>
            <a:r>
              <a:rPr lang="zh-CN" altLang="en-US" sz="1800" dirty="0">
                <a:solidFill>
                  <a:srgbClr val="000000"/>
                </a:solidFill>
                <a:latin typeface="宋体" panose="02010600030101010101" pitchFamily="2" charset="-122"/>
                <a:ea typeface="宋体" panose="02010600030101010101" pitchFamily="2" charset="-122"/>
              </a:rPr>
              <a:t>指针作为函数参数是一种</a:t>
            </a:r>
            <a:r>
              <a:rPr lang="zh-CN" altLang="en-US" sz="1800" b="1" dirty="0">
                <a:solidFill>
                  <a:srgbClr val="FF0000"/>
                </a:solidFill>
                <a:latin typeface="宋体" panose="02010600030101010101" pitchFamily="2" charset="-122"/>
                <a:ea typeface="宋体" panose="02010600030101010101" pitchFamily="2" charset="-122"/>
              </a:rPr>
              <a:t>地址传递方式</a:t>
            </a:r>
            <a:r>
              <a:rPr lang="zh-CN" altLang="en-US" sz="1800" dirty="0">
                <a:solidFill>
                  <a:srgbClr val="000000"/>
                </a:solidFill>
                <a:latin typeface="宋体" panose="02010600030101010101" pitchFamily="2" charset="-122"/>
                <a:ea typeface="宋体" panose="02010600030101010101" pitchFamily="2" charset="-122"/>
              </a:rPr>
              <a:t>。当需要在不同的函数之间传递大量数据时，程序执行时调用函数的开销就会比较大，这时，如果需要传递的数据是存放在一个连续的内存区域中，就可以采用</a:t>
            </a:r>
            <a:r>
              <a:rPr lang="zh-CN" altLang="en-US" sz="1800" b="1" dirty="0">
                <a:solidFill>
                  <a:srgbClr val="FF0000"/>
                </a:solidFill>
                <a:latin typeface="宋体" panose="02010600030101010101" pitchFamily="2" charset="-122"/>
                <a:ea typeface="宋体" panose="02010600030101010101" pitchFamily="2" charset="-122"/>
              </a:rPr>
              <a:t>指针作为函数参数，</a:t>
            </a:r>
            <a:r>
              <a:rPr lang="zh-CN" altLang="en-US" sz="1800" dirty="0">
                <a:solidFill>
                  <a:srgbClr val="000000"/>
                </a:solidFill>
                <a:latin typeface="宋体" panose="02010600030101010101" pitchFamily="2" charset="-122"/>
                <a:ea typeface="宋体" panose="02010600030101010101" pitchFamily="2" charset="-122"/>
              </a:rPr>
              <a:t>只传递数据的起始地址，而不必传递数据的值，这样就会减小开销，提高效率。 </a:t>
            </a:r>
            <a:endParaRPr lang="en-US" altLang="zh-CN" dirty="0">
              <a:solidFill>
                <a:srgbClr val="000000"/>
              </a:solidFill>
              <a:latin typeface="宋体" panose="02010600030101010101" pitchFamily="2" charset="-122"/>
              <a:ea typeface="宋体" panose="02010600030101010101" pitchFamily="2" charset="-122"/>
            </a:endParaRPr>
          </a:p>
          <a:p>
            <a:pPr indent="720000">
              <a:lnSpc>
                <a:spcPct val="150000"/>
              </a:lnSpc>
              <a:buFont typeface="Wingdings" panose="05000000000000000000" pitchFamily="2" charset="2"/>
              <a:buNone/>
            </a:pPr>
            <a:r>
              <a:rPr lang="zh-CN" altLang="en-US" sz="1800" dirty="0">
                <a:solidFill>
                  <a:srgbClr val="000000"/>
                </a:solidFill>
                <a:latin typeface="宋体" panose="02010600030101010101" pitchFamily="2" charset="-122"/>
                <a:ea typeface="宋体" panose="02010600030101010101" pitchFamily="2" charset="-122"/>
              </a:rPr>
              <a:t>指针可以作为函数的形参，也可以作为函数的实参。如果以指针作为函数的形参，在调用时实参将值传递给形参，也就是</a:t>
            </a:r>
            <a:r>
              <a:rPr lang="zh-CN" altLang="en-US" sz="1800" b="1" dirty="0">
                <a:solidFill>
                  <a:srgbClr val="FF0000"/>
                </a:solidFill>
                <a:latin typeface="宋体" panose="02010600030101010101" pitchFamily="2" charset="-122"/>
                <a:ea typeface="宋体" panose="02010600030101010101" pitchFamily="2" charset="-122"/>
              </a:rPr>
              <a:t>使实参和形参指针变量指向同一内存地址</a:t>
            </a:r>
            <a:r>
              <a:rPr lang="zh-CN" altLang="en-US" sz="1800" dirty="0">
                <a:solidFill>
                  <a:srgbClr val="000000"/>
                </a:solidFill>
                <a:latin typeface="宋体" panose="02010600030101010101" pitchFamily="2" charset="-122"/>
                <a:ea typeface="宋体" panose="02010600030101010101" pitchFamily="2" charset="-122"/>
              </a:rPr>
              <a:t>，这样在函数运行过程中，通过形参指针对数据值的改变也同样影响着实参所指向的数据值，从而</a:t>
            </a:r>
            <a:r>
              <a:rPr lang="zh-CN" altLang="en-US" sz="1800" b="1" dirty="0">
                <a:solidFill>
                  <a:srgbClr val="FF0000"/>
                </a:solidFill>
                <a:latin typeface="宋体" panose="02010600030101010101" pitchFamily="2" charset="-122"/>
                <a:ea typeface="宋体" panose="02010600030101010101" pitchFamily="2" charset="-122"/>
              </a:rPr>
              <a:t>实现参数双向传递的目的</a:t>
            </a:r>
            <a:r>
              <a:rPr lang="zh-CN" altLang="en-US" sz="1800" dirty="0">
                <a:solidFill>
                  <a:srgbClr val="000000"/>
                </a:solidFill>
                <a:latin typeface="宋体" panose="02010600030101010101" pitchFamily="2" charset="-122"/>
                <a:ea typeface="宋体" panose="02010600030101010101" pitchFamily="2" charset="-122"/>
              </a:rPr>
              <a:t>，即通过在被调用函数中直接处理主调函数中的数据而将函数的处理结果返回其调用者。</a:t>
            </a:r>
          </a:p>
        </p:txBody>
      </p:sp>
    </p:spTree>
    <p:extLst>
      <p:ext uri="{BB962C8B-B14F-4D97-AF65-F5344CB8AC3E}">
        <p14:creationId xmlns:p14="http://schemas.microsoft.com/office/powerpoint/2010/main" val="323426490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C25276-8343-39C1-7335-C2BFC2EAD5E0}"/>
            </a:ext>
          </a:extLst>
        </p:cNvPr>
        <p:cNvGrpSpPr/>
        <p:nvPr/>
      </p:nvGrpSpPr>
      <p:grpSpPr>
        <a:xfrm>
          <a:off x="0" y="0"/>
          <a:ext cx="0" cy="0"/>
          <a:chOff x="0" y="0"/>
          <a:chExt cx="0" cy="0"/>
        </a:xfrm>
      </p:grpSpPr>
      <p:sp>
        <p:nvSpPr>
          <p:cNvPr id="2" name="文本框 1">
            <a:extLst>
              <a:ext uri="{FF2B5EF4-FFF2-40B4-BE49-F238E27FC236}">
                <a16:creationId xmlns:a16="http://schemas.microsoft.com/office/drawing/2014/main" id="{A4CEB636-7222-CD0A-DC83-1EF6DCC4B60F}"/>
              </a:ext>
            </a:extLst>
          </p:cNvPr>
          <p:cNvSpPr txBox="1"/>
          <p:nvPr/>
        </p:nvSpPr>
        <p:spPr>
          <a:xfrm>
            <a:off x="900848" y="121514"/>
            <a:ext cx="10560350" cy="584775"/>
          </a:xfrm>
          <a:prstGeom prst="rect">
            <a:avLst/>
          </a:prstGeom>
          <a:noFill/>
        </p:spPr>
        <p:txBody>
          <a:bodyPr wrap="square">
            <a:spAutoFit/>
          </a:bodyPr>
          <a:lstStyle/>
          <a:p>
            <a:r>
              <a:rPr lang="en-US" altLang="zh-CN" sz="3200" b="1" dirty="0">
                <a:latin typeface="微软雅黑" panose="020B0503020204020204" pitchFamily="34" charset="-122"/>
                <a:ea typeface="微软雅黑" panose="020B0503020204020204" pitchFamily="34" charset="-122"/>
                <a:cs typeface="+mj-cs"/>
              </a:rPr>
              <a:t>3.3.6 </a:t>
            </a:r>
            <a:r>
              <a:rPr lang="zh-CN" altLang="en-US" sz="3200" b="1" dirty="0">
                <a:latin typeface="微软雅黑" panose="020B0503020204020204" pitchFamily="34" charset="-122"/>
                <a:ea typeface="微软雅黑" panose="020B0503020204020204" pitchFamily="34" charset="-122"/>
                <a:cs typeface="+mj-cs"/>
              </a:rPr>
              <a:t>指针与函数</a:t>
            </a:r>
          </a:p>
        </p:txBody>
      </p:sp>
      <p:sp>
        <p:nvSpPr>
          <p:cNvPr id="15" name="文本框 14">
            <a:extLst>
              <a:ext uri="{FF2B5EF4-FFF2-40B4-BE49-F238E27FC236}">
                <a16:creationId xmlns:a16="http://schemas.microsoft.com/office/drawing/2014/main" id="{6B95201D-993F-7DA8-B933-91FC74DFE2B6}"/>
              </a:ext>
            </a:extLst>
          </p:cNvPr>
          <p:cNvSpPr txBox="1"/>
          <p:nvPr/>
        </p:nvSpPr>
        <p:spPr>
          <a:xfrm>
            <a:off x="573723" y="1029690"/>
            <a:ext cx="10719117" cy="1689373"/>
          </a:xfrm>
          <a:prstGeom prst="rect">
            <a:avLst/>
          </a:prstGeom>
          <a:noFill/>
        </p:spPr>
        <p:txBody>
          <a:bodyPr wrap="square">
            <a:spAutoFit/>
          </a:bodyPr>
          <a:lstStyle/>
          <a:p>
            <a:pPr algn="just">
              <a:lnSpc>
                <a:spcPct val="150000"/>
              </a:lnSpc>
              <a:spcBef>
                <a:spcPts val="0"/>
              </a:spcBef>
              <a:buFont typeface="Wingdings" panose="05000000000000000000" pitchFamily="2" charset="2"/>
              <a:buNone/>
            </a:pPr>
            <a:r>
              <a:rPr lang="en-US" altLang="zh-CN" sz="1800" b="1"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a:t>
            </a:r>
            <a:r>
              <a:rPr lang="zh-CN" altLang="en-US" sz="1800" b="1"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例</a:t>
            </a:r>
            <a:r>
              <a:rPr lang="en-US" altLang="zh-CN" sz="1800" b="1"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3-8】</a:t>
            </a:r>
            <a:r>
              <a:rPr lang="zh-CN" altLang="en-US"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用传指针方式实现两个数据交换</a:t>
            </a:r>
          </a:p>
          <a:p>
            <a:pPr algn="just">
              <a:lnSpc>
                <a:spcPct val="150000"/>
              </a:lnSpc>
              <a:spcBef>
                <a:spcPts val="0"/>
              </a:spcBef>
              <a:buFont typeface="Wingdings" panose="05000000000000000000" pitchFamily="2" charset="2"/>
              <a:buNone/>
            </a:pPr>
            <a:r>
              <a:rPr lang="zh-CN" altLang="en-US" sz="1800" b="1"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    分析</a:t>
            </a:r>
            <a:r>
              <a:rPr lang="zh-CN" altLang="en-US"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：用传值的方式无法实现两个数据交换。用指针作为形参，从实参传入要交换数据的地址，在函数体内将指针指向的两个数据交换存储位置，这样通过“</a:t>
            </a:r>
            <a:r>
              <a:rPr lang="zh-CN" altLang="en-US" sz="1800" b="1" dirty="0">
                <a:solidFill>
                  <a:srgbClr val="FF0000"/>
                </a:solidFill>
                <a:latin typeface="Times New Roman" panose="02020603050405020304" pitchFamily="18" charset="0"/>
                <a:ea typeface="宋体" panose="02010600030101010101" pitchFamily="2" charset="-122"/>
                <a:cs typeface="Times New Roman" panose="02020603050405020304" pitchFamily="18" charset="0"/>
              </a:rPr>
              <a:t>釜底抽薪</a:t>
            </a:r>
            <a:r>
              <a:rPr lang="zh-CN" altLang="en-US"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”的方式实现了数据交换。为了实现不同类型的数据交换，形式参数采用</a:t>
            </a:r>
            <a:r>
              <a:rPr lang="en-US" altLang="zh-CN"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void</a:t>
            </a:r>
            <a:r>
              <a:rPr lang="zh-CN" altLang="en-US"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指针。 </a:t>
            </a:r>
            <a:r>
              <a:rPr lang="zh-CN" altLang="en-US" sz="1800" dirty="0">
                <a:latin typeface="Times New Roman" panose="02020603050405020304" pitchFamily="18" charset="0"/>
                <a:ea typeface="宋体" panose="02010600030101010101" pitchFamily="2" charset="-122"/>
                <a:cs typeface="Times New Roman" panose="02020603050405020304" pitchFamily="18" charset="0"/>
              </a:rPr>
              <a:t>         </a:t>
            </a:r>
          </a:p>
        </p:txBody>
      </p:sp>
    </p:spTree>
    <p:extLst>
      <p:ext uri="{BB962C8B-B14F-4D97-AF65-F5344CB8AC3E}">
        <p14:creationId xmlns:p14="http://schemas.microsoft.com/office/powerpoint/2010/main" val="370227040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AF7E5F-2A5D-F589-E08C-2270A8657DFE}"/>
            </a:ext>
          </a:extLst>
        </p:cNvPr>
        <p:cNvGrpSpPr/>
        <p:nvPr/>
      </p:nvGrpSpPr>
      <p:grpSpPr>
        <a:xfrm>
          <a:off x="0" y="0"/>
          <a:ext cx="0" cy="0"/>
          <a:chOff x="0" y="0"/>
          <a:chExt cx="0" cy="0"/>
        </a:xfrm>
      </p:grpSpPr>
      <p:graphicFrame>
        <p:nvGraphicFramePr>
          <p:cNvPr id="3" name="Group 2">
            <a:extLst>
              <a:ext uri="{FF2B5EF4-FFF2-40B4-BE49-F238E27FC236}">
                <a16:creationId xmlns:a16="http://schemas.microsoft.com/office/drawing/2014/main" id="{2F39492E-8CCA-CFA8-DFA7-3ECF819B510E}"/>
              </a:ext>
            </a:extLst>
          </p:cNvPr>
          <p:cNvGraphicFramePr>
            <a:graphicFrameLocks noGrp="1"/>
          </p:cNvGraphicFramePr>
          <p:nvPr>
            <p:extLst>
              <p:ext uri="{D42A27DB-BD31-4B8C-83A1-F6EECF244321}">
                <p14:modId xmlns:p14="http://schemas.microsoft.com/office/powerpoint/2010/main" val="2821974255"/>
              </p:ext>
            </p:extLst>
          </p:nvPr>
        </p:nvGraphicFramePr>
        <p:xfrm>
          <a:off x="1531620" y="811848"/>
          <a:ext cx="8229600" cy="5713482"/>
        </p:xfrm>
        <a:graphic>
          <a:graphicData uri="http://schemas.openxmlformats.org/drawingml/2006/table">
            <a:tbl>
              <a:tblPr/>
              <a:tblGrid>
                <a:gridCol w="573088">
                  <a:extLst>
                    <a:ext uri="{9D8B030D-6E8A-4147-A177-3AD203B41FA5}">
                      <a16:colId xmlns:a16="http://schemas.microsoft.com/office/drawing/2014/main" val="20000"/>
                    </a:ext>
                  </a:extLst>
                </a:gridCol>
                <a:gridCol w="7656512">
                  <a:extLst>
                    <a:ext uri="{9D8B030D-6E8A-4147-A177-3AD203B41FA5}">
                      <a16:colId xmlns:a16="http://schemas.microsoft.com/office/drawing/2014/main" val="20001"/>
                    </a:ext>
                  </a:extLst>
                </a:gridCol>
              </a:tblGrid>
              <a:tr h="5695632">
                <a:tc>
                  <a:txBody>
                    <a:bodyPr/>
                    <a:lstStyle>
                      <a:lvl1pPr algn="l">
                        <a:spcBef>
                          <a:spcPct val="20000"/>
                        </a:spcBef>
                        <a:buClr>
                          <a:srgbClr val="FFFF00"/>
                        </a:buClr>
                        <a:buSzPct val="80000"/>
                        <a:buFont typeface="Wingdings" panose="05000000000000000000" pitchFamily="2" charset="2"/>
                        <a:defRPr sz="2800">
                          <a:solidFill>
                            <a:schemeClr val="tx1"/>
                          </a:solidFill>
                          <a:latin typeface="Arial" panose="020B0604020202020204" pitchFamily="34" charset="0"/>
                          <a:ea typeface="宋体" panose="02010600030101010101" pitchFamily="2" charset="-122"/>
                        </a:defRPr>
                      </a:lvl1pPr>
                      <a:lvl2pPr marL="742950" indent="-285750" algn="l">
                        <a:spcBef>
                          <a:spcPct val="20000"/>
                        </a:spcBef>
                        <a:buClr>
                          <a:srgbClr val="CC0000"/>
                        </a:buClr>
                        <a:buSzPct val="70000"/>
                        <a:buFont typeface="Wingdings" panose="05000000000000000000" pitchFamily="2" charset="2"/>
                        <a:defRPr sz="2400">
                          <a:solidFill>
                            <a:schemeClr val="tx1"/>
                          </a:solidFill>
                          <a:latin typeface="Arial" panose="020B0604020202020204" pitchFamily="34" charset="0"/>
                          <a:ea typeface="宋体" panose="02010600030101010101" pitchFamily="2" charset="-122"/>
                        </a:defRPr>
                      </a:lvl2pPr>
                      <a:lvl3pPr marL="1143000" indent="-228600" algn="l">
                        <a:spcBef>
                          <a:spcPct val="20000"/>
                        </a:spcBef>
                        <a:buClr>
                          <a:srgbClr val="009900"/>
                        </a:buClr>
                        <a:buSzPct val="60000"/>
                        <a:buFont typeface="Wingdings" panose="05000000000000000000" pitchFamily="2" charset="2"/>
                        <a:defRPr sz="2000">
                          <a:solidFill>
                            <a:schemeClr val="tx1"/>
                          </a:solidFill>
                          <a:latin typeface="Arial" panose="020B0604020202020204" pitchFamily="34" charset="0"/>
                          <a:ea typeface="宋体" panose="02010600030101010101" pitchFamily="2" charset="-122"/>
                        </a:defRPr>
                      </a:lvl3pPr>
                      <a:lvl4pPr marL="1600200" indent="-228600" algn="l">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4pPr>
                      <a:lvl5pPr marL="2057400" indent="-228600" algn="l">
                        <a:spcBef>
                          <a:spcPct val="20000"/>
                        </a:spcBef>
                        <a:buClr>
                          <a:schemeClr val="accent2"/>
                        </a:buClr>
                        <a:buSzPct val="5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55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55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2</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55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3</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55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4</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55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5</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55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6</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55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7</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55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8</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55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9</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55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10</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55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11</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55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12</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55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13</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55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14</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55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15</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55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16</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55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17</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55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18</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55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19</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55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20</a:t>
                      </a:r>
                    </a:p>
                  </a:txBody>
                  <a:tcPr marT="45723" marB="45723" horzOverflow="overflow">
                    <a:lnL>
                      <a:noFill/>
                    </a:lnL>
                    <a:lnR>
                      <a:noFill/>
                    </a:lnR>
                    <a:lnT w="28575" cap="flat" cmpd="sng" algn="ctr">
                      <a:solidFill>
                        <a:srgbClr val="003399"/>
                      </a:solidFill>
                      <a:prstDash val="solid"/>
                      <a:round/>
                      <a:headEnd type="none" w="med" len="med"/>
                      <a:tailEnd type="none" w="med" len="med"/>
                    </a:lnT>
                    <a:lnB w="6350" cap="flat" cmpd="sng" algn="ctr">
                      <a:solidFill>
                        <a:srgbClr val="003399"/>
                      </a:solidFill>
                      <a:prstDash val="solid"/>
                      <a:round/>
                      <a:headEnd type="none" w="med" len="med"/>
                      <a:tailEnd type="none" w="med" len="med"/>
                    </a:lnB>
                    <a:lnTlToBr>
                      <a:noFill/>
                    </a:lnTlToBr>
                    <a:lnBlToTr>
                      <a:noFill/>
                    </a:lnBlToTr>
                    <a:noFill/>
                  </a:tcPr>
                </a:tc>
                <a:tc>
                  <a:txBody>
                    <a:bodyPr/>
                    <a:lstStyle>
                      <a:lvl1pPr algn="l">
                        <a:spcBef>
                          <a:spcPct val="20000"/>
                        </a:spcBef>
                        <a:buClr>
                          <a:srgbClr val="FFFF00"/>
                        </a:buClr>
                        <a:buSzPct val="80000"/>
                        <a:buFont typeface="Wingdings" panose="05000000000000000000" pitchFamily="2" charset="2"/>
                        <a:defRPr sz="2800">
                          <a:solidFill>
                            <a:schemeClr val="tx1"/>
                          </a:solidFill>
                          <a:latin typeface="Arial" panose="020B0604020202020204" pitchFamily="34" charset="0"/>
                          <a:ea typeface="宋体" panose="02010600030101010101" pitchFamily="2" charset="-122"/>
                        </a:defRPr>
                      </a:lvl1pPr>
                      <a:lvl2pPr marL="742950" indent="-285750" algn="l">
                        <a:spcBef>
                          <a:spcPct val="20000"/>
                        </a:spcBef>
                        <a:buClr>
                          <a:srgbClr val="CC0000"/>
                        </a:buClr>
                        <a:buSzPct val="70000"/>
                        <a:buFont typeface="Wingdings" panose="05000000000000000000" pitchFamily="2" charset="2"/>
                        <a:defRPr sz="2400">
                          <a:solidFill>
                            <a:schemeClr val="tx1"/>
                          </a:solidFill>
                          <a:latin typeface="Arial" panose="020B0604020202020204" pitchFamily="34" charset="0"/>
                          <a:ea typeface="宋体" panose="02010600030101010101" pitchFamily="2" charset="-122"/>
                        </a:defRPr>
                      </a:lvl2pPr>
                      <a:lvl3pPr marL="1143000" indent="-228600" algn="l">
                        <a:spcBef>
                          <a:spcPct val="20000"/>
                        </a:spcBef>
                        <a:buClr>
                          <a:srgbClr val="009900"/>
                        </a:buClr>
                        <a:buSzPct val="60000"/>
                        <a:buFont typeface="Wingdings" panose="05000000000000000000" pitchFamily="2" charset="2"/>
                        <a:defRPr sz="2000">
                          <a:solidFill>
                            <a:schemeClr val="tx1"/>
                          </a:solidFill>
                          <a:latin typeface="Arial" panose="020B0604020202020204" pitchFamily="34" charset="0"/>
                          <a:ea typeface="宋体" panose="02010600030101010101" pitchFamily="2" charset="-122"/>
                        </a:defRPr>
                      </a:lvl3pPr>
                      <a:lvl4pPr marL="1600200" indent="-228600" algn="l">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4pPr>
                      <a:lvl5pPr marL="2057400" indent="-228600" algn="l">
                        <a:spcBef>
                          <a:spcPct val="20000"/>
                        </a:spcBef>
                        <a:buClr>
                          <a:schemeClr val="accent2"/>
                        </a:buClr>
                        <a:buSzPct val="5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9pPr>
                    </a:lstStyle>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55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55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p3_8.cpp                                                                        *   </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55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a:t>
                      </a:r>
                      <a:r>
                        <a:rPr kumimoji="0" lang="zh-CN" altLang="en-US" sz="155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实现两个数据交换的通用程序                                   *</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zh-CN" altLang="en-US" sz="155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r>
                        <a:rPr kumimoji="0" lang="en-US" altLang="zh-CN" sz="155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55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#include &lt;iostream&gt;</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55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using namespace std;</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550" b="1"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void </a:t>
                      </a:r>
                      <a:r>
                        <a:rPr kumimoji="0" lang="en-US" altLang="zh-CN" sz="1550" b="1" i="0" u="none" strike="noStrike" cap="none" normalizeH="0" baseline="0" dirty="0" err="1">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swap_i</a:t>
                      </a:r>
                      <a:r>
                        <a:rPr kumimoji="0" lang="en-US" altLang="zh-CN" sz="1550" b="1"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(int </a:t>
                      </a:r>
                      <a:r>
                        <a:rPr kumimoji="0" lang="en-US" altLang="zh-CN" sz="1550" b="1" i="0" u="none" strike="noStrike" cap="none" normalizeH="0" baseline="0" dirty="0">
                          <a:ln>
                            <a:noFill/>
                          </a:ln>
                          <a:solidFill>
                            <a:srgbClr val="FF0000"/>
                          </a:solidFill>
                          <a:effectLst/>
                          <a:latin typeface="Times New Roman" panose="02020603050405020304" pitchFamily="18" charset="0"/>
                          <a:ea typeface="宋体" panose="02010600030101010101" pitchFamily="2" charset="-122"/>
                          <a:cs typeface="Times New Roman" panose="02020603050405020304" pitchFamily="18" charset="0"/>
                        </a:rPr>
                        <a:t>*num1</a:t>
                      </a:r>
                      <a:r>
                        <a:rPr kumimoji="0" lang="en-US" altLang="zh-CN" sz="1550" b="1"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,int </a:t>
                      </a:r>
                      <a:r>
                        <a:rPr kumimoji="0" lang="en-US" altLang="zh-CN" sz="1550" b="1" i="0" u="none" strike="noStrike" cap="none" normalizeH="0" baseline="0" dirty="0">
                          <a:ln>
                            <a:noFill/>
                          </a:ln>
                          <a:solidFill>
                            <a:srgbClr val="FF0000"/>
                          </a:solidFill>
                          <a:effectLst/>
                          <a:latin typeface="Times New Roman" panose="02020603050405020304" pitchFamily="18" charset="0"/>
                          <a:ea typeface="宋体" panose="02010600030101010101" pitchFamily="2" charset="-122"/>
                          <a:cs typeface="Times New Roman" panose="02020603050405020304" pitchFamily="18" charset="0"/>
                        </a:rPr>
                        <a:t>*num2</a:t>
                      </a:r>
                      <a:r>
                        <a:rPr kumimoji="0" lang="en-US" altLang="zh-CN" sz="1550" b="1"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r>
                        <a:rPr kumimoji="0" lang="en-US" altLang="zh-CN" sz="155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a:t>
                      </a:r>
                      <a:r>
                        <a:rPr kumimoji="0" lang="zh-CN" altLang="en-US" sz="155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整型数交换</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55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55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int t;</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55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t=*num1;</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55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*num1=*num2;</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55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*num2=t;</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55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550" b="1"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void swap(void </a:t>
                      </a:r>
                      <a:r>
                        <a:rPr kumimoji="0" lang="en-US" altLang="zh-CN" sz="1550" b="1" i="0" u="none" strike="noStrike" cap="none" normalizeH="0" baseline="0" dirty="0">
                          <a:ln>
                            <a:noFill/>
                          </a:ln>
                          <a:solidFill>
                            <a:srgbClr val="FF0000"/>
                          </a:solidFill>
                          <a:effectLst/>
                          <a:latin typeface="Times New Roman" panose="02020603050405020304" pitchFamily="18" charset="0"/>
                          <a:ea typeface="宋体" panose="02010600030101010101" pitchFamily="2" charset="-122"/>
                          <a:cs typeface="Times New Roman" panose="02020603050405020304" pitchFamily="18" charset="0"/>
                        </a:rPr>
                        <a:t>*num1</a:t>
                      </a:r>
                      <a:r>
                        <a:rPr kumimoji="0" lang="en-US" altLang="zh-CN" sz="1550" b="1"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,void </a:t>
                      </a:r>
                      <a:r>
                        <a:rPr kumimoji="0" lang="en-US" altLang="zh-CN" sz="1550" b="1" i="0" u="none" strike="noStrike" cap="none" normalizeH="0" baseline="0" dirty="0">
                          <a:ln>
                            <a:noFill/>
                          </a:ln>
                          <a:solidFill>
                            <a:srgbClr val="FF0000"/>
                          </a:solidFill>
                          <a:effectLst/>
                          <a:latin typeface="Times New Roman" panose="02020603050405020304" pitchFamily="18" charset="0"/>
                          <a:ea typeface="宋体" panose="02010600030101010101" pitchFamily="2" charset="-122"/>
                          <a:cs typeface="Times New Roman" panose="02020603050405020304" pitchFamily="18" charset="0"/>
                        </a:rPr>
                        <a:t>*num2</a:t>
                      </a:r>
                      <a:r>
                        <a:rPr kumimoji="0" lang="en-US" altLang="zh-CN" sz="1550" b="1"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,int size)</a:t>
                      </a:r>
                      <a:r>
                        <a:rPr kumimoji="0" lang="en-US" altLang="zh-CN" sz="155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 </a:t>
                      </a:r>
                      <a:r>
                        <a:rPr kumimoji="0" lang="zh-CN" altLang="en-US" sz="155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所有类型数据交换</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55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55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char *first=(char *)num1,*second=(char *)num2;</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55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for(int k=0;k&lt;</a:t>
                      </a:r>
                      <a:r>
                        <a:rPr kumimoji="0" lang="en-US" altLang="zh-CN" sz="1550" b="0" i="0" u="none" strike="noStrike" cap="none" normalizeH="0" baseline="0" dirty="0" err="1">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size;k</a:t>
                      </a:r>
                      <a:r>
                        <a:rPr kumimoji="0" lang="en-US" altLang="zh-CN" sz="155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55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 </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55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char temp;</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55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temp=first[k];</a:t>
                      </a:r>
                    </a:p>
                  </a:txBody>
                  <a:tcPr marT="45723" marB="45723" horzOverflow="overflow">
                    <a:lnL>
                      <a:noFill/>
                    </a:lnL>
                    <a:lnR>
                      <a:noFill/>
                    </a:lnR>
                    <a:lnT w="28575" cap="flat" cmpd="sng" algn="ctr">
                      <a:solidFill>
                        <a:srgbClr val="003399"/>
                      </a:solidFill>
                      <a:prstDash val="solid"/>
                      <a:round/>
                      <a:headEnd type="none" w="med" len="med"/>
                      <a:tailEnd type="none" w="med" len="med"/>
                    </a:lnT>
                    <a:lnB w="6350" cap="flat" cmpd="sng" algn="ctr">
                      <a:solidFill>
                        <a:srgbClr val="003399"/>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bl>
          </a:graphicData>
        </a:graphic>
      </p:graphicFrame>
      <p:sp>
        <p:nvSpPr>
          <p:cNvPr id="4" name="AutoShape 10">
            <a:extLst>
              <a:ext uri="{FF2B5EF4-FFF2-40B4-BE49-F238E27FC236}">
                <a16:creationId xmlns:a16="http://schemas.microsoft.com/office/drawing/2014/main" id="{9D7A9F6A-5E3B-97AD-FE23-74D2FEDA5ECF}"/>
              </a:ext>
            </a:extLst>
          </p:cNvPr>
          <p:cNvSpPr>
            <a:spLocks noChangeArrowheads="1"/>
          </p:cNvSpPr>
          <p:nvPr/>
        </p:nvSpPr>
        <p:spPr bwMode="auto">
          <a:xfrm>
            <a:off x="5227320" y="3558540"/>
            <a:ext cx="2819400" cy="433388"/>
          </a:xfrm>
          <a:prstGeom prst="wedgeRoundRectCallout">
            <a:avLst>
              <a:gd name="adj1" fmla="val -100167"/>
              <a:gd name="adj2" fmla="val -222894"/>
              <a:gd name="adj3" fmla="val 16667"/>
            </a:avLst>
          </a:prstGeom>
          <a:solidFill>
            <a:srgbClr val="F5F9FD"/>
          </a:solidFill>
          <a:ln w="19050">
            <a:solidFill>
              <a:schemeClr val="accent1"/>
            </a:solidFill>
            <a:miter lim="800000"/>
            <a:headEnd/>
            <a:tailEnd/>
          </a:ln>
          <a:effectLst/>
        </p:spPr>
        <p:txBody>
          <a:bodyPr/>
          <a:lstStyle>
            <a:lvl1pPr marL="457200" indent="-457200">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algn="ctr">
              <a:spcBef>
                <a:spcPct val="0"/>
              </a:spcBef>
              <a:buClrTx/>
              <a:buSzTx/>
              <a:buNone/>
            </a:pPr>
            <a:r>
              <a:rPr kumimoji="1" lang="zh-CN" altLang="en-US" sz="2000" b="1" dirty="0">
                <a:solidFill>
                  <a:schemeClr val="accent1"/>
                </a:solidFill>
              </a:rPr>
              <a:t>指针作为函数形式参数 </a:t>
            </a:r>
          </a:p>
        </p:txBody>
      </p:sp>
      <p:sp>
        <p:nvSpPr>
          <p:cNvPr id="6" name="文本框 5">
            <a:extLst>
              <a:ext uri="{FF2B5EF4-FFF2-40B4-BE49-F238E27FC236}">
                <a16:creationId xmlns:a16="http://schemas.microsoft.com/office/drawing/2014/main" id="{799EB854-D110-1328-F643-E080EE5D11D5}"/>
              </a:ext>
            </a:extLst>
          </p:cNvPr>
          <p:cNvSpPr txBox="1"/>
          <p:nvPr/>
        </p:nvSpPr>
        <p:spPr>
          <a:xfrm>
            <a:off x="900848" y="121514"/>
            <a:ext cx="10560350" cy="584775"/>
          </a:xfrm>
          <a:prstGeom prst="rect">
            <a:avLst/>
          </a:prstGeom>
          <a:noFill/>
        </p:spPr>
        <p:txBody>
          <a:bodyPr wrap="square">
            <a:spAutoFit/>
          </a:bodyPr>
          <a:lstStyle/>
          <a:p>
            <a:r>
              <a:rPr lang="en-US" altLang="zh-CN" sz="3200" b="1" dirty="0">
                <a:latin typeface="微软雅黑" panose="020B0503020204020204" pitchFamily="34" charset="-122"/>
                <a:ea typeface="微软雅黑" panose="020B0503020204020204" pitchFamily="34" charset="-122"/>
                <a:cs typeface="+mj-cs"/>
              </a:rPr>
              <a:t>3.3.6 </a:t>
            </a:r>
            <a:r>
              <a:rPr lang="zh-CN" altLang="en-US" sz="3200" b="1" dirty="0">
                <a:latin typeface="微软雅黑" panose="020B0503020204020204" pitchFamily="34" charset="-122"/>
                <a:ea typeface="微软雅黑" panose="020B0503020204020204" pitchFamily="34" charset="-122"/>
                <a:cs typeface="+mj-cs"/>
              </a:rPr>
              <a:t>指针与函数</a:t>
            </a:r>
          </a:p>
        </p:txBody>
      </p:sp>
    </p:spTree>
    <p:extLst>
      <p:ext uri="{BB962C8B-B14F-4D97-AF65-F5344CB8AC3E}">
        <p14:creationId xmlns:p14="http://schemas.microsoft.com/office/powerpoint/2010/main" val="22676615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1"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autoUpdateAnimBg="0"/>
      <p:bldP spid="4" grpId="1" animBg="1"/>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68A5CA-B880-A9B1-6A6C-E4E9B657493D}"/>
            </a:ext>
          </a:extLst>
        </p:cNvPr>
        <p:cNvGrpSpPr/>
        <p:nvPr/>
      </p:nvGrpSpPr>
      <p:grpSpPr>
        <a:xfrm>
          <a:off x="0" y="0"/>
          <a:ext cx="0" cy="0"/>
          <a:chOff x="0" y="0"/>
          <a:chExt cx="0" cy="0"/>
        </a:xfrm>
      </p:grpSpPr>
      <p:graphicFrame>
        <p:nvGraphicFramePr>
          <p:cNvPr id="3" name="Group 2">
            <a:extLst>
              <a:ext uri="{FF2B5EF4-FFF2-40B4-BE49-F238E27FC236}">
                <a16:creationId xmlns:a16="http://schemas.microsoft.com/office/drawing/2014/main" id="{3ED5A442-02DC-006C-6ACC-78198BC13819}"/>
              </a:ext>
            </a:extLst>
          </p:cNvPr>
          <p:cNvGraphicFramePr>
            <a:graphicFrameLocks noGrp="1"/>
          </p:cNvGraphicFramePr>
          <p:nvPr>
            <p:extLst>
              <p:ext uri="{D42A27DB-BD31-4B8C-83A1-F6EECF244321}">
                <p14:modId xmlns:p14="http://schemas.microsoft.com/office/powerpoint/2010/main" val="964157550"/>
              </p:ext>
            </p:extLst>
          </p:nvPr>
        </p:nvGraphicFramePr>
        <p:xfrm>
          <a:off x="1249998" y="914101"/>
          <a:ext cx="8229600" cy="5532102"/>
        </p:xfrm>
        <a:graphic>
          <a:graphicData uri="http://schemas.openxmlformats.org/drawingml/2006/table">
            <a:tbl>
              <a:tblPr/>
              <a:tblGrid>
                <a:gridCol w="609600">
                  <a:extLst>
                    <a:ext uri="{9D8B030D-6E8A-4147-A177-3AD203B41FA5}">
                      <a16:colId xmlns:a16="http://schemas.microsoft.com/office/drawing/2014/main" val="20000"/>
                    </a:ext>
                  </a:extLst>
                </a:gridCol>
                <a:gridCol w="7620000">
                  <a:extLst>
                    <a:ext uri="{9D8B030D-6E8A-4147-A177-3AD203B41FA5}">
                      <a16:colId xmlns:a16="http://schemas.microsoft.com/office/drawing/2014/main" val="20001"/>
                    </a:ext>
                  </a:extLst>
                </a:gridCol>
              </a:tblGrid>
              <a:tr h="5280343">
                <a:tc>
                  <a:txBody>
                    <a:bodyPr/>
                    <a:lstStyle/>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5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21</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5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22</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5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23</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5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24</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5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25</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5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26</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5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27</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5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28</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5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29</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5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30</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5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31</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5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32</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5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33</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5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34</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5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35</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5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36</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5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37</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5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38</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5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39 </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5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40</a:t>
                      </a:r>
                    </a:p>
                  </a:txBody>
                  <a:tcPr marT="45711" marB="45711" horzOverflow="overflow">
                    <a:lnL cap="flat">
                      <a:noFill/>
                    </a:lnL>
                    <a:lnR>
                      <a:noFill/>
                    </a:lnR>
                    <a:lnT w="28575" cap="flat" cmpd="sng" algn="ctr">
                      <a:solidFill>
                        <a:srgbClr val="003399"/>
                      </a:solidFill>
                      <a:prstDash val="solid"/>
                      <a:round/>
                      <a:headEnd type="none" w="med" len="med"/>
                      <a:tailEnd type="none" w="med" len="med"/>
                    </a:lnT>
                    <a:lnB w="6350" cap="flat" cmpd="sng" algn="ctr">
                      <a:solidFill>
                        <a:srgbClr val="003399"/>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5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first[k]=second[k];</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5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        second[k]=temp;</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5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    }</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5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 </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500" b="1"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int</a:t>
                      </a:r>
                      <a:r>
                        <a:rPr kumimoji="0" lang="en-US" altLang="zh-CN" sz="1500" b="1"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 main()</a:t>
                      </a:r>
                      <a:endParaRPr kumimoji="0" lang="en-US" altLang="zh-CN" sz="15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endParaRP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5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 </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5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   </a:t>
                      </a:r>
                      <a:r>
                        <a:rPr kumimoji="0" lang="en-US" altLang="zh-CN" sz="15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int</a:t>
                      </a:r>
                      <a:r>
                        <a:rPr kumimoji="0" lang="en-US" altLang="zh-CN" sz="15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 a=3,b=6;</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5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   double x=2.3,y=4.5;</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5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   char c1[8]="John",c2[8]="Antony";</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5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   </a:t>
                      </a:r>
                      <a:r>
                        <a:rPr kumimoji="0" lang="en-US" altLang="zh-CN" sz="15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cout</a:t>
                      </a:r>
                      <a:r>
                        <a:rPr kumimoji="0" lang="en-US" altLang="zh-CN" sz="15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&lt;&lt;"before </a:t>
                      </a:r>
                      <a:r>
                        <a:rPr kumimoji="0" lang="en-US" altLang="zh-CN" sz="15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swap:a</a:t>
                      </a:r>
                      <a:r>
                        <a:rPr kumimoji="0" lang="en-US" altLang="zh-CN" sz="15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="&lt;&lt;a&lt;&lt;"  b="&lt;&lt;b&lt;&lt;</a:t>
                      </a:r>
                      <a:r>
                        <a:rPr kumimoji="0" lang="en-US" altLang="zh-CN" sz="15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endl</a:t>
                      </a:r>
                      <a:r>
                        <a:rPr kumimoji="0" lang="en-US" altLang="zh-CN" sz="15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5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   </a:t>
                      </a:r>
                      <a:r>
                        <a:rPr kumimoji="0" lang="en-US" altLang="zh-CN" sz="1500" b="0" i="0" u="none" strike="noStrike" cap="none" normalizeH="0" baseline="0" dirty="0" err="1">
                          <a:ln>
                            <a:noFill/>
                          </a:ln>
                          <a:solidFill>
                            <a:srgbClr val="FF0000"/>
                          </a:solidFill>
                          <a:effectLst/>
                          <a:latin typeface="Times New Roman" panose="02020603050405020304" pitchFamily="18" charset="0"/>
                          <a:ea typeface="宋体" pitchFamily="2" charset="-122"/>
                          <a:cs typeface="Times New Roman" panose="02020603050405020304" pitchFamily="18" charset="0"/>
                        </a:rPr>
                        <a:t>swap_i</a:t>
                      </a:r>
                      <a:r>
                        <a:rPr kumimoji="0" lang="en-US" altLang="zh-CN" sz="1500" b="0" i="0" u="none" strike="noStrike" cap="none" normalizeH="0" baseline="0" dirty="0">
                          <a:ln>
                            <a:noFill/>
                          </a:ln>
                          <a:solidFill>
                            <a:srgbClr val="FF0000"/>
                          </a:solidFill>
                          <a:effectLst/>
                          <a:latin typeface="Times New Roman" panose="02020603050405020304" pitchFamily="18" charset="0"/>
                          <a:ea typeface="宋体" pitchFamily="2" charset="-122"/>
                          <a:cs typeface="Times New Roman" panose="02020603050405020304" pitchFamily="18" charset="0"/>
                        </a:rPr>
                        <a:t>(&amp;</a:t>
                      </a:r>
                      <a:r>
                        <a:rPr kumimoji="0" lang="en-US" altLang="zh-CN" sz="1500" b="0" i="0" u="none" strike="noStrike" cap="none" normalizeH="0" baseline="0" dirty="0" err="1">
                          <a:ln>
                            <a:noFill/>
                          </a:ln>
                          <a:solidFill>
                            <a:srgbClr val="FF0000"/>
                          </a:solidFill>
                          <a:effectLst/>
                          <a:latin typeface="Times New Roman" panose="02020603050405020304" pitchFamily="18" charset="0"/>
                          <a:ea typeface="宋体" pitchFamily="2" charset="-122"/>
                          <a:cs typeface="Times New Roman" panose="02020603050405020304" pitchFamily="18" charset="0"/>
                        </a:rPr>
                        <a:t>a,&amp;b</a:t>
                      </a:r>
                      <a:r>
                        <a:rPr kumimoji="0" lang="en-US" altLang="zh-CN" sz="1500" b="0" i="0" u="none" strike="noStrike" cap="none" normalizeH="0" baseline="0" dirty="0">
                          <a:ln>
                            <a:noFill/>
                          </a:ln>
                          <a:solidFill>
                            <a:srgbClr val="FF0000"/>
                          </a:solidFill>
                          <a:effectLst/>
                          <a:latin typeface="Times New Roman" panose="02020603050405020304" pitchFamily="18" charset="0"/>
                          <a:ea typeface="宋体" pitchFamily="2" charset="-122"/>
                          <a:cs typeface="Times New Roman" panose="02020603050405020304" pitchFamily="18" charset="0"/>
                        </a:rPr>
                        <a:t>);</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5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   </a:t>
                      </a:r>
                      <a:r>
                        <a:rPr kumimoji="0" lang="en-US" altLang="zh-CN" sz="15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cout</a:t>
                      </a:r>
                      <a:r>
                        <a:rPr kumimoji="0" lang="en-US" altLang="zh-CN" sz="15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&lt;&lt;"after swap: a="&lt;&lt;a&lt;&lt;"  b="&lt;&lt;b&lt;&lt;</a:t>
                      </a:r>
                      <a:r>
                        <a:rPr kumimoji="0" lang="en-US" altLang="zh-CN" sz="15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endl</a:t>
                      </a:r>
                      <a:r>
                        <a:rPr kumimoji="0" lang="en-US" altLang="zh-CN" sz="15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5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   </a:t>
                      </a:r>
                      <a:r>
                        <a:rPr kumimoji="0" lang="en-US" altLang="zh-CN" sz="15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cout</a:t>
                      </a:r>
                      <a:r>
                        <a:rPr kumimoji="0" lang="en-US" altLang="zh-CN" sz="15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&lt;&lt;"before </a:t>
                      </a:r>
                      <a:r>
                        <a:rPr kumimoji="0" lang="en-US" altLang="zh-CN" sz="15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swap:x</a:t>
                      </a:r>
                      <a:r>
                        <a:rPr kumimoji="0" lang="en-US" altLang="zh-CN" sz="15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="&lt;&lt;x&lt;&lt;"  y="&lt;&lt;y&lt;&lt;</a:t>
                      </a:r>
                      <a:r>
                        <a:rPr kumimoji="0" lang="en-US" altLang="zh-CN" sz="15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endl</a:t>
                      </a:r>
                      <a:r>
                        <a:rPr kumimoji="0" lang="en-US" altLang="zh-CN" sz="15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5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   </a:t>
                      </a:r>
                      <a:r>
                        <a:rPr kumimoji="0" lang="en-US" altLang="zh-CN" sz="1500" b="0" i="0" u="none" strike="noStrike" cap="none" normalizeH="0" baseline="0" dirty="0">
                          <a:ln>
                            <a:noFill/>
                          </a:ln>
                          <a:solidFill>
                            <a:srgbClr val="FF0000"/>
                          </a:solidFill>
                          <a:effectLst/>
                          <a:latin typeface="Times New Roman" panose="02020603050405020304" pitchFamily="18" charset="0"/>
                          <a:ea typeface="宋体" pitchFamily="2" charset="-122"/>
                          <a:cs typeface="Times New Roman" panose="02020603050405020304" pitchFamily="18" charset="0"/>
                        </a:rPr>
                        <a:t>swap(&amp;</a:t>
                      </a:r>
                      <a:r>
                        <a:rPr kumimoji="0" lang="en-US" altLang="zh-CN" sz="1500" b="0" i="0" u="none" strike="noStrike" cap="none" normalizeH="0" baseline="0" dirty="0" err="1">
                          <a:ln>
                            <a:noFill/>
                          </a:ln>
                          <a:solidFill>
                            <a:srgbClr val="FF0000"/>
                          </a:solidFill>
                          <a:effectLst/>
                          <a:latin typeface="Times New Roman" panose="02020603050405020304" pitchFamily="18" charset="0"/>
                          <a:ea typeface="宋体" pitchFamily="2" charset="-122"/>
                          <a:cs typeface="Times New Roman" panose="02020603050405020304" pitchFamily="18" charset="0"/>
                        </a:rPr>
                        <a:t>x,&amp;y,sizeof</a:t>
                      </a:r>
                      <a:r>
                        <a:rPr kumimoji="0" lang="en-US" altLang="zh-CN" sz="1500" b="0" i="0" u="none" strike="noStrike" cap="none" normalizeH="0" baseline="0" dirty="0">
                          <a:ln>
                            <a:noFill/>
                          </a:ln>
                          <a:solidFill>
                            <a:srgbClr val="FF0000"/>
                          </a:solidFill>
                          <a:effectLst/>
                          <a:latin typeface="Times New Roman" panose="02020603050405020304" pitchFamily="18" charset="0"/>
                          <a:ea typeface="宋体" pitchFamily="2" charset="-122"/>
                          <a:cs typeface="Times New Roman" panose="02020603050405020304" pitchFamily="18" charset="0"/>
                        </a:rPr>
                        <a:t>(x));</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5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   </a:t>
                      </a:r>
                      <a:r>
                        <a:rPr kumimoji="0" lang="en-US" altLang="zh-CN" sz="15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cout</a:t>
                      </a:r>
                      <a:r>
                        <a:rPr kumimoji="0" lang="en-US" altLang="zh-CN" sz="15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&lt;&lt;"after swap: x="&lt;&lt;x&lt;&lt;"  y="&lt;&lt;y&lt;&lt;</a:t>
                      </a:r>
                      <a:r>
                        <a:rPr kumimoji="0" lang="en-US" altLang="zh-CN" sz="15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endl</a:t>
                      </a:r>
                      <a:r>
                        <a:rPr kumimoji="0" lang="en-US" altLang="zh-CN" sz="15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5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   </a:t>
                      </a:r>
                      <a:r>
                        <a:rPr kumimoji="0" lang="en-US" altLang="zh-CN" sz="15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cout</a:t>
                      </a:r>
                      <a:r>
                        <a:rPr kumimoji="0" lang="en-US" altLang="zh-CN" sz="15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&lt;&lt;"before swap:c1="&lt;&lt;c1&lt;&lt;"  c2="&lt;&lt;c2&lt;&lt;</a:t>
                      </a:r>
                      <a:r>
                        <a:rPr kumimoji="0" lang="en-US" altLang="zh-CN" sz="15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endl</a:t>
                      </a:r>
                      <a:r>
                        <a:rPr kumimoji="0" lang="en-US" altLang="zh-CN" sz="15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5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   </a:t>
                      </a:r>
                      <a:r>
                        <a:rPr kumimoji="0" lang="en-US" altLang="zh-CN" sz="1500" b="0" i="0" u="none" strike="noStrike" cap="none" normalizeH="0" baseline="0" dirty="0">
                          <a:ln>
                            <a:noFill/>
                          </a:ln>
                          <a:solidFill>
                            <a:srgbClr val="FF0000"/>
                          </a:solidFill>
                          <a:effectLst/>
                          <a:latin typeface="Times New Roman" panose="02020603050405020304" pitchFamily="18" charset="0"/>
                          <a:ea typeface="宋体" pitchFamily="2" charset="-122"/>
                          <a:cs typeface="Times New Roman" panose="02020603050405020304" pitchFamily="18" charset="0"/>
                        </a:rPr>
                        <a:t>swap(&amp;c1,&amp;c2,sizeof(c1));</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5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   </a:t>
                      </a:r>
                      <a:r>
                        <a:rPr kumimoji="0" lang="en-US" altLang="zh-CN" sz="15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cout</a:t>
                      </a:r>
                      <a:r>
                        <a:rPr kumimoji="0" lang="en-US" altLang="zh-CN" sz="15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&lt;&lt;"after swap: c1="&lt;&lt;c1&lt;&lt;"  c2="&lt;&lt;c2&lt;&lt;</a:t>
                      </a:r>
                      <a:r>
                        <a:rPr kumimoji="0" lang="en-US" altLang="zh-CN" sz="15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endl</a:t>
                      </a:r>
                      <a:r>
                        <a:rPr kumimoji="0" lang="en-US" altLang="zh-CN" sz="15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5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   return 0;</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5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 </a:t>
                      </a:r>
                    </a:p>
                  </a:txBody>
                  <a:tcPr marT="45711" marB="45711" horzOverflow="overflow">
                    <a:lnL>
                      <a:noFill/>
                    </a:lnL>
                    <a:lnR cap="flat">
                      <a:noFill/>
                    </a:lnR>
                    <a:lnT w="28575" cap="flat" cmpd="sng" algn="ctr">
                      <a:solidFill>
                        <a:srgbClr val="003399"/>
                      </a:solidFill>
                      <a:prstDash val="solid"/>
                      <a:round/>
                      <a:headEnd type="none" w="med" len="med"/>
                      <a:tailEnd type="none" w="med" len="med"/>
                    </a:lnT>
                    <a:lnB w="6350" cap="flat" cmpd="sng" algn="ctr">
                      <a:solidFill>
                        <a:srgbClr val="003399"/>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bl>
          </a:graphicData>
        </a:graphic>
      </p:graphicFrame>
      <p:grpSp>
        <p:nvGrpSpPr>
          <p:cNvPr id="5" name="组合 4">
            <a:extLst>
              <a:ext uri="{FF2B5EF4-FFF2-40B4-BE49-F238E27FC236}">
                <a16:creationId xmlns:a16="http://schemas.microsoft.com/office/drawing/2014/main" id="{92B5D973-1EF2-013C-C534-B418961AD7CB}"/>
              </a:ext>
            </a:extLst>
          </p:cNvPr>
          <p:cNvGrpSpPr/>
          <p:nvPr/>
        </p:nvGrpSpPr>
        <p:grpSpPr>
          <a:xfrm>
            <a:off x="6653463" y="2750185"/>
            <a:ext cx="3511617" cy="2626558"/>
            <a:chOff x="7491663" y="1812925"/>
            <a:chExt cx="3153479" cy="2626558"/>
          </a:xfrm>
        </p:grpSpPr>
        <p:sp>
          <p:nvSpPr>
            <p:cNvPr id="6" name="Rectangle 9">
              <a:extLst>
                <a:ext uri="{FF2B5EF4-FFF2-40B4-BE49-F238E27FC236}">
                  <a16:creationId xmlns:a16="http://schemas.microsoft.com/office/drawing/2014/main" id="{B3D5912F-479C-E901-8A6C-E46954B37DF5}"/>
                </a:ext>
              </a:extLst>
            </p:cNvPr>
            <p:cNvSpPr>
              <a:spLocks noChangeArrowheads="1"/>
            </p:cNvSpPr>
            <p:nvPr/>
          </p:nvSpPr>
          <p:spPr bwMode="auto">
            <a:xfrm>
              <a:off x="7491663" y="1812925"/>
              <a:ext cx="3153478" cy="2210435"/>
            </a:xfrm>
            <a:prstGeom prst="rect">
              <a:avLst/>
            </a:prstGeom>
            <a:solidFill>
              <a:schemeClr val="bg1"/>
            </a:solidFill>
            <a:ln w="1905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tLang="zh-CN" b="1" dirty="0">
                <a:solidFill>
                  <a:schemeClr val="tx1"/>
                </a:solidFill>
                <a:latin typeface="Times New Roman" panose="02020603050405020304" pitchFamily="18" charset="0"/>
                <a:ea typeface="宋体" panose="02010600030101010101" pitchFamily="2" charset="-122"/>
                <a:cs typeface="Times New Roman" panose="02020603050405020304" pitchFamily="18" charset="0"/>
              </a:endParaRPr>
            </a:p>
          </p:txBody>
        </p:sp>
        <p:sp>
          <p:nvSpPr>
            <p:cNvPr id="7" name="文本框 6">
              <a:extLst>
                <a:ext uri="{FF2B5EF4-FFF2-40B4-BE49-F238E27FC236}">
                  <a16:creationId xmlns:a16="http://schemas.microsoft.com/office/drawing/2014/main" id="{655A7B6A-2A1C-5982-AE2A-FC8707031699}"/>
                </a:ext>
              </a:extLst>
            </p:cNvPr>
            <p:cNvSpPr txBox="1"/>
            <p:nvPr/>
          </p:nvSpPr>
          <p:spPr>
            <a:xfrm>
              <a:off x="7624510" y="1854160"/>
              <a:ext cx="3020632" cy="2585323"/>
            </a:xfrm>
            <a:prstGeom prst="rect">
              <a:avLst/>
            </a:prstGeom>
            <a:noFill/>
          </p:spPr>
          <p:txBody>
            <a:bodyPr wrap="square">
              <a:spAutoFit/>
            </a:bodyPr>
            <a:lstStyle/>
            <a:p>
              <a:pPr>
                <a:defRPr/>
              </a:pPr>
              <a:r>
                <a:rPr kumimoji="1" lang="zh-CN" altLang="en-US" b="1" dirty="0">
                  <a:effectLst>
                    <a:outerShdw blurRad="38100" dist="38100" dir="2700000" algn="tl">
                      <a:srgbClr val="C0C0C0"/>
                    </a:outerShdw>
                  </a:effectLst>
                  <a:latin typeface="微软雅黑" panose="020B0503020204020204" pitchFamily="34" charset="-122"/>
                  <a:ea typeface="微软雅黑" panose="020B0503020204020204" pitchFamily="34" charset="-122"/>
                  <a:cs typeface="Times New Roman" panose="02020603050405020304" pitchFamily="18" charset="0"/>
                </a:rPr>
                <a:t>运行结果</a:t>
              </a:r>
              <a:r>
                <a:rPr kumimoji="1" lang="zh-CN" altLang="en-US" dirty="0">
                  <a:effectLst>
                    <a:outerShdw blurRad="38100" dist="38100" dir="2700000" algn="tl">
                      <a:srgbClr val="C0C0C0"/>
                    </a:outerShdw>
                  </a:effectLst>
                  <a:latin typeface="Times New Roman" panose="02020603050405020304" pitchFamily="18" charset="0"/>
                  <a:ea typeface="宋体" panose="02010600030101010101" pitchFamily="2" charset="-122"/>
                  <a:cs typeface="Times New Roman" panose="02020603050405020304" pitchFamily="18" charset="0"/>
                </a:rPr>
                <a:t>：       </a:t>
              </a:r>
            </a:p>
            <a:p>
              <a:pPr algn="just">
                <a:defRPr/>
              </a:pPr>
              <a:r>
                <a:rPr kumimoji="1" lang="en-US" altLang="zh-CN" dirty="0">
                  <a:effectLst>
                    <a:outerShdw blurRad="38100" dist="38100" dir="2700000" algn="tl">
                      <a:srgbClr val="C0C0C0"/>
                    </a:outerShdw>
                  </a:effectLst>
                  <a:latin typeface="Times New Roman" pitchFamily="18" charset="0"/>
                  <a:cs typeface="Times New Roman" pitchFamily="18" charset="0"/>
                </a:rPr>
                <a:t>before </a:t>
              </a:r>
              <a:r>
                <a:rPr kumimoji="1" lang="en-US" altLang="zh-CN" dirty="0" err="1">
                  <a:effectLst>
                    <a:outerShdw blurRad="38100" dist="38100" dir="2700000" algn="tl">
                      <a:srgbClr val="C0C0C0"/>
                    </a:outerShdw>
                  </a:effectLst>
                  <a:latin typeface="Times New Roman" pitchFamily="18" charset="0"/>
                  <a:cs typeface="Times New Roman" pitchFamily="18" charset="0"/>
                </a:rPr>
                <a:t>swap:a</a:t>
              </a:r>
              <a:r>
                <a:rPr kumimoji="1" lang="en-US" altLang="zh-CN" dirty="0">
                  <a:effectLst>
                    <a:outerShdw blurRad="38100" dist="38100" dir="2700000" algn="tl">
                      <a:srgbClr val="C0C0C0"/>
                    </a:outerShdw>
                  </a:effectLst>
                  <a:latin typeface="Times New Roman" pitchFamily="18" charset="0"/>
                  <a:cs typeface="Times New Roman" pitchFamily="18" charset="0"/>
                </a:rPr>
                <a:t>=3  b=6</a:t>
              </a:r>
              <a:endParaRPr kumimoji="1" lang="en-US" altLang="zh-CN" dirty="0">
                <a:effectLst>
                  <a:outerShdw blurRad="38100" dist="38100" dir="2700000" algn="tl">
                    <a:srgbClr val="C0C0C0"/>
                  </a:outerShdw>
                </a:effectLst>
                <a:latin typeface="宋体" pitchFamily="2" charset="-122"/>
                <a:cs typeface="Times New Roman" pitchFamily="18" charset="0"/>
              </a:endParaRPr>
            </a:p>
            <a:p>
              <a:pPr algn="just">
                <a:defRPr/>
              </a:pPr>
              <a:r>
                <a:rPr kumimoji="1" lang="en-US" altLang="zh-CN" dirty="0">
                  <a:effectLst>
                    <a:outerShdw blurRad="38100" dist="38100" dir="2700000" algn="tl">
                      <a:srgbClr val="C0C0C0"/>
                    </a:outerShdw>
                  </a:effectLst>
                  <a:latin typeface="Times New Roman" pitchFamily="18" charset="0"/>
                  <a:cs typeface="Times New Roman" pitchFamily="18" charset="0"/>
                </a:rPr>
                <a:t>after swap: a=6  b=3</a:t>
              </a:r>
              <a:endParaRPr kumimoji="1" lang="en-US" altLang="zh-CN" dirty="0">
                <a:effectLst>
                  <a:outerShdw blurRad="38100" dist="38100" dir="2700000" algn="tl">
                    <a:srgbClr val="C0C0C0"/>
                  </a:outerShdw>
                </a:effectLst>
                <a:latin typeface="宋体" pitchFamily="2" charset="-122"/>
                <a:cs typeface="Times New Roman" pitchFamily="18" charset="0"/>
              </a:endParaRPr>
            </a:p>
            <a:p>
              <a:pPr algn="just">
                <a:defRPr/>
              </a:pPr>
              <a:r>
                <a:rPr kumimoji="1" lang="en-US" altLang="zh-CN" dirty="0">
                  <a:effectLst>
                    <a:outerShdw blurRad="38100" dist="38100" dir="2700000" algn="tl">
                      <a:srgbClr val="C0C0C0"/>
                    </a:outerShdw>
                  </a:effectLst>
                  <a:latin typeface="Times New Roman" pitchFamily="18" charset="0"/>
                  <a:cs typeface="Times New Roman" pitchFamily="18" charset="0"/>
                </a:rPr>
                <a:t>before </a:t>
              </a:r>
              <a:r>
                <a:rPr kumimoji="1" lang="en-US" altLang="zh-CN" dirty="0" err="1">
                  <a:effectLst>
                    <a:outerShdw blurRad="38100" dist="38100" dir="2700000" algn="tl">
                      <a:srgbClr val="C0C0C0"/>
                    </a:outerShdw>
                  </a:effectLst>
                  <a:latin typeface="Times New Roman" pitchFamily="18" charset="0"/>
                  <a:cs typeface="Times New Roman" pitchFamily="18" charset="0"/>
                </a:rPr>
                <a:t>swap:x</a:t>
              </a:r>
              <a:r>
                <a:rPr kumimoji="1" lang="en-US" altLang="zh-CN" dirty="0">
                  <a:effectLst>
                    <a:outerShdw blurRad="38100" dist="38100" dir="2700000" algn="tl">
                      <a:srgbClr val="C0C0C0"/>
                    </a:outerShdw>
                  </a:effectLst>
                  <a:latin typeface="Times New Roman" pitchFamily="18" charset="0"/>
                  <a:cs typeface="Times New Roman" pitchFamily="18" charset="0"/>
                </a:rPr>
                <a:t>=2.3  y=4.5</a:t>
              </a:r>
              <a:endParaRPr kumimoji="1" lang="en-US" altLang="zh-CN" dirty="0">
                <a:effectLst>
                  <a:outerShdw blurRad="38100" dist="38100" dir="2700000" algn="tl">
                    <a:srgbClr val="C0C0C0"/>
                  </a:outerShdw>
                </a:effectLst>
                <a:latin typeface="宋体" pitchFamily="2" charset="-122"/>
                <a:cs typeface="Times New Roman" pitchFamily="18" charset="0"/>
              </a:endParaRPr>
            </a:p>
            <a:p>
              <a:pPr algn="just">
                <a:defRPr/>
              </a:pPr>
              <a:r>
                <a:rPr kumimoji="1" lang="en-US" altLang="zh-CN" dirty="0">
                  <a:effectLst>
                    <a:outerShdw blurRad="38100" dist="38100" dir="2700000" algn="tl">
                      <a:srgbClr val="C0C0C0"/>
                    </a:outerShdw>
                  </a:effectLst>
                  <a:latin typeface="Times New Roman" pitchFamily="18" charset="0"/>
                  <a:cs typeface="Times New Roman" pitchFamily="18" charset="0"/>
                </a:rPr>
                <a:t>after swap: x=4.5  y=2.3</a:t>
              </a:r>
              <a:endParaRPr kumimoji="1" lang="en-US" altLang="zh-CN" dirty="0">
                <a:effectLst>
                  <a:outerShdw blurRad="38100" dist="38100" dir="2700000" algn="tl">
                    <a:srgbClr val="C0C0C0"/>
                  </a:outerShdw>
                </a:effectLst>
                <a:latin typeface="宋体" pitchFamily="2" charset="-122"/>
                <a:cs typeface="Times New Roman" pitchFamily="18" charset="0"/>
              </a:endParaRPr>
            </a:p>
            <a:p>
              <a:pPr algn="just">
                <a:defRPr/>
              </a:pPr>
              <a:r>
                <a:rPr kumimoji="1" lang="en-US" altLang="zh-CN" dirty="0">
                  <a:effectLst>
                    <a:outerShdw blurRad="38100" dist="38100" dir="2700000" algn="tl">
                      <a:srgbClr val="C0C0C0"/>
                    </a:outerShdw>
                  </a:effectLst>
                  <a:latin typeface="Times New Roman" pitchFamily="18" charset="0"/>
                  <a:cs typeface="Times New Roman" pitchFamily="18" charset="0"/>
                </a:rPr>
                <a:t>before swap:c1=John  c2=Antony</a:t>
              </a:r>
              <a:endParaRPr kumimoji="1" lang="en-US" altLang="zh-CN" dirty="0">
                <a:effectLst>
                  <a:outerShdw blurRad="38100" dist="38100" dir="2700000" algn="tl">
                    <a:srgbClr val="C0C0C0"/>
                  </a:outerShdw>
                </a:effectLst>
                <a:latin typeface="宋体" pitchFamily="2" charset="-122"/>
                <a:cs typeface="Times New Roman" pitchFamily="18" charset="0"/>
              </a:endParaRPr>
            </a:p>
            <a:p>
              <a:pPr algn="just">
                <a:defRPr/>
              </a:pPr>
              <a:r>
                <a:rPr kumimoji="1" lang="en-US" altLang="zh-CN" dirty="0">
                  <a:effectLst>
                    <a:outerShdw blurRad="38100" dist="38100" dir="2700000" algn="tl">
                      <a:srgbClr val="C0C0C0"/>
                    </a:outerShdw>
                  </a:effectLst>
                  <a:latin typeface="Times New Roman" pitchFamily="18" charset="0"/>
                </a:rPr>
                <a:t>after swap: c1=Antony  c2=John</a:t>
              </a:r>
              <a:r>
                <a:rPr kumimoji="1" lang="en-US" altLang="zh-CN" dirty="0">
                  <a:effectLst>
                    <a:outerShdw blurRad="38100" dist="38100" dir="2700000" algn="tl">
                      <a:srgbClr val="C0C0C0"/>
                    </a:outerShdw>
                  </a:effectLst>
                  <a:latin typeface="Times New Roman" pitchFamily="18" charset="0"/>
                  <a:cs typeface="Times New Roman" pitchFamily="18" charset="0"/>
                </a:rPr>
                <a:t> </a:t>
              </a:r>
              <a:r>
                <a:rPr kumimoji="1" lang="en-US" altLang="zh-CN" dirty="0">
                  <a:effectLst>
                    <a:outerShdw blurRad="38100" dist="38100" dir="2700000" algn="tl">
                      <a:srgbClr val="C0C0C0"/>
                    </a:outerShdw>
                  </a:effectLst>
                  <a:latin typeface="Times New Roman"/>
                  <a:cs typeface="Times New Roman" pitchFamily="18" charset="0"/>
                </a:rPr>
                <a:t> </a:t>
              </a:r>
              <a:endParaRPr kumimoji="1" lang="en-US" altLang="zh-CN" dirty="0">
                <a:effectLst>
                  <a:outerShdw blurRad="38100" dist="38100" dir="2700000" algn="tl">
                    <a:srgbClr val="C0C0C0"/>
                  </a:outerShdw>
                </a:effectLst>
                <a:latin typeface="Times New Roman" panose="02020603050405020304" pitchFamily="18" charset="0"/>
                <a:ea typeface="宋体" panose="02010600030101010101" pitchFamily="2" charset="-122"/>
                <a:cs typeface="Times New Roman" panose="02020603050405020304" pitchFamily="18" charset="0"/>
              </a:endParaRPr>
            </a:p>
          </p:txBody>
        </p:sp>
      </p:grpSp>
      <p:sp>
        <p:nvSpPr>
          <p:cNvPr id="8" name="文本框 7">
            <a:extLst>
              <a:ext uri="{FF2B5EF4-FFF2-40B4-BE49-F238E27FC236}">
                <a16:creationId xmlns:a16="http://schemas.microsoft.com/office/drawing/2014/main" id="{E3C0809F-122C-89E6-E0F6-7AB50BF210E2}"/>
              </a:ext>
            </a:extLst>
          </p:cNvPr>
          <p:cNvSpPr txBox="1"/>
          <p:nvPr/>
        </p:nvSpPr>
        <p:spPr>
          <a:xfrm>
            <a:off x="900848" y="121514"/>
            <a:ext cx="10560350" cy="584775"/>
          </a:xfrm>
          <a:prstGeom prst="rect">
            <a:avLst/>
          </a:prstGeom>
          <a:noFill/>
        </p:spPr>
        <p:txBody>
          <a:bodyPr wrap="square">
            <a:spAutoFit/>
          </a:bodyPr>
          <a:lstStyle/>
          <a:p>
            <a:r>
              <a:rPr lang="en-US" altLang="zh-CN" sz="3200" b="1" dirty="0">
                <a:latin typeface="微软雅黑" panose="020B0503020204020204" pitchFamily="34" charset="-122"/>
                <a:ea typeface="微软雅黑" panose="020B0503020204020204" pitchFamily="34" charset="-122"/>
                <a:cs typeface="+mj-cs"/>
              </a:rPr>
              <a:t>3.3.6 </a:t>
            </a:r>
            <a:r>
              <a:rPr lang="zh-CN" altLang="en-US" sz="3200" b="1" dirty="0">
                <a:latin typeface="微软雅黑" panose="020B0503020204020204" pitchFamily="34" charset="-122"/>
                <a:ea typeface="微软雅黑" panose="020B0503020204020204" pitchFamily="34" charset="-122"/>
                <a:cs typeface="+mj-cs"/>
              </a:rPr>
              <a:t>指针与函数</a:t>
            </a:r>
          </a:p>
        </p:txBody>
      </p:sp>
    </p:spTree>
    <p:extLst>
      <p:ext uri="{BB962C8B-B14F-4D97-AF65-F5344CB8AC3E}">
        <p14:creationId xmlns:p14="http://schemas.microsoft.com/office/powerpoint/2010/main" val="897799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D0B2CF-3AA9-0278-DE53-2A5E1301A90F}"/>
            </a:ext>
          </a:extLst>
        </p:cNvPr>
        <p:cNvGrpSpPr/>
        <p:nvPr/>
      </p:nvGrpSpPr>
      <p:grpSpPr>
        <a:xfrm>
          <a:off x="0" y="0"/>
          <a:ext cx="0" cy="0"/>
          <a:chOff x="0" y="0"/>
          <a:chExt cx="0" cy="0"/>
        </a:xfrm>
      </p:grpSpPr>
      <p:sp>
        <p:nvSpPr>
          <p:cNvPr id="5" name="文本框 4">
            <a:extLst>
              <a:ext uri="{FF2B5EF4-FFF2-40B4-BE49-F238E27FC236}">
                <a16:creationId xmlns:a16="http://schemas.microsoft.com/office/drawing/2014/main" id="{B867580B-FF8B-B6E0-875E-20A4461DB42C}"/>
              </a:ext>
            </a:extLst>
          </p:cNvPr>
          <p:cNvSpPr txBox="1"/>
          <p:nvPr/>
        </p:nvSpPr>
        <p:spPr>
          <a:xfrm>
            <a:off x="900848" y="121514"/>
            <a:ext cx="10560350" cy="584775"/>
          </a:xfrm>
          <a:prstGeom prst="rect">
            <a:avLst/>
          </a:prstGeom>
          <a:noFill/>
        </p:spPr>
        <p:txBody>
          <a:bodyPr wrap="square">
            <a:spAutoFit/>
          </a:bodyPr>
          <a:lstStyle/>
          <a:p>
            <a:r>
              <a:rPr lang="en-US" altLang="zh-CN" sz="3200" b="1" dirty="0">
                <a:latin typeface="微软雅黑" panose="020B0503020204020204" pitchFamily="34" charset="-122"/>
                <a:ea typeface="微软雅黑" panose="020B0503020204020204" pitchFamily="34" charset="-122"/>
                <a:cs typeface="+mj-cs"/>
              </a:rPr>
              <a:t>3.3.6 </a:t>
            </a:r>
            <a:r>
              <a:rPr lang="zh-CN" altLang="en-US" sz="3200" b="1" dirty="0">
                <a:latin typeface="微软雅黑" panose="020B0503020204020204" pitchFamily="34" charset="-122"/>
                <a:ea typeface="微软雅黑" panose="020B0503020204020204" pitchFamily="34" charset="-122"/>
                <a:cs typeface="+mj-cs"/>
              </a:rPr>
              <a:t>指针与函数</a:t>
            </a:r>
          </a:p>
        </p:txBody>
      </p:sp>
      <p:grpSp>
        <p:nvGrpSpPr>
          <p:cNvPr id="6" name="组合 5">
            <a:extLst>
              <a:ext uri="{FF2B5EF4-FFF2-40B4-BE49-F238E27FC236}">
                <a16:creationId xmlns:a16="http://schemas.microsoft.com/office/drawing/2014/main" id="{167AB45B-CA44-D6AA-F7BE-3D15C31A5F3C}"/>
              </a:ext>
            </a:extLst>
          </p:cNvPr>
          <p:cNvGrpSpPr/>
          <p:nvPr/>
        </p:nvGrpSpPr>
        <p:grpSpPr>
          <a:xfrm>
            <a:off x="609600" y="1106000"/>
            <a:ext cx="4061459" cy="310896"/>
            <a:chOff x="2761705" y="1243440"/>
            <a:chExt cx="4061459" cy="310896"/>
          </a:xfrm>
        </p:grpSpPr>
        <p:sp>
          <p:nvSpPr>
            <p:cNvPr id="7" name="core goal text">
              <a:extLst>
                <a:ext uri="{FF2B5EF4-FFF2-40B4-BE49-F238E27FC236}">
                  <a16:creationId xmlns:a16="http://schemas.microsoft.com/office/drawing/2014/main" id="{D47F0822-33E5-B0A0-255A-E611FF8F9048}"/>
                </a:ext>
              </a:extLst>
            </p:cNvPr>
            <p:cNvSpPr txBox="1"/>
            <p:nvPr/>
          </p:nvSpPr>
          <p:spPr>
            <a:xfrm>
              <a:off x="3311429" y="1243440"/>
              <a:ext cx="3511735" cy="310896"/>
            </a:xfrm>
            <a:prstGeom prst="rect">
              <a:avLst/>
            </a:prstGeom>
            <a:noFill/>
            <a:ln>
              <a:noFill/>
            </a:ln>
          </p:spPr>
          <p:txBody>
            <a:bodyPr vert="horz" wrap="square" lIns="0" tIns="0" rIns="0" bIns="0" rtlCol="0" anchor="ctr">
              <a:noAutofit/>
            </a:bodyPr>
            <a:lstStyle/>
            <a:p>
              <a:pPr algn="l"/>
              <a:r>
                <a:rPr lang="zh-CN" altLang="en-US" sz="2400" b="1" dirty="0">
                  <a:solidFill>
                    <a:srgbClr val="1C51C8"/>
                  </a:solidFill>
                  <a:latin typeface="Times New Roman" panose="02020603050405020304" pitchFamily="18" charset="0"/>
                  <a:ea typeface="Microsoft YaHei UI"/>
                  <a:cs typeface="Times New Roman" panose="02020603050405020304" pitchFamily="18" charset="0"/>
                </a:rPr>
                <a:t>指针型函数</a:t>
              </a:r>
            </a:p>
          </p:txBody>
        </p:sp>
        <p:grpSp>
          <p:nvGrpSpPr>
            <p:cNvPr id="8" name="组合 7">
              <a:extLst>
                <a:ext uri="{FF2B5EF4-FFF2-40B4-BE49-F238E27FC236}">
                  <a16:creationId xmlns:a16="http://schemas.microsoft.com/office/drawing/2014/main" id="{8B61DDC1-3C4A-8876-0A3A-5A1FEB8F43EB}"/>
                </a:ext>
              </a:extLst>
            </p:cNvPr>
            <p:cNvGrpSpPr/>
            <p:nvPr/>
          </p:nvGrpSpPr>
          <p:grpSpPr>
            <a:xfrm>
              <a:off x="4952042" y="1322138"/>
              <a:ext cx="449993" cy="103462"/>
              <a:chOff x="2472812" y="1235482"/>
              <a:chExt cx="449993" cy="103462"/>
            </a:xfrm>
          </p:grpSpPr>
          <p:sp>
            <p:nvSpPr>
              <p:cNvPr id="12" name="平行四边形 11">
                <a:extLst>
                  <a:ext uri="{FF2B5EF4-FFF2-40B4-BE49-F238E27FC236}">
                    <a16:creationId xmlns:a16="http://schemas.microsoft.com/office/drawing/2014/main" id="{D482A64A-79E4-618C-F7B1-D22ECCF024F8}"/>
                  </a:ext>
                </a:extLst>
              </p:cNvPr>
              <p:cNvSpPr/>
              <p:nvPr/>
            </p:nvSpPr>
            <p:spPr>
              <a:xfrm>
                <a:off x="2472812" y="1235482"/>
                <a:ext cx="160397" cy="103462"/>
              </a:xfrm>
              <a:prstGeom prst="parallelogram">
                <a:avLst/>
              </a:prstGeom>
              <a:gradFill>
                <a:gsLst>
                  <a:gs pos="0">
                    <a:srgbClr val="184DDD"/>
                  </a:gs>
                  <a:gs pos="97203">
                    <a:srgbClr val="E6EEFC"/>
                  </a:gs>
                  <a:gs pos="6500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13" name="平行四边形 12">
                <a:extLst>
                  <a:ext uri="{FF2B5EF4-FFF2-40B4-BE49-F238E27FC236}">
                    <a16:creationId xmlns:a16="http://schemas.microsoft.com/office/drawing/2014/main" id="{DE0A9F7B-6F83-C6A4-2245-382EBF5C229A}"/>
                  </a:ext>
                </a:extLst>
              </p:cNvPr>
              <p:cNvSpPr/>
              <p:nvPr/>
            </p:nvSpPr>
            <p:spPr>
              <a:xfrm>
                <a:off x="2674045" y="1235482"/>
                <a:ext cx="248760" cy="103462"/>
              </a:xfrm>
              <a:prstGeom prst="parallelogram">
                <a:avLst/>
              </a:prstGeom>
              <a:gradFill>
                <a:gsLst>
                  <a:gs pos="82000">
                    <a:srgbClr val="E6EEFC"/>
                  </a:gs>
                  <a:gs pos="97203">
                    <a:srgbClr val="E6EEFC"/>
                  </a:gs>
                  <a:gs pos="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grpSp>
          <p:nvGrpSpPr>
            <p:cNvPr id="9" name="组合 8">
              <a:extLst>
                <a:ext uri="{FF2B5EF4-FFF2-40B4-BE49-F238E27FC236}">
                  <a16:creationId xmlns:a16="http://schemas.microsoft.com/office/drawing/2014/main" id="{A85ADD54-20CD-6B52-FD17-52F8C89EC38B}"/>
                </a:ext>
              </a:extLst>
            </p:cNvPr>
            <p:cNvGrpSpPr/>
            <p:nvPr/>
          </p:nvGrpSpPr>
          <p:grpSpPr>
            <a:xfrm flipH="1">
              <a:off x="2761705" y="1322138"/>
              <a:ext cx="449993" cy="103462"/>
              <a:chOff x="2488823" y="1260501"/>
              <a:chExt cx="449993" cy="103462"/>
            </a:xfrm>
          </p:grpSpPr>
          <p:sp>
            <p:nvSpPr>
              <p:cNvPr id="10" name="平行四边形 9">
                <a:extLst>
                  <a:ext uri="{FF2B5EF4-FFF2-40B4-BE49-F238E27FC236}">
                    <a16:creationId xmlns:a16="http://schemas.microsoft.com/office/drawing/2014/main" id="{4DB63997-D877-EDE9-2A94-5FB9C83D48FC}"/>
                  </a:ext>
                </a:extLst>
              </p:cNvPr>
              <p:cNvSpPr/>
              <p:nvPr/>
            </p:nvSpPr>
            <p:spPr>
              <a:xfrm>
                <a:off x="2488823" y="1260501"/>
                <a:ext cx="160397" cy="103462"/>
              </a:xfrm>
              <a:prstGeom prst="parallelogram">
                <a:avLst/>
              </a:prstGeom>
              <a:gradFill>
                <a:gsLst>
                  <a:gs pos="0">
                    <a:srgbClr val="184DDD"/>
                  </a:gs>
                  <a:gs pos="97203">
                    <a:srgbClr val="E6EEFC"/>
                  </a:gs>
                  <a:gs pos="6500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11" name="平行四边形 10">
                <a:extLst>
                  <a:ext uri="{FF2B5EF4-FFF2-40B4-BE49-F238E27FC236}">
                    <a16:creationId xmlns:a16="http://schemas.microsoft.com/office/drawing/2014/main" id="{BFC75918-71CE-66AD-F085-56B40CB6DC8F}"/>
                  </a:ext>
                </a:extLst>
              </p:cNvPr>
              <p:cNvSpPr/>
              <p:nvPr/>
            </p:nvSpPr>
            <p:spPr>
              <a:xfrm>
                <a:off x="2690056" y="1260501"/>
                <a:ext cx="248760" cy="103462"/>
              </a:xfrm>
              <a:prstGeom prst="parallelogram">
                <a:avLst/>
              </a:prstGeom>
              <a:gradFill>
                <a:gsLst>
                  <a:gs pos="82000">
                    <a:srgbClr val="E6EEFC"/>
                  </a:gs>
                  <a:gs pos="97203">
                    <a:srgbClr val="E6EEFC"/>
                  </a:gs>
                  <a:gs pos="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grpSp>
      <p:sp>
        <p:nvSpPr>
          <p:cNvPr id="15" name="文本框 14">
            <a:extLst>
              <a:ext uri="{FF2B5EF4-FFF2-40B4-BE49-F238E27FC236}">
                <a16:creationId xmlns:a16="http://schemas.microsoft.com/office/drawing/2014/main" id="{44AD8DC1-CABD-367C-8B42-A9808FB2E46B}"/>
              </a:ext>
            </a:extLst>
          </p:cNvPr>
          <p:cNvSpPr txBox="1"/>
          <p:nvPr/>
        </p:nvSpPr>
        <p:spPr>
          <a:xfrm>
            <a:off x="609600" y="1654909"/>
            <a:ext cx="10560349" cy="870751"/>
          </a:xfrm>
          <a:prstGeom prst="rect">
            <a:avLst/>
          </a:prstGeom>
          <a:noFill/>
        </p:spPr>
        <p:txBody>
          <a:bodyPr wrap="square">
            <a:spAutoFit/>
          </a:bodyPr>
          <a:lstStyle/>
          <a:p>
            <a:pPr algn="just">
              <a:lnSpc>
                <a:spcPct val="150000"/>
              </a:lnSpc>
              <a:buClr>
                <a:srgbClr val="FF0000"/>
              </a:buClr>
              <a:buFont typeface="Wingdings" panose="05000000000000000000" pitchFamily="2" charset="2"/>
              <a:buNone/>
            </a:pPr>
            <a:r>
              <a:rPr lang="zh-CN" altLang="en-US"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除</a:t>
            </a:r>
            <a:r>
              <a:rPr lang="en-US" altLang="zh-CN"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void</a:t>
            </a:r>
            <a:r>
              <a:rPr lang="zh-CN" altLang="en-US" sz="1800" dirty="0">
                <a:latin typeface="Times New Roman" panose="02020603050405020304" pitchFamily="18" charset="0"/>
                <a:ea typeface="宋体" panose="02010600030101010101" pitchFamily="2" charset="-122"/>
                <a:cs typeface="Times New Roman" panose="02020603050405020304" pitchFamily="18" charset="0"/>
              </a:rPr>
              <a:t>类型的函数之外，每个被调用函数在调用结束之后都要有返回值，</a:t>
            </a:r>
            <a:r>
              <a:rPr lang="zh-CN" altLang="en-US" sz="1800" b="1" dirty="0">
                <a:solidFill>
                  <a:srgbClr val="FF0000"/>
                </a:solidFill>
                <a:latin typeface="Times New Roman" panose="02020603050405020304" pitchFamily="18" charset="0"/>
                <a:ea typeface="宋体" panose="02010600030101010101" pitchFamily="2" charset="-122"/>
                <a:cs typeface="Times New Roman" panose="02020603050405020304" pitchFamily="18" charset="0"/>
              </a:rPr>
              <a:t>指针也可以作为函数的返回值</a:t>
            </a:r>
            <a:r>
              <a:rPr lang="zh-CN" altLang="en-US" sz="1800" dirty="0">
                <a:solidFill>
                  <a:srgbClr val="FF0000"/>
                </a:solidFill>
                <a:latin typeface="Times New Roman" panose="02020603050405020304" pitchFamily="18" charset="0"/>
                <a:ea typeface="宋体" panose="02010600030101010101" pitchFamily="2" charset="-122"/>
                <a:cs typeface="Times New Roman" panose="02020603050405020304" pitchFamily="18" charset="0"/>
              </a:rPr>
              <a:t>。</a:t>
            </a:r>
            <a:r>
              <a:rPr lang="zh-CN" altLang="en-US" sz="1800" dirty="0">
                <a:latin typeface="Times New Roman" panose="02020603050405020304" pitchFamily="18" charset="0"/>
                <a:ea typeface="宋体" panose="02010600030101010101" pitchFamily="2" charset="-122"/>
                <a:cs typeface="Times New Roman" panose="02020603050405020304" pitchFamily="18" charset="0"/>
              </a:rPr>
              <a:t>当一个</a:t>
            </a:r>
            <a:r>
              <a:rPr lang="zh-CN" altLang="en-US"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函数声明其返回值为指针类型时，这个函数就称为指针型函数。</a:t>
            </a:r>
          </a:p>
        </p:txBody>
      </p:sp>
      <p:grpSp>
        <p:nvGrpSpPr>
          <p:cNvPr id="16" name="组合 15">
            <a:extLst>
              <a:ext uri="{FF2B5EF4-FFF2-40B4-BE49-F238E27FC236}">
                <a16:creationId xmlns:a16="http://schemas.microsoft.com/office/drawing/2014/main" id="{5AAF2F35-6A5F-33F8-FD21-CB45B81DF344}"/>
              </a:ext>
            </a:extLst>
          </p:cNvPr>
          <p:cNvGrpSpPr/>
          <p:nvPr/>
        </p:nvGrpSpPr>
        <p:grpSpPr>
          <a:xfrm>
            <a:off x="2586990" y="2763673"/>
            <a:ext cx="6096000" cy="462432"/>
            <a:chOff x="2461260" y="1915838"/>
            <a:chExt cx="6096000" cy="462432"/>
          </a:xfrm>
        </p:grpSpPr>
        <p:sp>
          <p:nvSpPr>
            <p:cNvPr id="17" name="矩形: 圆角 16">
              <a:extLst>
                <a:ext uri="{FF2B5EF4-FFF2-40B4-BE49-F238E27FC236}">
                  <a16:creationId xmlns:a16="http://schemas.microsoft.com/office/drawing/2014/main" id="{4D181177-3A05-31CB-7204-1C4E5872655A}"/>
                </a:ext>
              </a:extLst>
            </p:cNvPr>
            <p:cNvSpPr/>
            <p:nvPr/>
          </p:nvSpPr>
          <p:spPr>
            <a:xfrm>
              <a:off x="2461260" y="1915838"/>
              <a:ext cx="6032500" cy="462432"/>
            </a:xfrm>
            <a:prstGeom prst="roundRect">
              <a:avLst>
                <a:gd name="adj" fmla="val 5093"/>
              </a:avLst>
            </a:prstGeom>
            <a:solidFill>
              <a:schemeClr val="bg1"/>
            </a:solidFill>
            <a:ln w="1905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ea typeface="宋体" panose="02010600030101010101" pitchFamily="2" charset="-122"/>
                <a:cs typeface="Times New Roman" panose="02020603050405020304" pitchFamily="18" charset="0"/>
              </a:endParaRPr>
            </a:p>
          </p:txBody>
        </p:sp>
        <p:sp>
          <p:nvSpPr>
            <p:cNvPr id="18" name="文本框 17">
              <a:extLst>
                <a:ext uri="{FF2B5EF4-FFF2-40B4-BE49-F238E27FC236}">
                  <a16:creationId xmlns:a16="http://schemas.microsoft.com/office/drawing/2014/main" id="{B3EB5037-71BF-8FB3-5486-13264F89BF94}"/>
                </a:ext>
              </a:extLst>
            </p:cNvPr>
            <p:cNvSpPr txBox="1"/>
            <p:nvPr/>
          </p:nvSpPr>
          <p:spPr>
            <a:xfrm>
              <a:off x="2461260" y="1962388"/>
              <a:ext cx="6096000" cy="369332"/>
            </a:xfrm>
            <a:prstGeom prst="rect">
              <a:avLst/>
            </a:prstGeom>
            <a:noFill/>
          </p:spPr>
          <p:txBody>
            <a:bodyPr wrap="square">
              <a:spAutoFit/>
            </a:bodyPr>
            <a:lstStyle/>
            <a:p>
              <a:pPr algn="ctr" eaLnBrk="1" hangingPunct="1">
                <a:buFont typeface="Wingdings" panose="05000000000000000000" pitchFamily="2" charset="2"/>
                <a:buNone/>
              </a:pPr>
              <a:r>
                <a:rPr lang="zh-CN" altLang="en-US" sz="1800" b="1" dirty="0">
                  <a:latin typeface="Times New Roman" panose="02020603050405020304" pitchFamily="18" charset="0"/>
                  <a:ea typeface="宋体" panose="02010600030101010101" pitchFamily="2" charset="-122"/>
                  <a:cs typeface="Times New Roman" panose="02020603050405020304" pitchFamily="18" charset="0"/>
                </a:rPr>
                <a:t>数据类型  * 函数名</a:t>
              </a:r>
              <a:r>
                <a:rPr lang="en-US" altLang="zh-CN" sz="1800" b="1" dirty="0">
                  <a:latin typeface="Times New Roman" panose="02020603050405020304" pitchFamily="18" charset="0"/>
                  <a:ea typeface="宋体" panose="02010600030101010101" pitchFamily="2" charset="-122"/>
                  <a:cs typeface="Times New Roman" panose="02020603050405020304" pitchFamily="18" charset="0"/>
                </a:rPr>
                <a:t>(</a:t>
              </a:r>
              <a:r>
                <a:rPr lang="zh-CN" altLang="en-US" sz="1800" b="1" dirty="0">
                  <a:latin typeface="Times New Roman" panose="02020603050405020304" pitchFamily="18" charset="0"/>
                  <a:ea typeface="宋体" panose="02010600030101010101" pitchFamily="2" charset="-122"/>
                  <a:cs typeface="Times New Roman" panose="02020603050405020304" pitchFamily="18" charset="0"/>
                </a:rPr>
                <a:t>参数表</a:t>
              </a:r>
              <a:r>
                <a:rPr lang="en-US" altLang="zh-CN" sz="1800" b="1" dirty="0">
                  <a:latin typeface="Times New Roman" panose="02020603050405020304" pitchFamily="18" charset="0"/>
                  <a:ea typeface="宋体" panose="02010600030101010101" pitchFamily="2" charset="-122"/>
                  <a:cs typeface="Times New Roman" panose="02020603050405020304" pitchFamily="18" charset="0"/>
                </a:rPr>
                <a:t>);</a:t>
              </a:r>
            </a:p>
          </p:txBody>
        </p:sp>
      </p:grpSp>
      <p:sp>
        <p:nvSpPr>
          <p:cNvPr id="20" name="文本框 19">
            <a:extLst>
              <a:ext uri="{FF2B5EF4-FFF2-40B4-BE49-F238E27FC236}">
                <a16:creationId xmlns:a16="http://schemas.microsoft.com/office/drawing/2014/main" id="{6574FB5B-F438-E31D-9F8E-2B6C5988E9AB}"/>
              </a:ext>
            </a:extLst>
          </p:cNvPr>
          <p:cNvSpPr txBox="1"/>
          <p:nvPr/>
        </p:nvSpPr>
        <p:spPr>
          <a:xfrm>
            <a:off x="609600" y="3467100"/>
            <a:ext cx="10560348" cy="2117246"/>
          </a:xfrm>
          <a:prstGeom prst="rect">
            <a:avLst/>
          </a:prstGeom>
          <a:noFill/>
        </p:spPr>
        <p:txBody>
          <a:bodyPr wrap="square">
            <a:spAutoFit/>
          </a:bodyPr>
          <a:lstStyle/>
          <a:p>
            <a:pPr algn="just">
              <a:lnSpc>
                <a:spcPct val="150000"/>
              </a:lnSpc>
            </a:pPr>
            <a:r>
              <a:rPr lang="zh-CN" altLang="en-US" dirty="0">
                <a:latin typeface="Times New Roman" panose="02020603050405020304" pitchFamily="18" charset="0"/>
                <a:ea typeface="宋体" panose="02010600030101010101" pitchFamily="2" charset="-122"/>
                <a:cs typeface="Times New Roman" panose="02020603050405020304" pitchFamily="18" charset="0"/>
              </a:rPr>
              <a:t>其中，</a:t>
            </a:r>
          </a:p>
          <a:p>
            <a:pPr marL="285750" indent="-285750" algn="just">
              <a:lnSpc>
                <a:spcPct val="150000"/>
              </a:lnSpc>
              <a:buFont typeface="Arial" panose="020B0604020202020204" pitchFamily="34" charset="0"/>
              <a:buChar char="•"/>
            </a:pPr>
            <a:r>
              <a:rPr lang="zh-CN" altLang="en-US" dirty="0">
                <a:latin typeface="Times New Roman" panose="02020603050405020304" pitchFamily="18" charset="0"/>
                <a:ea typeface="宋体" panose="02010600030101010101" pitchFamily="2" charset="-122"/>
                <a:cs typeface="Times New Roman" panose="02020603050405020304" pitchFamily="18" charset="0"/>
              </a:rPr>
              <a:t>数据类型表明函数返回指针的类型；*表示函数的返回值是指针型，可以使用多个*返回多重指针。</a:t>
            </a:r>
          </a:p>
          <a:p>
            <a:pPr marL="285750" indent="-285750" algn="just">
              <a:lnSpc>
                <a:spcPct val="150000"/>
              </a:lnSpc>
              <a:buFont typeface="Arial" panose="020B0604020202020204" pitchFamily="34" charset="0"/>
              <a:buChar char="•"/>
            </a:pPr>
            <a:r>
              <a:rPr lang="zh-CN" altLang="en-US" dirty="0">
                <a:latin typeface="Times New Roman" panose="02020603050405020304" pitchFamily="18" charset="0"/>
                <a:ea typeface="宋体" panose="02010600030101010101" pitchFamily="2" charset="-122"/>
                <a:cs typeface="Times New Roman" panose="02020603050405020304" pitchFamily="18" charset="0"/>
              </a:rPr>
              <a:t>使用指针型函数的最主要目的就是要在函数调用结束时把大量的数据从被调用函数返回到主调函数中，而通常非指针型函数调用结束后，只能返回一个值。</a:t>
            </a:r>
          </a:p>
          <a:p>
            <a:pPr marL="285750" indent="-285750" algn="just">
              <a:lnSpc>
                <a:spcPct val="150000"/>
              </a:lnSpc>
              <a:buFont typeface="Arial" panose="020B0604020202020204" pitchFamily="34" charset="0"/>
              <a:buChar char="•"/>
            </a:pPr>
            <a:r>
              <a:rPr lang="zh-CN" altLang="en-US" dirty="0">
                <a:latin typeface="Times New Roman" panose="02020603050405020304" pitchFamily="18" charset="0"/>
                <a:ea typeface="宋体" panose="02010600030101010101" pitchFamily="2" charset="-122"/>
                <a:cs typeface="Times New Roman" panose="02020603050405020304" pitchFamily="18" charset="0"/>
              </a:rPr>
              <a:t>在调用指针型函数时，需要一个同类型的指针变量接受返回的值。 </a:t>
            </a:r>
          </a:p>
        </p:txBody>
      </p:sp>
    </p:spTree>
    <p:extLst>
      <p:ext uri="{BB962C8B-B14F-4D97-AF65-F5344CB8AC3E}">
        <p14:creationId xmlns:p14="http://schemas.microsoft.com/office/powerpoint/2010/main" val="99810591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FA3570-E61B-56BA-0BAB-82D000DF8ACE}"/>
            </a:ext>
          </a:extLst>
        </p:cNvPr>
        <p:cNvGrpSpPr/>
        <p:nvPr/>
      </p:nvGrpSpPr>
      <p:grpSpPr>
        <a:xfrm>
          <a:off x="0" y="0"/>
          <a:ext cx="0" cy="0"/>
          <a:chOff x="0" y="0"/>
          <a:chExt cx="0" cy="0"/>
        </a:xfrm>
      </p:grpSpPr>
      <p:graphicFrame>
        <p:nvGraphicFramePr>
          <p:cNvPr id="3" name="Group 2">
            <a:extLst>
              <a:ext uri="{FF2B5EF4-FFF2-40B4-BE49-F238E27FC236}">
                <a16:creationId xmlns:a16="http://schemas.microsoft.com/office/drawing/2014/main" id="{9644E75B-D851-6E7F-72B0-7A7D06ECF8E6}"/>
              </a:ext>
            </a:extLst>
          </p:cNvPr>
          <p:cNvGraphicFramePr>
            <a:graphicFrameLocks noGrp="1"/>
          </p:cNvGraphicFramePr>
          <p:nvPr>
            <p:extLst>
              <p:ext uri="{D42A27DB-BD31-4B8C-83A1-F6EECF244321}">
                <p14:modId xmlns:p14="http://schemas.microsoft.com/office/powerpoint/2010/main" val="482792155"/>
              </p:ext>
            </p:extLst>
          </p:nvPr>
        </p:nvGraphicFramePr>
        <p:xfrm>
          <a:off x="1822450" y="998220"/>
          <a:ext cx="8229600" cy="5303838"/>
        </p:xfrm>
        <a:graphic>
          <a:graphicData uri="http://schemas.openxmlformats.org/drawingml/2006/table">
            <a:tbl>
              <a:tblPr/>
              <a:tblGrid>
                <a:gridCol w="573088">
                  <a:extLst>
                    <a:ext uri="{9D8B030D-6E8A-4147-A177-3AD203B41FA5}">
                      <a16:colId xmlns:a16="http://schemas.microsoft.com/office/drawing/2014/main" val="20000"/>
                    </a:ext>
                  </a:extLst>
                </a:gridCol>
                <a:gridCol w="7656512">
                  <a:extLst>
                    <a:ext uri="{9D8B030D-6E8A-4147-A177-3AD203B41FA5}">
                      <a16:colId xmlns:a16="http://schemas.microsoft.com/office/drawing/2014/main" val="20001"/>
                    </a:ext>
                  </a:extLst>
                </a:gridCol>
              </a:tblGrid>
              <a:tr h="5303838">
                <a:tc>
                  <a:txBody>
                    <a:bodyPr/>
                    <a:lstStyle>
                      <a:lvl1pPr algn="l">
                        <a:spcBef>
                          <a:spcPct val="20000"/>
                        </a:spcBef>
                        <a:buClr>
                          <a:srgbClr val="FFFF00"/>
                        </a:buClr>
                        <a:buSzPct val="80000"/>
                        <a:buFont typeface="Wingdings" panose="05000000000000000000" pitchFamily="2" charset="2"/>
                        <a:defRPr sz="2800">
                          <a:solidFill>
                            <a:schemeClr val="tx1"/>
                          </a:solidFill>
                          <a:latin typeface="Arial" panose="020B0604020202020204" pitchFamily="34" charset="0"/>
                          <a:ea typeface="宋体" panose="02010600030101010101" pitchFamily="2" charset="-122"/>
                        </a:defRPr>
                      </a:lvl1pPr>
                      <a:lvl2pPr marL="742950" indent="-285750" algn="l">
                        <a:spcBef>
                          <a:spcPct val="20000"/>
                        </a:spcBef>
                        <a:buClr>
                          <a:srgbClr val="CC0000"/>
                        </a:buClr>
                        <a:buSzPct val="70000"/>
                        <a:buFont typeface="Wingdings" panose="05000000000000000000" pitchFamily="2" charset="2"/>
                        <a:defRPr sz="2400">
                          <a:solidFill>
                            <a:schemeClr val="tx1"/>
                          </a:solidFill>
                          <a:latin typeface="Arial" panose="020B0604020202020204" pitchFamily="34" charset="0"/>
                          <a:ea typeface="宋体" panose="02010600030101010101" pitchFamily="2" charset="-122"/>
                        </a:defRPr>
                      </a:lvl2pPr>
                      <a:lvl3pPr marL="1143000" indent="-228600" algn="l">
                        <a:spcBef>
                          <a:spcPct val="20000"/>
                        </a:spcBef>
                        <a:buClr>
                          <a:srgbClr val="009900"/>
                        </a:buClr>
                        <a:buSzPct val="60000"/>
                        <a:buFont typeface="Wingdings" panose="05000000000000000000" pitchFamily="2" charset="2"/>
                        <a:defRPr sz="2000">
                          <a:solidFill>
                            <a:schemeClr val="tx1"/>
                          </a:solidFill>
                          <a:latin typeface="Arial" panose="020B0604020202020204" pitchFamily="34" charset="0"/>
                          <a:ea typeface="宋体" panose="02010600030101010101" pitchFamily="2" charset="-122"/>
                        </a:defRPr>
                      </a:lvl3pPr>
                      <a:lvl4pPr marL="1600200" indent="-228600" algn="l">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4pPr>
                      <a:lvl5pPr marL="2057400" indent="-228600" algn="l">
                        <a:spcBef>
                          <a:spcPct val="20000"/>
                        </a:spcBef>
                        <a:buClr>
                          <a:schemeClr val="accent2"/>
                        </a:buClr>
                        <a:buSzPct val="5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2</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3</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4</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5</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6</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7</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8</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9</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10</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11</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12</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13</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14</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15</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16</a:t>
                      </a:r>
                    </a:p>
                  </a:txBody>
                  <a:tcPr marT="45723" marB="45723" horzOverflow="overflow">
                    <a:lnL>
                      <a:noFill/>
                    </a:lnL>
                    <a:lnR>
                      <a:noFill/>
                    </a:lnR>
                    <a:lnT w="28575" cap="flat" cmpd="sng" algn="ctr">
                      <a:solidFill>
                        <a:srgbClr val="003399"/>
                      </a:solidFill>
                      <a:prstDash val="solid"/>
                      <a:round/>
                      <a:headEnd type="none" w="med" len="med"/>
                      <a:tailEnd type="none" w="med" len="med"/>
                    </a:lnT>
                    <a:lnB w="6350" cap="flat" cmpd="sng" algn="ctr">
                      <a:solidFill>
                        <a:srgbClr val="003399"/>
                      </a:solidFill>
                      <a:prstDash val="solid"/>
                      <a:round/>
                      <a:headEnd type="none" w="med" len="med"/>
                      <a:tailEnd type="none" w="med" len="med"/>
                    </a:lnB>
                    <a:lnTlToBr>
                      <a:noFill/>
                    </a:lnTlToBr>
                    <a:lnBlToTr>
                      <a:noFill/>
                    </a:lnBlToTr>
                    <a:noFill/>
                  </a:tcPr>
                </a:tc>
                <a:tc>
                  <a:txBody>
                    <a:bodyPr/>
                    <a:lstStyle>
                      <a:lvl1pPr algn="l">
                        <a:spcBef>
                          <a:spcPct val="20000"/>
                        </a:spcBef>
                        <a:buClr>
                          <a:srgbClr val="FFFF00"/>
                        </a:buClr>
                        <a:buSzPct val="80000"/>
                        <a:buFont typeface="Wingdings" panose="05000000000000000000" pitchFamily="2" charset="2"/>
                        <a:defRPr sz="2800">
                          <a:solidFill>
                            <a:schemeClr val="tx1"/>
                          </a:solidFill>
                          <a:latin typeface="Arial" panose="020B0604020202020204" pitchFamily="34" charset="0"/>
                          <a:ea typeface="宋体" panose="02010600030101010101" pitchFamily="2" charset="-122"/>
                        </a:defRPr>
                      </a:lvl1pPr>
                      <a:lvl2pPr marL="742950" indent="-285750" algn="l">
                        <a:spcBef>
                          <a:spcPct val="20000"/>
                        </a:spcBef>
                        <a:buClr>
                          <a:srgbClr val="CC0000"/>
                        </a:buClr>
                        <a:buSzPct val="70000"/>
                        <a:buFont typeface="Wingdings" panose="05000000000000000000" pitchFamily="2" charset="2"/>
                        <a:defRPr sz="2400">
                          <a:solidFill>
                            <a:schemeClr val="tx1"/>
                          </a:solidFill>
                          <a:latin typeface="Arial" panose="020B0604020202020204" pitchFamily="34" charset="0"/>
                          <a:ea typeface="宋体" panose="02010600030101010101" pitchFamily="2" charset="-122"/>
                        </a:defRPr>
                      </a:lvl2pPr>
                      <a:lvl3pPr marL="1143000" indent="-228600" algn="l">
                        <a:spcBef>
                          <a:spcPct val="20000"/>
                        </a:spcBef>
                        <a:buClr>
                          <a:srgbClr val="009900"/>
                        </a:buClr>
                        <a:buSzPct val="60000"/>
                        <a:buFont typeface="Wingdings" panose="05000000000000000000" pitchFamily="2" charset="2"/>
                        <a:defRPr sz="2000">
                          <a:solidFill>
                            <a:schemeClr val="tx1"/>
                          </a:solidFill>
                          <a:latin typeface="Arial" panose="020B0604020202020204" pitchFamily="34" charset="0"/>
                          <a:ea typeface="宋体" panose="02010600030101010101" pitchFamily="2" charset="-122"/>
                        </a:defRPr>
                      </a:lvl3pPr>
                      <a:lvl4pPr marL="1600200" indent="-228600" algn="l">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4pPr>
                      <a:lvl5pPr marL="2057400" indent="-228600" algn="l">
                        <a:spcBef>
                          <a:spcPct val="20000"/>
                        </a:spcBef>
                        <a:buClr>
                          <a:schemeClr val="accent2"/>
                        </a:buClr>
                        <a:buSzPct val="5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9pPr>
                    </a:lstStyle>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p3_9.cpp                           *</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a:t>
                      </a:r>
                      <a:r>
                        <a:rPr kumimoji="0" lang="zh-CN" altLang="en-US"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超长整数加法                    *</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zh-CN" altLang="en-US"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r>
                        <a:rPr kumimoji="0" lang="en-US" altLang="zh-CN"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#include &lt;iostream&gt;</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using namespace std; </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800" b="1"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char </a:t>
                      </a:r>
                      <a:r>
                        <a:rPr kumimoji="0" lang="en-US" altLang="zh-CN" sz="1800" b="1" i="0" u="none" strike="noStrike" cap="none" normalizeH="0" baseline="0" dirty="0">
                          <a:ln>
                            <a:noFill/>
                          </a:ln>
                          <a:solidFill>
                            <a:srgbClr val="FF0000"/>
                          </a:solidFill>
                          <a:effectLst/>
                          <a:latin typeface="Times New Roman" panose="02020603050405020304" pitchFamily="18" charset="0"/>
                          <a:ea typeface="宋体" panose="02010600030101010101" pitchFamily="2" charset="-122"/>
                          <a:cs typeface="Times New Roman" panose="02020603050405020304" pitchFamily="18" charset="0"/>
                        </a:rPr>
                        <a:t>*</a:t>
                      </a:r>
                      <a:r>
                        <a:rPr kumimoji="0" lang="en-US" altLang="zh-CN" sz="1800" b="1" i="0" u="none" strike="noStrike" cap="none" normalizeH="0" baseline="0" dirty="0" err="1">
                          <a:ln>
                            <a:noFill/>
                          </a:ln>
                          <a:solidFill>
                            <a:srgbClr val="FF0000"/>
                          </a:solidFill>
                          <a:effectLst/>
                          <a:latin typeface="Times New Roman" panose="02020603050405020304" pitchFamily="18" charset="0"/>
                          <a:ea typeface="宋体" panose="02010600030101010101" pitchFamily="2" charset="-122"/>
                          <a:cs typeface="Times New Roman" panose="02020603050405020304" pitchFamily="18" charset="0"/>
                        </a:rPr>
                        <a:t>ladd</a:t>
                      </a:r>
                      <a:r>
                        <a:rPr kumimoji="0" lang="en-US" altLang="zh-CN" sz="1800" b="1"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(char </a:t>
                      </a:r>
                      <a:r>
                        <a:rPr kumimoji="0" lang="en-US" altLang="zh-CN" sz="1800" b="1" i="0" u="none" strike="noStrike" cap="none" normalizeH="0" baseline="0" dirty="0">
                          <a:ln>
                            <a:noFill/>
                          </a:ln>
                          <a:solidFill>
                            <a:srgbClr val="FF0000"/>
                          </a:solidFill>
                          <a:effectLst/>
                          <a:latin typeface="Times New Roman" panose="02020603050405020304" pitchFamily="18" charset="0"/>
                          <a:ea typeface="宋体" panose="02010600030101010101" pitchFamily="2" charset="-122"/>
                          <a:cs typeface="Times New Roman" panose="02020603050405020304" pitchFamily="18" charset="0"/>
                        </a:rPr>
                        <a:t>*s1</a:t>
                      </a:r>
                      <a:r>
                        <a:rPr kumimoji="0" lang="en-US" altLang="zh-CN" sz="1800" b="1"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char </a:t>
                      </a:r>
                      <a:r>
                        <a:rPr kumimoji="0" lang="en-US" altLang="zh-CN" sz="1800" b="1" i="0" u="none" strike="noStrike" cap="none" normalizeH="0" baseline="0" dirty="0">
                          <a:ln>
                            <a:noFill/>
                          </a:ln>
                          <a:solidFill>
                            <a:srgbClr val="FF0000"/>
                          </a:solidFill>
                          <a:effectLst/>
                          <a:latin typeface="Times New Roman" panose="02020603050405020304" pitchFamily="18" charset="0"/>
                          <a:ea typeface="宋体" panose="02010600030101010101" pitchFamily="2" charset="-122"/>
                          <a:cs typeface="Times New Roman" panose="02020603050405020304" pitchFamily="18" charset="0"/>
                        </a:rPr>
                        <a:t>*s2</a:t>
                      </a:r>
                      <a:r>
                        <a:rPr kumimoji="0" lang="en-US" altLang="zh-CN" sz="1800" b="1"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a:t>
                      </a:r>
                      <a:endParaRPr kumimoji="0" lang="en-US" altLang="zh-CN"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int n1,n2,n;    </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char </a:t>
                      </a:r>
                      <a:r>
                        <a:rPr kumimoji="0" lang="en-US" altLang="zh-CN" sz="1800" b="1" i="0" u="none" strike="noStrike" cap="none" normalizeH="0" baseline="0" dirty="0">
                          <a:ln>
                            <a:noFill/>
                          </a:ln>
                          <a:solidFill>
                            <a:srgbClr val="FF0000"/>
                          </a:solidFill>
                          <a:effectLst/>
                          <a:latin typeface="Times New Roman" panose="02020603050405020304" pitchFamily="18" charset="0"/>
                          <a:ea typeface="宋体" panose="02010600030101010101" pitchFamily="2" charset="-122"/>
                          <a:cs typeface="Times New Roman" panose="02020603050405020304" pitchFamily="18" charset="0"/>
                        </a:rPr>
                        <a:t>*</a:t>
                      </a:r>
                      <a:r>
                        <a:rPr kumimoji="0" lang="en-US" altLang="zh-CN" sz="1800" b="1" i="0" u="none" strike="noStrike" cap="none" normalizeH="0" baseline="0" dirty="0" err="1">
                          <a:ln>
                            <a:noFill/>
                          </a:ln>
                          <a:solidFill>
                            <a:srgbClr val="FF0000"/>
                          </a:solidFill>
                          <a:effectLst/>
                          <a:latin typeface="Times New Roman" panose="02020603050405020304" pitchFamily="18" charset="0"/>
                          <a:ea typeface="宋体" panose="02010600030101010101" pitchFamily="2" charset="-122"/>
                          <a:cs typeface="Times New Roman" panose="02020603050405020304" pitchFamily="18" charset="0"/>
                        </a:rPr>
                        <a:t>res</a:t>
                      </a:r>
                      <a:r>
                        <a:rPr kumimoji="0" lang="en-US" altLang="zh-CN" sz="1800" b="0" i="0" u="none" strike="noStrike" cap="none" normalizeH="0" baseline="0" dirty="0" err="1">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,c</a:t>
                      </a:r>
                      <a:r>
                        <a:rPr kumimoji="0" lang="en-US" altLang="zh-CN"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=0;</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n1=</a:t>
                      </a:r>
                      <a:r>
                        <a:rPr kumimoji="0" lang="en-US" altLang="zh-CN" sz="1800" b="0" i="0" u="none" strike="noStrike" cap="none" normalizeH="0" baseline="0" dirty="0" err="1">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strlen</a:t>
                      </a:r>
                      <a:r>
                        <a:rPr kumimoji="0" lang="en-US" altLang="zh-CN"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(s1);            //n1=</a:t>
                      </a:r>
                      <a:r>
                        <a:rPr kumimoji="0" lang="zh-CN" altLang="en-US"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数字串</a:t>
                      </a:r>
                      <a:r>
                        <a:rPr kumimoji="0" lang="en-US" altLang="zh-CN"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s1</a:t>
                      </a:r>
                      <a:r>
                        <a:rPr kumimoji="0" lang="zh-CN" altLang="en-US"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的长度</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zh-CN" altLang="en-US"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a:t>
                      </a:r>
                      <a:r>
                        <a:rPr kumimoji="0" lang="en-US" altLang="zh-CN"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n2=</a:t>
                      </a:r>
                      <a:r>
                        <a:rPr kumimoji="0" lang="en-US" altLang="zh-CN" sz="1800" b="0" i="0" u="none" strike="noStrike" cap="none" normalizeH="0" baseline="0" dirty="0" err="1">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strlen</a:t>
                      </a:r>
                      <a:r>
                        <a:rPr kumimoji="0" lang="en-US" altLang="zh-CN"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(s2);            //n2=</a:t>
                      </a:r>
                      <a:r>
                        <a:rPr kumimoji="0" lang="zh-CN" altLang="en-US"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数字串</a:t>
                      </a:r>
                      <a:r>
                        <a:rPr kumimoji="0" lang="en-US" altLang="zh-CN"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s2</a:t>
                      </a:r>
                      <a:r>
                        <a:rPr kumimoji="0" lang="zh-CN" altLang="en-US"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的长度</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zh-CN" altLang="en-US"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a:t>
                      </a:r>
                      <a:r>
                        <a:rPr kumimoji="0" lang="en-US" altLang="zh-CN"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n = </a:t>
                      </a:r>
                      <a:r>
                        <a:rPr kumimoji="0" lang="en-US" altLang="zh-CN" sz="1800" b="1" i="0" u="none" strike="noStrike" cap="none" normalizeH="0" baseline="0" dirty="0">
                          <a:ln>
                            <a:noFill/>
                          </a:ln>
                          <a:solidFill>
                            <a:srgbClr val="FF0000"/>
                          </a:solidFill>
                          <a:effectLst/>
                          <a:latin typeface="Times New Roman" panose="02020603050405020304" pitchFamily="18" charset="0"/>
                          <a:ea typeface="宋体" panose="02010600030101010101" pitchFamily="2" charset="-122"/>
                          <a:cs typeface="Times New Roman" panose="02020603050405020304" pitchFamily="18" charset="0"/>
                        </a:rPr>
                        <a:t>n1&gt;n2</a:t>
                      </a:r>
                      <a:r>
                        <a:rPr kumimoji="0" lang="en-US" altLang="zh-CN"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 n1 : n2;      //</a:t>
                      </a:r>
                      <a:r>
                        <a:rPr kumimoji="0" lang="zh-CN" altLang="en-US"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数字串</a:t>
                      </a:r>
                      <a:r>
                        <a:rPr kumimoji="0" lang="en-US" altLang="zh-CN"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s1,s2</a:t>
                      </a:r>
                      <a:r>
                        <a:rPr kumimoji="0" lang="zh-CN" altLang="en-US"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最大长度</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zh-CN" altLang="en-US"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a:t>
                      </a:r>
                      <a:r>
                        <a:rPr kumimoji="0" lang="en-US" altLang="zh-CN"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res=new char [n+2];       //</a:t>
                      </a:r>
                      <a:r>
                        <a:rPr kumimoji="0" lang="zh-CN" altLang="en-US"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申请存结果串的内存</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zh-CN" altLang="en-US"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a:t>
                      </a:r>
                      <a:r>
                        <a:rPr kumimoji="0" lang="en-US" altLang="zh-CN"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for(int </a:t>
                      </a:r>
                      <a:r>
                        <a:rPr kumimoji="0" lang="en-US" altLang="zh-CN" sz="1800" b="0" i="0" u="none" strike="noStrike" cap="none" normalizeH="0" baseline="0" dirty="0" err="1">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i</a:t>
                      </a:r>
                      <a:r>
                        <a:rPr kumimoji="0" lang="en-US" altLang="zh-CN"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=n+1;i&gt;=0;i--)   //</a:t>
                      </a:r>
                      <a:r>
                        <a:rPr kumimoji="0" lang="zh-CN" altLang="en-US"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将</a:t>
                      </a:r>
                      <a:r>
                        <a:rPr kumimoji="0" lang="en-US" altLang="zh-CN"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s1</a:t>
                      </a:r>
                      <a:r>
                        <a:rPr kumimoji="0" lang="zh-CN" altLang="en-US"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从低位开始搬到</a:t>
                      </a:r>
                      <a:r>
                        <a:rPr kumimoji="0" lang="en-US" altLang="zh-CN"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res</a:t>
                      </a:r>
                      <a:r>
                        <a:rPr kumimoji="0" lang="zh-CN" altLang="en-US"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zh-CN" altLang="en-US"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a:t>
                      </a:r>
                      <a:r>
                        <a:rPr kumimoji="0" lang="en-US" altLang="zh-CN"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res[</a:t>
                      </a:r>
                      <a:r>
                        <a:rPr kumimoji="0" lang="en-US" altLang="zh-CN" sz="1800" b="0" i="0" u="none" strike="noStrike" cap="none" normalizeH="0" baseline="0" dirty="0" err="1">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i</a:t>
                      </a:r>
                      <a:r>
                        <a:rPr kumimoji="0" lang="en-US" altLang="zh-CN"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 </a:t>
                      </a:r>
                      <a:r>
                        <a:rPr kumimoji="0" lang="en-US" altLang="zh-CN" sz="1800" b="0" i="0" u="none" strike="noStrike" cap="none" normalizeH="0" baseline="0" dirty="0" err="1">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i</a:t>
                      </a:r>
                      <a:r>
                        <a:rPr kumimoji="0" lang="en-US" altLang="zh-CN"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&gt;</a:t>
                      </a:r>
                      <a:r>
                        <a:rPr kumimoji="0" lang="en-US" altLang="zh-CN" sz="1800" b="1" i="0" u="none" strike="noStrike" cap="none" normalizeH="0" baseline="0" dirty="0">
                          <a:ln>
                            <a:noFill/>
                          </a:ln>
                          <a:solidFill>
                            <a:srgbClr val="FF0000"/>
                          </a:solidFill>
                          <a:effectLst/>
                          <a:latin typeface="Times New Roman" panose="02020603050405020304" pitchFamily="18" charset="0"/>
                          <a:ea typeface="宋体" panose="02010600030101010101" pitchFamily="2" charset="-122"/>
                          <a:cs typeface="Times New Roman" panose="02020603050405020304" pitchFamily="18" charset="0"/>
                        </a:rPr>
                        <a:t>n-n1</a:t>
                      </a:r>
                      <a:r>
                        <a:rPr kumimoji="0" lang="en-US" altLang="zh-CN"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 s1[i-n-1+n1] : '0'; </a:t>
                      </a:r>
                    </a:p>
                  </a:txBody>
                  <a:tcPr marT="45723" marB="45723" horzOverflow="overflow">
                    <a:lnL>
                      <a:noFill/>
                    </a:lnL>
                    <a:lnR>
                      <a:noFill/>
                    </a:lnR>
                    <a:lnT w="28575" cap="flat" cmpd="sng" algn="ctr">
                      <a:solidFill>
                        <a:srgbClr val="003399"/>
                      </a:solidFill>
                      <a:prstDash val="solid"/>
                      <a:round/>
                      <a:headEnd type="none" w="med" len="med"/>
                      <a:tailEnd type="none" w="med" len="med"/>
                    </a:lnT>
                    <a:lnB w="6350" cap="flat" cmpd="sng" algn="ctr">
                      <a:solidFill>
                        <a:srgbClr val="003399"/>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bl>
          </a:graphicData>
        </a:graphic>
      </p:graphicFrame>
      <p:sp>
        <p:nvSpPr>
          <p:cNvPr id="4" name="文本框 3">
            <a:extLst>
              <a:ext uri="{FF2B5EF4-FFF2-40B4-BE49-F238E27FC236}">
                <a16:creationId xmlns:a16="http://schemas.microsoft.com/office/drawing/2014/main" id="{B1C7C4E0-3E3E-8E40-7FA4-05BD6951F5F0}"/>
              </a:ext>
            </a:extLst>
          </p:cNvPr>
          <p:cNvSpPr txBox="1"/>
          <p:nvPr/>
        </p:nvSpPr>
        <p:spPr>
          <a:xfrm>
            <a:off x="900848" y="121514"/>
            <a:ext cx="10560350" cy="584775"/>
          </a:xfrm>
          <a:prstGeom prst="rect">
            <a:avLst/>
          </a:prstGeom>
          <a:noFill/>
        </p:spPr>
        <p:txBody>
          <a:bodyPr wrap="square">
            <a:spAutoFit/>
          </a:bodyPr>
          <a:lstStyle/>
          <a:p>
            <a:r>
              <a:rPr lang="en-US" altLang="zh-CN" sz="3200" b="1" dirty="0">
                <a:latin typeface="微软雅黑" panose="020B0503020204020204" pitchFamily="34" charset="-122"/>
                <a:ea typeface="微软雅黑" panose="020B0503020204020204" pitchFamily="34" charset="-122"/>
                <a:cs typeface="+mj-cs"/>
              </a:rPr>
              <a:t>3.3.6 </a:t>
            </a:r>
            <a:r>
              <a:rPr lang="zh-CN" altLang="en-US" sz="3200" b="1" dirty="0">
                <a:latin typeface="微软雅黑" panose="020B0503020204020204" pitchFamily="34" charset="-122"/>
                <a:ea typeface="微软雅黑" panose="020B0503020204020204" pitchFamily="34" charset="-122"/>
                <a:cs typeface="+mj-cs"/>
              </a:rPr>
              <a:t>指针与函数</a:t>
            </a:r>
          </a:p>
        </p:txBody>
      </p:sp>
    </p:spTree>
    <p:extLst>
      <p:ext uri="{BB962C8B-B14F-4D97-AF65-F5344CB8AC3E}">
        <p14:creationId xmlns:p14="http://schemas.microsoft.com/office/powerpoint/2010/main" val="425021095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D11F14-C897-2C4B-0DFD-45D83167FA3B}"/>
            </a:ext>
          </a:extLst>
        </p:cNvPr>
        <p:cNvGrpSpPr/>
        <p:nvPr/>
      </p:nvGrpSpPr>
      <p:grpSpPr>
        <a:xfrm>
          <a:off x="0" y="0"/>
          <a:ext cx="0" cy="0"/>
          <a:chOff x="0" y="0"/>
          <a:chExt cx="0" cy="0"/>
        </a:xfrm>
      </p:grpSpPr>
      <p:graphicFrame>
        <p:nvGraphicFramePr>
          <p:cNvPr id="3" name="Group 2">
            <a:extLst>
              <a:ext uri="{FF2B5EF4-FFF2-40B4-BE49-F238E27FC236}">
                <a16:creationId xmlns:a16="http://schemas.microsoft.com/office/drawing/2014/main" id="{A267913B-273A-4964-86F9-C42FFA04EB51}"/>
              </a:ext>
            </a:extLst>
          </p:cNvPr>
          <p:cNvGraphicFramePr>
            <a:graphicFrameLocks noGrp="1"/>
          </p:cNvGraphicFramePr>
          <p:nvPr>
            <p:extLst>
              <p:ext uri="{D42A27DB-BD31-4B8C-83A1-F6EECF244321}">
                <p14:modId xmlns:p14="http://schemas.microsoft.com/office/powerpoint/2010/main" val="1823193806"/>
              </p:ext>
            </p:extLst>
          </p:nvPr>
        </p:nvGraphicFramePr>
        <p:xfrm>
          <a:off x="1436370" y="869950"/>
          <a:ext cx="8229600" cy="5635746"/>
        </p:xfrm>
        <a:graphic>
          <a:graphicData uri="http://schemas.openxmlformats.org/drawingml/2006/table">
            <a:tbl>
              <a:tblPr/>
              <a:tblGrid>
                <a:gridCol w="609600">
                  <a:extLst>
                    <a:ext uri="{9D8B030D-6E8A-4147-A177-3AD203B41FA5}">
                      <a16:colId xmlns:a16="http://schemas.microsoft.com/office/drawing/2014/main" val="20000"/>
                    </a:ext>
                  </a:extLst>
                </a:gridCol>
                <a:gridCol w="7620000">
                  <a:extLst>
                    <a:ext uri="{9D8B030D-6E8A-4147-A177-3AD203B41FA5}">
                      <a16:colId xmlns:a16="http://schemas.microsoft.com/office/drawing/2014/main" val="20001"/>
                    </a:ext>
                  </a:extLst>
                </a:gridCol>
              </a:tblGrid>
              <a:tr h="5635625">
                <a:tc>
                  <a:txBody>
                    <a:bodyPr/>
                    <a:lstStyle/>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7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17</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7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18</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7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19</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7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20</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7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21</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7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22</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7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23</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7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24</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7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25</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7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26</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7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27</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7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28</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7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29</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7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30</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7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31</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7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32 </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7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33</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7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34</a:t>
                      </a:r>
                    </a:p>
                  </a:txBody>
                  <a:tcPr marT="45717" marB="45717" horzOverflow="overflow">
                    <a:lnL cap="flat">
                      <a:noFill/>
                    </a:lnL>
                    <a:lnR>
                      <a:noFill/>
                    </a:lnR>
                    <a:lnT w="28575" cap="flat" cmpd="sng" algn="ctr">
                      <a:solidFill>
                        <a:srgbClr val="003399"/>
                      </a:solidFill>
                      <a:prstDash val="solid"/>
                      <a:round/>
                      <a:headEnd type="none" w="med" len="med"/>
                      <a:tailEnd type="none" w="med" len="med"/>
                    </a:lnT>
                    <a:lnB w="6350" cap="flat" cmpd="sng" algn="ctr">
                      <a:solidFill>
                        <a:srgbClr val="003399"/>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7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  for(</a:t>
                      </a:r>
                      <a:r>
                        <a:rPr kumimoji="0" lang="en-US" altLang="zh-CN" sz="17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i</a:t>
                      </a:r>
                      <a:r>
                        <a:rPr kumimoji="0" lang="en-US" altLang="zh-CN" sz="17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a:t>
                      </a:r>
                      <a:r>
                        <a:rPr kumimoji="0" lang="en-US" altLang="zh-CN" sz="17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n;i</a:t>
                      </a:r>
                      <a:r>
                        <a:rPr kumimoji="0" lang="en-US" altLang="zh-CN" sz="17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&gt;=0;i--) </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7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  {   </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7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     char </a:t>
                      </a:r>
                      <a:r>
                        <a:rPr kumimoji="0" lang="en-US" altLang="zh-CN" sz="17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tchar</a:t>
                      </a:r>
                      <a:r>
                        <a:rPr kumimoji="0" lang="en-US" altLang="zh-CN" sz="17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7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     </a:t>
                      </a:r>
                      <a:r>
                        <a:rPr kumimoji="0" lang="en-US" altLang="zh-CN" sz="17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tchar</a:t>
                      </a:r>
                      <a:r>
                        <a:rPr kumimoji="0" lang="en-US" altLang="zh-CN" sz="17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 = </a:t>
                      </a:r>
                      <a:r>
                        <a:rPr kumimoji="0" lang="en-US" altLang="zh-CN" sz="17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i</a:t>
                      </a:r>
                      <a:r>
                        <a:rPr kumimoji="0" lang="en-US" altLang="zh-CN" sz="17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&gt;</a:t>
                      </a:r>
                      <a:r>
                        <a:rPr kumimoji="0" lang="en-US" altLang="zh-CN" sz="1700" b="1" i="0" u="none" strike="noStrike" cap="none" normalizeH="0" baseline="0" dirty="0">
                          <a:ln>
                            <a:noFill/>
                          </a:ln>
                          <a:solidFill>
                            <a:srgbClr val="FF0000"/>
                          </a:solidFill>
                          <a:effectLst/>
                          <a:latin typeface="Times New Roman" panose="02020603050405020304" pitchFamily="18" charset="0"/>
                          <a:ea typeface="宋体" pitchFamily="2" charset="-122"/>
                          <a:cs typeface="Times New Roman" panose="02020603050405020304" pitchFamily="18" charset="0"/>
                        </a:rPr>
                        <a:t>n-n2</a:t>
                      </a:r>
                      <a:r>
                        <a:rPr kumimoji="0" lang="en-US" altLang="zh-CN" sz="17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 ? res[</a:t>
                      </a:r>
                      <a:r>
                        <a:rPr kumimoji="0" lang="en-US" altLang="zh-CN" sz="17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i</a:t>
                      </a:r>
                      <a:r>
                        <a:rPr kumimoji="0" lang="en-US" altLang="zh-CN" sz="17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]-'0'+s2[i-n+n2-1]-'0'+c : res[</a:t>
                      </a:r>
                      <a:r>
                        <a:rPr kumimoji="0" lang="en-US" altLang="zh-CN" sz="17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i</a:t>
                      </a:r>
                      <a:r>
                        <a:rPr kumimoji="0" lang="en-US" altLang="zh-CN" sz="17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]-'0'+c; //</a:t>
                      </a:r>
                      <a:r>
                        <a:rPr kumimoji="0" lang="zh-CN" altLang="en-US" sz="17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将数字符变成数 </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zh-CN" altLang="en-US" sz="17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      </a:t>
                      </a:r>
                      <a:r>
                        <a:rPr kumimoji="0" lang="en-US" altLang="zh-CN" sz="17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c = </a:t>
                      </a:r>
                      <a:r>
                        <a:rPr kumimoji="0" lang="en-US" altLang="zh-CN" sz="1700" b="1" i="0" u="none" strike="noStrike" cap="none" normalizeH="0" baseline="0" dirty="0" err="1">
                          <a:ln>
                            <a:noFill/>
                          </a:ln>
                          <a:solidFill>
                            <a:srgbClr val="FF0000"/>
                          </a:solidFill>
                          <a:effectLst/>
                          <a:latin typeface="Times New Roman" panose="02020603050405020304" pitchFamily="18" charset="0"/>
                          <a:ea typeface="宋体" pitchFamily="2" charset="-122"/>
                          <a:cs typeface="Times New Roman" panose="02020603050405020304" pitchFamily="18" charset="0"/>
                        </a:rPr>
                        <a:t>tchar</a:t>
                      </a:r>
                      <a:r>
                        <a:rPr kumimoji="0" lang="en-US" altLang="zh-CN" sz="1700" b="1" i="0" u="none" strike="noStrike" cap="none" normalizeH="0" baseline="0" dirty="0">
                          <a:ln>
                            <a:noFill/>
                          </a:ln>
                          <a:solidFill>
                            <a:srgbClr val="FF0000"/>
                          </a:solidFill>
                          <a:effectLst/>
                          <a:latin typeface="Times New Roman" panose="02020603050405020304" pitchFamily="18" charset="0"/>
                          <a:ea typeface="宋体" pitchFamily="2" charset="-122"/>
                          <a:cs typeface="Times New Roman" panose="02020603050405020304" pitchFamily="18" charset="0"/>
                        </a:rPr>
                        <a:t>&gt;9 ? 1 : 0</a:t>
                      </a:r>
                      <a:r>
                        <a:rPr kumimoji="0" lang="en-US" altLang="zh-CN" sz="17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       //</a:t>
                      </a:r>
                      <a:r>
                        <a:rPr kumimoji="0" lang="zh-CN" altLang="en-US" sz="17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设进位</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zh-CN" altLang="en-US" sz="17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      </a:t>
                      </a:r>
                      <a:r>
                        <a:rPr kumimoji="0" lang="en-US" altLang="zh-CN" sz="17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res[</a:t>
                      </a:r>
                      <a:r>
                        <a:rPr kumimoji="0" lang="en-US" altLang="zh-CN" sz="17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i</a:t>
                      </a:r>
                      <a:r>
                        <a:rPr kumimoji="0" lang="en-US" altLang="zh-CN" sz="17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 = c&gt;0 ? tchar-10+'0' : tchar+'0'; //</a:t>
                      </a:r>
                      <a:r>
                        <a:rPr kumimoji="0" lang="zh-CN" altLang="en-US" sz="17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将数字变成数字字符</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zh-CN" altLang="en-US" sz="17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  </a:t>
                      </a:r>
                      <a:r>
                        <a:rPr kumimoji="0" lang="en-US" altLang="zh-CN" sz="17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7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  return res;</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7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700" b="1"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int</a:t>
                      </a:r>
                      <a:r>
                        <a:rPr kumimoji="0" lang="en-US" altLang="zh-CN" sz="1700" b="1"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 main()</a:t>
                      </a:r>
                      <a:r>
                        <a:rPr kumimoji="0" lang="en-US" altLang="zh-CN" sz="17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 </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7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7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    char num1[100],num2[100],*num;</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7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    </a:t>
                      </a:r>
                      <a:r>
                        <a:rPr kumimoji="0" lang="en-US" altLang="zh-CN" sz="17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cin</a:t>
                      </a:r>
                      <a:r>
                        <a:rPr kumimoji="0" lang="en-US" altLang="zh-CN" sz="17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&gt;&gt;num1&gt;&gt;num2;</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7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    num=</a:t>
                      </a:r>
                      <a:r>
                        <a:rPr kumimoji="0" lang="en-US" altLang="zh-CN" sz="17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ladd</a:t>
                      </a:r>
                      <a:r>
                        <a:rPr kumimoji="0" lang="en-US" altLang="zh-CN" sz="17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(num1,num2);</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7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    </a:t>
                      </a:r>
                      <a:r>
                        <a:rPr kumimoji="0" lang="en-US" altLang="zh-CN" sz="17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cout</a:t>
                      </a:r>
                      <a:r>
                        <a:rPr kumimoji="0" lang="en-US" altLang="zh-CN" sz="17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&lt;&lt;num1&lt;&lt;"+"&lt;&lt;num2&lt;&lt;"="&lt;&lt;num&lt;&lt;</a:t>
                      </a:r>
                      <a:r>
                        <a:rPr kumimoji="0" lang="en-US" altLang="zh-CN" sz="17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endl</a:t>
                      </a:r>
                      <a:r>
                        <a:rPr kumimoji="0" lang="en-US" altLang="zh-CN" sz="17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7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    </a:t>
                      </a:r>
                      <a:r>
                        <a:rPr kumimoji="0" lang="en-US" altLang="zh-CN" sz="1700" b="1" i="0" u="none" strike="noStrike" cap="none" normalizeH="0" baseline="0" dirty="0">
                          <a:ln>
                            <a:noFill/>
                          </a:ln>
                          <a:solidFill>
                            <a:srgbClr val="FF0000"/>
                          </a:solidFill>
                          <a:effectLst/>
                          <a:latin typeface="Times New Roman" panose="02020603050405020304" pitchFamily="18" charset="0"/>
                          <a:ea typeface="宋体" pitchFamily="2" charset="-122"/>
                          <a:cs typeface="Times New Roman" panose="02020603050405020304" pitchFamily="18" charset="0"/>
                        </a:rPr>
                        <a:t>delete [ ] num</a:t>
                      </a:r>
                      <a:r>
                        <a:rPr kumimoji="0" lang="en-US" altLang="zh-CN" sz="17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7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    return 0;</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7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 </a:t>
                      </a:r>
                    </a:p>
                  </a:txBody>
                  <a:tcPr marT="45717" marB="45717" horzOverflow="overflow">
                    <a:lnL>
                      <a:noFill/>
                    </a:lnL>
                    <a:lnR cap="flat">
                      <a:noFill/>
                    </a:lnR>
                    <a:lnT w="28575" cap="flat" cmpd="sng" algn="ctr">
                      <a:solidFill>
                        <a:srgbClr val="003399"/>
                      </a:solidFill>
                      <a:prstDash val="solid"/>
                      <a:round/>
                      <a:headEnd type="none" w="med" len="med"/>
                      <a:tailEnd type="none" w="med" len="med"/>
                    </a:lnT>
                    <a:lnB w="6350" cap="flat" cmpd="sng" algn="ctr">
                      <a:solidFill>
                        <a:srgbClr val="003399"/>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bl>
          </a:graphicData>
        </a:graphic>
      </p:graphicFrame>
      <p:sp>
        <p:nvSpPr>
          <p:cNvPr id="5" name="文本框 4">
            <a:extLst>
              <a:ext uri="{FF2B5EF4-FFF2-40B4-BE49-F238E27FC236}">
                <a16:creationId xmlns:a16="http://schemas.microsoft.com/office/drawing/2014/main" id="{C2567FC9-A775-E868-352D-96FB6DBB07EA}"/>
              </a:ext>
            </a:extLst>
          </p:cNvPr>
          <p:cNvSpPr txBox="1"/>
          <p:nvPr/>
        </p:nvSpPr>
        <p:spPr>
          <a:xfrm>
            <a:off x="900848" y="121514"/>
            <a:ext cx="10560350" cy="584775"/>
          </a:xfrm>
          <a:prstGeom prst="rect">
            <a:avLst/>
          </a:prstGeom>
          <a:noFill/>
        </p:spPr>
        <p:txBody>
          <a:bodyPr wrap="square">
            <a:spAutoFit/>
          </a:bodyPr>
          <a:lstStyle/>
          <a:p>
            <a:r>
              <a:rPr lang="en-US" altLang="zh-CN" sz="3200" b="1" dirty="0">
                <a:latin typeface="微软雅黑" panose="020B0503020204020204" pitchFamily="34" charset="-122"/>
                <a:ea typeface="微软雅黑" panose="020B0503020204020204" pitchFamily="34" charset="-122"/>
                <a:cs typeface="+mj-cs"/>
              </a:rPr>
              <a:t>3.3.6 </a:t>
            </a:r>
            <a:r>
              <a:rPr lang="zh-CN" altLang="en-US" sz="3200" b="1" dirty="0">
                <a:latin typeface="微软雅黑" panose="020B0503020204020204" pitchFamily="34" charset="-122"/>
                <a:ea typeface="微软雅黑" panose="020B0503020204020204" pitchFamily="34" charset="-122"/>
                <a:cs typeface="+mj-cs"/>
              </a:rPr>
              <a:t>指针与函数</a:t>
            </a:r>
          </a:p>
        </p:txBody>
      </p:sp>
      <p:grpSp>
        <p:nvGrpSpPr>
          <p:cNvPr id="6" name="组合 5">
            <a:extLst>
              <a:ext uri="{FF2B5EF4-FFF2-40B4-BE49-F238E27FC236}">
                <a16:creationId xmlns:a16="http://schemas.microsoft.com/office/drawing/2014/main" id="{5D10EC4C-0719-6E44-F887-2102DDA0DE02}"/>
              </a:ext>
            </a:extLst>
          </p:cNvPr>
          <p:cNvGrpSpPr/>
          <p:nvPr/>
        </p:nvGrpSpPr>
        <p:grpSpPr>
          <a:xfrm>
            <a:off x="7080183" y="3016885"/>
            <a:ext cx="3511617" cy="2210435"/>
            <a:chOff x="7491663" y="1812925"/>
            <a:chExt cx="3153479" cy="2210435"/>
          </a:xfrm>
        </p:grpSpPr>
        <p:sp>
          <p:nvSpPr>
            <p:cNvPr id="7" name="Rectangle 9">
              <a:extLst>
                <a:ext uri="{FF2B5EF4-FFF2-40B4-BE49-F238E27FC236}">
                  <a16:creationId xmlns:a16="http://schemas.microsoft.com/office/drawing/2014/main" id="{8497CD5D-980E-0E97-317E-449948364177}"/>
                </a:ext>
              </a:extLst>
            </p:cNvPr>
            <p:cNvSpPr>
              <a:spLocks noChangeArrowheads="1"/>
            </p:cNvSpPr>
            <p:nvPr/>
          </p:nvSpPr>
          <p:spPr bwMode="auto">
            <a:xfrm>
              <a:off x="7491663" y="1812925"/>
              <a:ext cx="3153478" cy="2210435"/>
            </a:xfrm>
            <a:prstGeom prst="rect">
              <a:avLst/>
            </a:prstGeom>
            <a:solidFill>
              <a:schemeClr val="bg1"/>
            </a:solidFill>
            <a:ln w="1905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tLang="zh-CN" b="1" dirty="0">
                <a:solidFill>
                  <a:schemeClr val="tx1"/>
                </a:solidFill>
                <a:latin typeface="Times New Roman" panose="02020603050405020304" pitchFamily="18" charset="0"/>
                <a:ea typeface="宋体" panose="02010600030101010101" pitchFamily="2" charset="-122"/>
                <a:cs typeface="Times New Roman" panose="02020603050405020304" pitchFamily="18" charset="0"/>
              </a:endParaRPr>
            </a:p>
          </p:txBody>
        </p:sp>
        <p:sp>
          <p:nvSpPr>
            <p:cNvPr id="8" name="文本框 7">
              <a:extLst>
                <a:ext uri="{FF2B5EF4-FFF2-40B4-BE49-F238E27FC236}">
                  <a16:creationId xmlns:a16="http://schemas.microsoft.com/office/drawing/2014/main" id="{E62B02D8-661F-2A9C-B0C4-F3180AEB7282}"/>
                </a:ext>
              </a:extLst>
            </p:cNvPr>
            <p:cNvSpPr txBox="1"/>
            <p:nvPr/>
          </p:nvSpPr>
          <p:spPr>
            <a:xfrm>
              <a:off x="7624510" y="1854160"/>
              <a:ext cx="3020632" cy="1982402"/>
            </a:xfrm>
            <a:prstGeom prst="rect">
              <a:avLst/>
            </a:prstGeom>
            <a:noFill/>
          </p:spPr>
          <p:txBody>
            <a:bodyPr wrap="square">
              <a:spAutoFit/>
            </a:bodyPr>
            <a:lstStyle/>
            <a:p>
              <a:pPr>
                <a:defRPr/>
              </a:pPr>
              <a:r>
                <a:rPr kumimoji="1" lang="zh-CN" altLang="en-US" b="1" dirty="0">
                  <a:effectLst>
                    <a:outerShdw blurRad="38100" dist="38100" dir="2700000" algn="tl">
                      <a:srgbClr val="C0C0C0"/>
                    </a:outerShdw>
                  </a:effectLst>
                  <a:latin typeface="Times New Roman" panose="02020603050405020304" pitchFamily="18" charset="0"/>
                  <a:ea typeface="微软雅黑" panose="020B0503020204020204" pitchFamily="34" charset="-122"/>
                  <a:cs typeface="Times New Roman" panose="02020603050405020304" pitchFamily="18" charset="0"/>
                </a:rPr>
                <a:t>运行结果：       </a:t>
              </a:r>
            </a:p>
            <a:p>
              <a:pPr>
                <a:lnSpc>
                  <a:spcPct val="150000"/>
                </a:lnSpc>
                <a:defRPr/>
              </a:pPr>
              <a:r>
                <a:rPr kumimoji="1" lang="en-US" altLang="zh-CN" dirty="0">
                  <a:effectLst>
                    <a:outerShdw blurRad="38100" dist="38100" dir="2700000" algn="tl">
                      <a:srgbClr val="C0C0C0"/>
                    </a:outerShdw>
                  </a:effectLst>
                  <a:latin typeface="Times New Roman" panose="02020603050405020304" pitchFamily="18" charset="0"/>
                  <a:ea typeface="微软雅黑" panose="020B0503020204020204" pitchFamily="34" charset="-122"/>
                  <a:cs typeface="Times New Roman" panose="02020603050405020304" pitchFamily="18" charset="0"/>
                </a:rPr>
                <a:t>12345678901234↙</a:t>
              </a:r>
            </a:p>
            <a:p>
              <a:pPr>
                <a:lnSpc>
                  <a:spcPct val="150000"/>
                </a:lnSpc>
                <a:defRPr/>
              </a:pPr>
              <a:r>
                <a:rPr kumimoji="1" lang="en-US" altLang="zh-CN" dirty="0">
                  <a:effectLst>
                    <a:outerShdw blurRad="38100" dist="38100" dir="2700000" algn="tl">
                      <a:srgbClr val="C0C0C0"/>
                    </a:outerShdw>
                  </a:effectLst>
                  <a:latin typeface="Times New Roman" panose="02020603050405020304" pitchFamily="18" charset="0"/>
                  <a:ea typeface="微软雅黑" panose="020B0503020204020204" pitchFamily="34" charset="-122"/>
                  <a:cs typeface="Times New Roman" panose="02020603050405020304" pitchFamily="18" charset="0"/>
                </a:rPr>
                <a:t>99999↙</a:t>
              </a:r>
            </a:p>
            <a:p>
              <a:pPr>
                <a:lnSpc>
                  <a:spcPct val="150000"/>
                </a:lnSpc>
                <a:defRPr/>
              </a:pPr>
              <a:r>
                <a:rPr kumimoji="1" lang="en-US" altLang="zh-CN" dirty="0">
                  <a:effectLst>
                    <a:outerShdw blurRad="38100" dist="38100" dir="2700000" algn="tl">
                      <a:srgbClr val="C0C0C0"/>
                    </a:outerShdw>
                  </a:effectLst>
                  <a:latin typeface="Times New Roman" panose="02020603050405020304" pitchFamily="18" charset="0"/>
                  <a:ea typeface="微软雅黑" panose="020B0503020204020204" pitchFamily="34" charset="-122"/>
                  <a:cs typeface="Times New Roman" panose="02020603050405020304" pitchFamily="18" charset="0"/>
                </a:rPr>
                <a:t>12345678901234+99999=012345679001233 </a:t>
              </a:r>
            </a:p>
          </p:txBody>
        </p:sp>
      </p:grpSp>
    </p:spTree>
    <p:extLst>
      <p:ext uri="{BB962C8B-B14F-4D97-AF65-F5344CB8AC3E}">
        <p14:creationId xmlns:p14="http://schemas.microsoft.com/office/powerpoint/2010/main" val="15201321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B1A3BD-F732-0458-02CD-CB50FCD640C5}"/>
            </a:ext>
          </a:extLst>
        </p:cNvPr>
        <p:cNvGrpSpPr/>
        <p:nvPr/>
      </p:nvGrpSpPr>
      <p:grpSpPr>
        <a:xfrm>
          <a:off x="0" y="0"/>
          <a:ext cx="0" cy="0"/>
          <a:chOff x="0" y="0"/>
          <a:chExt cx="0" cy="0"/>
        </a:xfrm>
      </p:grpSpPr>
      <p:sp>
        <p:nvSpPr>
          <p:cNvPr id="3" name="Rectangle 3">
            <a:extLst>
              <a:ext uri="{FF2B5EF4-FFF2-40B4-BE49-F238E27FC236}">
                <a16:creationId xmlns:a16="http://schemas.microsoft.com/office/drawing/2014/main" id="{9385370D-63C9-3781-DB5A-AE082BCD5532}"/>
              </a:ext>
            </a:extLst>
          </p:cNvPr>
          <p:cNvSpPr txBox="1">
            <a:spLocks noChangeArrowheads="1"/>
          </p:cNvSpPr>
          <p:nvPr/>
        </p:nvSpPr>
        <p:spPr>
          <a:xfrm>
            <a:off x="785997" y="3656976"/>
            <a:ext cx="10074969" cy="63646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285750" indent="-285750" algn="just">
              <a:buFont typeface="Arial" panose="020B0604020202020204" pitchFamily="34" charset="0"/>
              <a:buChar char="•"/>
            </a:pPr>
            <a:r>
              <a:rPr lang="zh-CN" altLang="en-US" sz="2000" b="1" dirty="0">
                <a:latin typeface="宋体" panose="02010600030101010101" pitchFamily="2" charset="-122"/>
                <a:ea typeface="宋体" panose="02010600030101010101" pitchFamily="2" charset="-122"/>
              </a:rPr>
              <a:t>函数指针：</a:t>
            </a:r>
          </a:p>
        </p:txBody>
      </p:sp>
      <p:sp>
        <p:nvSpPr>
          <p:cNvPr id="4" name="文本框 3">
            <a:extLst>
              <a:ext uri="{FF2B5EF4-FFF2-40B4-BE49-F238E27FC236}">
                <a16:creationId xmlns:a16="http://schemas.microsoft.com/office/drawing/2014/main" id="{3E010374-5F05-D6C7-A1C2-FB9BF6BA72F7}"/>
              </a:ext>
            </a:extLst>
          </p:cNvPr>
          <p:cNvSpPr txBox="1"/>
          <p:nvPr/>
        </p:nvSpPr>
        <p:spPr>
          <a:xfrm>
            <a:off x="900848" y="121514"/>
            <a:ext cx="10560350" cy="584775"/>
          </a:xfrm>
          <a:prstGeom prst="rect">
            <a:avLst/>
          </a:prstGeom>
          <a:noFill/>
        </p:spPr>
        <p:txBody>
          <a:bodyPr wrap="square">
            <a:spAutoFit/>
          </a:bodyPr>
          <a:lstStyle/>
          <a:p>
            <a:r>
              <a:rPr lang="en-US" altLang="zh-CN" sz="3200" b="1" dirty="0">
                <a:latin typeface="微软雅黑" panose="020B0503020204020204" pitchFamily="34" charset="-122"/>
                <a:ea typeface="微软雅黑" panose="020B0503020204020204" pitchFamily="34" charset="-122"/>
                <a:cs typeface="+mj-cs"/>
              </a:rPr>
              <a:t>3.3.6 </a:t>
            </a:r>
            <a:r>
              <a:rPr lang="zh-CN" altLang="en-US" sz="3200" b="1" dirty="0">
                <a:latin typeface="微软雅黑" panose="020B0503020204020204" pitchFamily="34" charset="-122"/>
                <a:ea typeface="微软雅黑" panose="020B0503020204020204" pitchFamily="34" charset="-122"/>
                <a:cs typeface="+mj-cs"/>
              </a:rPr>
              <a:t>指针与函数</a:t>
            </a:r>
          </a:p>
        </p:txBody>
      </p:sp>
      <p:grpSp>
        <p:nvGrpSpPr>
          <p:cNvPr id="5" name="组合 4">
            <a:extLst>
              <a:ext uri="{FF2B5EF4-FFF2-40B4-BE49-F238E27FC236}">
                <a16:creationId xmlns:a16="http://schemas.microsoft.com/office/drawing/2014/main" id="{4A203DC8-37EB-F8D5-EABC-CBA2A3C21B08}"/>
              </a:ext>
            </a:extLst>
          </p:cNvPr>
          <p:cNvGrpSpPr/>
          <p:nvPr/>
        </p:nvGrpSpPr>
        <p:grpSpPr>
          <a:xfrm>
            <a:off x="609600" y="1106000"/>
            <a:ext cx="4061459" cy="310896"/>
            <a:chOff x="2761705" y="1243440"/>
            <a:chExt cx="4061459" cy="310896"/>
          </a:xfrm>
        </p:grpSpPr>
        <p:sp>
          <p:nvSpPr>
            <p:cNvPr id="6" name="core goal text">
              <a:extLst>
                <a:ext uri="{FF2B5EF4-FFF2-40B4-BE49-F238E27FC236}">
                  <a16:creationId xmlns:a16="http://schemas.microsoft.com/office/drawing/2014/main" id="{815D2EF7-FFE0-9F28-2589-25EE5021B931}"/>
                </a:ext>
              </a:extLst>
            </p:cNvPr>
            <p:cNvSpPr txBox="1"/>
            <p:nvPr/>
          </p:nvSpPr>
          <p:spPr>
            <a:xfrm>
              <a:off x="3311429" y="1243440"/>
              <a:ext cx="3511735" cy="310896"/>
            </a:xfrm>
            <a:prstGeom prst="rect">
              <a:avLst/>
            </a:prstGeom>
            <a:noFill/>
            <a:ln>
              <a:noFill/>
            </a:ln>
          </p:spPr>
          <p:txBody>
            <a:bodyPr vert="horz" wrap="square" lIns="0" tIns="0" rIns="0" bIns="0" rtlCol="0" anchor="ctr">
              <a:noAutofit/>
            </a:bodyPr>
            <a:lstStyle/>
            <a:p>
              <a:pPr algn="l"/>
              <a:r>
                <a:rPr lang="zh-CN" altLang="en-US" sz="2400" b="1" dirty="0">
                  <a:solidFill>
                    <a:srgbClr val="1C51C8"/>
                  </a:solidFill>
                  <a:latin typeface="Times New Roman" panose="02020603050405020304" pitchFamily="18" charset="0"/>
                  <a:ea typeface="Microsoft YaHei UI"/>
                  <a:cs typeface="Times New Roman" panose="02020603050405020304" pitchFamily="18" charset="0"/>
                </a:rPr>
                <a:t>指向函数的指针</a:t>
              </a:r>
            </a:p>
          </p:txBody>
        </p:sp>
        <p:grpSp>
          <p:nvGrpSpPr>
            <p:cNvPr id="7" name="组合 6">
              <a:extLst>
                <a:ext uri="{FF2B5EF4-FFF2-40B4-BE49-F238E27FC236}">
                  <a16:creationId xmlns:a16="http://schemas.microsoft.com/office/drawing/2014/main" id="{BED08798-1646-A2EF-04CF-8427D37AD860}"/>
                </a:ext>
              </a:extLst>
            </p:cNvPr>
            <p:cNvGrpSpPr/>
            <p:nvPr/>
          </p:nvGrpSpPr>
          <p:grpSpPr>
            <a:xfrm>
              <a:off x="5515922" y="1322138"/>
              <a:ext cx="449993" cy="103462"/>
              <a:chOff x="3036692" y="1235482"/>
              <a:chExt cx="449993" cy="103462"/>
            </a:xfrm>
          </p:grpSpPr>
          <p:sp>
            <p:nvSpPr>
              <p:cNvPr id="11" name="平行四边形 10">
                <a:extLst>
                  <a:ext uri="{FF2B5EF4-FFF2-40B4-BE49-F238E27FC236}">
                    <a16:creationId xmlns:a16="http://schemas.microsoft.com/office/drawing/2014/main" id="{756000DD-84D7-37E1-E3DC-443F2751AEE4}"/>
                  </a:ext>
                </a:extLst>
              </p:cNvPr>
              <p:cNvSpPr/>
              <p:nvPr/>
            </p:nvSpPr>
            <p:spPr>
              <a:xfrm>
                <a:off x="3036692" y="1235482"/>
                <a:ext cx="160397" cy="103462"/>
              </a:xfrm>
              <a:prstGeom prst="parallelogram">
                <a:avLst/>
              </a:prstGeom>
              <a:gradFill>
                <a:gsLst>
                  <a:gs pos="0">
                    <a:srgbClr val="184DDD"/>
                  </a:gs>
                  <a:gs pos="97203">
                    <a:srgbClr val="E6EEFC"/>
                  </a:gs>
                  <a:gs pos="6500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12" name="平行四边形 11">
                <a:extLst>
                  <a:ext uri="{FF2B5EF4-FFF2-40B4-BE49-F238E27FC236}">
                    <a16:creationId xmlns:a16="http://schemas.microsoft.com/office/drawing/2014/main" id="{4F29B769-F1D2-E033-FCBB-1200509614BE}"/>
                  </a:ext>
                </a:extLst>
              </p:cNvPr>
              <p:cNvSpPr/>
              <p:nvPr/>
            </p:nvSpPr>
            <p:spPr>
              <a:xfrm>
                <a:off x="3237925" y="1235482"/>
                <a:ext cx="248760" cy="103462"/>
              </a:xfrm>
              <a:prstGeom prst="parallelogram">
                <a:avLst/>
              </a:prstGeom>
              <a:gradFill>
                <a:gsLst>
                  <a:gs pos="82000">
                    <a:srgbClr val="E6EEFC"/>
                  </a:gs>
                  <a:gs pos="97203">
                    <a:srgbClr val="E6EEFC"/>
                  </a:gs>
                  <a:gs pos="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grpSp>
          <p:nvGrpSpPr>
            <p:cNvPr id="8" name="组合 7">
              <a:extLst>
                <a:ext uri="{FF2B5EF4-FFF2-40B4-BE49-F238E27FC236}">
                  <a16:creationId xmlns:a16="http://schemas.microsoft.com/office/drawing/2014/main" id="{DD63F385-F349-4E9C-521F-54DFE6F1C088}"/>
                </a:ext>
              </a:extLst>
            </p:cNvPr>
            <p:cNvGrpSpPr/>
            <p:nvPr/>
          </p:nvGrpSpPr>
          <p:grpSpPr>
            <a:xfrm flipH="1">
              <a:off x="2761705" y="1322138"/>
              <a:ext cx="449993" cy="103462"/>
              <a:chOff x="2488823" y="1260501"/>
              <a:chExt cx="449993" cy="103462"/>
            </a:xfrm>
          </p:grpSpPr>
          <p:sp>
            <p:nvSpPr>
              <p:cNvPr id="9" name="平行四边形 8">
                <a:extLst>
                  <a:ext uri="{FF2B5EF4-FFF2-40B4-BE49-F238E27FC236}">
                    <a16:creationId xmlns:a16="http://schemas.microsoft.com/office/drawing/2014/main" id="{AD6915CE-5CB1-624C-2A7D-80E1AD937146}"/>
                  </a:ext>
                </a:extLst>
              </p:cNvPr>
              <p:cNvSpPr/>
              <p:nvPr/>
            </p:nvSpPr>
            <p:spPr>
              <a:xfrm>
                <a:off x="2488823" y="1260501"/>
                <a:ext cx="160397" cy="103462"/>
              </a:xfrm>
              <a:prstGeom prst="parallelogram">
                <a:avLst/>
              </a:prstGeom>
              <a:gradFill>
                <a:gsLst>
                  <a:gs pos="0">
                    <a:srgbClr val="184DDD"/>
                  </a:gs>
                  <a:gs pos="97203">
                    <a:srgbClr val="E6EEFC"/>
                  </a:gs>
                  <a:gs pos="6500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10" name="平行四边形 9">
                <a:extLst>
                  <a:ext uri="{FF2B5EF4-FFF2-40B4-BE49-F238E27FC236}">
                    <a16:creationId xmlns:a16="http://schemas.microsoft.com/office/drawing/2014/main" id="{39CBB731-2B68-BC5B-FF95-7D2CF19A9867}"/>
                  </a:ext>
                </a:extLst>
              </p:cNvPr>
              <p:cNvSpPr/>
              <p:nvPr/>
            </p:nvSpPr>
            <p:spPr>
              <a:xfrm>
                <a:off x="2690056" y="1260501"/>
                <a:ext cx="248760" cy="103462"/>
              </a:xfrm>
              <a:prstGeom prst="parallelogram">
                <a:avLst/>
              </a:prstGeom>
              <a:gradFill>
                <a:gsLst>
                  <a:gs pos="82000">
                    <a:srgbClr val="E6EEFC"/>
                  </a:gs>
                  <a:gs pos="97203">
                    <a:srgbClr val="E6EEFC"/>
                  </a:gs>
                  <a:gs pos="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grpSp>
      <p:sp>
        <p:nvSpPr>
          <p:cNvPr id="16" name="文本框 15">
            <a:extLst>
              <a:ext uri="{FF2B5EF4-FFF2-40B4-BE49-F238E27FC236}">
                <a16:creationId xmlns:a16="http://schemas.microsoft.com/office/drawing/2014/main" id="{C702E622-DE49-C2A6-B1DC-1A7282018FAB}"/>
              </a:ext>
            </a:extLst>
          </p:cNvPr>
          <p:cNvSpPr txBox="1"/>
          <p:nvPr/>
        </p:nvSpPr>
        <p:spPr>
          <a:xfrm>
            <a:off x="979394" y="1511652"/>
            <a:ext cx="10161046" cy="1689373"/>
          </a:xfrm>
          <a:prstGeom prst="rect">
            <a:avLst/>
          </a:prstGeom>
          <a:noFill/>
        </p:spPr>
        <p:txBody>
          <a:bodyPr wrap="square">
            <a:spAutoFit/>
          </a:bodyPr>
          <a:lstStyle/>
          <a:p>
            <a:pPr>
              <a:lnSpc>
                <a:spcPct val="150000"/>
              </a:lnSpc>
            </a:pPr>
            <a:r>
              <a:rPr lang="zh-CN" altLang="en-US" dirty="0">
                <a:latin typeface="宋体" panose="02010600030101010101" pitchFamily="2" charset="-122"/>
                <a:ea typeface="宋体" panose="02010600030101010101" pitchFamily="2" charset="-122"/>
              </a:rPr>
              <a:t>在程序运行时，不仅数据要占用内存空间，程序的代码也被调入内存并占据一定的内存空间。每一个函数都有函数名，实际上，这个函数名就是该函数的代码在内存的起始地址。</a:t>
            </a:r>
            <a:endParaRPr lang="en-US" altLang="zh-CN" dirty="0">
              <a:latin typeface="宋体" panose="02010600030101010101" pitchFamily="2" charset="-122"/>
              <a:ea typeface="宋体" panose="02010600030101010101" pitchFamily="2" charset="-122"/>
            </a:endParaRPr>
          </a:p>
          <a:p>
            <a:pPr>
              <a:lnSpc>
                <a:spcPct val="150000"/>
              </a:lnSpc>
            </a:pPr>
            <a:r>
              <a:rPr lang="zh-CN" altLang="en-US" dirty="0">
                <a:latin typeface="宋体" panose="02010600030101010101" pitchFamily="2" charset="-122"/>
                <a:ea typeface="宋体" panose="02010600030101010101" pitchFamily="2" charset="-122"/>
              </a:rPr>
              <a:t>当调用一个函数时，编译系统就是根据函数名找到函数代码的首地址，从而执行这段代码。由此看来，函数的调用形式：函数名（参数表），其实质就是：函数代码首地址（参数表）。 </a:t>
            </a:r>
          </a:p>
        </p:txBody>
      </p:sp>
      <p:sp>
        <p:nvSpPr>
          <p:cNvPr id="13" name="文本框 12">
            <a:extLst>
              <a:ext uri="{FF2B5EF4-FFF2-40B4-BE49-F238E27FC236}">
                <a16:creationId xmlns:a16="http://schemas.microsoft.com/office/drawing/2014/main" id="{3D9B3CDF-FC63-8E8F-2AF9-B233B1126868}"/>
              </a:ext>
            </a:extLst>
          </p:cNvPr>
          <p:cNvSpPr txBox="1"/>
          <p:nvPr/>
        </p:nvSpPr>
        <p:spPr>
          <a:xfrm>
            <a:off x="1140083" y="4010871"/>
            <a:ext cx="9839668" cy="1291957"/>
          </a:xfrm>
          <a:prstGeom prst="rect">
            <a:avLst/>
          </a:prstGeom>
          <a:noFill/>
        </p:spPr>
        <p:txBody>
          <a:bodyPr wrap="square">
            <a:spAutoFit/>
          </a:bodyPr>
          <a:lstStyle/>
          <a:p>
            <a:pPr algn="just">
              <a:lnSpc>
                <a:spcPct val="150000"/>
              </a:lnSpc>
            </a:pPr>
            <a:r>
              <a:rPr kumimoji="0" lang="zh-CN" altLang="en-US" sz="18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 </a:t>
            </a:r>
            <a:r>
              <a:rPr kumimoji="0" lang="zh-CN" altLang="en-US" sz="18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就是指向某个函数的指针，它是</a:t>
            </a:r>
            <a:r>
              <a:rPr kumimoji="0" lang="zh-CN" altLang="en-US" sz="1800" b="1"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专门用于存放该函数代码首地址的指针变量</a:t>
            </a:r>
            <a:r>
              <a:rPr kumimoji="0" lang="zh-CN" altLang="en-US" sz="18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。一旦定义了某个函数指针，那么，它就与函数名有同样的作用，在程序中就可以象使用函数名一样，通过指向该函数的指针来调用该函数。 </a:t>
            </a:r>
            <a:endParaRPr lang="zh-CN" altLang="en-US" dirty="0"/>
          </a:p>
        </p:txBody>
      </p:sp>
    </p:spTree>
    <p:extLst>
      <p:ext uri="{BB962C8B-B14F-4D97-AF65-F5344CB8AC3E}">
        <p14:creationId xmlns:p14="http://schemas.microsoft.com/office/powerpoint/2010/main" val="330924782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924F8F-5926-8088-539B-5C32651427CD}"/>
            </a:ext>
          </a:extLst>
        </p:cNvPr>
        <p:cNvGrpSpPr/>
        <p:nvPr/>
      </p:nvGrpSpPr>
      <p:grpSpPr>
        <a:xfrm>
          <a:off x="0" y="0"/>
          <a:ext cx="0" cy="0"/>
          <a:chOff x="0" y="0"/>
          <a:chExt cx="0" cy="0"/>
        </a:xfrm>
      </p:grpSpPr>
      <p:sp>
        <p:nvSpPr>
          <p:cNvPr id="5" name="文本框 4">
            <a:extLst>
              <a:ext uri="{FF2B5EF4-FFF2-40B4-BE49-F238E27FC236}">
                <a16:creationId xmlns:a16="http://schemas.microsoft.com/office/drawing/2014/main" id="{4C4FA3AB-21A1-7C79-96AA-CC1739489DFA}"/>
              </a:ext>
            </a:extLst>
          </p:cNvPr>
          <p:cNvSpPr txBox="1"/>
          <p:nvPr/>
        </p:nvSpPr>
        <p:spPr>
          <a:xfrm>
            <a:off x="900848" y="121514"/>
            <a:ext cx="10560350" cy="584775"/>
          </a:xfrm>
          <a:prstGeom prst="rect">
            <a:avLst/>
          </a:prstGeom>
          <a:noFill/>
        </p:spPr>
        <p:txBody>
          <a:bodyPr wrap="square">
            <a:spAutoFit/>
          </a:bodyPr>
          <a:lstStyle/>
          <a:p>
            <a:r>
              <a:rPr lang="en-US" altLang="zh-CN" sz="3200" b="1" dirty="0">
                <a:latin typeface="微软雅黑" panose="020B0503020204020204" pitchFamily="34" charset="-122"/>
                <a:ea typeface="微软雅黑" panose="020B0503020204020204" pitchFamily="34" charset="-122"/>
                <a:cs typeface="+mj-cs"/>
              </a:rPr>
              <a:t>3.3.6 </a:t>
            </a:r>
            <a:r>
              <a:rPr lang="zh-CN" altLang="en-US" sz="3200" b="1" dirty="0">
                <a:latin typeface="微软雅黑" panose="020B0503020204020204" pitchFamily="34" charset="-122"/>
                <a:ea typeface="微软雅黑" panose="020B0503020204020204" pitchFamily="34" charset="-122"/>
                <a:cs typeface="+mj-cs"/>
              </a:rPr>
              <a:t>指针与函数</a:t>
            </a:r>
          </a:p>
        </p:txBody>
      </p:sp>
      <p:sp>
        <p:nvSpPr>
          <p:cNvPr id="7" name="文本框 6">
            <a:extLst>
              <a:ext uri="{FF2B5EF4-FFF2-40B4-BE49-F238E27FC236}">
                <a16:creationId xmlns:a16="http://schemas.microsoft.com/office/drawing/2014/main" id="{C53722E0-8B67-F232-7BDF-7773310B8833}"/>
              </a:ext>
            </a:extLst>
          </p:cNvPr>
          <p:cNvSpPr txBox="1"/>
          <p:nvPr/>
        </p:nvSpPr>
        <p:spPr>
          <a:xfrm>
            <a:off x="580546" y="1167803"/>
            <a:ext cx="6094902" cy="400110"/>
          </a:xfrm>
          <a:prstGeom prst="rect">
            <a:avLst/>
          </a:prstGeom>
          <a:noFill/>
        </p:spPr>
        <p:txBody>
          <a:bodyPr wrap="square">
            <a:spAutoFit/>
          </a:bodyPr>
          <a:lstStyle/>
          <a:p>
            <a:pPr algn="just">
              <a:buClr>
                <a:srgbClr val="FF0000"/>
              </a:buClr>
              <a:buFont typeface="Wingdings" panose="05000000000000000000" pitchFamily="2" charset="2"/>
              <a:buNone/>
            </a:pPr>
            <a:r>
              <a:rPr lang="zh-CN" altLang="en-US" sz="2000" dirty="0">
                <a:solidFill>
                  <a:srgbClr val="000000"/>
                </a:solidFill>
                <a:latin typeface="宋体" panose="02010600030101010101" pitchFamily="2" charset="-122"/>
                <a:ea typeface="宋体" panose="02010600030101010101" pitchFamily="2" charset="-122"/>
              </a:rPr>
              <a:t>函数指针的定义语法形式如下：</a:t>
            </a:r>
          </a:p>
        </p:txBody>
      </p:sp>
      <p:grpSp>
        <p:nvGrpSpPr>
          <p:cNvPr id="2" name="组合 1">
            <a:extLst>
              <a:ext uri="{FF2B5EF4-FFF2-40B4-BE49-F238E27FC236}">
                <a16:creationId xmlns:a16="http://schemas.microsoft.com/office/drawing/2014/main" id="{4CC7EB41-5620-20A5-6D3F-F5F06071855E}"/>
              </a:ext>
            </a:extLst>
          </p:cNvPr>
          <p:cNvGrpSpPr/>
          <p:nvPr/>
        </p:nvGrpSpPr>
        <p:grpSpPr>
          <a:xfrm>
            <a:off x="2567255" y="1850734"/>
            <a:ext cx="6096000" cy="462432"/>
            <a:chOff x="2461260" y="1915838"/>
            <a:chExt cx="6096000" cy="462432"/>
          </a:xfrm>
        </p:grpSpPr>
        <p:sp>
          <p:nvSpPr>
            <p:cNvPr id="6" name="矩形: 圆角 5">
              <a:extLst>
                <a:ext uri="{FF2B5EF4-FFF2-40B4-BE49-F238E27FC236}">
                  <a16:creationId xmlns:a16="http://schemas.microsoft.com/office/drawing/2014/main" id="{ABC14EB9-04F3-41C9-9D56-CBE147ED887C}"/>
                </a:ext>
              </a:extLst>
            </p:cNvPr>
            <p:cNvSpPr/>
            <p:nvPr/>
          </p:nvSpPr>
          <p:spPr>
            <a:xfrm>
              <a:off x="2461260" y="1915838"/>
              <a:ext cx="6032500" cy="462432"/>
            </a:xfrm>
            <a:prstGeom prst="roundRect">
              <a:avLst>
                <a:gd name="adj" fmla="val 5093"/>
              </a:avLst>
            </a:prstGeom>
            <a:solidFill>
              <a:schemeClr val="bg1"/>
            </a:solidFill>
            <a:ln w="1905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ea typeface="宋体" panose="02010600030101010101" pitchFamily="2" charset="-122"/>
                <a:cs typeface="Times New Roman" panose="02020603050405020304" pitchFamily="18" charset="0"/>
              </a:endParaRPr>
            </a:p>
          </p:txBody>
        </p:sp>
        <p:sp>
          <p:nvSpPr>
            <p:cNvPr id="8" name="文本框 7">
              <a:extLst>
                <a:ext uri="{FF2B5EF4-FFF2-40B4-BE49-F238E27FC236}">
                  <a16:creationId xmlns:a16="http://schemas.microsoft.com/office/drawing/2014/main" id="{AA16CD43-1DF2-4B77-35D0-11DAEB76F2F6}"/>
                </a:ext>
              </a:extLst>
            </p:cNvPr>
            <p:cNvSpPr txBox="1"/>
            <p:nvPr/>
          </p:nvSpPr>
          <p:spPr>
            <a:xfrm>
              <a:off x="2461260" y="1962388"/>
              <a:ext cx="6096000" cy="369332"/>
            </a:xfrm>
            <a:prstGeom prst="rect">
              <a:avLst/>
            </a:prstGeom>
            <a:noFill/>
          </p:spPr>
          <p:txBody>
            <a:bodyPr wrap="square">
              <a:spAutoFit/>
            </a:bodyPr>
            <a:lstStyle/>
            <a:p>
              <a:pPr algn="ctr" eaLnBrk="1" hangingPunct="1">
                <a:buFont typeface="Wingdings" panose="05000000000000000000" pitchFamily="2" charset="2"/>
                <a:buNone/>
              </a:pPr>
              <a:r>
                <a:rPr lang="zh-CN" altLang="en-US" sz="1800" b="1" dirty="0">
                  <a:latin typeface="Times New Roman" panose="02020603050405020304" pitchFamily="18" charset="0"/>
                  <a:ea typeface="宋体" panose="02010600030101010101" pitchFamily="2" charset="-122"/>
                  <a:cs typeface="Times New Roman" panose="02020603050405020304" pitchFamily="18" charset="0"/>
                </a:rPr>
                <a:t>数据类型  （*函数指针名）（形参表）； </a:t>
              </a:r>
            </a:p>
          </p:txBody>
        </p:sp>
      </p:grpSp>
      <p:sp>
        <p:nvSpPr>
          <p:cNvPr id="12" name="文本框 11">
            <a:extLst>
              <a:ext uri="{FF2B5EF4-FFF2-40B4-BE49-F238E27FC236}">
                <a16:creationId xmlns:a16="http://schemas.microsoft.com/office/drawing/2014/main" id="{3D496A40-2237-6A75-A22A-93DD243976FB}"/>
              </a:ext>
            </a:extLst>
          </p:cNvPr>
          <p:cNvSpPr txBox="1"/>
          <p:nvPr/>
        </p:nvSpPr>
        <p:spPr>
          <a:xfrm>
            <a:off x="580546" y="2659474"/>
            <a:ext cx="10214638" cy="1689373"/>
          </a:xfrm>
          <a:prstGeom prst="rect">
            <a:avLst/>
          </a:prstGeom>
          <a:noFill/>
        </p:spPr>
        <p:txBody>
          <a:bodyPr wrap="square">
            <a:spAutoFit/>
          </a:bodyPr>
          <a:lstStyle/>
          <a:p>
            <a:pPr algn="just">
              <a:lnSpc>
                <a:spcPct val="150000"/>
              </a:lnSpc>
            </a:pPr>
            <a:r>
              <a:rPr lang="zh-CN" altLang="en-US" dirty="0">
                <a:latin typeface="宋体" panose="02010600030101010101" pitchFamily="2" charset="-122"/>
                <a:ea typeface="宋体" panose="02010600030101010101" pitchFamily="2" charset="-122"/>
              </a:rPr>
              <a:t>其中:</a:t>
            </a:r>
          </a:p>
          <a:p>
            <a:pPr marL="285750" indent="-285750" algn="just">
              <a:lnSpc>
                <a:spcPct val="150000"/>
              </a:lnSpc>
              <a:buFont typeface="Arial" panose="020B0604020202020204" pitchFamily="34" charset="0"/>
              <a:buChar char="•"/>
            </a:pPr>
            <a:r>
              <a:rPr lang="zh-CN" altLang="en-US" dirty="0">
                <a:latin typeface="宋体" panose="02010600030101010101" pitchFamily="2" charset="-122"/>
                <a:ea typeface="宋体" panose="02010600030101010101" pitchFamily="2" charset="-122"/>
              </a:rPr>
              <a:t>数据类型为函数指针所指函数的返回值类型；形参表则列出了该指针所指函数的形参类型和个数</a:t>
            </a:r>
            <a:endParaRPr lang="en-US" altLang="zh-CN" dirty="0">
              <a:latin typeface="宋体" panose="02010600030101010101" pitchFamily="2" charset="-122"/>
              <a:ea typeface="宋体" panose="02010600030101010101" pitchFamily="2" charset="-122"/>
            </a:endParaRPr>
          </a:p>
          <a:p>
            <a:pPr marL="285750" indent="-285750" algn="just">
              <a:lnSpc>
                <a:spcPct val="150000"/>
              </a:lnSpc>
              <a:buFont typeface="Arial" panose="020B0604020202020204" pitchFamily="34" charset="0"/>
              <a:buChar char="•"/>
            </a:pPr>
            <a:r>
              <a:rPr lang="zh-CN" altLang="en-US" dirty="0">
                <a:latin typeface="宋体" panose="02010600030101010101" pitchFamily="2" charset="-122"/>
                <a:ea typeface="宋体" panose="02010600030101010101" pitchFamily="2" charset="-122"/>
              </a:rPr>
              <a:t>函数指针名与*外面的</a:t>
            </a:r>
            <a:r>
              <a:rPr lang="zh-CN" altLang="en-US" b="1" dirty="0">
                <a:solidFill>
                  <a:schemeClr val="accent1"/>
                </a:solidFill>
                <a:latin typeface="微软雅黑" panose="020B0503020204020204" pitchFamily="34" charset="-122"/>
                <a:ea typeface="微软雅黑" panose="020B0503020204020204" pitchFamily="34" charset="-122"/>
              </a:rPr>
              <a:t>圆括号()是必须</a:t>
            </a:r>
            <a:r>
              <a:rPr lang="zh-CN" altLang="en-US" dirty="0">
                <a:latin typeface="宋体" panose="02010600030101010101" pitchFamily="2" charset="-122"/>
                <a:ea typeface="宋体" panose="02010600030101010101" pitchFamily="2" charset="-122"/>
              </a:rPr>
              <a:t>的，圆括号改变了默认的运算符的优先级，使得该指针变量被解释为指向函数的指针。如果去掉圆括号，将被解释为函数的返回值为指针。</a:t>
            </a:r>
          </a:p>
        </p:txBody>
      </p:sp>
    </p:spTree>
    <p:extLst>
      <p:ext uri="{BB962C8B-B14F-4D97-AF65-F5344CB8AC3E}">
        <p14:creationId xmlns:p14="http://schemas.microsoft.com/office/powerpoint/2010/main" val="418904490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1EBD14-C8D8-DCB1-7A42-66CABF61D931}"/>
            </a:ext>
          </a:extLst>
        </p:cNvPr>
        <p:cNvGrpSpPr/>
        <p:nvPr/>
      </p:nvGrpSpPr>
      <p:grpSpPr>
        <a:xfrm>
          <a:off x="0" y="0"/>
          <a:ext cx="0" cy="0"/>
          <a:chOff x="0" y="0"/>
          <a:chExt cx="0" cy="0"/>
        </a:xfrm>
      </p:grpSpPr>
      <p:grpSp>
        <p:nvGrpSpPr>
          <p:cNvPr id="6" name="组合 5">
            <a:extLst>
              <a:ext uri="{FF2B5EF4-FFF2-40B4-BE49-F238E27FC236}">
                <a16:creationId xmlns:a16="http://schemas.microsoft.com/office/drawing/2014/main" id="{3090834F-8BC2-0B17-7C92-98098AF05088}"/>
              </a:ext>
            </a:extLst>
          </p:cNvPr>
          <p:cNvGrpSpPr/>
          <p:nvPr/>
        </p:nvGrpSpPr>
        <p:grpSpPr>
          <a:xfrm>
            <a:off x="2508049" y="1629617"/>
            <a:ext cx="6096000" cy="692881"/>
            <a:chOff x="2461260" y="1915838"/>
            <a:chExt cx="6096000" cy="692881"/>
          </a:xfrm>
        </p:grpSpPr>
        <p:sp>
          <p:nvSpPr>
            <p:cNvPr id="7" name="矩形: 圆角 6">
              <a:extLst>
                <a:ext uri="{FF2B5EF4-FFF2-40B4-BE49-F238E27FC236}">
                  <a16:creationId xmlns:a16="http://schemas.microsoft.com/office/drawing/2014/main" id="{E84AF595-F683-5DDF-4C79-86F48ACAA51A}"/>
                </a:ext>
              </a:extLst>
            </p:cNvPr>
            <p:cNvSpPr/>
            <p:nvPr/>
          </p:nvSpPr>
          <p:spPr>
            <a:xfrm>
              <a:off x="2461260" y="1915838"/>
              <a:ext cx="6032500" cy="462432"/>
            </a:xfrm>
            <a:prstGeom prst="roundRect">
              <a:avLst>
                <a:gd name="adj" fmla="val 5093"/>
              </a:avLst>
            </a:prstGeom>
            <a:solidFill>
              <a:schemeClr val="bg1"/>
            </a:solidFill>
            <a:ln w="1905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ea typeface="宋体" panose="02010600030101010101" pitchFamily="2" charset="-122"/>
                <a:cs typeface="Times New Roman" panose="02020603050405020304" pitchFamily="18" charset="0"/>
              </a:endParaRPr>
            </a:p>
          </p:txBody>
        </p:sp>
        <p:sp>
          <p:nvSpPr>
            <p:cNvPr id="8" name="文本框 7">
              <a:extLst>
                <a:ext uri="{FF2B5EF4-FFF2-40B4-BE49-F238E27FC236}">
                  <a16:creationId xmlns:a16="http://schemas.microsoft.com/office/drawing/2014/main" id="{AF32D74B-7C82-9D7D-468E-C9CBA6514D01}"/>
                </a:ext>
              </a:extLst>
            </p:cNvPr>
            <p:cNvSpPr txBox="1"/>
            <p:nvPr/>
          </p:nvSpPr>
          <p:spPr>
            <a:xfrm>
              <a:off x="2461260" y="1962388"/>
              <a:ext cx="6096000" cy="646331"/>
            </a:xfrm>
            <a:prstGeom prst="rect">
              <a:avLst/>
            </a:prstGeom>
            <a:noFill/>
          </p:spPr>
          <p:txBody>
            <a:bodyPr wrap="square">
              <a:spAutoFit/>
            </a:bodyPr>
            <a:lstStyle/>
            <a:p>
              <a:pPr algn="ctr" eaLnBrk="1" hangingPunct="1">
                <a:buFont typeface="Wingdings" panose="05000000000000000000" pitchFamily="2" charset="2"/>
                <a:buNone/>
              </a:pPr>
              <a:r>
                <a:rPr lang="zh-CN" altLang="en-US" sz="1800" b="1" dirty="0">
                  <a:latin typeface="Times New Roman" panose="02020603050405020304" pitchFamily="18" charset="0"/>
                  <a:ea typeface="宋体" panose="02010600030101010101" pitchFamily="2" charset="-122"/>
                  <a:cs typeface="Times New Roman" panose="02020603050405020304" pitchFamily="18" charset="0"/>
                </a:rPr>
                <a:t>函数指针名</a:t>
              </a:r>
              <a:r>
                <a:rPr lang="en-US" altLang="zh-CN" sz="1800" b="1" dirty="0">
                  <a:latin typeface="Times New Roman" panose="02020603050405020304" pitchFamily="18" charset="0"/>
                  <a:ea typeface="宋体" panose="02010600030101010101" pitchFamily="2" charset="-122"/>
                  <a:cs typeface="Times New Roman" panose="02020603050405020304" pitchFamily="18" charset="0"/>
                </a:rPr>
                <a:t>=</a:t>
              </a:r>
              <a:r>
                <a:rPr lang="zh-CN" altLang="en-US" sz="1800" b="1" dirty="0">
                  <a:latin typeface="Times New Roman" panose="02020603050405020304" pitchFamily="18" charset="0"/>
                  <a:ea typeface="宋体" panose="02010600030101010101" pitchFamily="2" charset="-122"/>
                  <a:cs typeface="Times New Roman" panose="02020603050405020304" pitchFamily="18" charset="0"/>
                </a:rPr>
                <a:t>函数名；</a:t>
              </a:r>
            </a:p>
            <a:p>
              <a:pPr algn="ctr" eaLnBrk="1" hangingPunct="1">
                <a:buFont typeface="Wingdings" panose="05000000000000000000" pitchFamily="2" charset="2"/>
                <a:buNone/>
              </a:pPr>
              <a:endParaRPr lang="zh-CN" altLang="en-US" sz="1800" b="1" dirty="0">
                <a:latin typeface="Times New Roman" panose="02020603050405020304" pitchFamily="18" charset="0"/>
                <a:ea typeface="宋体" panose="02010600030101010101" pitchFamily="2" charset="-122"/>
                <a:cs typeface="Times New Roman" panose="02020603050405020304" pitchFamily="18" charset="0"/>
              </a:endParaRPr>
            </a:p>
          </p:txBody>
        </p:sp>
      </p:grpSp>
      <p:grpSp>
        <p:nvGrpSpPr>
          <p:cNvPr id="20" name="组合 19">
            <a:extLst>
              <a:ext uri="{FF2B5EF4-FFF2-40B4-BE49-F238E27FC236}">
                <a16:creationId xmlns:a16="http://schemas.microsoft.com/office/drawing/2014/main" id="{59C33EE6-0D9D-8D47-B3F3-DE1B121A69BB}"/>
              </a:ext>
            </a:extLst>
          </p:cNvPr>
          <p:cNvGrpSpPr/>
          <p:nvPr/>
        </p:nvGrpSpPr>
        <p:grpSpPr>
          <a:xfrm>
            <a:off x="706918" y="4378309"/>
            <a:ext cx="4134970" cy="803524"/>
            <a:chOff x="3502959" y="3496563"/>
            <a:chExt cx="4134970" cy="803524"/>
          </a:xfrm>
        </p:grpSpPr>
        <p:sp>
          <p:nvSpPr>
            <p:cNvPr id="10" name="矩形: 圆角 9">
              <a:extLst>
                <a:ext uri="{FF2B5EF4-FFF2-40B4-BE49-F238E27FC236}">
                  <a16:creationId xmlns:a16="http://schemas.microsoft.com/office/drawing/2014/main" id="{4004FD54-397A-E183-931E-9A09FBDD8BB9}"/>
                </a:ext>
              </a:extLst>
            </p:cNvPr>
            <p:cNvSpPr/>
            <p:nvPr/>
          </p:nvSpPr>
          <p:spPr>
            <a:xfrm>
              <a:off x="3502959" y="3496563"/>
              <a:ext cx="4134970" cy="803524"/>
            </a:xfrm>
            <a:prstGeom prst="roundRect">
              <a:avLst>
                <a:gd name="adj" fmla="val 5093"/>
              </a:avLst>
            </a:prstGeom>
            <a:solidFill>
              <a:schemeClr val="bg1"/>
            </a:solidFill>
            <a:ln w="1905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ea typeface="宋体" panose="02010600030101010101" pitchFamily="2" charset="-122"/>
                <a:cs typeface="Times New Roman" panose="02020603050405020304" pitchFamily="18" charset="0"/>
              </a:endParaRPr>
            </a:p>
          </p:txBody>
        </p:sp>
        <p:sp>
          <p:nvSpPr>
            <p:cNvPr id="11" name="文本框 10">
              <a:extLst>
                <a:ext uri="{FF2B5EF4-FFF2-40B4-BE49-F238E27FC236}">
                  <a16:creationId xmlns:a16="http://schemas.microsoft.com/office/drawing/2014/main" id="{B1F97F67-9D66-8AB9-B047-9A0AEEADC01B}"/>
                </a:ext>
              </a:extLst>
            </p:cNvPr>
            <p:cNvSpPr txBox="1"/>
            <p:nvPr/>
          </p:nvSpPr>
          <p:spPr>
            <a:xfrm>
              <a:off x="4091166" y="3568993"/>
              <a:ext cx="3368316" cy="646331"/>
            </a:xfrm>
            <a:prstGeom prst="rect">
              <a:avLst/>
            </a:prstGeom>
            <a:noFill/>
          </p:spPr>
          <p:txBody>
            <a:bodyPr wrap="square">
              <a:spAutoFit/>
            </a:bodyPr>
            <a:lstStyle/>
            <a:p>
              <a:pPr algn="just" eaLnBrk="1" hangingPunct="1">
                <a:buFont typeface="Wingdings" panose="05000000000000000000" pitchFamily="2" charset="2"/>
                <a:buNone/>
              </a:pPr>
              <a:r>
                <a:rPr lang="zh-CN" altLang="en-US" sz="1800" b="1" dirty="0">
                  <a:latin typeface="Times New Roman" panose="02020603050405020304" pitchFamily="18" charset="0"/>
                  <a:ea typeface="宋体" panose="02010600030101010101" pitchFamily="2" charset="-122"/>
                  <a:cs typeface="Times New Roman" panose="02020603050405020304" pitchFamily="18" charset="0"/>
                </a:rPr>
                <a:t>①  函数指针名</a:t>
              </a:r>
              <a:r>
                <a:rPr lang="en-US" altLang="zh-CN" sz="1800" b="1" dirty="0">
                  <a:latin typeface="Times New Roman" panose="02020603050405020304" pitchFamily="18" charset="0"/>
                  <a:ea typeface="宋体" panose="02010600030101010101" pitchFamily="2" charset="-122"/>
                  <a:cs typeface="Times New Roman" panose="02020603050405020304" pitchFamily="18" charset="0"/>
                </a:rPr>
                <a:t>(</a:t>
              </a:r>
              <a:r>
                <a:rPr lang="zh-CN" altLang="en-US" sz="1800" b="1" dirty="0">
                  <a:latin typeface="Times New Roman" panose="02020603050405020304" pitchFamily="18" charset="0"/>
                  <a:ea typeface="宋体" panose="02010600030101010101" pitchFamily="2" charset="-122"/>
                  <a:cs typeface="Times New Roman" panose="02020603050405020304" pitchFamily="18" charset="0"/>
                </a:rPr>
                <a:t>实参表</a:t>
              </a:r>
              <a:r>
                <a:rPr lang="en-US" altLang="zh-CN" sz="1800" b="1" dirty="0">
                  <a:latin typeface="Times New Roman" panose="02020603050405020304" pitchFamily="18" charset="0"/>
                  <a:ea typeface="宋体" panose="02010600030101010101" pitchFamily="2" charset="-122"/>
                  <a:cs typeface="Times New Roman" panose="02020603050405020304" pitchFamily="18" charset="0"/>
                </a:rPr>
                <a:t>)</a:t>
              </a:r>
              <a:r>
                <a:rPr lang="zh-CN" altLang="en-US" sz="1800" b="1" dirty="0">
                  <a:latin typeface="Times New Roman" panose="02020603050405020304" pitchFamily="18" charset="0"/>
                  <a:ea typeface="宋体" panose="02010600030101010101" pitchFamily="2" charset="-122"/>
                  <a:cs typeface="Times New Roman" panose="02020603050405020304" pitchFamily="18" charset="0"/>
                </a:rPr>
                <a:t>；</a:t>
              </a:r>
            </a:p>
            <a:p>
              <a:pPr algn="just" eaLnBrk="1" hangingPunct="1">
                <a:buFont typeface="Wingdings" panose="05000000000000000000" pitchFamily="2" charset="2"/>
                <a:buNone/>
              </a:pPr>
              <a:r>
                <a:rPr lang="zh-CN" altLang="en-US" sz="1800" b="1" dirty="0">
                  <a:latin typeface="Times New Roman" panose="02020603050405020304" pitchFamily="18" charset="0"/>
                  <a:ea typeface="宋体" panose="02010600030101010101" pitchFamily="2" charset="-122"/>
                  <a:cs typeface="Times New Roman" panose="02020603050405020304" pitchFamily="18" charset="0"/>
                </a:rPr>
                <a:t>②  </a:t>
              </a:r>
              <a:r>
                <a:rPr lang="en-US" altLang="zh-CN" sz="1800" b="1" dirty="0">
                  <a:latin typeface="Times New Roman" panose="02020603050405020304" pitchFamily="18" charset="0"/>
                  <a:ea typeface="宋体" panose="02010600030101010101" pitchFamily="2" charset="-122"/>
                  <a:cs typeface="Times New Roman" panose="02020603050405020304" pitchFamily="18" charset="0"/>
                </a:rPr>
                <a:t>(* </a:t>
              </a:r>
              <a:r>
                <a:rPr lang="zh-CN" altLang="en-US" sz="1800" b="1" dirty="0">
                  <a:latin typeface="Times New Roman" panose="02020603050405020304" pitchFamily="18" charset="0"/>
                  <a:ea typeface="宋体" panose="02010600030101010101" pitchFamily="2" charset="-122"/>
                  <a:cs typeface="Times New Roman" panose="02020603050405020304" pitchFamily="18" charset="0"/>
                </a:rPr>
                <a:t>函数指针名</a:t>
              </a:r>
              <a:r>
                <a:rPr lang="en-US" altLang="zh-CN" sz="1800" b="1" dirty="0">
                  <a:latin typeface="Times New Roman" panose="02020603050405020304" pitchFamily="18" charset="0"/>
                  <a:ea typeface="宋体" panose="02010600030101010101" pitchFamily="2" charset="-122"/>
                  <a:cs typeface="Times New Roman" panose="02020603050405020304" pitchFamily="18" charset="0"/>
                </a:rPr>
                <a:t>) (</a:t>
              </a:r>
              <a:r>
                <a:rPr lang="zh-CN" altLang="en-US" sz="1800" b="1" dirty="0">
                  <a:latin typeface="Times New Roman" panose="02020603050405020304" pitchFamily="18" charset="0"/>
                  <a:ea typeface="宋体" panose="02010600030101010101" pitchFamily="2" charset="-122"/>
                  <a:cs typeface="Times New Roman" panose="02020603050405020304" pitchFamily="18" charset="0"/>
                </a:rPr>
                <a:t>实参表</a:t>
              </a:r>
              <a:r>
                <a:rPr lang="en-US" altLang="zh-CN" sz="1800" b="1" dirty="0">
                  <a:latin typeface="Times New Roman" panose="02020603050405020304" pitchFamily="18" charset="0"/>
                  <a:ea typeface="宋体" panose="02010600030101010101" pitchFamily="2" charset="-122"/>
                  <a:cs typeface="Times New Roman" panose="02020603050405020304" pitchFamily="18" charset="0"/>
                </a:rPr>
                <a:t>)</a:t>
              </a:r>
              <a:r>
                <a:rPr lang="zh-CN" altLang="en-US" sz="1800" b="1" dirty="0">
                  <a:latin typeface="Times New Roman" panose="02020603050405020304" pitchFamily="18" charset="0"/>
                  <a:ea typeface="宋体" panose="02010600030101010101" pitchFamily="2" charset="-122"/>
                  <a:cs typeface="Times New Roman" panose="02020603050405020304" pitchFamily="18" charset="0"/>
                </a:rPr>
                <a:t>；</a:t>
              </a:r>
            </a:p>
          </p:txBody>
        </p:sp>
      </p:grpSp>
      <p:sp>
        <p:nvSpPr>
          <p:cNvPr id="13" name="文本框 12">
            <a:extLst>
              <a:ext uri="{FF2B5EF4-FFF2-40B4-BE49-F238E27FC236}">
                <a16:creationId xmlns:a16="http://schemas.microsoft.com/office/drawing/2014/main" id="{5F1F6C2C-663E-3894-EF67-F10B37F3CCD2}"/>
              </a:ext>
            </a:extLst>
          </p:cNvPr>
          <p:cNvSpPr txBox="1"/>
          <p:nvPr/>
        </p:nvSpPr>
        <p:spPr>
          <a:xfrm>
            <a:off x="526900" y="1059998"/>
            <a:ext cx="10560350" cy="369332"/>
          </a:xfrm>
          <a:prstGeom prst="rect">
            <a:avLst/>
          </a:prstGeom>
          <a:noFill/>
        </p:spPr>
        <p:txBody>
          <a:bodyPr wrap="square">
            <a:spAutoFit/>
          </a:bodyPr>
          <a:lstStyle/>
          <a:p>
            <a:pPr>
              <a:buClr>
                <a:schemeClr val="tx1"/>
              </a:buClr>
              <a:buFont typeface="Wingdings" panose="05000000000000000000" pitchFamily="2" charset="2"/>
              <a:buNone/>
            </a:pPr>
            <a:r>
              <a:rPr lang="zh-CN" altLang="en-US" sz="1800" dirty="0">
                <a:latin typeface="Times New Roman" panose="02020603050405020304" pitchFamily="18" charset="0"/>
                <a:ea typeface="宋体" panose="02010600030101010101" pitchFamily="2" charset="-122"/>
                <a:cs typeface="Times New Roman" panose="02020603050405020304" pitchFamily="18" charset="0"/>
              </a:rPr>
              <a:t>函数指针在</a:t>
            </a:r>
            <a:r>
              <a:rPr lang="zh-CN" altLang="en-US" sz="1800" b="1" dirty="0">
                <a:latin typeface="Times New Roman" panose="02020603050405020304" pitchFamily="18" charset="0"/>
                <a:ea typeface="宋体" panose="02010600030101010101" pitchFamily="2" charset="-122"/>
                <a:cs typeface="Times New Roman" panose="02020603050405020304" pitchFamily="18" charset="0"/>
              </a:rPr>
              <a:t>使用之前也要进行赋值</a:t>
            </a:r>
            <a:r>
              <a:rPr lang="zh-CN" altLang="en-US" sz="1800" dirty="0">
                <a:latin typeface="Times New Roman" panose="02020603050405020304" pitchFamily="18" charset="0"/>
                <a:ea typeface="宋体" panose="02010600030101010101" pitchFamily="2" charset="-122"/>
                <a:cs typeface="Times New Roman" panose="02020603050405020304" pitchFamily="18" charset="0"/>
              </a:rPr>
              <a:t>，使指针指向一个</a:t>
            </a:r>
            <a:r>
              <a:rPr lang="zh-CN" altLang="en-US" sz="1800" b="1" dirty="0">
                <a:latin typeface="Times New Roman" panose="02020603050405020304" pitchFamily="18" charset="0"/>
                <a:ea typeface="宋体" panose="02010600030101010101" pitchFamily="2" charset="-122"/>
                <a:cs typeface="Times New Roman" panose="02020603050405020304" pitchFamily="18" charset="0"/>
              </a:rPr>
              <a:t>已经存在</a:t>
            </a:r>
            <a:r>
              <a:rPr lang="zh-CN" altLang="en-US" sz="1800" dirty="0">
                <a:latin typeface="Times New Roman" panose="02020603050405020304" pitchFamily="18" charset="0"/>
                <a:ea typeface="宋体" panose="02010600030101010101" pitchFamily="2" charset="-122"/>
                <a:cs typeface="Times New Roman" panose="02020603050405020304" pitchFamily="18" charset="0"/>
              </a:rPr>
              <a:t>的函数代码的起始地址。语法形式为： </a:t>
            </a:r>
          </a:p>
        </p:txBody>
      </p:sp>
      <p:sp>
        <p:nvSpPr>
          <p:cNvPr id="15" name="文本框 14">
            <a:extLst>
              <a:ext uri="{FF2B5EF4-FFF2-40B4-BE49-F238E27FC236}">
                <a16:creationId xmlns:a16="http://schemas.microsoft.com/office/drawing/2014/main" id="{0424ECFD-64A8-D008-DE10-EF64953ABE48}"/>
              </a:ext>
            </a:extLst>
          </p:cNvPr>
          <p:cNvSpPr txBox="1"/>
          <p:nvPr/>
        </p:nvSpPr>
        <p:spPr>
          <a:xfrm>
            <a:off x="621193" y="2322498"/>
            <a:ext cx="10308263" cy="1133900"/>
          </a:xfrm>
          <a:prstGeom prst="rect">
            <a:avLst/>
          </a:prstGeom>
          <a:noFill/>
        </p:spPr>
        <p:txBody>
          <a:bodyPr wrap="square">
            <a:spAutoFit/>
          </a:bodyPr>
          <a:lstStyle/>
          <a:p>
            <a:pPr>
              <a:lnSpc>
                <a:spcPct val="130000"/>
              </a:lnSpc>
            </a:pPr>
            <a:r>
              <a:rPr lang="zh-CN" altLang="en-US" sz="1800" dirty="0">
                <a:latin typeface="Times New Roman" panose="02020603050405020304" pitchFamily="18" charset="0"/>
                <a:ea typeface="宋体" panose="02010600030101010101" pitchFamily="2" charset="-122"/>
                <a:cs typeface="Times New Roman" panose="02020603050405020304" pitchFamily="18" charset="0"/>
              </a:rPr>
              <a:t>赋值符右边的函数名所指出的必须是一个已经声明过的，和函数指针具有相同返回类型和相同形参表的函数。在赋值之后，就可以通过函数指针名来直接引用该指针所指向的函数。即：</a:t>
            </a:r>
            <a:r>
              <a:rPr lang="zh-CN" altLang="en-US" sz="1800" b="1" dirty="0">
                <a:latin typeface="Times New Roman" panose="02020603050405020304" pitchFamily="18" charset="0"/>
                <a:ea typeface="宋体" panose="02010600030101010101" pitchFamily="2" charset="-122"/>
                <a:cs typeface="Times New Roman" panose="02020603050405020304" pitchFamily="18" charset="0"/>
              </a:rPr>
              <a:t>该函数指针可以与函数名一样，出现在函数名能出现的任何地方。</a:t>
            </a:r>
            <a:endParaRPr lang="zh-CN" altLang="en-US" dirty="0">
              <a:latin typeface="Times New Roman" panose="02020603050405020304" pitchFamily="18" charset="0"/>
              <a:ea typeface="宋体" panose="02010600030101010101" pitchFamily="2" charset="-122"/>
              <a:cs typeface="Times New Roman" panose="02020603050405020304" pitchFamily="18" charset="0"/>
            </a:endParaRPr>
          </a:p>
        </p:txBody>
      </p:sp>
      <p:sp>
        <p:nvSpPr>
          <p:cNvPr id="17" name="文本框 16">
            <a:extLst>
              <a:ext uri="{FF2B5EF4-FFF2-40B4-BE49-F238E27FC236}">
                <a16:creationId xmlns:a16="http://schemas.microsoft.com/office/drawing/2014/main" id="{62E1F24B-46BA-3317-8532-498BF0EF131E}"/>
              </a:ext>
            </a:extLst>
          </p:cNvPr>
          <p:cNvSpPr txBox="1"/>
          <p:nvPr/>
        </p:nvSpPr>
        <p:spPr>
          <a:xfrm>
            <a:off x="621193" y="3702619"/>
            <a:ext cx="4467750" cy="400110"/>
          </a:xfrm>
          <a:prstGeom prst="rect">
            <a:avLst/>
          </a:prstGeom>
          <a:noFill/>
        </p:spPr>
        <p:txBody>
          <a:bodyPr wrap="square">
            <a:spAutoFit/>
          </a:bodyPr>
          <a:lstStyle/>
          <a:p>
            <a:pPr algn="just">
              <a:buFont typeface="Wingdings" panose="05000000000000000000" pitchFamily="2" charset="2"/>
              <a:buNone/>
            </a:pPr>
            <a:r>
              <a:rPr lang="zh-CN" altLang="en-US" sz="1800" dirty="0">
                <a:latin typeface="Times New Roman" panose="02020603050405020304" pitchFamily="18" charset="0"/>
                <a:ea typeface="宋体" panose="02010600030101010101" pitchFamily="2" charset="-122"/>
                <a:cs typeface="Times New Roman" panose="02020603050405020304" pitchFamily="18" charset="0"/>
              </a:rPr>
              <a:t>调用函数指针指向的函数有如下两种格式：</a:t>
            </a:r>
            <a:r>
              <a:rPr lang="zh-CN" altLang="en-US" sz="2000" dirty="0">
                <a:latin typeface="Times New Roman" panose="02020603050405020304" pitchFamily="18" charset="0"/>
                <a:ea typeface="宋体" panose="02010600030101010101" pitchFamily="2" charset="-122"/>
                <a:cs typeface="Times New Roman" panose="02020603050405020304" pitchFamily="18" charset="0"/>
              </a:rPr>
              <a:t> </a:t>
            </a:r>
          </a:p>
        </p:txBody>
      </p:sp>
      <p:sp>
        <p:nvSpPr>
          <p:cNvPr id="19" name="文本框 18">
            <a:extLst>
              <a:ext uri="{FF2B5EF4-FFF2-40B4-BE49-F238E27FC236}">
                <a16:creationId xmlns:a16="http://schemas.microsoft.com/office/drawing/2014/main" id="{9002B41B-CA16-1C9D-219D-1780E7105238}"/>
              </a:ext>
            </a:extLst>
          </p:cNvPr>
          <p:cNvSpPr txBox="1"/>
          <p:nvPr/>
        </p:nvSpPr>
        <p:spPr>
          <a:xfrm>
            <a:off x="5524299" y="4102729"/>
            <a:ext cx="5650892" cy="1493999"/>
          </a:xfrm>
          <a:prstGeom prst="rect">
            <a:avLst/>
          </a:prstGeom>
          <a:noFill/>
        </p:spPr>
        <p:txBody>
          <a:bodyPr wrap="square">
            <a:spAutoFit/>
          </a:bodyPr>
          <a:lstStyle/>
          <a:p>
            <a:pPr algn="just">
              <a:lnSpc>
                <a:spcPct val="130000"/>
              </a:lnSpc>
              <a:buFont typeface="Wingdings" panose="05000000000000000000" pitchFamily="2" charset="2"/>
              <a:buNone/>
            </a:pPr>
            <a:r>
              <a:rPr lang="zh-CN" altLang="en-US" sz="1800" dirty="0">
                <a:latin typeface="Times New Roman" panose="02020603050405020304" pitchFamily="18" charset="0"/>
                <a:ea typeface="宋体" panose="02010600030101010101" pitchFamily="2" charset="-122"/>
                <a:cs typeface="Times New Roman" panose="02020603050405020304" pitchFamily="18" charset="0"/>
              </a:rPr>
              <a:t>例如： </a:t>
            </a:r>
            <a:endParaRPr lang="en-US" altLang="zh-CN" sz="1800" dirty="0">
              <a:latin typeface="Times New Roman" panose="02020603050405020304" pitchFamily="18" charset="0"/>
              <a:ea typeface="宋体" panose="02010600030101010101" pitchFamily="2" charset="-122"/>
              <a:cs typeface="Times New Roman" panose="02020603050405020304" pitchFamily="18" charset="0"/>
            </a:endParaRPr>
          </a:p>
          <a:p>
            <a:pPr algn="just">
              <a:lnSpc>
                <a:spcPct val="130000"/>
              </a:lnSpc>
              <a:buFont typeface="Wingdings" panose="05000000000000000000" pitchFamily="2" charset="2"/>
              <a:buNone/>
            </a:pPr>
            <a:r>
              <a:rPr lang="en-US" altLang="zh-CN" sz="1800" dirty="0">
                <a:latin typeface="Times New Roman" panose="02020603050405020304" pitchFamily="18" charset="0"/>
                <a:ea typeface="宋体" panose="02010600030101010101" pitchFamily="2" charset="-122"/>
                <a:cs typeface="Times New Roman" panose="02020603050405020304" pitchFamily="18" charset="0"/>
              </a:rPr>
              <a:t>int add(int </a:t>
            </a:r>
            <a:r>
              <a:rPr lang="en-US" altLang="zh-CN" sz="1800" dirty="0" err="1">
                <a:latin typeface="Times New Roman" panose="02020603050405020304" pitchFamily="18" charset="0"/>
                <a:ea typeface="宋体" panose="02010600030101010101" pitchFamily="2" charset="-122"/>
                <a:cs typeface="Times New Roman" panose="02020603050405020304" pitchFamily="18" charset="0"/>
              </a:rPr>
              <a:t>a,int</a:t>
            </a:r>
            <a:r>
              <a:rPr lang="en-US" altLang="zh-CN" sz="1800" dirty="0">
                <a:latin typeface="Times New Roman" panose="02020603050405020304" pitchFamily="18" charset="0"/>
                <a:ea typeface="宋体" panose="02010600030101010101" pitchFamily="2" charset="-122"/>
                <a:cs typeface="Times New Roman" panose="02020603050405020304" pitchFamily="18" charset="0"/>
              </a:rPr>
              <a:t> b);        //</a:t>
            </a:r>
            <a:r>
              <a:rPr lang="zh-CN" altLang="en-US" sz="1800" dirty="0">
                <a:latin typeface="Times New Roman" panose="02020603050405020304" pitchFamily="18" charset="0"/>
                <a:ea typeface="宋体" panose="02010600030101010101" pitchFamily="2" charset="-122"/>
                <a:cs typeface="Times New Roman" panose="02020603050405020304" pitchFamily="18" charset="0"/>
              </a:rPr>
              <a:t>定义函数</a:t>
            </a:r>
          </a:p>
          <a:p>
            <a:pPr algn="just">
              <a:lnSpc>
                <a:spcPct val="130000"/>
              </a:lnSpc>
              <a:buFont typeface="Wingdings" panose="05000000000000000000" pitchFamily="2" charset="2"/>
              <a:buNone/>
            </a:pPr>
            <a:r>
              <a:rPr lang="en-US" altLang="zh-CN" sz="1800" dirty="0">
                <a:latin typeface="Times New Roman" panose="02020603050405020304" pitchFamily="18" charset="0"/>
                <a:ea typeface="宋体" panose="02010600030101010101" pitchFamily="2" charset="-122"/>
                <a:cs typeface="Times New Roman" panose="02020603050405020304" pitchFamily="18" charset="0"/>
              </a:rPr>
              <a:t>int (*</a:t>
            </a:r>
            <a:r>
              <a:rPr lang="en-US" altLang="zh-CN" sz="1800" dirty="0" err="1">
                <a:latin typeface="Times New Roman" panose="02020603050405020304" pitchFamily="18" charset="0"/>
                <a:ea typeface="宋体" panose="02010600030101010101" pitchFamily="2" charset="-122"/>
                <a:cs typeface="Times New Roman" panose="02020603050405020304" pitchFamily="18" charset="0"/>
              </a:rPr>
              <a:t>fptr</a:t>
            </a:r>
            <a:r>
              <a:rPr lang="en-US" altLang="zh-CN" sz="1800" dirty="0">
                <a:latin typeface="Times New Roman" panose="02020603050405020304" pitchFamily="18" charset="0"/>
                <a:ea typeface="宋体" panose="02010600030101010101" pitchFamily="2" charset="-122"/>
                <a:cs typeface="Times New Roman" panose="02020603050405020304" pitchFamily="18" charset="0"/>
              </a:rPr>
              <a:t>)(int </a:t>
            </a:r>
            <a:r>
              <a:rPr lang="en-US" altLang="zh-CN" sz="1800" dirty="0" err="1">
                <a:latin typeface="Times New Roman" panose="02020603050405020304" pitchFamily="18" charset="0"/>
                <a:ea typeface="宋体" panose="02010600030101010101" pitchFamily="2" charset="-122"/>
                <a:cs typeface="Times New Roman" panose="02020603050405020304" pitchFamily="18" charset="0"/>
              </a:rPr>
              <a:t>a,int</a:t>
            </a:r>
            <a:r>
              <a:rPr lang="en-US" altLang="zh-CN" sz="1800" dirty="0">
                <a:latin typeface="Times New Roman" panose="02020603050405020304" pitchFamily="18" charset="0"/>
                <a:ea typeface="宋体" panose="02010600030101010101" pitchFamily="2" charset="-122"/>
                <a:cs typeface="Times New Roman" panose="02020603050405020304" pitchFamily="18" charset="0"/>
              </a:rPr>
              <a:t> b);   //</a:t>
            </a:r>
            <a:r>
              <a:rPr lang="zh-CN" altLang="en-US" sz="1800" dirty="0">
                <a:latin typeface="Times New Roman" panose="02020603050405020304" pitchFamily="18" charset="0"/>
                <a:ea typeface="宋体" panose="02010600030101010101" pitchFamily="2" charset="-122"/>
                <a:cs typeface="Times New Roman" panose="02020603050405020304" pitchFamily="18" charset="0"/>
              </a:rPr>
              <a:t>定义函数指针</a:t>
            </a:r>
          </a:p>
          <a:p>
            <a:pPr algn="just">
              <a:lnSpc>
                <a:spcPct val="130000"/>
              </a:lnSpc>
              <a:buFont typeface="Wingdings" panose="05000000000000000000" pitchFamily="2" charset="2"/>
              <a:buNone/>
            </a:pPr>
            <a:r>
              <a:rPr lang="en-US" altLang="zh-CN" sz="1800" dirty="0" err="1">
                <a:latin typeface="Times New Roman" panose="02020603050405020304" pitchFamily="18" charset="0"/>
                <a:ea typeface="宋体" panose="02010600030101010101" pitchFamily="2" charset="-122"/>
                <a:cs typeface="Times New Roman" panose="02020603050405020304" pitchFamily="18" charset="0"/>
              </a:rPr>
              <a:t>fptr</a:t>
            </a:r>
            <a:r>
              <a:rPr lang="en-US" altLang="zh-CN" sz="1800" dirty="0">
                <a:latin typeface="Times New Roman" panose="02020603050405020304" pitchFamily="18" charset="0"/>
                <a:ea typeface="宋体" panose="02010600030101010101" pitchFamily="2" charset="-122"/>
                <a:cs typeface="Times New Roman" panose="02020603050405020304" pitchFamily="18" charset="0"/>
              </a:rPr>
              <a:t>=add;                      // </a:t>
            </a:r>
            <a:r>
              <a:rPr lang="zh-CN" altLang="en-US" sz="1800" dirty="0">
                <a:latin typeface="Times New Roman" panose="02020603050405020304" pitchFamily="18" charset="0"/>
                <a:ea typeface="宋体" panose="02010600030101010101" pitchFamily="2" charset="-122"/>
                <a:cs typeface="Times New Roman" panose="02020603050405020304" pitchFamily="18" charset="0"/>
              </a:rPr>
              <a:t>函数指针赋值，或</a:t>
            </a:r>
            <a:r>
              <a:rPr lang="en-US" altLang="zh-CN" sz="1800" dirty="0" err="1">
                <a:latin typeface="Times New Roman" panose="02020603050405020304" pitchFamily="18" charset="0"/>
                <a:ea typeface="宋体" panose="02010600030101010101" pitchFamily="2" charset="-122"/>
                <a:cs typeface="Times New Roman" panose="02020603050405020304" pitchFamily="18" charset="0"/>
              </a:rPr>
              <a:t>fptr</a:t>
            </a:r>
            <a:r>
              <a:rPr lang="en-US" altLang="zh-CN" sz="1800" dirty="0">
                <a:latin typeface="Times New Roman" panose="02020603050405020304" pitchFamily="18" charset="0"/>
                <a:ea typeface="宋体" panose="02010600030101010101" pitchFamily="2" charset="-122"/>
                <a:cs typeface="Times New Roman" panose="02020603050405020304" pitchFamily="18" charset="0"/>
              </a:rPr>
              <a:t>=&amp;add;</a:t>
            </a:r>
          </a:p>
        </p:txBody>
      </p:sp>
      <p:cxnSp>
        <p:nvCxnSpPr>
          <p:cNvPr id="22" name="直接连接符 21">
            <a:extLst>
              <a:ext uri="{FF2B5EF4-FFF2-40B4-BE49-F238E27FC236}">
                <a16:creationId xmlns:a16="http://schemas.microsoft.com/office/drawing/2014/main" id="{3FBBFAA4-410C-A772-8847-802791233C46}"/>
              </a:ext>
            </a:extLst>
          </p:cNvPr>
          <p:cNvCxnSpPr/>
          <p:nvPr/>
        </p:nvCxnSpPr>
        <p:spPr>
          <a:xfrm>
            <a:off x="621193" y="3556747"/>
            <a:ext cx="10308263" cy="0"/>
          </a:xfrm>
          <a:prstGeom prst="line">
            <a:avLst/>
          </a:prstGeom>
          <a:ln w="15875">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sp>
        <p:nvSpPr>
          <p:cNvPr id="23" name="文本框 22">
            <a:extLst>
              <a:ext uri="{FF2B5EF4-FFF2-40B4-BE49-F238E27FC236}">
                <a16:creationId xmlns:a16="http://schemas.microsoft.com/office/drawing/2014/main" id="{E4084FAD-C8E7-AD73-6436-2CA69FCC8559}"/>
              </a:ext>
            </a:extLst>
          </p:cNvPr>
          <p:cNvSpPr txBox="1"/>
          <p:nvPr/>
        </p:nvSpPr>
        <p:spPr>
          <a:xfrm>
            <a:off x="900848" y="121514"/>
            <a:ext cx="10560350" cy="584775"/>
          </a:xfrm>
          <a:prstGeom prst="rect">
            <a:avLst/>
          </a:prstGeom>
          <a:noFill/>
        </p:spPr>
        <p:txBody>
          <a:bodyPr wrap="square">
            <a:spAutoFit/>
          </a:bodyPr>
          <a:lstStyle/>
          <a:p>
            <a:r>
              <a:rPr lang="en-US" altLang="zh-CN" sz="3200" b="1" dirty="0">
                <a:latin typeface="微软雅黑" panose="020B0503020204020204" pitchFamily="34" charset="-122"/>
                <a:ea typeface="微软雅黑" panose="020B0503020204020204" pitchFamily="34" charset="-122"/>
                <a:cs typeface="+mj-cs"/>
              </a:rPr>
              <a:t>3.3.6 </a:t>
            </a:r>
            <a:r>
              <a:rPr lang="zh-CN" altLang="en-US" sz="3200" b="1" dirty="0">
                <a:latin typeface="微软雅黑" panose="020B0503020204020204" pitchFamily="34" charset="-122"/>
                <a:ea typeface="微软雅黑" panose="020B0503020204020204" pitchFamily="34" charset="-122"/>
                <a:cs typeface="+mj-cs"/>
              </a:rPr>
              <a:t>指针与函数</a:t>
            </a:r>
          </a:p>
        </p:txBody>
      </p:sp>
    </p:spTree>
    <p:extLst>
      <p:ext uri="{BB962C8B-B14F-4D97-AF65-F5344CB8AC3E}">
        <p14:creationId xmlns:p14="http://schemas.microsoft.com/office/powerpoint/2010/main" val="224726411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C2746B-E65B-3FB7-4F2F-C641EC1AFF02}"/>
            </a:ext>
          </a:extLst>
        </p:cNvPr>
        <p:cNvGrpSpPr/>
        <p:nvPr/>
      </p:nvGrpSpPr>
      <p:grpSpPr>
        <a:xfrm>
          <a:off x="0" y="0"/>
          <a:ext cx="0" cy="0"/>
          <a:chOff x="0" y="0"/>
          <a:chExt cx="0" cy="0"/>
        </a:xfrm>
      </p:grpSpPr>
      <p:sp>
        <p:nvSpPr>
          <p:cNvPr id="5" name="文本框 4">
            <a:extLst>
              <a:ext uri="{FF2B5EF4-FFF2-40B4-BE49-F238E27FC236}">
                <a16:creationId xmlns:a16="http://schemas.microsoft.com/office/drawing/2014/main" id="{E9348011-5A12-D25D-74D8-F14F6E47108F}"/>
              </a:ext>
            </a:extLst>
          </p:cNvPr>
          <p:cNvSpPr txBox="1"/>
          <p:nvPr/>
        </p:nvSpPr>
        <p:spPr>
          <a:xfrm>
            <a:off x="900848" y="121514"/>
            <a:ext cx="10560350" cy="584775"/>
          </a:xfrm>
          <a:prstGeom prst="rect">
            <a:avLst/>
          </a:prstGeom>
          <a:noFill/>
        </p:spPr>
        <p:txBody>
          <a:bodyPr wrap="square">
            <a:spAutoFit/>
          </a:bodyPr>
          <a:lstStyle/>
          <a:p>
            <a:r>
              <a:rPr lang="en-US" altLang="zh-CN" sz="3200" b="1" dirty="0">
                <a:latin typeface="微软雅黑" panose="020B0503020204020204" pitchFamily="34" charset="-122"/>
                <a:ea typeface="微软雅黑" panose="020B0503020204020204" pitchFamily="34" charset="-122"/>
                <a:cs typeface="+mj-cs"/>
              </a:rPr>
              <a:t>3.3.6 </a:t>
            </a:r>
            <a:r>
              <a:rPr lang="zh-CN" altLang="en-US" sz="3200" b="1" dirty="0">
                <a:latin typeface="微软雅黑" panose="020B0503020204020204" pitchFamily="34" charset="-122"/>
                <a:ea typeface="微软雅黑" panose="020B0503020204020204" pitchFamily="34" charset="-122"/>
                <a:cs typeface="+mj-cs"/>
              </a:rPr>
              <a:t>指针与函数</a:t>
            </a:r>
          </a:p>
        </p:txBody>
      </p:sp>
      <p:sp>
        <p:nvSpPr>
          <p:cNvPr id="7" name="文本框 6">
            <a:extLst>
              <a:ext uri="{FF2B5EF4-FFF2-40B4-BE49-F238E27FC236}">
                <a16:creationId xmlns:a16="http://schemas.microsoft.com/office/drawing/2014/main" id="{8333CAEA-792B-82CD-50C9-C25976B26004}"/>
              </a:ext>
            </a:extLst>
          </p:cNvPr>
          <p:cNvSpPr txBox="1"/>
          <p:nvPr/>
        </p:nvSpPr>
        <p:spPr>
          <a:xfrm>
            <a:off x="569097" y="1028592"/>
            <a:ext cx="6097190" cy="1710468"/>
          </a:xfrm>
          <a:prstGeom prst="rect">
            <a:avLst/>
          </a:prstGeom>
          <a:noFill/>
        </p:spPr>
        <p:txBody>
          <a:bodyPr wrap="square">
            <a:spAutoFit/>
          </a:bodyPr>
          <a:lstStyle/>
          <a:p>
            <a:pPr algn="just">
              <a:lnSpc>
                <a:spcPct val="150000"/>
              </a:lnSpc>
              <a:buFont typeface="Wingdings" panose="05000000000000000000" pitchFamily="2" charset="2"/>
              <a:buNone/>
            </a:pPr>
            <a:r>
              <a:rPr lang="zh-CN" altLang="en-US"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采用下列任何一种形式调用函数</a:t>
            </a:r>
            <a:r>
              <a:rPr lang="en-US" altLang="zh-CN"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sum:</a:t>
            </a:r>
            <a:endParaRPr lang="en-US" altLang="zh-CN" sz="1800" dirty="0">
              <a:solidFill>
                <a:srgbClr val="FF0000"/>
              </a:solidFill>
              <a:latin typeface="Times New Roman" panose="02020603050405020304" pitchFamily="18" charset="0"/>
              <a:ea typeface="宋体" panose="02010600030101010101" pitchFamily="2" charset="-122"/>
              <a:cs typeface="Times New Roman" panose="02020603050405020304" pitchFamily="18" charset="0"/>
            </a:endParaRPr>
          </a:p>
          <a:p>
            <a:pPr indent="457200" algn="just">
              <a:lnSpc>
                <a:spcPct val="150000"/>
              </a:lnSpc>
              <a:buFont typeface="Wingdings" panose="05000000000000000000" pitchFamily="2" charset="2"/>
              <a:buNone/>
            </a:pPr>
            <a:r>
              <a:rPr lang="en-US" altLang="zh-CN"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add(1,2);       //</a:t>
            </a:r>
            <a:r>
              <a:rPr lang="zh-CN" altLang="en-US"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用函数名调用函数</a:t>
            </a:r>
            <a:r>
              <a:rPr lang="en-US" altLang="zh-CN"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sum</a:t>
            </a:r>
            <a:endParaRPr lang="en-US" altLang="zh-CN" sz="1800" dirty="0">
              <a:solidFill>
                <a:srgbClr val="FF0000"/>
              </a:solidFill>
              <a:latin typeface="Times New Roman" panose="02020603050405020304" pitchFamily="18" charset="0"/>
              <a:ea typeface="宋体" panose="02010600030101010101" pitchFamily="2" charset="-122"/>
              <a:cs typeface="Times New Roman" panose="02020603050405020304" pitchFamily="18" charset="0"/>
            </a:endParaRPr>
          </a:p>
          <a:p>
            <a:pPr indent="457200" algn="just">
              <a:lnSpc>
                <a:spcPct val="150000"/>
              </a:lnSpc>
              <a:buFont typeface="Wingdings" panose="05000000000000000000" pitchFamily="2" charset="2"/>
              <a:buNone/>
            </a:pPr>
            <a:r>
              <a:rPr lang="en-US" altLang="zh-CN"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a:t>
            </a:r>
            <a:r>
              <a:rPr lang="en-US" altLang="zh-CN" sz="1800" dirty="0" err="1">
                <a:solidFill>
                  <a:srgbClr val="000000"/>
                </a:solidFill>
                <a:latin typeface="Times New Roman" panose="02020603050405020304" pitchFamily="18" charset="0"/>
                <a:ea typeface="宋体" panose="02010600030101010101" pitchFamily="2" charset="-122"/>
                <a:cs typeface="Times New Roman" panose="02020603050405020304" pitchFamily="18" charset="0"/>
              </a:rPr>
              <a:t>fptr</a:t>
            </a:r>
            <a:r>
              <a:rPr lang="en-US" altLang="zh-CN"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)(1,2);   //</a:t>
            </a:r>
            <a:r>
              <a:rPr lang="zh-CN" altLang="en-US"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用指向函数的指针调用函数</a:t>
            </a:r>
            <a:r>
              <a:rPr lang="en-US" altLang="zh-CN"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sum</a:t>
            </a:r>
            <a:endParaRPr lang="en-US" altLang="zh-CN" sz="1800" dirty="0">
              <a:solidFill>
                <a:srgbClr val="FF0000"/>
              </a:solidFill>
              <a:latin typeface="Times New Roman" panose="02020603050405020304" pitchFamily="18" charset="0"/>
              <a:ea typeface="宋体" panose="02010600030101010101" pitchFamily="2" charset="-122"/>
              <a:cs typeface="Times New Roman" panose="02020603050405020304" pitchFamily="18" charset="0"/>
            </a:endParaRPr>
          </a:p>
          <a:p>
            <a:pPr indent="457200" algn="just">
              <a:lnSpc>
                <a:spcPct val="150000"/>
              </a:lnSpc>
              <a:buFont typeface="Wingdings" panose="05000000000000000000" pitchFamily="2" charset="2"/>
              <a:buNone/>
            </a:pPr>
            <a:r>
              <a:rPr lang="en-US" altLang="zh-CN" sz="1800" dirty="0" err="1">
                <a:solidFill>
                  <a:srgbClr val="000000"/>
                </a:solidFill>
                <a:latin typeface="Times New Roman" panose="02020603050405020304" pitchFamily="18" charset="0"/>
                <a:ea typeface="宋体" panose="02010600030101010101" pitchFamily="2" charset="-122"/>
                <a:cs typeface="Times New Roman" panose="02020603050405020304" pitchFamily="18" charset="0"/>
              </a:rPr>
              <a:t>fptr</a:t>
            </a:r>
            <a:r>
              <a:rPr lang="en-US" altLang="zh-CN"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(1,2);      //</a:t>
            </a:r>
            <a:r>
              <a:rPr lang="zh-CN" altLang="en-US"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用指向函数的指针调用函数</a:t>
            </a:r>
            <a:r>
              <a:rPr lang="en-US" altLang="zh-CN"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sum</a:t>
            </a:r>
            <a:endParaRPr lang="zh-CN" altLang="en-US" dirty="0">
              <a:latin typeface="Times New Roman" panose="02020603050405020304" pitchFamily="18" charset="0"/>
              <a:ea typeface="宋体" panose="02010600030101010101" pitchFamily="2" charset="-122"/>
              <a:cs typeface="Times New Roman" panose="02020603050405020304" pitchFamily="18" charset="0"/>
            </a:endParaRPr>
          </a:p>
        </p:txBody>
      </p:sp>
      <p:grpSp>
        <p:nvGrpSpPr>
          <p:cNvPr id="10" name="组合 9">
            <a:extLst>
              <a:ext uri="{FF2B5EF4-FFF2-40B4-BE49-F238E27FC236}">
                <a16:creationId xmlns:a16="http://schemas.microsoft.com/office/drawing/2014/main" id="{F35A4B65-9B1C-D422-3FE2-CB17C52DEF57}"/>
              </a:ext>
            </a:extLst>
          </p:cNvPr>
          <p:cNvGrpSpPr/>
          <p:nvPr/>
        </p:nvGrpSpPr>
        <p:grpSpPr>
          <a:xfrm>
            <a:off x="491425" y="3061363"/>
            <a:ext cx="10790562" cy="1853948"/>
            <a:chOff x="3502959" y="3530688"/>
            <a:chExt cx="4067418" cy="1853948"/>
          </a:xfrm>
        </p:grpSpPr>
        <p:sp>
          <p:nvSpPr>
            <p:cNvPr id="11" name="矩形: 圆角 10">
              <a:extLst>
                <a:ext uri="{FF2B5EF4-FFF2-40B4-BE49-F238E27FC236}">
                  <a16:creationId xmlns:a16="http://schemas.microsoft.com/office/drawing/2014/main" id="{098D26AE-73CE-BC4E-5A61-59BBB6E19E21}"/>
                </a:ext>
              </a:extLst>
            </p:cNvPr>
            <p:cNvSpPr/>
            <p:nvPr/>
          </p:nvSpPr>
          <p:spPr>
            <a:xfrm>
              <a:off x="3502959" y="3530688"/>
              <a:ext cx="4067418" cy="1853948"/>
            </a:xfrm>
            <a:prstGeom prst="roundRect">
              <a:avLst>
                <a:gd name="adj" fmla="val 5093"/>
              </a:avLst>
            </a:prstGeom>
            <a:solidFill>
              <a:schemeClr val="bg1"/>
            </a:solidFill>
            <a:ln w="1905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Times New Roman" panose="02020603050405020304" pitchFamily="18" charset="0"/>
                <a:ea typeface="宋体" panose="02010600030101010101" pitchFamily="2" charset="-122"/>
                <a:cs typeface="Times New Roman" panose="02020603050405020304" pitchFamily="18" charset="0"/>
              </a:endParaRPr>
            </a:p>
          </p:txBody>
        </p:sp>
        <p:sp>
          <p:nvSpPr>
            <p:cNvPr id="12" name="文本框 11">
              <a:extLst>
                <a:ext uri="{FF2B5EF4-FFF2-40B4-BE49-F238E27FC236}">
                  <a16:creationId xmlns:a16="http://schemas.microsoft.com/office/drawing/2014/main" id="{CDF3949E-6C07-F4C1-96C7-9E27145A3128}"/>
                </a:ext>
              </a:extLst>
            </p:cNvPr>
            <p:cNvSpPr txBox="1"/>
            <p:nvPr/>
          </p:nvSpPr>
          <p:spPr>
            <a:xfrm>
              <a:off x="3525276" y="3530688"/>
              <a:ext cx="4022783" cy="1701748"/>
            </a:xfrm>
            <a:prstGeom prst="rect">
              <a:avLst/>
            </a:prstGeom>
            <a:noFill/>
          </p:spPr>
          <p:txBody>
            <a:bodyPr wrap="square">
              <a:spAutoFit/>
            </a:bodyPr>
            <a:lstStyle/>
            <a:p>
              <a:pPr marL="285750" indent="-285750" algn="just" eaLnBrk="1" hangingPunct="1">
                <a:lnSpc>
                  <a:spcPct val="150000"/>
                </a:lnSpc>
                <a:buFont typeface="Arial" panose="020B0604020202020204" pitchFamily="34" charset="0"/>
                <a:buChar char="•"/>
              </a:pPr>
              <a:r>
                <a:rPr lang="zh-CN" altLang="en-US" sz="1800" dirty="0">
                  <a:latin typeface="Times New Roman" panose="02020603050405020304" pitchFamily="18" charset="0"/>
                  <a:ea typeface="宋体" panose="02010600030101010101" pitchFamily="2" charset="-122"/>
                  <a:cs typeface="Times New Roman" panose="02020603050405020304" pitchFamily="18" charset="0"/>
                </a:rPr>
                <a:t>虽然三种调用形式的结果完全相同，当用指向函数的指针调用函数</a:t>
              </a:r>
              <a:r>
                <a:rPr lang="en-US" altLang="zh-CN" sz="1800" dirty="0">
                  <a:latin typeface="Times New Roman" panose="02020603050405020304" pitchFamily="18" charset="0"/>
                  <a:ea typeface="宋体" panose="02010600030101010101" pitchFamily="2" charset="-122"/>
                  <a:cs typeface="Times New Roman" panose="02020603050405020304" pitchFamily="18" charset="0"/>
                </a:rPr>
                <a:t>add()</a:t>
              </a:r>
              <a:r>
                <a:rPr lang="zh-CN" altLang="en-US" sz="1800" dirty="0">
                  <a:latin typeface="Times New Roman" panose="02020603050405020304" pitchFamily="18" charset="0"/>
                  <a:ea typeface="宋体" panose="02010600030101010101" pitchFamily="2" charset="-122"/>
                  <a:cs typeface="Times New Roman" panose="02020603050405020304" pitchFamily="18" charset="0"/>
                </a:rPr>
                <a:t>时，习惯上使用 </a:t>
              </a:r>
              <a:r>
                <a:rPr lang="en-US" altLang="zh-CN" sz="1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1800" dirty="0" err="1">
                  <a:latin typeface="Times New Roman" panose="02020603050405020304" pitchFamily="18" charset="0"/>
                  <a:ea typeface="宋体" panose="02010600030101010101" pitchFamily="2" charset="-122"/>
                  <a:cs typeface="Times New Roman" panose="02020603050405020304" pitchFamily="18" charset="0"/>
                </a:rPr>
                <a:t>fptr</a:t>
              </a:r>
              <a:r>
                <a:rPr lang="en-US" altLang="zh-CN" sz="1800" dirty="0">
                  <a:latin typeface="Times New Roman" panose="02020603050405020304" pitchFamily="18" charset="0"/>
                  <a:ea typeface="宋体" panose="02010600030101010101" pitchFamily="2" charset="-122"/>
                  <a:cs typeface="Times New Roman" panose="02020603050405020304" pitchFamily="18" charset="0"/>
                </a:rPr>
                <a:t>)(1,2)</a:t>
              </a:r>
              <a:r>
                <a:rPr lang="zh-CN" altLang="en-US" sz="1800" dirty="0">
                  <a:latin typeface="Times New Roman" panose="02020603050405020304" pitchFamily="18" charset="0"/>
                  <a:ea typeface="宋体" panose="02010600030101010101" pitchFamily="2" charset="-122"/>
                  <a:cs typeface="Times New Roman" panose="02020603050405020304" pitchFamily="18" charset="0"/>
                </a:rPr>
                <a:t>，因为这种形式能更直观地说明是用指向函数的指针来调用函数。</a:t>
              </a:r>
              <a:endParaRPr lang="en-US" altLang="zh-CN" sz="1800" dirty="0">
                <a:latin typeface="Times New Roman" panose="02020603050405020304" pitchFamily="18" charset="0"/>
                <a:ea typeface="宋体" panose="02010600030101010101" pitchFamily="2" charset="-122"/>
                <a:cs typeface="Times New Roman" panose="02020603050405020304" pitchFamily="18" charset="0"/>
              </a:endParaRPr>
            </a:p>
            <a:p>
              <a:pPr marL="285750" indent="-285750" algn="just" eaLnBrk="1" hangingPunct="1">
                <a:lnSpc>
                  <a:spcPct val="150000"/>
                </a:lnSpc>
                <a:buFont typeface="Arial" panose="020B0604020202020204" pitchFamily="34" charset="0"/>
                <a:buChar char="•"/>
              </a:pPr>
              <a:r>
                <a:rPr lang="zh-CN" altLang="en-US" sz="1800" dirty="0">
                  <a:latin typeface="Times New Roman" panose="02020603050405020304" pitchFamily="18" charset="0"/>
                  <a:ea typeface="宋体" panose="02010600030101010101" pitchFamily="2" charset="-122"/>
                  <a:cs typeface="Times New Roman" panose="02020603050405020304" pitchFamily="18" charset="0"/>
                </a:rPr>
                <a:t>指向函数的指针常用来实现菜单程序，根据不同的选择执行菜单项中对应的功能，各功能由指向函数的指针实现。</a:t>
              </a:r>
            </a:p>
          </p:txBody>
        </p:sp>
      </p:grpSp>
    </p:spTree>
    <p:extLst>
      <p:ext uri="{BB962C8B-B14F-4D97-AF65-F5344CB8AC3E}">
        <p14:creationId xmlns:p14="http://schemas.microsoft.com/office/powerpoint/2010/main" val="80736649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A85BBC-0B46-DF4E-CBC3-793E8B23E198}"/>
            </a:ext>
          </a:extLst>
        </p:cNvPr>
        <p:cNvGrpSpPr/>
        <p:nvPr/>
      </p:nvGrpSpPr>
      <p:grpSpPr>
        <a:xfrm>
          <a:off x="0" y="0"/>
          <a:ext cx="0" cy="0"/>
          <a:chOff x="0" y="0"/>
          <a:chExt cx="0" cy="0"/>
        </a:xfrm>
      </p:grpSpPr>
      <p:sp>
        <p:nvSpPr>
          <p:cNvPr id="5" name="文本框 4">
            <a:extLst>
              <a:ext uri="{FF2B5EF4-FFF2-40B4-BE49-F238E27FC236}">
                <a16:creationId xmlns:a16="http://schemas.microsoft.com/office/drawing/2014/main" id="{6473C307-6584-AF53-E3C6-9C2A8C9640DD}"/>
              </a:ext>
            </a:extLst>
          </p:cNvPr>
          <p:cNvSpPr txBox="1"/>
          <p:nvPr/>
        </p:nvSpPr>
        <p:spPr>
          <a:xfrm>
            <a:off x="900848" y="121514"/>
            <a:ext cx="10560350" cy="584775"/>
          </a:xfrm>
          <a:prstGeom prst="rect">
            <a:avLst/>
          </a:prstGeom>
          <a:noFill/>
        </p:spPr>
        <p:txBody>
          <a:bodyPr wrap="square">
            <a:spAutoFit/>
          </a:bodyPr>
          <a:lstStyle/>
          <a:p>
            <a:r>
              <a:rPr lang="en-US" altLang="zh-CN" sz="3200" b="1" dirty="0">
                <a:latin typeface="微软雅黑" panose="020B0503020204020204" pitchFamily="34" charset="-122"/>
                <a:ea typeface="微软雅黑" panose="020B0503020204020204" pitchFamily="34" charset="-122"/>
                <a:cs typeface="+mj-cs"/>
              </a:rPr>
              <a:t>3.3.6 </a:t>
            </a:r>
            <a:r>
              <a:rPr lang="zh-CN" altLang="en-US" sz="3200" b="1" dirty="0">
                <a:latin typeface="微软雅黑" panose="020B0503020204020204" pitchFamily="34" charset="-122"/>
                <a:ea typeface="微软雅黑" panose="020B0503020204020204" pitchFamily="34" charset="-122"/>
                <a:cs typeface="+mj-cs"/>
              </a:rPr>
              <a:t>指针与函数</a:t>
            </a:r>
          </a:p>
        </p:txBody>
      </p:sp>
      <p:sp>
        <p:nvSpPr>
          <p:cNvPr id="9" name="文本框 8">
            <a:extLst>
              <a:ext uri="{FF2B5EF4-FFF2-40B4-BE49-F238E27FC236}">
                <a16:creationId xmlns:a16="http://schemas.microsoft.com/office/drawing/2014/main" id="{E0E71BED-DBC1-04AB-7A35-F596A35518C1}"/>
              </a:ext>
            </a:extLst>
          </p:cNvPr>
          <p:cNvSpPr txBox="1"/>
          <p:nvPr/>
        </p:nvSpPr>
        <p:spPr>
          <a:xfrm>
            <a:off x="526259" y="973628"/>
            <a:ext cx="10814559" cy="1866858"/>
          </a:xfrm>
          <a:prstGeom prst="rect">
            <a:avLst/>
          </a:prstGeom>
          <a:noFill/>
        </p:spPr>
        <p:txBody>
          <a:bodyPr wrap="square">
            <a:spAutoFit/>
          </a:bodyPr>
          <a:lstStyle/>
          <a:p>
            <a:pPr algn="just">
              <a:lnSpc>
                <a:spcPct val="150000"/>
              </a:lnSpc>
              <a:buFont typeface="Wingdings" panose="05000000000000000000" pitchFamily="2" charset="2"/>
              <a:buNone/>
            </a:pPr>
            <a:r>
              <a:rPr lang="en-US" altLang="zh-CN" sz="2000" b="1" dirty="0">
                <a:latin typeface="宋体" panose="02010600030101010101" pitchFamily="2" charset="-122"/>
                <a:ea typeface="宋体" panose="02010600030101010101" pitchFamily="2" charset="-122"/>
              </a:rPr>
              <a:t>【</a:t>
            </a:r>
            <a:r>
              <a:rPr lang="zh-CN" altLang="en-US" sz="2000" b="1" dirty="0">
                <a:latin typeface="宋体" panose="02010600030101010101" pitchFamily="2" charset="-122"/>
                <a:ea typeface="宋体" panose="02010600030101010101" pitchFamily="2" charset="-122"/>
              </a:rPr>
              <a:t>例</a:t>
            </a:r>
            <a:r>
              <a:rPr lang="en-US" altLang="zh-CN" sz="2000" b="1" dirty="0">
                <a:latin typeface="宋体" panose="02010600030101010101" pitchFamily="2" charset="-122"/>
                <a:ea typeface="宋体" panose="02010600030101010101" pitchFamily="2" charset="-122"/>
              </a:rPr>
              <a:t>3-10】</a:t>
            </a:r>
            <a:r>
              <a:rPr lang="zh-CN" altLang="en-US" sz="2000" dirty="0">
                <a:latin typeface="宋体" panose="02010600030101010101" pitchFamily="2" charset="-122"/>
                <a:ea typeface="宋体" panose="02010600030101010101" pitchFamily="2" charset="-122"/>
              </a:rPr>
              <a:t>用</a:t>
            </a:r>
            <a:r>
              <a:rPr lang="zh-CN" altLang="en-US" sz="2000" dirty="0">
                <a:solidFill>
                  <a:srgbClr val="000000"/>
                </a:solidFill>
                <a:latin typeface="宋体" panose="02010600030101010101" pitchFamily="2" charset="-122"/>
                <a:ea typeface="宋体" panose="02010600030101010101" pitchFamily="2" charset="-122"/>
              </a:rPr>
              <a:t>指向函数的指针实现各种算术运算的菜单程序。</a:t>
            </a:r>
            <a:endParaRPr lang="zh-CN" altLang="en-US" sz="2000" dirty="0">
              <a:solidFill>
                <a:srgbClr val="FF0000"/>
              </a:solidFill>
              <a:latin typeface="宋体" panose="02010600030101010101" pitchFamily="2" charset="-122"/>
              <a:ea typeface="宋体" panose="02010600030101010101" pitchFamily="2" charset="-122"/>
              <a:cs typeface="Times New Roman" panose="02020603050405020304" pitchFamily="18" charset="0"/>
            </a:endParaRPr>
          </a:p>
          <a:p>
            <a:pPr algn="just">
              <a:lnSpc>
                <a:spcPct val="150000"/>
              </a:lnSpc>
              <a:buFont typeface="Wingdings" panose="05000000000000000000" pitchFamily="2" charset="2"/>
              <a:buNone/>
            </a:pPr>
            <a:r>
              <a:rPr lang="zh-CN" altLang="en-US" sz="2000" b="1" dirty="0">
                <a:latin typeface="宋体" panose="02010600030101010101" pitchFamily="2" charset="-122"/>
                <a:ea typeface="宋体" panose="02010600030101010101" pitchFamily="2" charset="-122"/>
              </a:rPr>
              <a:t>分析</a:t>
            </a:r>
            <a:r>
              <a:rPr lang="zh-CN" altLang="en-US" sz="2000" dirty="0">
                <a:latin typeface="宋体" panose="02010600030101010101" pitchFamily="2" charset="-122"/>
                <a:ea typeface="宋体" panose="02010600030101010101" pitchFamily="2" charset="-122"/>
              </a:rPr>
              <a:t>：为了实现菜单功能，需要定义一个函数指针数组来存储各函数名</a:t>
            </a:r>
            <a:r>
              <a:rPr lang="en-US" altLang="zh-CN" sz="2000" dirty="0">
                <a:latin typeface="宋体" panose="02010600030101010101" pitchFamily="2" charset="-122"/>
                <a:ea typeface="宋体" panose="02010600030101010101" pitchFamily="2" charset="-122"/>
                <a:cs typeface="Times New Roman" panose="02020603050405020304" pitchFamily="18" charset="0"/>
              </a:rPr>
              <a:t>(</a:t>
            </a:r>
            <a:r>
              <a:rPr lang="zh-CN" altLang="en-US" sz="2000" dirty="0">
                <a:latin typeface="宋体" panose="02010600030101010101" pitchFamily="2" charset="-122"/>
                <a:ea typeface="宋体" panose="02010600030101010101" pitchFamily="2" charset="-122"/>
              </a:rPr>
              <a:t>地址</a:t>
            </a:r>
            <a:r>
              <a:rPr lang="en-US" altLang="zh-CN" sz="2000" dirty="0">
                <a:latin typeface="宋体" panose="02010600030101010101" pitchFamily="2" charset="-122"/>
                <a:ea typeface="宋体" panose="02010600030101010101" pitchFamily="2" charset="-122"/>
                <a:cs typeface="Times New Roman" panose="02020603050405020304" pitchFamily="18" charset="0"/>
              </a:rPr>
              <a:t>)</a:t>
            </a:r>
            <a:r>
              <a:rPr lang="zh-CN" altLang="en-US" sz="2000" dirty="0">
                <a:latin typeface="宋体" panose="02010600030101010101" pitchFamily="2" charset="-122"/>
                <a:ea typeface="宋体" panose="02010600030101010101" pitchFamily="2" charset="-122"/>
              </a:rPr>
              <a:t>，调用时通过各数组元素指向的函数名来调用对应的函数。</a:t>
            </a:r>
            <a:endParaRPr lang="zh-CN" altLang="en-US" sz="2000" dirty="0">
              <a:latin typeface="宋体" panose="02010600030101010101" pitchFamily="2" charset="-122"/>
              <a:ea typeface="宋体" panose="02010600030101010101" pitchFamily="2" charset="-122"/>
              <a:cs typeface="Times New Roman" panose="02020603050405020304" pitchFamily="18" charset="0"/>
            </a:endParaRPr>
          </a:p>
          <a:p>
            <a:pPr algn="just">
              <a:lnSpc>
                <a:spcPct val="150000"/>
              </a:lnSpc>
              <a:buFont typeface="Wingdings" panose="05000000000000000000" pitchFamily="2" charset="2"/>
              <a:buNone/>
            </a:pPr>
            <a:r>
              <a:rPr lang="zh-CN" altLang="en-US" sz="2000" dirty="0">
                <a:solidFill>
                  <a:srgbClr val="000000"/>
                </a:solidFill>
                <a:latin typeface="宋体" panose="02010600030101010101" pitchFamily="2" charset="-122"/>
                <a:ea typeface="宋体" panose="02010600030101010101" pitchFamily="2" charset="-122"/>
              </a:rPr>
              <a:t>    </a:t>
            </a:r>
          </a:p>
        </p:txBody>
      </p:sp>
    </p:spTree>
    <p:extLst>
      <p:ext uri="{BB962C8B-B14F-4D97-AF65-F5344CB8AC3E}">
        <p14:creationId xmlns:p14="http://schemas.microsoft.com/office/powerpoint/2010/main" val="34241256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CAC9A-B995-84F6-856C-EDC0FD7CB58C}"/>
            </a:ext>
          </a:extLst>
        </p:cNvPr>
        <p:cNvGrpSpPr/>
        <p:nvPr/>
      </p:nvGrpSpPr>
      <p:grpSpPr>
        <a:xfrm>
          <a:off x="0" y="0"/>
          <a:ext cx="0" cy="0"/>
          <a:chOff x="0" y="0"/>
          <a:chExt cx="0" cy="0"/>
        </a:xfrm>
      </p:grpSpPr>
      <p:graphicFrame>
        <p:nvGraphicFramePr>
          <p:cNvPr id="3" name="Group 2">
            <a:extLst>
              <a:ext uri="{FF2B5EF4-FFF2-40B4-BE49-F238E27FC236}">
                <a16:creationId xmlns:a16="http://schemas.microsoft.com/office/drawing/2014/main" id="{2E39B85C-FBB1-D44A-A4E8-BE671551473C}"/>
              </a:ext>
            </a:extLst>
          </p:cNvPr>
          <p:cNvGraphicFramePr>
            <a:graphicFrameLocks noGrp="1"/>
          </p:cNvGraphicFramePr>
          <p:nvPr>
            <p:extLst>
              <p:ext uri="{D42A27DB-BD31-4B8C-83A1-F6EECF244321}">
                <p14:modId xmlns:p14="http://schemas.microsoft.com/office/powerpoint/2010/main" val="1430402840"/>
              </p:ext>
            </p:extLst>
          </p:nvPr>
        </p:nvGraphicFramePr>
        <p:xfrm>
          <a:off x="1215472" y="968287"/>
          <a:ext cx="8229600" cy="5407140"/>
        </p:xfrm>
        <a:graphic>
          <a:graphicData uri="http://schemas.openxmlformats.org/drawingml/2006/table">
            <a:tbl>
              <a:tblPr/>
              <a:tblGrid>
                <a:gridCol w="573088">
                  <a:extLst>
                    <a:ext uri="{9D8B030D-6E8A-4147-A177-3AD203B41FA5}">
                      <a16:colId xmlns:a16="http://schemas.microsoft.com/office/drawing/2014/main" val="20000"/>
                    </a:ext>
                  </a:extLst>
                </a:gridCol>
                <a:gridCol w="7656512">
                  <a:extLst>
                    <a:ext uri="{9D8B030D-6E8A-4147-A177-3AD203B41FA5}">
                      <a16:colId xmlns:a16="http://schemas.microsoft.com/office/drawing/2014/main" val="20001"/>
                    </a:ext>
                  </a:extLst>
                </a:gridCol>
              </a:tblGrid>
              <a:tr h="4995213">
                <a:tc>
                  <a:txBody>
                    <a:bodyPr/>
                    <a:lstStyle>
                      <a:lvl1pPr algn="l">
                        <a:spcBef>
                          <a:spcPct val="20000"/>
                        </a:spcBef>
                        <a:buClr>
                          <a:srgbClr val="FFFF00"/>
                        </a:buClr>
                        <a:buSzPct val="80000"/>
                        <a:buFont typeface="Wingdings" panose="05000000000000000000" pitchFamily="2" charset="2"/>
                        <a:defRPr sz="2800">
                          <a:solidFill>
                            <a:schemeClr val="tx1"/>
                          </a:solidFill>
                          <a:latin typeface="Arial" panose="020B0604020202020204" pitchFamily="34" charset="0"/>
                          <a:ea typeface="宋体" panose="02010600030101010101" pitchFamily="2" charset="-122"/>
                        </a:defRPr>
                      </a:lvl1pPr>
                      <a:lvl2pPr marL="742950" indent="-285750" algn="l">
                        <a:spcBef>
                          <a:spcPct val="20000"/>
                        </a:spcBef>
                        <a:buClr>
                          <a:srgbClr val="CC0000"/>
                        </a:buClr>
                        <a:buSzPct val="70000"/>
                        <a:buFont typeface="Wingdings" panose="05000000000000000000" pitchFamily="2" charset="2"/>
                        <a:defRPr sz="2400">
                          <a:solidFill>
                            <a:schemeClr val="tx1"/>
                          </a:solidFill>
                          <a:latin typeface="Arial" panose="020B0604020202020204" pitchFamily="34" charset="0"/>
                          <a:ea typeface="宋体" panose="02010600030101010101" pitchFamily="2" charset="-122"/>
                        </a:defRPr>
                      </a:lvl2pPr>
                      <a:lvl3pPr marL="1143000" indent="-228600" algn="l">
                        <a:spcBef>
                          <a:spcPct val="20000"/>
                        </a:spcBef>
                        <a:buClr>
                          <a:srgbClr val="009900"/>
                        </a:buClr>
                        <a:buSzPct val="60000"/>
                        <a:buFont typeface="Wingdings" panose="05000000000000000000" pitchFamily="2" charset="2"/>
                        <a:defRPr sz="2000">
                          <a:solidFill>
                            <a:schemeClr val="tx1"/>
                          </a:solidFill>
                          <a:latin typeface="Arial" panose="020B0604020202020204" pitchFamily="34" charset="0"/>
                          <a:ea typeface="宋体" panose="02010600030101010101" pitchFamily="2" charset="-122"/>
                        </a:defRPr>
                      </a:lvl3pPr>
                      <a:lvl4pPr marL="1600200" indent="-228600" algn="l">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4pPr>
                      <a:lvl5pPr marL="2057400" indent="-228600" algn="l">
                        <a:spcBef>
                          <a:spcPct val="20000"/>
                        </a:spcBef>
                        <a:buClr>
                          <a:schemeClr val="accent2"/>
                        </a:buClr>
                        <a:buSzPct val="5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90000"/>
                        </a:lnSpc>
                        <a:spcBef>
                          <a:spcPct val="20000"/>
                        </a:spcBef>
                        <a:spcAft>
                          <a:spcPct val="0"/>
                        </a:spcAft>
                        <a:buClr>
                          <a:srgbClr val="FFFF00"/>
                        </a:buClr>
                        <a:buSzPct val="80000"/>
                        <a:buFont typeface="Wingdings" panose="05000000000000000000"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a:t>
                      </a:r>
                    </a:p>
                    <a:p>
                      <a:pPr marL="0" marR="0" lvl="0" indent="0" algn="l" defTabSz="914400" rtl="0" eaLnBrk="1" fontAlgn="base" latinLnBrk="0" hangingPunct="1">
                        <a:lnSpc>
                          <a:spcPct val="90000"/>
                        </a:lnSpc>
                        <a:spcBef>
                          <a:spcPct val="20000"/>
                        </a:spcBef>
                        <a:spcAft>
                          <a:spcPct val="0"/>
                        </a:spcAft>
                        <a:buClr>
                          <a:srgbClr val="FFFF00"/>
                        </a:buClr>
                        <a:buSzPct val="80000"/>
                        <a:buFont typeface="Wingdings" panose="05000000000000000000"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2</a:t>
                      </a:r>
                    </a:p>
                    <a:p>
                      <a:pPr marL="0" marR="0" lvl="0" indent="0" algn="l" defTabSz="914400" rtl="0" eaLnBrk="1" fontAlgn="base" latinLnBrk="0" hangingPunct="1">
                        <a:lnSpc>
                          <a:spcPct val="90000"/>
                        </a:lnSpc>
                        <a:spcBef>
                          <a:spcPct val="20000"/>
                        </a:spcBef>
                        <a:spcAft>
                          <a:spcPct val="0"/>
                        </a:spcAft>
                        <a:buClr>
                          <a:srgbClr val="FFFF00"/>
                        </a:buClr>
                        <a:buSzPct val="80000"/>
                        <a:buFont typeface="Wingdings" panose="05000000000000000000"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3</a:t>
                      </a:r>
                    </a:p>
                    <a:p>
                      <a:pPr marL="0" marR="0" lvl="0" indent="0" algn="l" defTabSz="914400" rtl="0" eaLnBrk="1" fontAlgn="base" latinLnBrk="0" hangingPunct="1">
                        <a:lnSpc>
                          <a:spcPct val="90000"/>
                        </a:lnSpc>
                        <a:spcBef>
                          <a:spcPct val="20000"/>
                        </a:spcBef>
                        <a:spcAft>
                          <a:spcPct val="0"/>
                        </a:spcAft>
                        <a:buClr>
                          <a:srgbClr val="FFFF00"/>
                        </a:buClr>
                        <a:buSzPct val="80000"/>
                        <a:buFont typeface="Wingdings" panose="05000000000000000000"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4</a:t>
                      </a:r>
                    </a:p>
                    <a:p>
                      <a:pPr marL="0" marR="0" lvl="0" indent="0" algn="l" defTabSz="914400" rtl="0" eaLnBrk="1" fontAlgn="base" latinLnBrk="0" hangingPunct="1">
                        <a:lnSpc>
                          <a:spcPct val="90000"/>
                        </a:lnSpc>
                        <a:spcBef>
                          <a:spcPct val="20000"/>
                        </a:spcBef>
                        <a:spcAft>
                          <a:spcPct val="0"/>
                        </a:spcAft>
                        <a:buClr>
                          <a:srgbClr val="FFFF00"/>
                        </a:buClr>
                        <a:buSzPct val="80000"/>
                        <a:buFont typeface="Wingdings" panose="05000000000000000000"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5</a:t>
                      </a:r>
                    </a:p>
                    <a:p>
                      <a:pPr marL="0" marR="0" lvl="0" indent="0" algn="l" defTabSz="914400" rtl="0" eaLnBrk="1" fontAlgn="base" latinLnBrk="0" hangingPunct="1">
                        <a:lnSpc>
                          <a:spcPct val="90000"/>
                        </a:lnSpc>
                        <a:spcBef>
                          <a:spcPct val="20000"/>
                        </a:spcBef>
                        <a:spcAft>
                          <a:spcPct val="0"/>
                        </a:spcAft>
                        <a:buClr>
                          <a:srgbClr val="FFFF00"/>
                        </a:buClr>
                        <a:buSzPct val="80000"/>
                        <a:buFont typeface="Wingdings" panose="05000000000000000000"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6</a:t>
                      </a:r>
                    </a:p>
                    <a:p>
                      <a:pPr marL="0" marR="0" lvl="0" indent="0" algn="l" defTabSz="914400" rtl="0" eaLnBrk="1" fontAlgn="base" latinLnBrk="0" hangingPunct="1">
                        <a:lnSpc>
                          <a:spcPct val="90000"/>
                        </a:lnSpc>
                        <a:spcBef>
                          <a:spcPct val="20000"/>
                        </a:spcBef>
                        <a:spcAft>
                          <a:spcPct val="0"/>
                        </a:spcAft>
                        <a:buClr>
                          <a:srgbClr val="FFFF00"/>
                        </a:buClr>
                        <a:buSzPct val="80000"/>
                        <a:buFont typeface="Wingdings" panose="05000000000000000000"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7</a:t>
                      </a:r>
                    </a:p>
                    <a:p>
                      <a:pPr marL="0" marR="0" lvl="0" indent="0" algn="l" defTabSz="914400" rtl="0" eaLnBrk="1" fontAlgn="base" latinLnBrk="0" hangingPunct="1">
                        <a:lnSpc>
                          <a:spcPct val="90000"/>
                        </a:lnSpc>
                        <a:spcBef>
                          <a:spcPct val="20000"/>
                        </a:spcBef>
                        <a:spcAft>
                          <a:spcPct val="0"/>
                        </a:spcAft>
                        <a:buClr>
                          <a:srgbClr val="FFFF00"/>
                        </a:buClr>
                        <a:buSzPct val="80000"/>
                        <a:buFont typeface="Wingdings" panose="05000000000000000000"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8</a:t>
                      </a:r>
                    </a:p>
                    <a:p>
                      <a:pPr marL="0" marR="0" lvl="0" indent="0" algn="l" defTabSz="914400" rtl="0" eaLnBrk="1" fontAlgn="base" latinLnBrk="0" hangingPunct="1">
                        <a:lnSpc>
                          <a:spcPct val="90000"/>
                        </a:lnSpc>
                        <a:spcBef>
                          <a:spcPct val="20000"/>
                        </a:spcBef>
                        <a:spcAft>
                          <a:spcPct val="0"/>
                        </a:spcAft>
                        <a:buClr>
                          <a:srgbClr val="FFFF00"/>
                        </a:buClr>
                        <a:buSzPct val="80000"/>
                        <a:buFont typeface="Wingdings" panose="05000000000000000000"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9</a:t>
                      </a:r>
                    </a:p>
                    <a:p>
                      <a:pPr marL="0" marR="0" lvl="0" indent="0" algn="l" defTabSz="914400" rtl="0" eaLnBrk="1" fontAlgn="base" latinLnBrk="0" hangingPunct="1">
                        <a:lnSpc>
                          <a:spcPct val="90000"/>
                        </a:lnSpc>
                        <a:spcBef>
                          <a:spcPct val="20000"/>
                        </a:spcBef>
                        <a:spcAft>
                          <a:spcPct val="0"/>
                        </a:spcAft>
                        <a:buClr>
                          <a:srgbClr val="FFFF00"/>
                        </a:buClr>
                        <a:buSzPct val="80000"/>
                        <a:buFont typeface="Wingdings" panose="05000000000000000000"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10</a:t>
                      </a:r>
                    </a:p>
                    <a:p>
                      <a:pPr marL="0" marR="0" lvl="0" indent="0" algn="l" defTabSz="914400" rtl="0" eaLnBrk="1" fontAlgn="base" latinLnBrk="0" hangingPunct="1">
                        <a:lnSpc>
                          <a:spcPct val="90000"/>
                        </a:lnSpc>
                        <a:spcBef>
                          <a:spcPct val="20000"/>
                        </a:spcBef>
                        <a:spcAft>
                          <a:spcPct val="0"/>
                        </a:spcAft>
                        <a:buClr>
                          <a:srgbClr val="FFFF00"/>
                        </a:buClr>
                        <a:buSzPct val="80000"/>
                        <a:buFont typeface="Wingdings" panose="05000000000000000000"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11</a:t>
                      </a:r>
                    </a:p>
                    <a:p>
                      <a:pPr marL="0" marR="0" lvl="0" indent="0" algn="l" defTabSz="914400" rtl="0" eaLnBrk="1" fontAlgn="base" latinLnBrk="0" hangingPunct="1">
                        <a:lnSpc>
                          <a:spcPct val="90000"/>
                        </a:lnSpc>
                        <a:spcBef>
                          <a:spcPct val="20000"/>
                        </a:spcBef>
                        <a:spcAft>
                          <a:spcPct val="0"/>
                        </a:spcAft>
                        <a:buClr>
                          <a:srgbClr val="FFFF00"/>
                        </a:buClr>
                        <a:buSzPct val="80000"/>
                        <a:buFont typeface="Wingdings" panose="05000000000000000000"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12</a:t>
                      </a:r>
                    </a:p>
                    <a:p>
                      <a:pPr marL="0" marR="0" lvl="0" indent="0" algn="l" defTabSz="914400" rtl="0" eaLnBrk="1" fontAlgn="base" latinLnBrk="0" hangingPunct="1">
                        <a:lnSpc>
                          <a:spcPct val="90000"/>
                        </a:lnSpc>
                        <a:spcBef>
                          <a:spcPct val="20000"/>
                        </a:spcBef>
                        <a:spcAft>
                          <a:spcPct val="0"/>
                        </a:spcAft>
                        <a:buClr>
                          <a:srgbClr val="FFFF00"/>
                        </a:buClr>
                        <a:buSzPct val="80000"/>
                        <a:buFont typeface="Wingdings" panose="05000000000000000000"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13</a:t>
                      </a:r>
                    </a:p>
                    <a:p>
                      <a:pPr marL="0" marR="0" lvl="0" indent="0" algn="l" defTabSz="914400" rtl="0" eaLnBrk="1" fontAlgn="base" latinLnBrk="0" hangingPunct="1">
                        <a:lnSpc>
                          <a:spcPct val="90000"/>
                        </a:lnSpc>
                        <a:spcBef>
                          <a:spcPct val="20000"/>
                        </a:spcBef>
                        <a:spcAft>
                          <a:spcPct val="0"/>
                        </a:spcAft>
                        <a:buClr>
                          <a:srgbClr val="FFFF00"/>
                        </a:buClr>
                        <a:buSzPct val="80000"/>
                        <a:buFont typeface="Wingdings" panose="05000000000000000000"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14</a:t>
                      </a:r>
                    </a:p>
                    <a:p>
                      <a:pPr marL="0" marR="0" lvl="0" indent="0" algn="l" defTabSz="914400" rtl="0" eaLnBrk="1" fontAlgn="base" latinLnBrk="0" hangingPunct="1">
                        <a:lnSpc>
                          <a:spcPct val="90000"/>
                        </a:lnSpc>
                        <a:spcBef>
                          <a:spcPct val="20000"/>
                        </a:spcBef>
                        <a:spcAft>
                          <a:spcPct val="0"/>
                        </a:spcAft>
                        <a:buClr>
                          <a:srgbClr val="FFFF00"/>
                        </a:buClr>
                        <a:buSzPct val="80000"/>
                        <a:buFont typeface="Wingdings" panose="05000000000000000000"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15</a:t>
                      </a:r>
                    </a:p>
                    <a:p>
                      <a:pPr marL="0" marR="0" lvl="0" indent="0" algn="l" defTabSz="914400" rtl="0" eaLnBrk="1" fontAlgn="base" latinLnBrk="0" hangingPunct="1">
                        <a:lnSpc>
                          <a:spcPct val="90000"/>
                        </a:lnSpc>
                        <a:spcBef>
                          <a:spcPct val="20000"/>
                        </a:spcBef>
                        <a:spcAft>
                          <a:spcPct val="0"/>
                        </a:spcAft>
                        <a:buClr>
                          <a:srgbClr val="FFFF00"/>
                        </a:buClr>
                        <a:buSzPct val="80000"/>
                        <a:buFont typeface="Wingdings" panose="05000000000000000000"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16</a:t>
                      </a:r>
                    </a:p>
                    <a:p>
                      <a:pPr marL="0" marR="0" lvl="0" indent="0" algn="l" defTabSz="914400" rtl="0" eaLnBrk="1" fontAlgn="base" latinLnBrk="0" hangingPunct="1">
                        <a:lnSpc>
                          <a:spcPct val="90000"/>
                        </a:lnSpc>
                        <a:spcBef>
                          <a:spcPct val="20000"/>
                        </a:spcBef>
                        <a:spcAft>
                          <a:spcPct val="0"/>
                        </a:spcAft>
                        <a:buClr>
                          <a:srgbClr val="FFFF00"/>
                        </a:buClr>
                        <a:buSzPct val="80000"/>
                        <a:buFont typeface="Wingdings" panose="05000000000000000000"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17</a:t>
                      </a:r>
                    </a:p>
                    <a:p>
                      <a:pPr marL="0" marR="0" lvl="0" indent="0" algn="l" defTabSz="914400" rtl="0" eaLnBrk="1" fontAlgn="base" latinLnBrk="0" hangingPunct="1">
                        <a:lnSpc>
                          <a:spcPct val="90000"/>
                        </a:lnSpc>
                        <a:spcBef>
                          <a:spcPct val="20000"/>
                        </a:spcBef>
                        <a:spcAft>
                          <a:spcPct val="0"/>
                        </a:spcAft>
                        <a:buClr>
                          <a:srgbClr val="FFFF00"/>
                        </a:buClr>
                        <a:buSzPct val="80000"/>
                        <a:buFont typeface="Wingdings" panose="05000000000000000000"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18</a:t>
                      </a:r>
                    </a:p>
                    <a:p>
                      <a:pPr marL="0" marR="0" lvl="0" indent="0" algn="l" defTabSz="914400" rtl="0" eaLnBrk="1" fontAlgn="base" latinLnBrk="0" hangingPunct="1">
                        <a:lnSpc>
                          <a:spcPct val="90000"/>
                        </a:lnSpc>
                        <a:spcBef>
                          <a:spcPct val="20000"/>
                        </a:spcBef>
                        <a:spcAft>
                          <a:spcPct val="0"/>
                        </a:spcAft>
                        <a:buClr>
                          <a:srgbClr val="FFFF00"/>
                        </a:buClr>
                        <a:buSzPct val="80000"/>
                        <a:buFont typeface="Wingdings" panose="05000000000000000000"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19</a:t>
                      </a:r>
                    </a:p>
                    <a:p>
                      <a:pPr marL="0" marR="0" lvl="0" indent="0" algn="l" defTabSz="914400" rtl="0" eaLnBrk="1" fontAlgn="base" latinLnBrk="0" hangingPunct="1">
                        <a:lnSpc>
                          <a:spcPct val="90000"/>
                        </a:lnSpc>
                        <a:spcBef>
                          <a:spcPct val="20000"/>
                        </a:spcBef>
                        <a:spcAft>
                          <a:spcPct val="0"/>
                        </a:spcAft>
                        <a:buClr>
                          <a:srgbClr val="FFFF00"/>
                        </a:buClr>
                        <a:buSzPct val="80000"/>
                        <a:buFont typeface="Wingdings" panose="05000000000000000000"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20</a:t>
                      </a:r>
                    </a:p>
                  </a:txBody>
                  <a:tcPr marT="45714" marB="45714" horzOverflow="overflow">
                    <a:lnL>
                      <a:noFill/>
                    </a:lnL>
                    <a:lnR>
                      <a:noFill/>
                    </a:lnR>
                    <a:lnT w="28575" cap="flat" cmpd="sng" algn="ctr">
                      <a:solidFill>
                        <a:srgbClr val="003399"/>
                      </a:solidFill>
                      <a:prstDash val="solid"/>
                      <a:round/>
                      <a:headEnd type="none" w="med" len="med"/>
                      <a:tailEnd type="none" w="med" len="med"/>
                    </a:lnT>
                    <a:lnB w="6350" cap="flat" cmpd="sng" algn="ctr">
                      <a:solidFill>
                        <a:srgbClr val="003399"/>
                      </a:solidFill>
                      <a:prstDash val="solid"/>
                      <a:round/>
                      <a:headEnd type="none" w="med" len="med"/>
                      <a:tailEnd type="none" w="med" len="med"/>
                    </a:lnB>
                    <a:lnTlToBr>
                      <a:noFill/>
                    </a:lnTlToBr>
                    <a:lnBlToTr>
                      <a:noFill/>
                    </a:lnBlToTr>
                    <a:noFill/>
                  </a:tcPr>
                </a:tc>
                <a:tc>
                  <a:txBody>
                    <a:bodyPr/>
                    <a:lstStyle>
                      <a:lvl1pPr algn="l">
                        <a:spcBef>
                          <a:spcPct val="20000"/>
                        </a:spcBef>
                        <a:buClr>
                          <a:srgbClr val="FFFF00"/>
                        </a:buClr>
                        <a:buSzPct val="80000"/>
                        <a:buFont typeface="Wingdings" panose="05000000000000000000" pitchFamily="2" charset="2"/>
                        <a:defRPr sz="2800">
                          <a:solidFill>
                            <a:schemeClr val="tx1"/>
                          </a:solidFill>
                          <a:latin typeface="Arial" panose="020B0604020202020204" pitchFamily="34" charset="0"/>
                          <a:ea typeface="宋体" panose="02010600030101010101" pitchFamily="2" charset="-122"/>
                        </a:defRPr>
                      </a:lvl1pPr>
                      <a:lvl2pPr marL="742950" indent="-285750" algn="l">
                        <a:spcBef>
                          <a:spcPct val="20000"/>
                        </a:spcBef>
                        <a:buClr>
                          <a:srgbClr val="CC0000"/>
                        </a:buClr>
                        <a:buSzPct val="70000"/>
                        <a:buFont typeface="Wingdings" panose="05000000000000000000" pitchFamily="2" charset="2"/>
                        <a:defRPr sz="2400">
                          <a:solidFill>
                            <a:schemeClr val="tx1"/>
                          </a:solidFill>
                          <a:latin typeface="Arial" panose="020B0604020202020204" pitchFamily="34" charset="0"/>
                          <a:ea typeface="宋体" panose="02010600030101010101" pitchFamily="2" charset="-122"/>
                        </a:defRPr>
                      </a:lvl2pPr>
                      <a:lvl3pPr marL="1143000" indent="-228600" algn="l">
                        <a:spcBef>
                          <a:spcPct val="20000"/>
                        </a:spcBef>
                        <a:buClr>
                          <a:srgbClr val="009900"/>
                        </a:buClr>
                        <a:buSzPct val="60000"/>
                        <a:buFont typeface="Wingdings" panose="05000000000000000000" pitchFamily="2" charset="2"/>
                        <a:defRPr sz="2000">
                          <a:solidFill>
                            <a:schemeClr val="tx1"/>
                          </a:solidFill>
                          <a:latin typeface="Arial" panose="020B0604020202020204" pitchFamily="34" charset="0"/>
                          <a:ea typeface="宋体" panose="02010600030101010101" pitchFamily="2" charset="-122"/>
                        </a:defRPr>
                      </a:lvl3pPr>
                      <a:lvl4pPr marL="1600200" indent="-228600" algn="l">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4pPr>
                      <a:lvl5pPr marL="2057400" indent="-228600" algn="l">
                        <a:spcBef>
                          <a:spcPct val="20000"/>
                        </a:spcBef>
                        <a:buClr>
                          <a:schemeClr val="accent2"/>
                        </a:buClr>
                        <a:buSzPct val="5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9pPr>
                    </a:lstStyle>
                    <a:p>
                      <a:pPr marL="0" marR="0" lvl="0" indent="0" algn="just" defTabSz="914400" rtl="0" eaLnBrk="1" fontAlgn="base" latinLnBrk="0" hangingPunct="1">
                        <a:lnSpc>
                          <a:spcPct val="90000"/>
                        </a:lnSpc>
                        <a:spcBef>
                          <a:spcPct val="20000"/>
                        </a:spcBef>
                        <a:spcAft>
                          <a:spcPct val="0"/>
                        </a:spcAft>
                        <a:buClr>
                          <a:srgbClr val="FFFF00"/>
                        </a:buClr>
                        <a:buSzPct val="80000"/>
                        <a:buFont typeface="Wingdings" panose="05000000000000000000"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p>
                    <a:p>
                      <a:pPr marL="0" marR="0" lvl="0" indent="0" algn="just" defTabSz="914400" rtl="0" eaLnBrk="1" fontAlgn="base" latinLnBrk="0" hangingPunct="1">
                        <a:lnSpc>
                          <a:spcPct val="90000"/>
                        </a:lnSpc>
                        <a:spcBef>
                          <a:spcPct val="20000"/>
                        </a:spcBef>
                        <a:spcAft>
                          <a:spcPct val="0"/>
                        </a:spcAft>
                        <a:buClr>
                          <a:srgbClr val="FFFF00"/>
                        </a:buClr>
                        <a:buSzPct val="80000"/>
                        <a:buFont typeface="Wingdings" panose="05000000000000000000"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p3_10.cpp                        *</a:t>
                      </a:r>
                    </a:p>
                    <a:p>
                      <a:pPr marL="0" marR="0" lvl="0" indent="0" algn="just" defTabSz="914400" rtl="0" eaLnBrk="1" fontAlgn="base" latinLnBrk="0" hangingPunct="1">
                        <a:lnSpc>
                          <a:spcPct val="90000"/>
                        </a:lnSpc>
                        <a:spcBef>
                          <a:spcPct val="20000"/>
                        </a:spcBef>
                        <a:spcAft>
                          <a:spcPct val="0"/>
                        </a:spcAft>
                        <a:buClr>
                          <a:srgbClr val="FFFF00"/>
                        </a:buClr>
                        <a:buSzPct val="80000"/>
                        <a:buFont typeface="Wingdings" panose="05000000000000000000"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a:t>
                      </a:r>
                      <a:r>
                        <a:rPr kumimoji="0" lang="zh-CN" altLang="en-US"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菜单程序                          *</a:t>
                      </a:r>
                    </a:p>
                    <a:p>
                      <a:pPr marL="0" marR="0" lvl="0" indent="0" algn="just" defTabSz="914400" rtl="0" eaLnBrk="1" fontAlgn="base" latinLnBrk="0" hangingPunct="1">
                        <a:lnSpc>
                          <a:spcPct val="90000"/>
                        </a:lnSpc>
                        <a:spcBef>
                          <a:spcPct val="20000"/>
                        </a:spcBef>
                        <a:spcAft>
                          <a:spcPct val="0"/>
                        </a:spcAft>
                        <a:buClr>
                          <a:srgbClr val="FFFF00"/>
                        </a:buClr>
                        <a:buSzPct val="80000"/>
                        <a:buFont typeface="Wingdings" panose="05000000000000000000" pitchFamily="2" charset="2"/>
                        <a:buNone/>
                        <a:tabLst/>
                      </a:pPr>
                      <a:r>
                        <a:rPr kumimoji="0" lang="zh-CN" altLang="en-US"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p>
                    <a:p>
                      <a:pPr marL="0" marR="0" lvl="0" indent="0" algn="just" defTabSz="914400" rtl="0" eaLnBrk="1" fontAlgn="base" latinLnBrk="0" hangingPunct="1">
                        <a:lnSpc>
                          <a:spcPct val="90000"/>
                        </a:lnSpc>
                        <a:spcBef>
                          <a:spcPct val="20000"/>
                        </a:spcBef>
                        <a:spcAft>
                          <a:spcPct val="0"/>
                        </a:spcAft>
                        <a:buClr>
                          <a:srgbClr val="FFFF00"/>
                        </a:buClr>
                        <a:buSzPct val="80000"/>
                        <a:buFont typeface="Wingdings" panose="05000000000000000000"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#include &lt;iostream&gt;</a:t>
                      </a:r>
                    </a:p>
                    <a:p>
                      <a:pPr marL="0" marR="0" lvl="0" indent="0" algn="just" defTabSz="914400" rtl="0" eaLnBrk="1" fontAlgn="base" latinLnBrk="0" hangingPunct="1">
                        <a:lnSpc>
                          <a:spcPct val="90000"/>
                        </a:lnSpc>
                        <a:spcBef>
                          <a:spcPct val="20000"/>
                        </a:spcBef>
                        <a:spcAft>
                          <a:spcPct val="0"/>
                        </a:spcAft>
                        <a:buClr>
                          <a:srgbClr val="FFFF00"/>
                        </a:buClr>
                        <a:buSzPct val="80000"/>
                        <a:buFont typeface="Wingdings" panose="05000000000000000000"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using namespace std; </a:t>
                      </a:r>
                    </a:p>
                    <a:p>
                      <a:pPr marL="0" marR="0" lvl="0" indent="0" algn="just" defTabSz="914400" rtl="0" eaLnBrk="1" fontAlgn="base" latinLnBrk="0" hangingPunct="1">
                        <a:lnSpc>
                          <a:spcPct val="90000"/>
                        </a:lnSpc>
                        <a:spcBef>
                          <a:spcPct val="20000"/>
                        </a:spcBef>
                        <a:spcAft>
                          <a:spcPct val="0"/>
                        </a:spcAft>
                        <a:buClr>
                          <a:srgbClr val="FFFF00"/>
                        </a:buClr>
                        <a:buSzPct val="80000"/>
                        <a:buFont typeface="Wingdings" panose="05000000000000000000" pitchFamily="2" charset="2"/>
                        <a:buNone/>
                        <a:tabLst/>
                      </a:pPr>
                      <a:r>
                        <a:rPr kumimoji="0" lang="en-US" altLang="zh-CN" sz="1600" b="1" i="0" u="none" strike="noStrike" cap="none" normalizeH="0" baseline="0" dirty="0">
                          <a:ln>
                            <a:noFill/>
                          </a:ln>
                          <a:solidFill>
                            <a:schemeClr val="accent1"/>
                          </a:solidFill>
                          <a:effectLst/>
                          <a:latin typeface="Times New Roman" panose="02020603050405020304" pitchFamily="18" charset="0"/>
                          <a:ea typeface="宋体" panose="02010600030101010101" pitchFamily="2" charset="-122"/>
                          <a:cs typeface="Times New Roman" panose="02020603050405020304" pitchFamily="18" charset="0"/>
                        </a:rPr>
                        <a:t>int add(int </a:t>
                      </a:r>
                      <a:r>
                        <a:rPr kumimoji="0" lang="en-US" altLang="zh-CN" sz="1600" b="1" i="0" u="none" strike="noStrike" cap="none" normalizeH="0" baseline="0" dirty="0" err="1">
                          <a:ln>
                            <a:noFill/>
                          </a:ln>
                          <a:solidFill>
                            <a:schemeClr val="accent1"/>
                          </a:solidFill>
                          <a:effectLst/>
                          <a:latin typeface="Times New Roman" panose="02020603050405020304" pitchFamily="18" charset="0"/>
                          <a:ea typeface="宋体" panose="02010600030101010101" pitchFamily="2" charset="-122"/>
                          <a:cs typeface="Times New Roman" panose="02020603050405020304" pitchFamily="18" charset="0"/>
                        </a:rPr>
                        <a:t>a,int</a:t>
                      </a:r>
                      <a:r>
                        <a:rPr kumimoji="0" lang="en-US" altLang="zh-CN" sz="1600" b="1" i="0" u="none" strike="noStrike" cap="none" normalizeH="0" baseline="0" dirty="0">
                          <a:ln>
                            <a:noFill/>
                          </a:ln>
                          <a:solidFill>
                            <a:schemeClr val="accent1"/>
                          </a:solidFill>
                          <a:effectLst/>
                          <a:latin typeface="Times New Roman" panose="02020603050405020304" pitchFamily="18" charset="0"/>
                          <a:ea typeface="宋体" panose="02010600030101010101" pitchFamily="2" charset="-122"/>
                          <a:cs typeface="Times New Roman" panose="02020603050405020304" pitchFamily="18" charset="0"/>
                        </a:rPr>
                        <a:t> b) </a:t>
                      </a: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p>
                    <a:p>
                      <a:pPr marL="0" marR="0" lvl="0" indent="0" algn="just" defTabSz="914400" rtl="0" eaLnBrk="1" fontAlgn="base" latinLnBrk="0" hangingPunct="1">
                        <a:lnSpc>
                          <a:spcPct val="90000"/>
                        </a:lnSpc>
                        <a:spcBef>
                          <a:spcPct val="20000"/>
                        </a:spcBef>
                        <a:spcAft>
                          <a:spcPct val="0"/>
                        </a:spcAft>
                        <a:buClr>
                          <a:srgbClr val="FFFF00"/>
                        </a:buClr>
                        <a:buSzPct val="80000"/>
                        <a:buFont typeface="Wingdings" panose="05000000000000000000"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return </a:t>
                      </a:r>
                      <a:r>
                        <a:rPr kumimoji="0" lang="en-US" altLang="zh-CN" sz="1600" b="0" i="0" u="none" strike="noStrike" cap="none" normalizeH="0" baseline="0" dirty="0" err="1">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a+b</a:t>
                      </a: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p>
                    <a:p>
                      <a:pPr marL="0" marR="0" lvl="0" indent="0" algn="just" defTabSz="914400" rtl="0" eaLnBrk="1" fontAlgn="base" latinLnBrk="0" hangingPunct="1">
                        <a:lnSpc>
                          <a:spcPct val="90000"/>
                        </a:lnSpc>
                        <a:spcBef>
                          <a:spcPct val="20000"/>
                        </a:spcBef>
                        <a:spcAft>
                          <a:spcPct val="0"/>
                        </a:spcAft>
                        <a:buClr>
                          <a:srgbClr val="FFFF00"/>
                        </a:buClr>
                        <a:buSzPct val="80000"/>
                        <a:buFont typeface="Wingdings" panose="05000000000000000000"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p>
                    <a:p>
                      <a:pPr marL="0" marR="0" lvl="0" indent="0" algn="just" defTabSz="914400" rtl="0" eaLnBrk="1" fontAlgn="base" latinLnBrk="0" hangingPunct="1">
                        <a:lnSpc>
                          <a:spcPct val="90000"/>
                        </a:lnSpc>
                        <a:spcBef>
                          <a:spcPct val="20000"/>
                        </a:spcBef>
                        <a:spcAft>
                          <a:spcPct val="0"/>
                        </a:spcAft>
                        <a:buClr>
                          <a:srgbClr val="FFFF00"/>
                        </a:buClr>
                        <a:buSzPct val="80000"/>
                        <a:buFont typeface="Wingdings" panose="05000000000000000000" pitchFamily="2" charset="2"/>
                        <a:buNone/>
                        <a:tabLst/>
                      </a:pPr>
                      <a:r>
                        <a:rPr kumimoji="0" lang="en-US" altLang="zh-CN" sz="1600" b="1" i="0" u="none" strike="noStrike" cap="none" normalizeH="0" baseline="0" dirty="0">
                          <a:ln>
                            <a:noFill/>
                          </a:ln>
                          <a:solidFill>
                            <a:schemeClr val="accent1"/>
                          </a:solidFill>
                          <a:effectLst/>
                          <a:latin typeface="Times New Roman" panose="02020603050405020304" pitchFamily="18" charset="0"/>
                          <a:ea typeface="宋体" panose="02010600030101010101" pitchFamily="2" charset="-122"/>
                          <a:cs typeface="Times New Roman" panose="02020603050405020304" pitchFamily="18" charset="0"/>
                        </a:rPr>
                        <a:t>int sub(int </a:t>
                      </a:r>
                      <a:r>
                        <a:rPr kumimoji="0" lang="en-US" altLang="zh-CN" sz="1600" b="1" i="0" u="none" strike="noStrike" cap="none" normalizeH="0" baseline="0" dirty="0" err="1">
                          <a:ln>
                            <a:noFill/>
                          </a:ln>
                          <a:solidFill>
                            <a:schemeClr val="accent1"/>
                          </a:solidFill>
                          <a:effectLst/>
                          <a:latin typeface="Times New Roman" panose="02020603050405020304" pitchFamily="18" charset="0"/>
                          <a:ea typeface="宋体" panose="02010600030101010101" pitchFamily="2" charset="-122"/>
                          <a:cs typeface="Times New Roman" panose="02020603050405020304" pitchFamily="18" charset="0"/>
                        </a:rPr>
                        <a:t>a,int</a:t>
                      </a:r>
                      <a:r>
                        <a:rPr kumimoji="0" lang="en-US" altLang="zh-CN" sz="1600" b="1" i="0" u="none" strike="noStrike" cap="none" normalizeH="0" baseline="0" dirty="0">
                          <a:ln>
                            <a:noFill/>
                          </a:ln>
                          <a:solidFill>
                            <a:schemeClr val="accent1"/>
                          </a:solidFill>
                          <a:effectLst/>
                          <a:latin typeface="Times New Roman" panose="02020603050405020304" pitchFamily="18" charset="0"/>
                          <a:ea typeface="宋体" panose="02010600030101010101" pitchFamily="2" charset="-122"/>
                          <a:cs typeface="Times New Roman" panose="02020603050405020304" pitchFamily="18" charset="0"/>
                        </a:rPr>
                        <a:t> b)</a:t>
                      </a:r>
                      <a:r>
                        <a:rPr kumimoji="0" lang="en-US" altLang="zh-CN" sz="1600" b="0" i="0" u="none" strike="noStrike" cap="none" normalizeH="0" baseline="0" dirty="0">
                          <a:ln>
                            <a:noFill/>
                          </a:ln>
                          <a:solidFill>
                            <a:schemeClr val="accent1"/>
                          </a:solidFill>
                          <a:effectLst/>
                          <a:latin typeface="Times New Roman" panose="02020603050405020304" pitchFamily="18" charset="0"/>
                          <a:ea typeface="宋体" panose="02010600030101010101" pitchFamily="2" charset="-122"/>
                          <a:cs typeface="Times New Roman" panose="02020603050405020304" pitchFamily="18" charset="0"/>
                        </a:rPr>
                        <a:t> </a:t>
                      </a: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p>
                    <a:p>
                      <a:pPr marL="0" marR="0" lvl="0" indent="0" algn="just" defTabSz="914400" rtl="0" eaLnBrk="1" fontAlgn="base" latinLnBrk="0" hangingPunct="1">
                        <a:lnSpc>
                          <a:spcPct val="90000"/>
                        </a:lnSpc>
                        <a:spcBef>
                          <a:spcPct val="20000"/>
                        </a:spcBef>
                        <a:spcAft>
                          <a:spcPct val="0"/>
                        </a:spcAft>
                        <a:buClr>
                          <a:srgbClr val="FFFF00"/>
                        </a:buClr>
                        <a:buSzPct val="80000"/>
                        <a:buFont typeface="Wingdings" panose="05000000000000000000"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return a-b;</a:t>
                      </a:r>
                    </a:p>
                    <a:p>
                      <a:pPr marL="0" marR="0" lvl="0" indent="0" algn="just" defTabSz="914400" rtl="0" eaLnBrk="1" fontAlgn="base" latinLnBrk="0" hangingPunct="1">
                        <a:lnSpc>
                          <a:spcPct val="90000"/>
                        </a:lnSpc>
                        <a:spcBef>
                          <a:spcPct val="20000"/>
                        </a:spcBef>
                        <a:spcAft>
                          <a:spcPct val="0"/>
                        </a:spcAft>
                        <a:buClr>
                          <a:srgbClr val="FFFF00"/>
                        </a:buClr>
                        <a:buSzPct val="80000"/>
                        <a:buFont typeface="Wingdings" panose="05000000000000000000"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p>
                    <a:p>
                      <a:pPr marL="0" marR="0" lvl="0" indent="0" algn="just" defTabSz="914400" rtl="0" eaLnBrk="1" fontAlgn="base" latinLnBrk="0" hangingPunct="1">
                        <a:lnSpc>
                          <a:spcPct val="90000"/>
                        </a:lnSpc>
                        <a:spcBef>
                          <a:spcPct val="20000"/>
                        </a:spcBef>
                        <a:spcAft>
                          <a:spcPct val="0"/>
                        </a:spcAft>
                        <a:buClr>
                          <a:srgbClr val="FFFF00"/>
                        </a:buClr>
                        <a:buSzPct val="80000"/>
                        <a:buFont typeface="Wingdings" panose="05000000000000000000" pitchFamily="2" charset="2"/>
                        <a:buNone/>
                        <a:tabLst/>
                      </a:pPr>
                      <a:r>
                        <a:rPr kumimoji="0" lang="en-US" altLang="zh-CN" sz="1600" b="1" i="0" u="none" strike="noStrike" cap="none" normalizeH="0" baseline="0" dirty="0">
                          <a:ln>
                            <a:noFill/>
                          </a:ln>
                          <a:solidFill>
                            <a:schemeClr val="accent1"/>
                          </a:solidFill>
                          <a:effectLst/>
                          <a:latin typeface="Times New Roman" panose="02020603050405020304" pitchFamily="18" charset="0"/>
                          <a:ea typeface="宋体" panose="02010600030101010101" pitchFamily="2" charset="-122"/>
                          <a:cs typeface="Times New Roman" panose="02020603050405020304" pitchFamily="18" charset="0"/>
                        </a:rPr>
                        <a:t>int </a:t>
                      </a:r>
                      <a:r>
                        <a:rPr kumimoji="0" lang="en-US" altLang="zh-CN" sz="1600" b="1" i="0" u="none" strike="noStrike" cap="none" normalizeH="0" baseline="0" dirty="0" err="1">
                          <a:ln>
                            <a:noFill/>
                          </a:ln>
                          <a:solidFill>
                            <a:schemeClr val="accent1"/>
                          </a:solidFill>
                          <a:effectLst/>
                          <a:latin typeface="Times New Roman" panose="02020603050405020304" pitchFamily="18" charset="0"/>
                          <a:ea typeface="宋体" panose="02010600030101010101" pitchFamily="2" charset="-122"/>
                          <a:cs typeface="Times New Roman" panose="02020603050405020304" pitchFamily="18" charset="0"/>
                        </a:rPr>
                        <a:t>mul</a:t>
                      </a:r>
                      <a:r>
                        <a:rPr kumimoji="0" lang="en-US" altLang="zh-CN" sz="1600" b="1" i="0" u="none" strike="noStrike" cap="none" normalizeH="0" baseline="0" dirty="0">
                          <a:ln>
                            <a:noFill/>
                          </a:ln>
                          <a:solidFill>
                            <a:schemeClr val="accent1"/>
                          </a:solidFill>
                          <a:effectLst/>
                          <a:latin typeface="Times New Roman" panose="02020603050405020304" pitchFamily="18" charset="0"/>
                          <a:ea typeface="宋体" panose="02010600030101010101" pitchFamily="2" charset="-122"/>
                          <a:cs typeface="Times New Roman" panose="02020603050405020304" pitchFamily="18" charset="0"/>
                        </a:rPr>
                        <a:t>(int </a:t>
                      </a:r>
                      <a:r>
                        <a:rPr kumimoji="0" lang="en-US" altLang="zh-CN" sz="1600" b="1" i="0" u="none" strike="noStrike" cap="none" normalizeH="0" baseline="0" dirty="0" err="1">
                          <a:ln>
                            <a:noFill/>
                          </a:ln>
                          <a:solidFill>
                            <a:schemeClr val="accent1"/>
                          </a:solidFill>
                          <a:effectLst/>
                          <a:latin typeface="Times New Roman" panose="02020603050405020304" pitchFamily="18" charset="0"/>
                          <a:ea typeface="宋体" panose="02010600030101010101" pitchFamily="2" charset="-122"/>
                          <a:cs typeface="Times New Roman" panose="02020603050405020304" pitchFamily="18" charset="0"/>
                        </a:rPr>
                        <a:t>a,int</a:t>
                      </a:r>
                      <a:r>
                        <a:rPr kumimoji="0" lang="en-US" altLang="zh-CN" sz="1600" b="1" i="0" u="none" strike="noStrike" cap="none" normalizeH="0" baseline="0" dirty="0">
                          <a:ln>
                            <a:noFill/>
                          </a:ln>
                          <a:solidFill>
                            <a:schemeClr val="accent1"/>
                          </a:solidFill>
                          <a:effectLst/>
                          <a:latin typeface="Times New Roman" panose="02020603050405020304" pitchFamily="18" charset="0"/>
                          <a:ea typeface="宋体" panose="02010600030101010101" pitchFamily="2" charset="-122"/>
                          <a:cs typeface="Times New Roman" panose="02020603050405020304" pitchFamily="18" charset="0"/>
                        </a:rPr>
                        <a:t> b)</a:t>
                      </a:r>
                      <a:r>
                        <a:rPr kumimoji="0" lang="en-US" altLang="zh-CN" sz="1600" b="0" i="0" u="none" strike="noStrike" cap="none" normalizeH="0" baseline="0" dirty="0">
                          <a:ln>
                            <a:noFill/>
                          </a:ln>
                          <a:solidFill>
                            <a:schemeClr val="accent1"/>
                          </a:solidFill>
                          <a:effectLst/>
                          <a:latin typeface="Times New Roman" panose="02020603050405020304" pitchFamily="18" charset="0"/>
                          <a:ea typeface="宋体" panose="02010600030101010101" pitchFamily="2" charset="-122"/>
                          <a:cs typeface="Times New Roman" panose="02020603050405020304" pitchFamily="18" charset="0"/>
                        </a:rPr>
                        <a:t> </a:t>
                      </a: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p>
                    <a:p>
                      <a:pPr marL="0" marR="0" lvl="0" indent="0" algn="just" defTabSz="914400" rtl="0" eaLnBrk="1" fontAlgn="base" latinLnBrk="0" hangingPunct="1">
                        <a:lnSpc>
                          <a:spcPct val="90000"/>
                        </a:lnSpc>
                        <a:spcBef>
                          <a:spcPct val="20000"/>
                        </a:spcBef>
                        <a:spcAft>
                          <a:spcPct val="0"/>
                        </a:spcAft>
                        <a:buClr>
                          <a:srgbClr val="FFFF00"/>
                        </a:buClr>
                        <a:buSzPct val="80000"/>
                        <a:buFont typeface="Wingdings" panose="05000000000000000000"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return a*b;</a:t>
                      </a:r>
                    </a:p>
                    <a:p>
                      <a:pPr marL="0" marR="0" lvl="0" indent="0" algn="just" defTabSz="914400" rtl="0" eaLnBrk="1" fontAlgn="base" latinLnBrk="0" hangingPunct="1">
                        <a:lnSpc>
                          <a:spcPct val="90000"/>
                        </a:lnSpc>
                        <a:spcBef>
                          <a:spcPct val="20000"/>
                        </a:spcBef>
                        <a:spcAft>
                          <a:spcPct val="0"/>
                        </a:spcAft>
                        <a:buClr>
                          <a:srgbClr val="FFFF00"/>
                        </a:buClr>
                        <a:buSzPct val="80000"/>
                        <a:buFont typeface="Wingdings" panose="05000000000000000000"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p>
                    <a:p>
                      <a:pPr marL="0" marR="0" lvl="0" indent="0" algn="just" defTabSz="914400" rtl="0" eaLnBrk="1" fontAlgn="base" latinLnBrk="0" hangingPunct="1">
                        <a:lnSpc>
                          <a:spcPct val="90000"/>
                        </a:lnSpc>
                        <a:spcBef>
                          <a:spcPct val="20000"/>
                        </a:spcBef>
                        <a:spcAft>
                          <a:spcPct val="0"/>
                        </a:spcAft>
                        <a:buClr>
                          <a:srgbClr val="FFFF00"/>
                        </a:buClr>
                        <a:buSzPct val="80000"/>
                        <a:buFont typeface="Wingdings" panose="05000000000000000000" pitchFamily="2" charset="2"/>
                        <a:buNone/>
                        <a:tabLst/>
                      </a:pPr>
                      <a:r>
                        <a:rPr kumimoji="0" lang="en-US" altLang="zh-CN" sz="1600" b="1" i="0" u="none" strike="noStrike" cap="none" normalizeH="0" baseline="0" dirty="0">
                          <a:ln>
                            <a:noFill/>
                          </a:ln>
                          <a:solidFill>
                            <a:schemeClr val="accent1"/>
                          </a:solidFill>
                          <a:effectLst/>
                          <a:latin typeface="Times New Roman" panose="02020603050405020304" pitchFamily="18" charset="0"/>
                          <a:ea typeface="宋体" panose="02010600030101010101" pitchFamily="2" charset="-122"/>
                          <a:cs typeface="Times New Roman" panose="02020603050405020304" pitchFamily="18" charset="0"/>
                        </a:rPr>
                        <a:t>int divi(int </a:t>
                      </a:r>
                      <a:r>
                        <a:rPr kumimoji="0" lang="en-US" altLang="zh-CN" sz="1600" b="1" i="0" u="none" strike="noStrike" cap="none" normalizeH="0" baseline="0" dirty="0" err="1">
                          <a:ln>
                            <a:noFill/>
                          </a:ln>
                          <a:solidFill>
                            <a:schemeClr val="accent1"/>
                          </a:solidFill>
                          <a:effectLst/>
                          <a:latin typeface="Times New Roman" panose="02020603050405020304" pitchFamily="18" charset="0"/>
                          <a:ea typeface="宋体" panose="02010600030101010101" pitchFamily="2" charset="-122"/>
                          <a:cs typeface="Times New Roman" panose="02020603050405020304" pitchFamily="18" charset="0"/>
                        </a:rPr>
                        <a:t>a,int</a:t>
                      </a:r>
                      <a:r>
                        <a:rPr kumimoji="0" lang="en-US" altLang="zh-CN" sz="1600" b="1" i="0" u="none" strike="noStrike" cap="none" normalizeH="0" baseline="0" dirty="0">
                          <a:ln>
                            <a:noFill/>
                          </a:ln>
                          <a:solidFill>
                            <a:schemeClr val="accent1"/>
                          </a:solidFill>
                          <a:effectLst/>
                          <a:latin typeface="Times New Roman" panose="02020603050405020304" pitchFamily="18" charset="0"/>
                          <a:ea typeface="宋体" panose="02010600030101010101" pitchFamily="2" charset="-122"/>
                          <a:cs typeface="Times New Roman" panose="02020603050405020304" pitchFamily="18" charset="0"/>
                        </a:rPr>
                        <a:t> b) </a:t>
                      </a: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p>
                    <a:p>
                      <a:pPr marL="0" marR="0" lvl="0" indent="0" algn="just" defTabSz="914400" rtl="0" eaLnBrk="1" fontAlgn="base" latinLnBrk="0" hangingPunct="1">
                        <a:lnSpc>
                          <a:spcPct val="90000"/>
                        </a:lnSpc>
                        <a:spcBef>
                          <a:spcPct val="20000"/>
                        </a:spcBef>
                        <a:spcAft>
                          <a:spcPct val="0"/>
                        </a:spcAft>
                        <a:buClr>
                          <a:srgbClr val="FFFF00"/>
                        </a:buClr>
                        <a:buSzPct val="80000"/>
                        <a:buFont typeface="Wingdings" panose="05000000000000000000"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if (b==0) return 0x7fffffff;</a:t>
                      </a:r>
                    </a:p>
                    <a:p>
                      <a:pPr marL="0" marR="0" lvl="0" indent="0" algn="just" defTabSz="914400" rtl="0" eaLnBrk="1" fontAlgn="base" latinLnBrk="0" hangingPunct="1">
                        <a:lnSpc>
                          <a:spcPct val="90000"/>
                        </a:lnSpc>
                        <a:spcBef>
                          <a:spcPct val="20000"/>
                        </a:spcBef>
                        <a:spcAft>
                          <a:spcPct val="0"/>
                        </a:spcAft>
                        <a:buClr>
                          <a:srgbClr val="FFFF00"/>
                        </a:buClr>
                        <a:buSzPct val="80000"/>
                        <a:buFont typeface="Wingdings" panose="05000000000000000000"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else return a/b;</a:t>
                      </a:r>
                    </a:p>
                    <a:p>
                      <a:pPr marL="0" marR="0" lvl="0" indent="0" algn="just" defTabSz="914400" rtl="0" eaLnBrk="1" fontAlgn="base" latinLnBrk="0" hangingPunct="1">
                        <a:lnSpc>
                          <a:spcPct val="90000"/>
                        </a:lnSpc>
                        <a:spcBef>
                          <a:spcPct val="20000"/>
                        </a:spcBef>
                        <a:spcAft>
                          <a:spcPct val="0"/>
                        </a:spcAft>
                        <a:buClr>
                          <a:srgbClr val="FFFF00"/>
                        </a:buClr>
                        <a:buSzPct val="80000"/>
                        <a:buFont typeface="Wingdings" panose="05000000000000000000"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p>
                    <a:p>
                      <a:pPr marL="0" marR="0" lvl="0" indent="0" algn="just" defTabSz="914400" rtl="0" eaLnBrk="1" fontAlgn="base" latinLnBrk="0" hangingPunct="1">
                        <a:lnSpc>
                          <a:spcPct val="90000"/>
                        </a:lnSpc>
                        <a:spcBef>
                          <a:spcPct val="20000"/>
                        </a:spcBef>
                        <a:spcAft>
                          <a:spcPct val="0"/>
                        </a:spcAft>
                        <a:buClr>
                          <a:srgbClr val="FFFF00"/>
                        </a:buClr>
                        <a:buSzPct val="80000"/>
                        <a:buFont typeface="Wingdings" panose="05000000000000000000" pitchFamily="2" charset="2"/>
                        <a:buNone/>
                        <a:tabLst/>
                      </a:pPr>
                      <a:r>
                        <a:rPr kumimoji="0" lang="en-US" altLang="zh-CN" sz="1600" b="1" i="0" u="none" strike="noStrike" cap="none" normalizeH="0" baseline="0" dirty="0">
                          <a:ln>
                            <a:noFill/>
                          </a:ln>
                          <a:solidFill>
                            <a:schemeClr val="accent1"/>
                          </a:solidFill>
                          <a:effectLst/>
                          <a:latin typeface="Times New Roman" panose="02020603050405020304" pitchFamily="18" charset="0"/>
                          <a:ea typeface="宋体" panose="02010600030101010101" pitchFamily="2" charset="-122"/>
                          <a:cs typeface="Times New Roman" panose="02020603050405020304" pitchFamily="18" charset="0"/>
                        </a:rPr>
                        <a:t>int (*menu[ ])(int </a:t>
                      </a:r>
                      <a:r>
                        <a:rPr kumimoji="0" lang="en-US" altLang="zh-CN" sz="1600" b="1" i="0" u="none" strike="noStrike" cap="none" normalizeH="0" baseline="0" dirty="0" err="1">
                          <a:ln>
                            <a:noFill/>
                          </a:ln>
                          <a:solidFill>
                            <a:schemeClr val="accent1"/>
                          </a:solidFill>
                          <a:effectLst/>
                          <a:latin typeface="Times New Roman" panose="02020603050405020304" pitchFamily="18" charset="0"/>
                          <a:ea typeface="宋体" panose="02010600030101010101" pitchFamily="2" charset="-122"/>
                          <a:cs typeface="Times New Roman" panose="02020603050405020304" pitchFamily="18" charset="0"/>
                        </a:rPr>
                        <a:t>a,int</a:t>
                      </a:r>
                      <a:r>
                        <a:rPr kumimoji="0" lang="en-US" altLang="zh-CN" sz="1600" b="1" i="0" u="none" strike="noStrike" cap="none" normalizeH="0" baseline="0" dirty="0">
                          <a:ln>
                            <a:noFill/>
                          </a:ln>
                          <a:solidFill>
                            <a:schemeClr val="accent1"/>
                          </a:solidFill>
                          <a:effectLst/>
                          <a:latin typeface="Times New Roman" panose="02020603050405020304" pitchFamily="18" charset="0"/>
                          <a:ea typeface="宋体" panose="02010600030101010101" pitchFamily="2" charset="-122"/>
                          <a:cs typeface="Times New Roman" panose="02020603050405020304" pitchFamily="18" charset="0"/>
                        </a:rPr>
                        <a:t> b)={</a:t>
                      </a:r>
                      <a:r>
                        <a:rPr kumimoji="0" lang="en-US" altLang="zh-CN" sz="1600" b="1" i="0" u="none" strike="noStrike" cap="none" normalizeH="0" baseline="0" dirty="0" err="1">
                          <a:ln>
                            <a:noFill/>
                          </a:ln>
                          <a:solidFill>
                            <a:schemeClr val="accent1"/>
                          </a:solidFill>
                          <a:effectLst/>
                          <a:latin typeface="Times New Roman" panose="02020603050405020304" pitchFamily="18" charset="0"/>
                          <a:ea typeface="宋体" panose="02010600030101010101" pitchFamily="2" charset="-122"/>
                          <a:cs typeface="Times New Roman" panose="02020603050405020304" pitchFamily="18" charset="0"/>
                        </a:rPr>
                        <a:t>add,sub,mul,divi</a:t>
                      </a:r>
                      <a:r>
                        <a:rPr kumimoji="0" lang="en-US" altLang="zh-CN" sz="1600" b="1" i="0" u="none" strike="noStrike" cap="none" normalizeH="0" baseline="0" dirty="0">
                          <a:ln>
                            <a:noFill/>
                          </a:ln>
                          <a:solidFill>
                            <a:schemeClr val="accent1"/>
                          </a:solidFill>
                          <a:effectLst/>
                          <a:latin typeface="Times New Roman" panose="02020603050405020304" pitchFamily="18" charset="0"/>
                          <a:ea typeface="宋体" panose="02010600030101010101" pitchFamily="2" charset="-122"/>
                          <a:cs typeface="Times New Roman" panose="02020603050405020304" pitchFamily="18" charset="0"/>
                        </a:rPr>
                        <a:t>};</a:t>
                      </a:r>
                      <a:r>
                        <a:rPr kumimoji="0" lang="en-US" altLang="zh-CN" sz="1600" b="0" i="0" u="none" strike="noStrike" cap="none" normalizeH="0" baseline="0" dirty="0">
                          <a:ln>
                            <a:noFill/>
                          </a:ln>
                          <a:solidFill>
                            <a:schemeClr val="accent1"/>
                          </a:solidFill>
                          <a:effectLst/>
                          <a:latin typeface="Times New Roman" panose="02020603050405020304" pitchFamily="18" charset="0"/>
                          <a:ea typeface="宋体" panose="02010600030101010101" pitchFamily="2" charset="-122"/>
                          <a:cs typeface="Times New Roman" panose="02020603050405020304" pitchFamily="18" charset="0"/>
                        </a:rPr>
                        <a:t> </a:t>
                      </a:r>
                    </a:p>
                  </a:txBody>
                  <a:tcPr marT="45714" marB="45714" horzOverflow="overflow">
                    <a:lnL>
                      <a:noFill/>
                    </a:lnL>
                    <a:lnR>
                      <a:noFill/>
                    </a:lnR>
                    <a:lnT w="28575" cap="flat" cmpd="sng" algn="ctr">
                      <a:solidFill>
                        <a:srgbClr val="003399"/>
                      </a:solidFill>
                      <a:prstDash val="solid"/>
                      <a:round/>
                      <a:headEnd type="none" w="med" len="med"/>
                      <a:tailEnd type="none" w="med" len="med"/>
                    </a:lnT>
                    <a:lnB w="6350" cap="flat" cmpd="sng" algn="ctr">
                      <a:solidFill>
                        <a:srgbClr val="003399"/>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bl>
          </a:graphicData>
        </a:graphic>
      </p:graphicFrame>
      <p:sp>
        <p:nvSpPr>
          <p:cNvPr id="4" name="文本框 3">
            <a:extLst>
              <a:ext uri="{FF2B5EF4-FFF2-40B4-BE49-F238E27FC236}">
                <a16:creationId xmlns:a16="http://schemas.microsoft.com/office/drawing/2014/main" id="{D084449F-D61B-58ED-171A-35D872822195}"/>
              </a:ext>
            </a:extLst>
          </p:cNvPr>
          <p:cNvSpPr txBox="1"/>
          <p:nvPr/>
        </p:nvSpPr>
        <p:spPr>
          <a:xfrm>
            <a:off x="900848" y="121514"/>
            <a:ext cx="10560350" cy="584775"/>
          </a:xfrm>
          <a:prstGeom prst="rect">
            <a:avLst/>
          </a:prstGeom>
          <a:noFill/>
        </p:spPr>
        <p:txBody>
          <a:bodyPr wrap="square">
            <a:spAutoFit/>
          </a:bodyPr>
          <a:lstStyle/>
          <a:p>
            <a:r>
              <a:rPr lang="en-US" altLang="zh-CN" sz="3200" b="1" dirty="0">
                <a:latin typeface="微软雅黑" panose="020B0503020204020204" pitchFamily="34" charset="-122"/>
                <a:ea typeface="微软雅黑" panose="020B0503020204020204" pitchFamily="34" charset="-122"/>
                <a:cs typeface="+mj-cs"/>
              </a:rPr>
              <a:t>3.3.6 </a:t>
            </a:r>
            <a:r>
              <a:rPr lang="zh-CN" altLang="en-US" sz="3200" b="1" dirty="0">
                <a:latin typeface="微软雅黑" panose="020B0503020204020204" pitchFamily="34" charset="-122"/>
                <a:ea typeface="微软雅黑" panose="020B0503020204020204" pitchFamily="34" charset="-122"/>
                <a:cs typeface="+mj-cs"/>
              </a:rPr>
              <a:t>指针与函数</a:t>
            </a:r>
          </a:p>
        </p:txBody>
      </p:sp>
    </p:spTree>
    <p:extLst>
      <p:ext uri="{BB962C8B-B14F-4D97-AF65-F5344CB8AC3E}">
        <p14:creationId xmlns:p14="http://schemas.microsoft.com/office/powerpoint/2010/main" val="425083918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FB9D54-4C35-D6F7-0053-04A59F58C0F9}"/>
            </a:ext>
          </a:extLst>
        </p:cNvPr>
        <p:cNvGrpSpPr/>
        <p:nvPr/>
      </p:nvGrpSpPr>
      <p:grpSpPr>
        <a:xfrm>
          <a:off x="0" y="0"/>
          <a:ext cx="0" cy="0"/>
          <a:chOff x="0" y="0"/>
          <a:chExt cx="0" cy="0"/>
        </a:xfrm>
      </p:grpSpPr>
      <p:graphicFrame>
        <p:nvGraphicFramePr>
          <p:cNvPr id="3" name="Group 2">
            <a:extLst>
              <a:ext uri="{FF2B5EF4-FFF2-40B4-BE49-F238E27FC236}">
                <a16:creationId xmlns:a16="http://schemas.microsoft.com/office/drawing/2014/main" id="{AF3D2AD1-B199-6E13-3901-9FF21E1972CB}"/>
              </a:ext>
            </a:extLst>
          </p:cNvPr>
          <p:cNvGraphicFramePr>
            <a:graphicFrameLocks noGrp="1"/>
          </p:cNvGraphicFramePr>
          <p:nvPr>
            <p:extLst>
              <p:ext uri="{D42A27DB-BD31-4B8C-83A1-F6EECF244321}">
                <p14:modId xmlns:p14="http://schemas.microsoft.com/office/powerpoint/2010/main" val="375257269"/>
              </p:ext>
            </p:extLst>
          </p:nvPr>
        </p:nvGraphicFramePr>
        <p:xfrm>
          <a:off x="1460942" y="900569"/>
          <a:ext cx="8229600" cy="4175125"/>
        </p:xfrm>
        <a:graphic>
          <a:graphicData uri="http://schemas.openxmlformats.org/drawingml/2006/table">
            <a:tbl>
              <a:tblPr/>
              <a:tblGrid>
                <a:gridCol w="609600">
                  <a:extLst>
                    <a:ext uri="{9D8B030D-6E8A-4147-A177-3AD203B41FA5}">
                      <a16:colId xmlns:a16="http://schemas.microsoft.com/office/drawing/2014/main" val="20000"/>
                    </a:ext>
                  </a:extLst>
                </a:gridCol>
                <a:gridCol w="7620000">
                  <a:extLst>
                    <a:ext uri="{9D8B030D-6E8A-4147-A177-3AD203B41FA5}">
                      <a16:colId xmlns:a16="http://schemas.microsoft.com/office/drawing/2014/main" val="20001"/>
                    </a:ext>
                  </a:extLst>
                </a:gridCol>
              </a:tblGrid>
              <a:tr h="4175125">
                <a:tc>
                  <a:txBody>
                    <a:bodyPr/>
                    <a:lstStyle/>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600" b="0" i="0" u="none" strike="noStrike" cap="none" normalizeH="0" baseline="0">
                          <a:ln>
                            <a:noFill/>
                          </a:ln>
                          <a:solidFill>
                            <a:schemeClr val="tx1"/>
                          </a:solidFill>
                          <a:effectLst/>
                          <a:latin typeface="Times New Roman" panose="02020603050405020304" pitchFamily="18" charset="0"/>
                          <a:ea typeface="宋体" pitchFamily="2" charset="-122"/>
                          <a:cs typeface="Times New Roman" panose="02020603050405020304" pitchFamily="18" charset="0"/>
                        </a:rPr>
                        <a:t>21</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600" b="0" i="0" u="none" strike="noStrike" cap="none" normalizeH="0" baseline="0">
                          <a:ln>
                            <a:noFill/>
                          </a:ln>
                          <a:solidFill>
                            <a:schemeClr val="tx1"/>
                          </a:solidFill>
                          <a:effectLst/>
                          <a:latin typeface="Times New Roman" panose="02020603050405020304" pitchFamily="18" charset="0"/>
                          <a:ea typeface="宋体" pitchFamily="2" charset="-122"/>
                          <a:cs typeface="Times New Roman" panose="02020603050405020304" pitchFamily="18" charset="0"/>
                        </a:rPr>
                        <a:t>22</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600" b="0" i="0" u="none" strike="noStrike" cap="none" normalizeH="0" baseline="0">
                          <a:ln>
                            <a:noFill/>
                          </a:ln>
                          <a:solidFill>
                            <a:schemeClr val="tx1"/>
                          </a:solidFill>
                          <a:effectLst/>
                          <a:latin typeface="Times New Roman" panose="02020603050405020304" pitchFamily="18" charset="0"/>
                          <a:ea typeface="宋体" pitchFamily="2" charset="-122"/>
                          <a:cs typeface="Times New Roman" panose="02020603050405020304" pitchFamily="18" charset="0"/>
                        </a:rPr>
                        <a:t>23</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600" b="0" i="0" u="none" strike="noStrike" cap="none" normalizeH="0" baseline="0">
                          <a:ln>
                            <a:noFill/>
                          </a:ln>
                          <a:solidFill>
                            <a:schemeClr val="tx1"/>
                          </a:solidFill>
                          <a:effectLst/>
                          <a:latin typeface="Times New Roman" panose="02020603050405020304" pitchFamily="18" charset="0"/>
                          <a:ea typeface="宋体" pitchFamily="2" charset="-122"/>
                          <a:cs typeface="Times New Roman" panose="02020603050405020304" pitchFamily="18" charset="0"/>
                        </a:rPr>
                        <a:t>24</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600" b="0" i="0" u="none" strike="noStrike" cap="none" normalizeH="0" baseline="0">
                          <a:ln>
                            <a:noFill/>
                          </a:ln>
                          <a:solidFill>
                            <a:schemeClr val="tx1"/>
                          </a:solidFill>
                          <a:effectLst/>
                          <a:latin typeface="Times New Roman" panose="02020603050405020304" pitchFamily="18" charset="0"/>
                          <a:ea typeface="宋体" pitchFamily="2" charset="-122"/>
                          <a:cs typeface="Times New Roman" panose="02020603050405020304" pitchFamily="18" charset="0"/>
                        </a:rPr>
                        <a:t>25</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600" b="0" i="0" u="none" strike="noStrike" cap="none" normalizeH="0" baseline="0">
                          <a:ln>
                            <a:noFill/>
                          </a:ln>
                          <a:solidFill>
                            <a:schemeClr val="tx1"/>
                          </a:solidFill>
                          <a:effectLst/>
                          <a:latin typeface="Times New Roman" panose="02020603050405020304" pitchFamily="18" charset="0"/>
                          <a:ea typeface="宋体" pitchFamily="2" charset="-122"/>
                          <a:cs typeface="Times New Roman" panose="02020603050405020304" pitchFamily="18" charset="0"/>
                        </a:rPr>
                        <a:t>26</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600" b="0" i="0" u="none" strike="noStrike" cap="none" normalizeH="0" baseline="0">
                          <a:ln>
                            <a:noFill/>
                          </a:ln>
                          <a:solidFill>
                            <a:schemeClr val="tx1"/>
                          </a:solidFill>
                          <a:effectLst/>
                          <a:latin typeface="Times New Roman" panose="02020603050405020304" pitchFamily="18" charset="0"/>
                          <a:ea typeface="宋体" pitchFamily="2" charset="-122"/>
                          <a:cs typeface="Times New Roman" panose="02020603050405020304" pitchFamily="18" charset="0"/>
                        </a:rPr>
                        <a:t>27</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600" b="0" i="0" u="none" strike="noStrike" cap="none" normalizeH="0" baseline="0">
                          <a:ln>
                            <a:noFill/>
                          </a:ln>
                          <a:solidFill>
                            <a:schemeClr val="tx1"/>
                          </a:solidFill>
                          <a:effectLst/>
                          <a:latin typeface="Times New Roman" panose="02020603050405020304" pitchFamily="18" charset="0"/>
                          <a:ea typeface="宋体" pitchFamily="2" charset="-122"/>
                          <a:cs typeface="Times New Roman" panose="02020603050405020304" pitchFamily="18" charset="0"/>
                        </a:rPr>
                        <a:t>28</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600" b="0" i="0" u="none" strike="noStrike" cap="none" normalizeH="0" baseline="0">
                          <a:ln>
                            <a:noFill/>
                          </a:ln>
                          <a:solidFill>
                            <a:schemeClr val="tx1"/>
                          </a:solidFill>
                          <a:effectLst/>
                          <a:latin typeface="Times New Roman" panose="02020603050405020304" pitchFamily="18" charset="0"/>
                          <a:ea typeface="宋体" pitchFamily="2" charset="-122"/>
                          <a:cs typeface="Times New Roman" panose="02020603050405020304" pitchFamily="18" charset="0"/>
                        </a:rPr>
                        <a:t>29</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600" b="0" i="0" u="none" strike="noStrike" cap="none" normalizeH="0" baseline="0">
                          <a:ln>
                            <a:noFill/>
                          </a:ln>
                          <a:solidFill>
                            <a:schemeClr val="tx1"/>
                          </a:solidFill>
                          <a:effectLst/>
                          <a:latin typeface="Times New Roman" panose="02020603050405020304" pitchFamily="18" charset="0"/>
                          <a:ea typeface="宋体" pitchFamily="2" charset="-122"/>
                          <a:cs typeface="Times New Roman" panose="02020603050405020304" pitchFamily="18" charset="0"/>
                        </a:rPr>
                        <a:t>30</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600" b="0" i="0" u="none" strike="noStrike" cap="none" normalizeH="0" baseline="0">
                          <a:ln>
                            <a:noFill/>
                          </a:ln>
                          <a:solidFill>
                            <a:schemeClr val="tx1"/>
                          </a:solidFill>
                          <a:effectLst/>
                          <a:latin typeface="Times New Roman" panose="02020603050405020304" pitchFamily="18" charset="0"/>
                          <a:ea typeface="宋体" pitchFamily="2" charset="-122"/>
                          <a:cs typeface="Times New Roman" panose="02020603050405020304" pitchFamily="18" charset="0"/>
                        </a:rPr>
                        <a:t>31</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600" b="0" i="0" u="none" strike="noStrike" cap="none" normalizeH="0" baseline="0">
                          <a:ln>
                            <a:noFill/>
                          </a:ln>
                          <a:solidFill>
                            <a:schemeClr val="tx1"/>
                          </a:solidFill>
                          <a:effectLst/>
                          <a:latin typeface="Times New Roman" panose="02020603050405020304" pitchFamily="18" charset="0"/>
                          <a:ea typeface="宋体" pitchFamily="2" charset="-122"/>
                          <a:cs typeface="Times New Roman" panose="02020603050405020304" pitchFamily="18" charset="0"/>
                        </a:rPr>
                        <a:t>32 </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600" b="0" i="0" u="none" strike="noStrike" cap="none" normalizeH="0" baseline="0">
                          <a:ln>
                            <a:noFill/>
                          </a:ln>
                          <a:solidFill>
                            <a:schemeClr val="tx1"/>
                          </a:solidFill>
                          <a:effectLst/>
                          <a:latin typeface="Times New Roman" panose="02020603050405020304" pitchFamily="18" charset="0"/>
                          <a:ea typeface="宋体" pitchFamily="2" charset="-122"/>
                          <a:cs typeface="Times New Roman" panose="02020603050405020304" pitchFamily="18" charset="0"/>
                        </a:rPr>
                        <a:t>33</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600" b="0" i="0" u="none" strike="noStrike" cap="none" normalizeH="0" baseline="0">
                          <a:ln>
                            <a:noFill/>
                          </a:ln>
                          <a:solidFill>
                            <a:schemeClr val="tx1"/>
                          </a:solidFill>
                          <a:effectLst/>
                          <a:latin typeface="Times New Roman" panose="02020603050405020304" pitchFamily="18" charset="0"/>
                          <a:ea typeface="宋体" pitchFamily="2" charset="-122"/>
                          <a:cs typeface="Times New Roman" panose="02020603050405020304" pitchFamily="18" charset="0"/>
                        </a:rPr>
                        <a:t>34</a:t>
                      </a:r>
                    </a:p>
                  </a:txBody>
                  <a:tcPr marT="45699" marB="45699" horzOverflow="overflow">
                    <a:lnL cap="flat">
                      <a:noFill/>
                    </a:lnL>
                    <a:lnR>
                      <a:noFill/>
                    </a:lnR>
                    <a:lnT w="28575" cap="flat" cmpd="sng" algn="ctr">
                      <a:solidFill>
                        <a:srgbClr val="003399"/>
                      </a:solidFill>
                      <a:prstDash val="solid"/>
                      <a:round/>
                      <a:headEnd type="none" w="med" len="med"/>
                      <a:tailEnd type="none" w="med" len="med"/>
                    </a:lnT>
                    <a:lnB w="6350" cap="flat" cmpd="sng" algn="ctr">
                      <a:solidFill>
                        <a:srgbClr val="003399"/>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600" b="1"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int main() </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    int num1,num2,</a:t>
                      </a:r>
                      <a:r>
                        <a:rPr kumimoji="0" lang="en-US" altLang="zh-CN" sz="1600" b="1" i="0" u="none" strike="noStrike" cap="none" normalizeH="0" baseline="0" dirty="0">
                          <a:ln>
                            <a:noFill/>
                          </a:ln>
                          <a:solidFill>
                            <a:srgbClr val="FF0000"/>
                          </a:solidFill>
                          <a:effectLst/>
                          <a:latin typeface="Times New Roman" panose="02020603050405020304" pitchFamily="18" charset="0"/>
                          <a:ea typeface="宋体" pitchFamily="2" charset="-122"/>
                          <a:cs typeface="Times New Roman" panose="02020603050405020304" pitchFamily="18" charset="0"/>
                        </a:rPr>
                        <a:t>choice</a:t>
                      </a: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    </a:t>
                      </a:r>
                      <a:r>
                        <a:rPr kumimoji="0" lang="en-US" altLang="zh-CN" sz="16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cout</a:t>
                      </a: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&lt;&lt;"Select operator:"&lt;&lt;</a:t>
                      </a:r>
                      <a:r>
                        <a:rPr kumimoji="0" lang="en-US" altLang="zh-CN" sz="16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endl</a:t>
                      </a: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    </a:t>
                      </a:r>
                      <a:r>
                        <a:rPr kumimoji="0" lang="en-US" altLang="zh-CN" sz="16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cout</a:t>
                      </a: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&lt;&lt;"      1: add"&lt;&lt;</a:t>
                      </a:r>
                      <a:r>
                        <a:rPr kumimoji="0" lang="en-US" altLang="zh-CN" sz="16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endl</a:t>
                      </a: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    </a:t>
                      </a:r>
                      <a:r>
                        <a:rPr kumimoji="0" lang="en-US" altLang="zh-CN" sz="16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cout</a:t>
                      </a: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&lt;&lt;"      2: sub"&lt;&lt;</a:t>
                      </a:r>
                      <a:r>
                        <a:rPr kumimoji="0" lang="en-US" altLang="zh-CN" sz="16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endl</a:t>
                      </a: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    </a:t>
                      </a:r>
                      <a:r>
                        <a:rPr kumimoji="0" lang="en-US" altLang="zh-CN" sz="16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cout</a:t>
                      </a: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&lt;&lt;"      3: multiply"&lt;&lt;</a:t>
                      </a:r>
                      <a:r>
                        <a:rPr kumimoji="0" lang="en-US" altLang="zh-CN" sz="16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endl</a:t>
                      </a: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    </a:t>
                      </a:r>
                      <a:r>
                        <a:rPr kumimoji="0" lang="en-US" altLang="zh-CN" sz="16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cout</a:t>
                      </a: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&lt;&lt;"      4: divide"&lt;&lt;</a:t>
                      </a:r>
                      <a:r>
                        <a:rPr kumimoji="0" lang="en-US" altLang="zh-CN" sz="16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endl</a:t>
                      </a: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    </a:t>
                      </a:r>
                      <a:r>
                        <a:rPr kumimoji="0" lang="en-US" altLang="zh-CN" sz="16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cin</a:t>
                      </a: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&gt;&gt;</a:t>
                      </a:r>
                      <a:r>
                        <a:rPr kumimoji="0" lang="en-US" altLang="zh-CN" sz="1600" b="1" i="0" u="none" strike="noStrike" cap="none" normalizeH="0" baseline="0" dirty="0">
                          <a:ln>
                            <a:noFill/>
                          </a:ln>
                          <a:solidFill>
                            <a:srgbClr val="FF0000"/>
                          </a:solidFill>
                          <a:effectLst/>
                          <a:latin typeface="Times New Roman" panose="02020603050405020304" pitchFamily="18" charset="0"/>
                          <a:ea typeface="宋体" pitchFamily="2" charset="-122"/>
                          <a:cs typeface="Times New Roman" panose="02020603050405020304" pitchFamily="18" charset="0"/>
                        </a:rPr>
                        <a:t>choice</a:t>
                      </a: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        </a:t>
                      </a:r>
                      <a:r>
                        <a:rPr kumimoji="0" lang="en-US" altLang="zh-CN" sz="16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cout</a:t>
                      </a: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&lt;&lt;"Input number(</a:t>
                      </a:r>
                      <a:r>
                        <a:rPr kumimoji="0" lang="en-US" altLang="zh-CN" sz="16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a,b</a:t>
                      </a: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 ";</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    </a:t>
                      </a:r>
                      <a:r>
                        <a:rPr kumimoji="0" lang="en-US" altLang="zh-CN" sz="16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cin</a:t>
                      </a: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&gt;&gt;num1&gt;&gt;num2;</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    </a:t>
                      </a:r>
                      <a:r>
                        <a:rPr kumimoji="0" lang="en-US" altLang="zh-CN" sz="16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cout</a:t>
                      </a: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&lt;&lt;"Result:"&lt;&lt;menu[choice-1](num1,num2)&lt;&lt;</a:t>
                      </a:r>
                      <a:r>
                        <a:rPr kumimoji="0" lang="en-US" altLang="zh-CN" sz="16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endl</a:t>
                      </a: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  </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    return 0;</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 </a:t>
                      </a:r>
                    </a:p>
                  </a:txBody>
                  <a:tcPr marT="45699" marB="45699" horzOverflow="overflow">
                    <a:lnL>
                      <a:noFill/>
                    </a:lnL>
                    <a:lnR cap="flat">
                      <a:noFill/>
                    </a:lnR>
                    <a:lnT w="28575" cap="flat" cmpd="sng" algn="ctr">
                      <a:solidFill>
                        <a:srgbClr val="003399"/>
                      </a:solidFill>
                      <a:prstDash val="solid"/>
                      <a:round/>
                      <a:headEnd type="none" w="med" len="med"/>
                      <a:tailEnd type="none" w="med" len="med"/>
                    </a:lnT>
                    <a:lnB w="6350" cap="flat" cmpd="sng" algn="ctr">
                      <a:solidFill>
                        <a:srgbClr val="003399"/>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bl>
          </a:graphicData>
        </a:graphic>
      </p:graphicFrame>
      <p:sp>
        <p:nvSpPr>
          <p:cNvPr id="6" name="文本框 5">
            <a:extLst>
              <a:ext uri="{FF2B5EF4-FFF2-40B4-BE49-F238E27FC236}">
                <a16:creationId xmlns:a16="http://schemas.microsoft.com/office/drawing/2014/main" id="{8F8C16B7-41B8-6145-EAAA-99F3C1F61FF6}"/>
              </a:ext>
            </a:extLst>
          </p:cNvPr>
          <p:cNvSpPr txBox="1"/>
          <p:nvPr/>
        </p:nvSpPr>
        <p:spPr>
          <a:xfrm>
            <a:off x="900848" y="121514"/>
            <a:ext cx="10560350" cy="584775"/>
          </a:xfrm>
          <a:prstGeom prst="rect">
            <a:avLst/>
          </a:prstGeom>
          <a:noFill/>
        </p:spPr>
        <p:txBody>
          <a:bodyPr wrap="square">
            <a:spAutoFit/>
          </a:bodyPr>
          <a:lstStyle/>
          <a:p>
            <a:r>
              <a:rPr lang="en-US" altLang="zh-CN" sz="3200" b="1" dirty="0">
                <a:latin typeface="微软雅黑" panose="020B0503020204020204" pitchFamily="34" charset="-122"/>
                <a:ea typeface="微软雅黑" panose="020B0503020204020204" pitchFamily="34" charset="-122"/>
                <a:cs typeface="+mj-cs"/>
              </a:rPr>
              <a:t>3.3.6 </a:t>
            </a:r>
            <a:r>
              <a:rPr lang="zh-CN" altLang="en-US" sz="3200" b="1" dirty="0">
                <a:latin typeface="微软雅黑" panose="020B0503020204020204" pitchFamily="34" charset="-122"/>
                <a:ea typeface="微软雅黑" panose="020B0503020204020204" pitchFamily="34" charset="-122"/>
                <a:cs typeface="+mj-cs"/>
              </a:rPr>
              <a:t>指针与函数</a:t>
            </a:r>
          </a:p>
        </p:txBody>
      </p:sp>
      <p:grpSp>
        <p:nvGrpSpPr>
          <p:cNvPr id="7" name="组合 6">
            <a:extLst>
              <a:ext uri="{FF2B5EF4-FFF2-40B4-BE49-F238E27FC236}">
                <a16:creationId xmlns:a16="http://schemas.microsoft.com/office/drawing/2014/main" id="{23B51A7A-63FF-E7FF-3CFE-5DEDA5AC2514}"/>
              </a:ext>
            </a:extLst>
          </p:cNvPr>
          <p:cNvGrpSpPr/>
          <p:nvPr/>
        </p:nvGrpSpPr>
        <p:grpSpPr>
          <a:xfrm>
            <a:off x="7004386" y="1417410"/>
            <a:ext cx="3511617" cy="2633623"/>
            <a:chOff x="7491663" y="1812925"/>
            <a:chExt cx="3153479" cy="2633623"/>
          </a:xfrm>
        </p:grpSpPr>
        <p:sp>
          <p:nvSpPr>
            <p:cNvPr id="8" name="Rectangle 9">
              <a:extLst>
                <a:ext uri="{FF2B5EF4-FFF2-40B4-BE49-F238E27FC236}">
                  <a16:creationId xmlns:a16="http://schemas.microsoft.com/office/drawing/2014/main" id="{0D5BD4A7-1472-6212-B67A-46A98E279CDF}"/>
                </a:ext>
              </a:extLst>
            </p:cNvPr>
            <p:cNvSpPr>
              <a:spLocks noChangeArrowheads="1"/>
            </p:cNvSpPr>
            <p:nvPr/>
          </p:nvSpPr>
          <p:spPr bwMode="auto">
            <a:xfrm>
              <a:off x="7491663" y="1812925"/>
              <a:ext cx="3153478" cy="2633623"/>
            </a:xfrm>
            <a:prstGeom prst="rect">
              <a:avLst/>
            </a:prstGeom>
            <a:solidFill>
              <a:schemeClr val="bg1"/>
            </a:solidFill>
            <a:ln w="1905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tLang="zh-CN" b="1" dirty="0">
                <a:solidFill>
                  <a:schemeClr val="tx1"/>
                </a:solidFill>
                <a:latin typeface="Times New Roman" panose="02020603050405020304" pitchFamily="18" charset="0"/>
                <a:ea typeface="宋体" panose="02010600030101010101" pitchFamily="2" charset="-122"/>
                <a:cs typeface="Times New Roman" panose="02020603050405020304" pitchFamily="18" charset="0"/>
              </a:endParaRPr>
            </a:p>
          </p:txBody>
        </p:sp>
        <p:sp>
          <p:nvSpPr>
            <p:cNvPr id="9" name="文本框 8">
              <a:extLst>
                <a:ext uri="{FF2B5EF4-FFF2-40B4-BE49-F238E27FC236}">
                  <a16:creationId xmlns:a16="http://schemas.microsoft.com/office/drawing/2014/main" id="{949E9E07-F8E8-72D5-5F9C-55C9C2A247F5}"/>
                </a:ext>
              </a:extLst>
            </p:cNvPr>
            <p:cNvSpPr txBox="1"/>
            <p:nvPr/>
          </p:nvSpPr>
          <p:spPr>
            <a:xfrm>
              <a:off x="7624510" y="1854160"/>
              <a:ext cx="3020632" cy="2585323"/>
            </a:xfrm>
            <a:prstGeom prst="rect">
              <a:avLst/>
            </a:prstGeom>
            <a:noFill/>
          </p:spPr>
          <p:txBody>
            <a:bodyPr wrap="square">
              <a:spAutoFit/>
            </a:bodyPr>
            <a:lstStyle/>
            <a:p>
              <a:pPr>
                <a:defRPr/>
              </a:pPr>
              <a:r>
                <a:rPr kumimoji="1" lang="zh-CN" altLang="en-US" b="1" dirty="0">
                  <a:effectLst>
                    <a:outerShdw blurRad="38100" dist="38100" dir="2700000" algn="tl">
                      <a:srgbClr val="C0C0C0"/>
                    </a:outerShdw>
                  </a:effectLst>
                  <a:latin typeface="微软雅黑" panose="020B0503020204020204" pitchFamily="34" charset="-122"/>
                  <a:ea typeface="微软雅黑" panose="020B0503020204020204" pitchFamily="34" charset="-122"/>
                  <a:cs typeface="Times New Roman" panose="02020603050405020304" pitchFamily="18" charset="0"/>
                </a:rPr>
                <a:t>运行结果：       </a:t>
              </a:r>
            </a:p>
            <a:p>
              <a:pPr>
                <a:defRPr/>
              </a:pPr>
              <a:r>
                <a:rPr kumimoji="1" lang="en-US" altLang="zh-CN" b="1" dirty="0">
                  <a:effectLst>
                    <a:outerShdw blurRad="38100" dist="38100" dir="2700000" algn="tl">
                      <a:srgbClr val="C0C0C0"/>
                    </a:outerShdw>
                  </a:effectLst>
                  <a:latin typeface="微软雅黑" panose="020B0503020204020204" pitchFamily="34" charset="-122"/>
                  <a:ea typeface="微软雅黑" panose="020B0503020204020204" pitchFamily="34" charset="-122"/>
                  <a:cs typeface="Times New Roman" panose="02020603050405020304" pitchFamily="18" charset="0"/>
                </a:rPr>
                <a:t>Select operator:</a:t>
              </a:r>
            </a:p>
            <a:p>
              <a:pPr>
                <a:defRPr/>
              </a:pPr>
              <a:r>
                <a:rPr kumimoji="1" lang="en-US" altLang="zh-CN" b="1" dirty="0">
                  <a:effectLst>
                    <a:outerShdw blurRad="38100" dist="38100" dir="2700000" algn="tl">
                      <a:srgbClr val="C0C0C0"/>
                    </a:outerShdw>
                  </a:effectLst>
                  <a:latin typeface="微软雅黑" panose="020B0503020204020204" pitchFamily="34" charset="-122"/>
                  <a:ea typeface="微软雅黑" panose="020B0503020204020204" pitchFamily="34" charset="-122"/>
                  <a:cs typeface="Times New Roman" panose="02020603050405020304" pitchFamily="18" charset="0"/>
                </a:rPr>
                <a:t>	  1:add</a:t>
              </a:r>
            </a:p>
            <a:p>
              <a:pPr>
                <a:defRPr/>
              </a:pPr>
              <a:r>
                <a:rPr kumimoji="1" lang="en-US" altLang="zh-CN" b="1" dirty="0">
                  <a:effectLst>
                    <a:outerShdw blurRad="38100" dist="38100" dir="2700000" algn="tl">
                      <a:srgbClr val="C0C0C0"/>
                    </a:outerShdw>
                  </a:effectLst>
                  <a:latin typeface="微软雅黑" panose="020B0503020204020204" pitchFamily="34" charset="-122"/>
                  <a:ea typeface="微软雅黑" panose="020B0503020204020204" pitchFamily="34" charset="-122"/>
                  <a:cs typeface="Times New Roman" panose="02020603050405020304" pitchFamily="18" charset="0"/>
                </a:rPr>
                <a:t>	  2:sub</a:t>
              </a:r>
            </a:p>
            <a:p>
              <a:pPr>
                <a:defRPr/>
              </a:pPr>
              <a:r>
                <a:rPr kumimoji="1" lang="en-US" altLang="zh-CN" b="1" dirty="0">
                  <a:effectLst>
                    <a:outerShdw blurRad="38100" dist="38100" dir="2700000" algn="tl">
                      <a:srgbClr val="C0C0C0"/>
                    </a:outerShdw>
                  </a:effectLst>
                  <a:latin typeface="微软雅黑" panose="020B0503020204020204" pitchFamily="34" charset="-122"/>
                  <a:ea typeface="微软雅黑" panose="020B0503020204020204" pitchFamily="34" charset="-122"/>
                  <a:cs typeface="Times New Roman" panose="02020603050405020304" pitchFamily="18" charset="0"/>
                </a:rPr>
                <a:t>	  3:multiply</a:t>
              </a:r>
            </a:p>
            <a:p>
              <a:pPr>
                <a:defRPr/>
              </a:pPr>
              <a:r>
                <a:rPr kumimoji="1" lang="en-US" altLang="zh-CN" b="1" dirty="0">
                  <a:effectLst>
                    <a:outerShdw blurRad="38100" dist="38100" dir="2700000" algn="tl">
                      <a:srgbClr val="C0C0C0"/>
                    </a:outerShdw>
                  </a:effectLst>
                  <a:latin typeface="微软雅黑" panose="020B0503020204020204" pitchFamily="34" charset="-122"/>
                  <a:ea typeface="微软雅黑" panose="020B0503020204020204" pitchFamily="34" charset="-122"/>
                  <a:cs typeface="Times New Roman" panose="02020603050405020304" pitchFamily="18" charset="0"/>
                </a:rPr>
                <a:t>	  4:divide</a:t>
              </a:r>
            </a:p>
            <a:p>
              <a:pPr>
                <a:defRPr/>
              </a:pPr>
              <a:r>
                <a:rPr kumimoji="1" lang="en-US" altLang="zh-CN" b="1" u="sng" dirty="0">
                  <a:effectLst>
                    <a:outerShdw blurRad="38100" dist="38100" dir="2700000" algn="tl">
                      <a:srgbClr val="C0C0C0"/>
                    </a:outerShdw>
                  </a:effectLst>
                  <a:latin typeface="微软雅黑" panose="020B0503020204020204" pitchFamily="34" charset="-122"/>
                  <a:ea typeface="微软雅黑" panose="020B0503020204020204" pitchFamily="34" charset="-122"/>
                  <a:cs typeface="Times New Roman" panose="02020603050405020304" pitchFamily="18" charset="0"/>
                </a:rPr>
                <a:t>3↙</a:t>
              </a:r>
              <a:r>
                <a:rPr kumimoji="1" lang="en-US" altLang="zh-CN" b="1" dirty="0">
                  <a:effectLst>
                    <a:outerShdw blurRad="38100" dist="38100" dir="2700000" algn="tl">
                      <a:srgbClr val="C0C0C0"/>
                    </a:outerShdw>
                  </a:effectLst>
                  <a:latin typeface="微软雅黑" panose="020B0503020204020204" pitchFamily="34" charset="-122"/>
                  <a:ea typeface="微软雅黑" panose="020B0503020204020204" pitchFamily="34" charset="-122"/>
                  <a:cs typeface="Times New Roman" panose="02020603050405020304" pitchFamily="18" charset="0"/>
                </a:rPr>
                <a:t>	</a:t>
              </a:r>
            </a:p>
            <a:p>
              <a:pPr>
                <a:defRPr/>
              </a:pPr>
              <a:r>
                <a:rPr kumimoji="1" lang="en-US" altLang="zh-CN" b="1" dirty="0">
                  <a:effectLst>
                    <a:outerShdw blurRad="38100" dist="38100" dir="2700000" algn="tl">
                      <a:srgbClr val="C0C0C0"/>
                    </a:outerShdw>
                  </a:effectLst>
                  <a:latin typeface="微软雅黑" panose="020B0503020204020204" pitchFamily="34" charset="-122"/>
                  <a:ea typeface="微软雅黑" panose="020B0503020204020204" pitchFamily="34" charset="-122"/>
                  <a:cs typeface="Times New Roman" panose="02020603050405020304" pitchFamily="18" charset="0"/>
                </a:rPr>
                <a:t>Input number(</a:t>
              </a:r>
              <a:r>
                <a:rPr kumimoji="1" lang="en-US" altLang="zh-CN" b="1" dirty="0" err="1">
                  <a:effectLst>
                    <a:outerShdw blurRad="38100" dist="38100" dir="2700000" algn="tl">
                      <a:srgbClr val="C0C0C0"/>
                    </a:outerShdw>
                  </a:effectLst>
                  <a:latin typeface="微软雅黑" panose="020B0503020204020204" pitchFamily="34" charset="-122"/>
                  <a:ea typeface="微软雅黑" panose="020B0503020204020204" pitchFamily="34" charset="-122"/>
                  <a:cs typeface="Times New Roman" panose="02020603050405020304" pitchFamily="18" charset="0"/>
                </a:rPr>
                <a:t>a,b</a:t>
              </a:r>
              <a:r>
                <a:rPr kumimoji="1" lang="en-US" altLang="zh-CN" b="1" dirty="0">
                  <a:effectLst>
                    <a:outerShdw blurRad="38100" dist="38100" dir="2700000" algn="tl">
                      <a:srgbClr val="C0C0C0"/>
                    </a:outerShdw>
                  </a:effectLst>
                  <a:latin typeface="微软雅黑" panose="020B0503020204020204" pitchFamily="34" charset="-122"/>
                  <a:ea typeface="微软雅黑" panose="020B0503020204020204" pitchFamily="34" charset="-122"/>
                  <a:cs typeface="Times New Roman" panose="02020603050405020304" pitchFamily="18" charset="0"/>
                </a:rPr>
                <a:t>):</a:t>
              </a:r>
              <a:r>
                <a:rPr kumimoji="1" lang="en-US" altLang="zh-CN" b="1" u="sng" dirty="0">
                  <a:effectLst>
                    <a:outerShdw blurRad="38100" dist="38100" dir="2700000" algn="tl">
                      <a:srgbClr val="C0C0C0"/>
                    </a:outerShdw>
                  </a:effectLst>
                  <a:latin typeface="微软雅黑" panose="020B0503020204020204" pitchFamily="34" charset="-122"/>
                  <a:ea typeface="微软雅黑" panose="020B0503020204020204" pitchFamily="34" charset="-122"/>
                  <a:cs typeface="Times New Roman" panose="02020603050405020304" pitchFamily="18" charset="0"/>
                </a:rPr>
                <a:t>4  5↙</a:t>
              </a:r>
            </a:p>
            <a:p>
              <a:pPr>
                <a:defRPr/>
              </a:pPr>
              <a:r>
                <a:rPr kumimoji="1" lang="en-US" altLang="zh-CN" b="1" dirty="0">
                  <a:effectLst>
                    <a:outerShdw blurRad="38100" dist="38100" dir="2700000" algn="tl">
                      <a:srgbClr val="C0C0C0"/>
                    </a:outerShdw>
                  </a:effectLst>
                  <a:latin typeface="微软雅黑" panose="020B0503020204020204" pitchFamily="34" charset="-122"/>
                  <a:ea typeface="微软雅黑" panose="020B0503020204020204" pitchFamily="34" charset="-122"/>
                  <a:cs typeface="Times New Roman" panose="02020603050405020304" pitchFamily="18" charset="0"/>
                </a:rPr>
                <a:t>Result:20 </a:t>
              </a:r>
            </a:p>
          </p:txBody>
        </p:sp>
      </p:grpSp>
      <p:grpSp>
        <p:nvGrpSpPr>
          <p:cNvPr id="17" name="组合 16">
            <a:extLst>
              <a:ext uri="{FF2B5EF4-FFF2-40B4-BE49-F238E27FC236}">
                <a16:creationId xmlns:a16="http://schemas.microsoft.com/office/drawing/2014/main" id="{C4979A17-0635-0359-E29D-98F927A239CC}"/>
              </a:ext>
            </a:extLst>
          </p:cNvPr>
          <p:cNvGrpSpPr/>
          <p:nvPr/>
        </p:nvGrpSpPr>
        <p:grpSpPr>
          <a:xfrm>
            <a:off x="2021878" y="4852759"/>
            <a:ext cx="7293161" cy="1479552"/>
            <a:chOff x="2021878" y="4852759"/>
            <a:chExt cx="7293161" cy="1479552"/>
          </a:xfrm>
        </p:grpSpPr>
        <p:grpSp>
          <p:nvGrpSpPr>
            <p:cNvPr id="10" name="组合 9">
              <a:extLst>
                <a:ext uri="{FF2B5EF4-FFF2-40B4-BE49-F238E27FC236}">
                  <a16:creationId xmlns:a16="http://schemas.microsoft.com/office/drawing/2014/main" id="{60345DDA-4A11-3C9C-ACCA-A6CEAB47BC24}"/>
                </a:ext>
              </a:extLst>
            </p:cNvPr>
            <p:cNvGrpSpPr/>
            <p:nvPr/>
          </p:nvGrpSpPr>
          <p:grpSpPr>
            <a:xfrm>
              <a:off x="2021878" y="4852759"/>
              <a:ext cx="7293161" cy="1479552"/>
              <a:chOff x="717970" y="5177846"/>
              <a:chExt cx="7293161" cy="1479552"/>
            </a:xfrm>
          </p:grpSpPr>
          <p:sp>
            <p:nvSpPr>
              <p:cNvPr id="11" name="core goal bar">
                <a:extLst>
                  <a:ext uri="{FF2B5EF4-FFF2-40B4-BE49-F238E27FC236}">
                    <a16:creationId xmlns:a16="http://schemas.microsoft.com/office/drawing/2014/main" id="{9F1181D9-F4BA-7A14-0268-24C742B3A466}"/>
                  </a:ext>
                </a:extLst>
              </p:cNvPr>
              <p:cNvSpPr/>
              <p:nvPr/>
            </p:nvSpPr>
            <p:spPr>
              <a:xfrm>
                <a:off x="973238" y="5502361"/>
                <a:ext cx="7037893" cy="1155037"/>
              </a:xfrm>
              <a:prstGeom prst="roundRect">
                <a:avLst/>
              </a:prstGeom>
              <a:solidFill>
                <a:srgbClr val="EAF6FF">
                  <a:alpha val="93000"/>
                </a:srgbClr>
              </a:solidFill>
              <a:ln w="28575">
                <a:solidFill>
                  <a:schemeClr val="bg1"/>
                </a:solidFill>
              </a:ln>
              <a:effectLst>
                <a:outerShdw blurRad="25400" dist="5080" dir="5400000" algn="ctr" rotWithShape="0">
                  <a:srgbClr val="8BBDEB">
                    <a:alpha val="11000"/>
                  </a:srgbClr>
                </a:outerShdw>
              </a:effectLst>
            </p:spPr>
            <p:txBody>
              <a:bodyPr/>
              <a:lstStyle/>
              <a:p>
                <a:endParaRPr lang="zh-CN" altLang="en-US" dirty="0"/>
              </a:p>
            </p:txBody>
          </p:sp>
          <p:grpSp>
            <p:nvGrpSpPr>
              <p:cNvPr id="12" name="组合 11">
                <a:extLst>
                  <a:ext uri="{FF2B5EF4-FFF2-40B4-BE49-F238E27FC236}">
                    <a16:creationId xmlns:a16="http://schemas.microsoft.com/office/drawing/2014/main" id="{553DC0D2-32F5-4B3D-A0C8-B7F1EA4B457D}"/>
                  </a:ext>
                </a:extLst>
              </p:cNvPr>
              <p:cNvGrpSpPr/>
              <p:nvPr/>
            </p:nvGrpSpPr>
            <p:grpSpPr>
              <a:xfrm>
                <a:off x="717970" y="5177846"/>
                <a:ext cx="1004899" cy="969673"/>
                <a:chOff x="2156821" y="5386417"/>
                <a:chExt cx="599478" cy="578464"/>
              </a:xfrm>
            </p:grpSpPr>
            <p:sp>
              <p:nvSpPr>
                <p:cNvPr id="13" name="椭圆 12">
                  <a:extLst>
                    <a:ext uri="{FF2B5EF4-FFF2-40B4-BE49-F238E27FC236}">
                      <a16:creationId xmlns:a16="http://schemas.microsoft.com/office/drawing/2014/main" id="{14F58976-122C-B0D0-B6F7-D908AC5EF8AB}"/>
                    </a:ext>
                  </a:extLst>
                </p:cNvPr>
                <p:cNvSpPr/>
                <p:nvPr/>
              </p:nvSpPr>
              <p:spPr>
                <a:xfrm rot="20890438">
                  <a:off x="2342355" y="5507561"/>
                  <a:ext cx="273738" cy="264143"/>
                </a:xfrm>
                <a:prstGeom prst="ellipse">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800" b="1" dirty="0">
                    <a:latin typeface="微软雅黑" panose="020B0503020204020204" pitchFamily="34" charset="-122"/>
                    <a:ea typeface="微软雅黑" panose="020B0503020204020204" pitchFamily="34" charset="-122"/>
                  </a:endParaRPr>
                </a:p>
              </p:txBody>
            </p:sp>
            <p:pic>
              <p:nvPicPr>
                <p:cNvPr id="14" name="图形 13">
                  <a:extLst>
                    <a:ext uri="{FF2B5EF4-FFF2-40B4-BE49-F238E27FC236}">
                      <a16:creationId xmlns:a16="http://schemas.microsoft.com/office/drawing/2014/main" id="{1F5EF85F-85DC-584F-F96F-861644FEB8A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20890438">
                  <a:off x="2156821" y="5386417"/>
                  <a:ext cx="599478" cy="578464"/>
                </a:xfrm>
                <a:prstGeom prst="rect">
                  <a:avLst/>
                </a:prstGeom>
              </p:spPr>
            </p:pic>
          </p:grpSp>
        </p:grpSp>
        <p:sp>
          <p:nvSpPr>
            <p:cNvPr id="16" name="文本框 15">
              <a:extLst>
                <a:ext uri="{FF2B5EF4-FFF2-40B4-BE49-F238E27FC236}">
                  <a16:creationId xmlns:a16="http://schemas.microsoft.com/office/drawing/2014/main" id="{0E8C7BC6-DAFE-67E0-B9E1-DAB5CC8D7191}"/>
                </a:ext>
              </a:extLst>
            </p:cNvPr>
            <p:cNvSpPr txBox="1"/>
            <p:nvPr/>
          </p:nvSpPr>
          <p:spPr>
            <a:xfrm>
              <a:off x="3172329" y="5277221"/>
              <a:ext cx="6094902" cy="923330"/>
            </a:xfrm>
            <a:prstGeom prst="rect">
              <a:avLst/>
            </a:prstGeom>
            <a:noFill/>
          </p:spPr>
          <p:txBody>
            <a:bodyPr wrap="square">
              <a:spAutoFit/>
            </a:bodyPr>
            <a:lstStyle/>
            <a:p>
              <a:r>
                <a:rPr lang="zh-CN" altLang="en-US" dirty="0">
                  <a:latin typeface="Times New Roman" panose="02020603050405020304" pitchFamily="18" charset="0"/>
                  <a:ea typeface="宋体" panose="02010600030101010101" pitchFamily="2" charset="-122"/>
                  <a:cs typeface="Times New Roman" panose="02020603050405020304" pitchFamily="18" charset="0"/>
                </a:rPr>
                <a:t>思考:</a:t>
              </a:r>
            </a:p>
            <a:p>
              <a:r>
                <a:rPr lang="zh-CN" altLang="en-US" dirty="0">
                  <a:latin typeface="Times New Roman" panose="02020603050405020304" pitchFamily="18" charset="0"/>
                  <a:ea typeface="宋体" panose="02010600030101010101" pitchFamily="2" charset="-122"/>
                  <a:cs typeface="Times New Roman" panose="02020603050405020304" pitchFamily="18" charset="0"/>
                </a:rPr>
                <a:t>如果选择操作为：</a:t>
              </a:r>
              <a:r>
                <a:rPr lang="zh-CN" altLang="en-US" u="sng" dirty="0">
                  <a:latin typeface="Times New Roman" panose="02020603050405020304" pitchFamily="18" charset="0"/>
                  <a:ea typeface="宋体" panose="02010600030101010101" pitchFamily="2" charset="-122"/>
                  <a:cs typeface="Times New Roman" panose="02020603050405020304" pitchFamily="18" charset="0"/>
                </a:rPr>
                <a:t>4↙	</a:t>
              </a:r>
              <a:r>
                <a:rPr lang="zh-CN" altLang="en-US" dirty="0">
                  <a:latin typeface="Times New Roman" panose="02020603050405020304" pitchFamily="18" charset="0"/>
                  <a:ea typeface="宋体" panose="02010600030101010101" pitchFamily="2" charset="-122"/>
                  <a:cs typeface="Times New Roman" panose="02020603050405020304" pitchFamily="18" charset="0"/>
                </a:rPr>
                <a:t>，</a:t>
              </a:r>
            </a:p>
            <a:p>
              <a:r>
                <a:rPr lang="zh-CN" altLang="en-US" dirty="0">
                  <a:latin typeface="Times New Roman" panose="02020603050405020304" pitchFamily="18" charset="0"/>
                  <a:ea typeface="宋体" panose="02010600030101010101" pitchFamily="2" charset="-122"/>
                  <a:cs typeface="Times New Roman" panose="02020603050405020304" pitchFamily="18" charset="0"/>
                </a:rPr>
                <a:t>输入为：Input number(a,b):</a:t>
              </a:r>
              <a:r>
                <a:rPr lang="zh-CN" altLang="en-US" u="sng" dirty="0">
                  <a:latin typeface="Times New Roman" panose="02020603050405020304" pitchFamily="18" charset="0"/>
                  <a:ea typeface="宋体" panose="02010600030101010101" pitchFamily="2" charset="-122"/>
                  <a:cs typeface="Times New Roman" panose="02020603050405020304" pitchFamily="18" charset="0"/>
                </a:rPr>
                <a:t>5  0↙ </a:t>
              </a:r>
              <a:r>
                <a:rPr lang="zh-CN" altLang="en-US" dirty="0">
                  <a:latin typeface="Times New Roman" panose="02020603050405020304" pitchFamily="18" charset="0"/>
                  <a:ea typeface="宋体" panose="02010600030101010101" pitchFamily="2" charset="-122"/>
                  <a:cs typeface="Times New Roman" panose="02020603050405020304" pitchFamily="18" charset="0"/>
                </a:rPr>
                <a:t>，输出结果将是什么？</a:t>
              </a:r>
            </a:p>
          </p:txBody>
        </p:sp>
      </p:grpSp>
    </p:spTree>
    <p:extLst>
      <p:ext uri="{BB962C8B-B14F-4D97-AF65-F5344CB8AC3E}">
        <p14:creationId xmlns:p14="http://schemas.microsoft.com/office/powerpoint/2010/main" val="18955932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A22273-14E3-5B2E-C376-2623173FE833}"/>
            </a:ext>
          </a:extLst>
        </p:cNvPr>
        <p:cNvGrpSpPr/>
        <p:nvPr/>
      </p:nvGrpSpPr>
      <p:grpSpPr>
        <a:xfrm>
          <a:off x="0" y="0"/>
          <a:ext cx="0" cy="0"/>
          <a:chOff x="0" y="0"/>
          <a:chExt cx="0" cy="0"/>
        </a:xfrm>
      </p:grpSpPr>
      <p:sp>
        <p:nvSpPr>
          <p:cNvPr id="23" name="矩形: 圆角 22">
            <a:extLst>
              <a:ext uri="{FF2B5EF4-FFF2-40B4-BE49-F238E27FC236}">
                <a16:creationId xmlns:a16="http://schemas.microsoft.com/office/drawing/2014/main" id="{856662AB-A450-F6F0-689E-50DB15317C34}"/>
              </a:ext>
            </a:extLst>
          </p:cNvPr>
          <p:cNvSpPr/>
          <p:nvPr/>
        </p:nvSpPr>
        <p:spPr>
          <a:xfrm>
            <a:off x="1956915" y="3345375"/>
            <a:ext cx="7736218" cy="1649955"/>
          </a:xfrm>
          <a:prstGeom prst="roundRect">
            <a:avLst>
              <a:gd name="adj" fmla="val 5093"/>
            </a:avLst>
          </a:prstGeom>
          <a:solidFill>
            <a:schemeClr val="bg1"/>
          </a:solidFill>
          <a:ln w="1905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Times New Roman" panose="02020603050405020304" pitchFamily="18" charset="0"/>
              <a:ea typeface="宋体" panose="02010600030101010101" pitchFamily="2" charset="-122"/>
              <a:cs typeface="Times New Roman" panose="02020603050405020304" pitchFamily="18" charset="0"/>
            </a:endParaRPr>
          </a:p>
        </p:txBody>
      </p:sp>
      <p:sp>
        <p:nvSpPr>
          <p:cNvPr id="2" name="文本框 1">
            <a:extLst>
              <a:ext uri="{FF2B5EF4-FFF2-40B4-BE49-F238E27FC236}">
                <a16:creationId xmlns:a16="http://schemas.microsoft.com/office/drawing/2014/main" id="{C6FFF480-1B50-CC20-1126-BA8A60B2577E}"/>
              </a:ext>
            </a:extLst>
          </p:cNvPr>
          <p:cNvSpPr txBox="1"/>
          <p:nvPr/>
        </p:nvSpPr>
        <p:spPr>
          <a:xfrm>
            <a:off x="900848" y="121514"/>
            <a:ext cx="10560350" cy="584775"/>
          </a:xfrm>
          <a:prstGeom prst="rect">
            <a:avLst/>
          </a:prstGeom>
          <a:noFill/>
        </p:spPr>
        <p:txBody>
          <a:bodyPr wrap="square">
            <a:spAutoFit/>
          </a:bodyPr>
          <a:lstStyle/>
          <a:p>
            <a:r>
              <a:rPr lang="en-US" altLang="zh-CN" sz="3200" b="1" dirty="0">
                <a:latin typeface="微软雅黑" panose="020B0503020204020204" pitchFamily="34" charset="-122"/>
                <a:ea typeface="微软雅黑" panose="020B0503020204020204" pitchFamily="34" charset="-122"/>
                <a:cs typeface="+mj-cs"/>
              </a:rPr>
              <a:t>3.3.7 </a:t>
            </a:r>
            <a:r>
              <a:rPr lang="zh-CN" altLang="en-US" sz="3200" b="1" dirty="0">
                <a:latin typeface="微软雅黑" panose="020B0503020204020204" pitchFamily="34" charset="-122"/>
                <a:ea typeface="微软雅黑" panose="020B0503020204020204" pitchFamily="34" charset="-122"/>
                <a:cs typeface="+mj-cs"/>
              </a:rPr>
              <a:t>指针常量与常指针</a:t>
            </a:r>
          </a:p>
        </p:txBody>
      </p:sp>
      <p:sp>
        <p:nvSpPr>
          <p:cNvPr id="5" name="Rectangle 7">
            <a:extLst>
              <a:ext uri="{FF2B5EF4-FFF2-40B4-BE49-F238E27FC236}">
                <a16:creationId xmlns:a16="http://schemas.microsoft.com/office/drawing/2014/main" id="{883CC60C-7AB5-1F62-AE3B-076959B143DB}"/>
              </a:ext>
            </a:extLst>
          </p:cNvPr>
          <p:cNvSpPr>
            <a:spLocks noChangeArrowheads="1"/>
          </p:cNvSpPr>
          <p:nvPr/>
        </p:nvSpPr>
        <p:spPr bwMode="auto">
          <a:xfrm>
            <a:off x="2403457" y="3447372"/>
            <a:ext cx="8382000" cy="1649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marL="0" indent="0" eaLnBrk="1" hangingPunct="1">
              <a:lnSpc>
                <a:spcPct val="80000"/>
              </a:lnSpc>
              <a:buClr>
                <a:srgbClr val="FF3300"/>
              </a:buClr>
              <a:buNone/>
            </a:pPr>
            <a:r>
              <a:rPr lang="en-US" altLang="zh-CN" sz="1800" dirty="0">
                <a:latin typeface="Times New Roman" panose="02020603050405020304" pitchFamily="18" charset="0"/>
                <a:cs typeface="Times New Roman" panose="02020603050405020304" pitchFamily="18" charset="0"/>
              </a:rPr>
              <a:t>int a=2;</a:t>
            </a:r>
          </a:p>
          <a:p>
            <a:pPr eaLnBrk="1" hangingPunct="1">
              <a:lnSpc>
                <a:spcPct val="80000"/>
              </a:lnSpc>
              <a:buFont typeface="Wingdings" panose="05000000000000000000" pitchFamily="2" charset="2"/>
              <a:buNone/>
            </a:pPr>
            <a:r>
              <a:rPr lang="en-US" altLang="zh-CN" sz="1800" dirty="0">
                <a:latin typeface="Times New Roman" panose="02020603050405020304" pitchFamily="18" charset="0"/>
                <a:cs typeface="Times New Roman" panose="02020603050405020304" pitchFamily="18" charset="0"/>
              </a:rPr>
              <a:t>int b=3;</a:t>
            </a:r>
          </a:p>
          <a:p>
            <a:pPr eaLnBrk="1" hangingPunct="1">
              <a:lnSpc>
                <a:spcPct val="80000"/>
              </a:lnSpc>
              <a:buFont typeface="Wingdings" panose="05000000000000000000" pitchFamily="2" charset="2"/>
              <a:buNone/>
            </a:pPr>
            <a:r>
              <a:rPr lang="en-US" altLang="zh-CN" sz="1800" dirty="0">
                <a:latin typeface="Times New Roman" panose="02020603050405020304" pitchFamily="18" charset="0"/>
                <a:cs typeface="Times New Roman" panose="02020603050405020304" pitchFamily="18" charset="0"/>
              </a:rPr>
              <a:t>int * const p=&amp;a;	     //</a:t>
            </a:r>
            <a:r>
              <a:rPr lang="zh-CN" altLang="en-US" sz="1800" dirty="0">
                <a:latin typeface="Times New Roman" panose="02020603050405020304" pitchFamily="18" charset="0"/>
                <a:cs typeface="Times New Roman" panose="02020603050405020304" pitchFamily="18" charset="0"/>
              </a:rPr>
              <a:t>定义了一个指针常量并初始化</a:t>
            </a:r>
          </a:p>
          <a:p>
            <a:pPr>
              <a:buNone/>
            </a:pPr>
            <a:r>
              <a:rPr lang="en-US" altLang="zh-CN" sz="1800" dirty="0">
                <a:latin typeface="Times New Roman" panose="02020603050405020304" pitchFamily="18" charset="0"/>
                <a:cs typeface="Times New Roman" panose="02020603050405020304" pitchFamily="18" charset="0"/>
              </a:rPr>
              <a:t>p=&amp;b;		     //</a:t>
            </a:r>
            <a:r>
              <a:rPr lang="zh-CN" altLang="zh-CN" sz="1800" dirty="0"/>
              <a:t>错误：指针常量，不能改变指针指向</a:t>
            </a:r>
            <a:endParaRPr lang="zh-CN" altLang="en-US" sz="1800" dirty="0">
              <a:latin typeface="Times New Roman" panose="02020603050405020304" pitchFamily="18" charset="0"/>
              <a:cs typeface="Times New Roman" panose="02020603050405020304" pitchFamily="18" charset="0"/>
            </a:endParaRPr>
          </a:p>
          <a:p>
            <a:pPr eaLnBrk="1" hangingPunct="1">
              <a:lnSpc>
                <a:spcPct val="80000"/>
              </a:lnSpc>
              <a:buFont typeface="Wingdings" panose="05000000000000000000" pitchFamily="2" charset="2"/>
              <a:buNone/>
            </a:pPr>
            <a:r>
              <a:rPr lang="en-US" altLang="zh-CN" sz="1800" dirty="0">
                <a:latin typeface="Times New Roman" panose="02020603050405020304" pitchFamily="18" charset="0"/>
                <a:cs typeface="Times New Roman" panose="02020603050405020304" pitchFamily="18" charset="0"/>
              </a:rPr>
              <a:t>p=NULL;	    //</a:t>
            </a:r>
            <a:r>
              <a:rPr lang="zh-CN" altLang="en-US" sz="1800" dirty="0">
                <a:latin typeface="Times New Roman" panose="02020603050405020304" pitchFamily="18" charset="0"/>
                <a:cs typeface="Times New Roman" panose="02020603050405020304" pitchFamily="18" charset="0"/>
              </a:rPr>
              <a:t>错误</a:t>
            </a:r>
            <a:r>
              <a:rPr lang="en-US" altLang="zh-CN" sz="1800" dirty="0">
                <a:latin typeface="Times New Roman" panose="02020603050405020304" pitchFamily="18" charset="0"/>
                <a:cs typeface="Times New Roman" panose="02020603050405020304" pitchFamily="18" charset="0"/>
              </a:rPr>
              <a:t>,</a:t>
            </a:r>
            <a:r>
              <a:rPr lang="zh-CN" altLang="en-US" sz="1800" dirty="0">
                <a:latin typeface="Times New Roman" panose="02020603050405020304" pitchFamily="18" charset="0"/>
                <a:cs typeface="Times New Roman" panose="02020603050405020304" pitchFamily="18" charset="0"/>
              </a:rPr>
              <a:t>指针常量的值为常量，不能被修改</a:t>
            </a:r>
          </a:p>
        </p:txBody>
      </p:sp>
      <p:grpSp>
        <p:nvGrpSpPr>
          <p:cNvPr id="6" name="组合 5">
            <a:extLst>
              <a:ext uri="{FF2B5EF4-FFF2-40B4-BE49-F238E27FC236}">
                <a16:creationId xmlns:a16="http://schemas.microsoft.com/office/drawing/2014/main" id="{498D2525-F25C-19EC-9792-FA749A2E75BD}"/>
              </a:ext>
            </a:extLst>
          </p:cNvPr>
          <p:cNvGrpSpPr/>
          <p:nvPr/>
        </p:nvGrpSpPr>
        <p:grpSpPr>
          <a:xfrm>
            <a:off x="629335" y="1042426"/>
            <a:ext cx="4061459" cy="310896"/>
            <a:chOff x="2761705" y="1243440"/>
            <a:chExt cx="4061459" cy="310896"/>
          </a:xfrm>
        </p:grpSpPr>
        <p:sp>
          <p:nvSpPr>
            <p:cNvPr id="7" name="core goal text">
              <a:extLst>
                <a:ext uri="{FF2B5EF4-FFF2-40B4-BE49-F238E27FC236}">
                  <a16:creationId xmlns:a16="http://schemas.microsoft.com/office/drawing/2014/main" id="{0DC2E51C-62BF-5BE1-9EDB-8E34FA5524E2}"/>
                </a:ext>
              </a:extLst>
            </p:cNvPr>
            <p:cNvSpPr txBox="1"/>
            <p:nvPr/>
          </p:nvSpPr>
          <p:spPr>
            <a:xfrm>
              <a:off x="3311429" y="1243440"/>
              <a:ext cx="3511735" cy="310896"/>
            </a:xfrm>
            <a:prstGeom prst="rect">
              <a:avLst/>
            </a:prstGeom>
            <a:noFill/>
            <a:ln>
              <a:noFill/>
            </a:ln>
          </p:spPr>
          <p:txBody>
            <a:bodyPr vert="horz" wrap="square" lIns="0" tIns="0" rIns="0" bIns="0" rtlCol="0" anchor="ctr">
              <a:noAutofit/>
            </a:bodyPr>
            <a:lstStyle/>
            <a:p>
              <a:pPr algn="l"/>
              <a:r>
                <a:rPr lang="zh-CN" altLang="en-US" sz="2400" b="1" dirty="0">
                  <a:solidFill>
                    <a:srgbClr val="1C51C8"/>
                  </a:solidFill>
                  <a:latin typeface="Times New Roman" panose="02020603050405020304" pitchFamily="18" charset="0"/>
                  <a:ea typeface="Microsoft YaHei UI"/>
                  <a:cs typeface="Times New Roman" panose="02020603050405020304" pitchFamily="18" charset="0"/>
                </a:rPr>
                <a:t>指针常量</a:t>
              </a:r>
            </a:p>
          </p:txBody>
        </p:sp>
        <p:grpSp>
          <p:nvGrpSpPr>
            <p:cNvPr id="8" name="组合 7">
              <a:extLst>
                <a:ext uri="{FF2B5EF4-FFF2-40B4-BE49-F238E27FC236}">
                  <a16:creationId xmlns:a16="http://schemas.microsoft.com/office/drawing/2014/main" id="{DEDAD5C0-727A-CA54-4535-7A2D198FEEBE}"/>
                </a:ext>
              </a:extLst>
            </p:cNvPr>
            <p:cNvGrpSpPr/>
            <p:nvPr/>
          </p:nvGrpSpPr>
          <p:grpSpPr>
            <a:xfrm>
              <a:off x="4634413" y="1322138"/>
              <a:ext cx="449993" cy="103462"/>
              <a:chOff x="2155183" y="1235482"/>
              <a:chExt cx="449993" cy="103462"/>
            </a:xfrm>
          </p:grpSpPr>
          <p:sp>
            <p:nvSpPr>
              <p:cNvPr id="12" name="平行四边形 11">
                <a:extLst>
                  <a:ext uri="{FF2B5EF4-FFF2-40B4-BE49-F238E27FC236}">
                    <a16:creationId xmlns:a16="http://schemas.microsoft.com/office/drawing/2014/main" id="{4585E06A-57A6-3EB0-6729-EAEA6B1F7F76}"/>
                  </a:ext>
                </a:extLst>
              </p:cNvPr>
              <p:cNvSpPr/>
              <p:nvPr/>
            </p:nvSpPr>
            <p:spPr>
              <a:xfrm>
                <a:off x="2155183" y="1235482"/>
                <a:ext cx="160397" cy="103462"/>
              </a:xfrm>
              <a:prstGeom prst="parallelogram">
                <a:avLst/>
              </a:prstGeom>
              <a:gradFill>
                <a:gsLst>
                  <a:gs pos="0">
                    <a:srgbClr val="184DDD"/>
                  </a:gs>
                  <a:gs pos="97203">
                    <a:srgbClr val="E6EEFC"/>
                  </a:gs>
                  <a:gs pos="6500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13" name="平行四边形 12">
                <a:extLst>
                  <a:ext uri="{FF2B5EF4-FFF2-40B4-BE49-F238E27FC236}">
                    <a16:creationId xmlns:a16="http://schemas.microsoft.com/office/drawing/2014/main" id="{D6BCA972-09F6-A84F-5818-7A984570CA72}"/>
                  </a:ext>
                </a:extLst>
              </p:cNvPr>
              <p:cNvSpPr/>
              <p:nvPr/>
            </p:nvSpPr>
            <p:spPr>
              <a:xfrm>
                <a:off x="2356416" y="1235482"/>
                <a:ext cx="248760" cy="103462"/>
              </a:xfrm>
              <a:prstGeom prst="parallelogram">
                <a:avLst/>
              </a:prstGeom>
              <a:gradFill>
                <a:gsLst>
                  <a:gs pos="82000">
                    <a:srgbClr val="E6EEFC"/>
                  </a:gs>
                  <a:gs pos="97203">
                    <a:srgbClr val="E6EEFC"/>
                  </a:gs>
                  <a:gs pos="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grpSp>
          <p:nvGrpSpPr>
            <p:cNvPr id="9" name="组合 8">
              <a:extLst>
                <a:ext uri="{FF2B5EF4-FFF2-40B4-BE49-F238E27FC236}">
                  <a16:creationId xmlns:a16="http://schemas.microsoft.com/office/drawing/2014/main" id="{BA406623-B967-2F90-75D3-00A4ABC59D6B}"/>
                </a:ext>
              </a:extLst>
            </p:cNvPr>
            <p:cNvGrpSpPr/>
            <p:nvPr/>
          </p:nvGrpSpPr>
          <p:grpSpPr>
            <a:xfrm flipH="1">
              <a:off x="2761705" y="1322138"/>
              <a:ext cx="449993" cy="103462"/>
              <a:chOff x="2488823" y="1260501"/>
              <a:chExt cx="449993" cy="103462"/>
            </a:xfrm>
          </p:grpSpPr>
          <p:sp>
            <p:nvSpPr>
              <p:cNvPr id="10" name="平行四边形 9">
                <a:extLst>
                  <a:ext uri="{FF2B5EF4-FFF2-40B4-BE49-F238E27FC236}">
                    <a16:creationId xmlns:a16="http://schemas.microsoft.com/office/drawing/2014/main" id="{5C8F7535-8118-F4AB-66D9-E73EC4C66CA2}"/>
                  </a:ext>
                </a:extLst>
              </p:cNvPr>
              <p:cNvSpPr/>
              <p:nvPr/>
            </p:nvSpPr>
            <p:spPr>
              <a:xfrm>
                <a:off x="2488823" y="1260501"/>
                <a:ext cx="160397" cy="103462"/>
              </a:xfrm>
              <a:prstGeom prst="parallelogram">
                <a:avLst/>
              </a:prstGeom>
              <a:gradFill>
                <a:gsLst>
                  <a:gs pos="0">
                    <a:srgbClr val="184DDD"/>
                  </a:gs>
                  <a:gs pos="97203">
                    <a:srgbClr val="E6EEFC"/>
                  </a:gs>
                  <a:gs pos="6500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11" name="平行四边形 10">
                <a:extLst>
                  <a:ext uri="{FF2B5EF4-FFF2-40B4-BE49-F238E27FC236}">
                    <a16:creationId xmlns:a16="http://schemas.microsoft.com/office/drawing/2014/main" id="{BDA28F4D-644A-55FD-1098-E896171D0C3A}"/>
                  </a:ext>
                </a:extLst>
              </p:cNvPr>
              <p:cNvSpPr/>
              <p:nvPr/>
            </p:nvSpPr>
            <p:spPr>
              <a:xfrm>
                <a:off x="2690056" y="1260501"/>
                <a:ext cx="248760" cy="103462"/>
              </a:xfrm>
              <a:prstGeom prst="parallelogram">
                <a:avLst/>
              </a:prstGeom>
              <a:gradFill>
                <a:gsLst>
                  <a:gs pos="82000">
                    <a:srgbClr val="E6EEFC"/>
                  </a:gs>
                  <a:gs pos="97203">
                    <a:srgbClr val="E6EEFC"/>
                  </a:gs>
                  <a:gs pos="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grpSp>
      <p:sp>
        <p:nvSpPr>
          <p:cNvPr id="15" name="文本框 14">
            <a:extLst>
              <a:ext uri="{FF2B5EF4-FFF2-40B4-BE49-F238E27FC236}">
                <a16:creationId xmlns:a16="http://schemas.microsoft.com/office/drawing/2014/main" id="{BC7613BE-C7D5-148E-B7B7-F176A0E36524}"/>
              </a:ext>
            </a:extLst>
          </p:cNvPr>
          <p:cNvSpPr txBox="1"/>
          <p:nvPr/>
        </p:nvSpPr>
        <p:spPr>
          <a:xfrm>
            <a:off x="1040624" y="1391041"/>
            <a:ext cx="9523080" cy="923330"/>
          </a:xfrm>
          <a:prstGeom prst="rect">
            <a:avLst/>
          </a:prstGeom>
          <a:noFill/>
        </p:spPr>
        <p:txBody>
          <a:bodyPr wrap="square">
            <a:spAutoFit/>
          </a:bodyPr>
          <a:lstStyle/>
          <a:p>
            <a:pPr algn="just">
              <a:buFont typeface="Wingdings" panose="05000000000000000000" pitchFamily="2" charset="2"/>
              <a:buNone/>
            </a:pPr>
            <a:r>
              <a:rPr lang="zh-CN" altLang="en-US" sz="1800" dirty="0">
                <a:latin typeface="Times New Roman" panose="02020603050405020304" pitchFamily="18" charset="0"/>
                <a:ea typeface="宋体" panose="02010600030101010101" pitchFamily="2" charset="-122"/>
                <a:cs typeface="Times New Roman" panose="02020603050405020304" pitchFamily="18" charset="0"/>
              </a:rPr>
              <a:t>指针常量是相对于指针变量而言的，也就是指针值不能被修改的指针。如果在定义指针变量时，指针变量前用</a:t>
            </a:r>
            <a:r>
              <a:rPr lang="en-US" altLang="zh-CN" sz="1800" dirty="0">
                <a:latin typeface="Times New Roman" panose="02020603050405020304" pitchFamily="18" charset="0"/>
                <a:ea typeface="宋体" panose="02010600030101010101" pitchFamily="2" charset="-122"/>
                <a:cs typeface="Times New Roman" panose="02020603050405020304" pitchFamily="18" charset="0"/>
              </a:rPr>
              <a:t>const</a:t>
            </a:r>
            <a:r>
              <a:rPr lang="zh-CN" altLang="en-US" sz="1800" dirty="0">
                <a:latin typeface="Times New Roman" panose="02020603050405020304" pitchFamily="18" charset="0"/>
                <a:ea typeface="宋体" panose="02010600030101010101" pitchFamily="2" charset="-122"/>
                <a:cs typeface="Times New Roman" panose="02020603050405020304" pitchFamily="18" charset="0"/>
              </a:rPr>
              <a:t>修饰，被定义的指针变量就变成了一个指针类型的常变量，指针类型的常变量简称为</a:t>
            </a:r>
            <a:r>
              <a:rPr lang="zh-CN" altLang="en-US" sz="1800" b="1" dirty="0">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rPr>
              <a:t>指针常量</a:t>
            </a:r>
            <a:r>
              <a:rPr lang="zh-CN" altLang="en-US" sz="1800" dirty="0">
                <a:latin typeface="Times New Roman" panose="02020603050405020304" pitchFamily="18" charset="0"/>
                <a:ea typeface="宋体" panose="02010600030101010101" pitchFamily="2" charset="-122"/>
                <a:cs typeface="Times New Roman" panose="02020603050405020304" pitchFamily="18" charset="0"/>
              </a:rPr>
              <a:t>。</a:t>
            </a:r>
          </a:p>
        </p:txBody>
      </p:sp>
      <p:grpSp>
        <p:nvGrpSpPr>
          <p:cNvPr id="16" name="组合 15">
            <a:extLst>
              <a:ext uri="{FF2B5EF4-FFF2-40B4-BE49-F238E27FC236}">
                <a16:creationId xmlns:a16="http://schemas.microsoft.com/office/drawing/2014/main" id="{1C39FC41-1BE0-EE44-1573-379224C79803}"/>
              </a:ext>
            </a:extLst>
          </p:cNvPr>
          <p:cNvGrpSpPr/>
          <p:nvPr/>
        </p:nvGrpSpPr>
        <p:grpSpPr>
          <a:xfrm>
            <a:off x="2582241" y="2352090"/>
            <a:ext cx="6096000" cy="462432"/>
            <a:chOff x="2461260" y="1915838"/>
            <a:chExt cx="6096000" cy="462432"/>
          </a:xfrm>
        </p:grpSpPr>
        <p:sp>
          <p:nvSpPr>
            <p:cNvPr id="17" name="矩形: 圆角 16">
              <a:extLst>
                <a:ext uri="{FF2B5EF4-FFF2-40B4-BE49-F238E27FC236}">
                  <a16:creationId xmlns:a16="http://schemas.microsoft.com/office/drawing/2014/main" id="{F8C9B2B3-5ED9-A585-C66B-3F482A8BB92D}"/>
                </a:ext>
              </a:extLst>
            </p:cNvPr>
            <p:cNvSpPr/>
            <p:nvPr/>
          </p:nvSpPr>
          <p:spPr>
            <a:xfrm>
              <a:off x="2461260" y="1915838"/>
              <a:ext cx="6032500" cy="462432"/>
            </a:xfrm>
            <a:prstGeom prst="roundRect">
              <a:avLst>
                <a:gd name="adj" fmla="val 5093"/>
              </a:avLst>
            </a:prstGeom>
            <a:solidFill>
              <a:schemeClr val="bg1"/>
            </a:solidFill>
            <a:ln w="1905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ea typeface="宋体" panose="02010600030101010101" pitchFamily="2" charset="-122"/>
                <a:cs typeface="Times New Roman" panose="02020603050405020304" pitchFamily="18" charset="0"/>
              </a:endParaRPr>
            </a:p>
          </p:txBody>
        </p:sp>
        <p:sp>
          <p:nvSpPr>
            <p:cNvPr id="18" name="文本框 17">
              <a:extLst>
                <a:ext uri="{FF2B5EF4-FFF2-40B4-BE49-F238E27FC236}">
                  <a16:creationId xmlns:a16="http://schemas.microsoft.com/office/drawing/2014/main" id="{6808511C-E6D0-F3D3-F59A-A1D496CB7E78}"/>
                </a:ext>
              </a:extLst>
            </p:cNvPr>
            <p:cNvSpPr txBox="1"/>
            <p:nvPr/>
          </p:nvSpPr>
          <p:spPr>
            <a:xfrm>
              <a:off x="2461260" y="1962388"/>
              <a:ext cx="6096000" cy="369332"/>
            </a:xfrm>
            <a:prstGeom prst="rect">
              <a:avLst/>
            </a:prstGeom>
            <a:noFill/>
          </p:spPr>
          <p:txBody>
            <a:bodyPr wrap="square">
              <a:spAutoFit/>
            </a:bodyPr>
            <a:lstStyle/>
            <a:p>
              <a:pPr algn="ctr" eaLnBrk="1" hangingPunct="1">
                <a:buFont typeface="Wingdings" panose="05000000000000000000" pitchFamily="2" charset="2"/>
                <a:buNone/>
              </a:pPr>
              <a:r>
                <a:rPr lang="zh-CN" altLang="en-US" sz="1800" b="1" dirty="0">
                  <a:latin typeface="Times New Roman" panose="02020603050405020304" pitchFamily="18" charset="0"/>
                  <a:ea typeface="宋体" panose="02010600030101010101" pitchFamily="2" charset="-122"/>
                  <a:cs typeface="Times New Roman" panose="02020603050405020304" pitchFamily="18" charset="0"/>
                </a:rPr>
                <a:t> 数据类型* </a:t>
              </a:r>
              <a:r>
                <a:rPr lang="en-US" altLang="zh-CN" sz="1800" b="1" dirty="0">
                  <a:latin typeface="Times New Roman" panose="02020603050405020304" pitchFamily="18" charset="0"/>
                  <a:ea typeface="宋体" panose="02010600030101010101" pitchFamily="2" charset="-122"/>
                  <a:cs typeface="Times New Roman" panose="02020603050405020304" pitchFamily="18" charset="0"/>
                </a:rPr>
                <a:t>const </a:t>
              </a:r>
              <a:r>
                <a:rPr lang="zh-CN" altLang="en-US" sz="1800" b="1" dirty="0">
                  <a:latin typeface="Times New Roman" panose="02020603050405020304" pitchFamily="18" charset="0"/>
                  <a:ea typeface="宋体" panose="02010600030101010101" pitchFamily="2" charset="-122"/>
                  <a:cs typeface="Times New Roman" panose="02020603050405020304" pitchFamily="18" charset="0"/>
                </a:rPr>
                <a:t>指针名 </a:t>
              </a:r>
              <a:r>
                <a:rPr lang="en-US" altLang="zh-CN" sz="1800" b="1" dirty="0">
                  <a:latin typeface="Times New Roman" panose="02020603050405020304" pitchFamily="18" charset="0"/>
                  <a:ea typeface="宋体" panose="02010600030101010101" pitchFamily="2" charset="-122"/>
                  <a:cs typeface="Times New Roman" panose="02020603050405020304" pitchFamily="18" charset="0"/>
                </a:rPr>
                <a:t>= </a:t>
              </a:r>
              <a:r>
                <a:rPr lang="zh-CN" altLang="en-US" sz="1800" b="1" dirty="0">
                  <a:latin typeface="Times New Roman" panose="02020603050405020304" pitchFamily="18" charset="0"/>
                  <a:ea typeface="宋体" panose="02010600030101010101" pitchFamily="2" charset="-122"/>
                  <a:cs typeface="Times New Roman" panose="02020603050405020304" pitchFamily="18" charset="0"/>
                </a:rPr>
                <a:t>变量名； </a:t>
              </a:r>
            </a:p>
          </p:txBody>
        </p:sp>
      </p:grpSp>
      <p:sp>
        <p:nvSpPr>
          <p:cNvPr id="20" name="文本框 19">
            <a:extLst>
              <a:ext uri="{FF2B5EF4-FFF2-40B4-BE49-F238E27FC236}">
                <a16:creationId xmlns:a16="http://schemas.microsoft.com/office/drawing/2014/main" id="{02B064CB-5507-FF9D-10E5-2472C172B9E2}"/>
              </a:ext>
            </a:extLst>
          </p:cNvPr>
          <p:cNvSpPr txBox="1"/>
          <p:nvPr/>
        </p:nvSpPr>
        <p:spPr>
          <a:xfrm>
            <a:off x="999129" y="2989094"/>
            <a:ext cx="10286177" cy="313932"/>
          </a:xfrm>
          <a:prstGeom prst="rect">
            <a:avLst/>
          </a:prstGeom>
          <a:noFill/>
        </p:spPr>
        <p:txBody>
          <a:bodyPr wrap="square">
            <a:spAutoFit/>
          </a:bodyPr>
          <a:lstStyle/>
          <a:p>
            <a:pPr marL="285750" indent="-285750" eaLnBrk="1" hangingPunct="1">
              <a:lnSpc>
                <a:spcPct val="80000"/>
              </a:lnSpc>
              <a:buClr>
                <a:srgbClr val="FF3300"/>
              </a:buClr>
              <a:buFont typeface="Arial" panose="020B0604020202020204" pitchFamily="34" charset="0"/>
              <a:buChar char="•"/>
            </a:pPr>
            <a:r>
              <a:rPr lang="zh-CN" altLang="en-US" sz="1800" dirty="0">
                <a:latin typeface="Times New Roman" panose="02020603050405020304" pitchFamily="18" charset="0"/>
                <a:ea typeface="宋体" panose="02010600030101010101" pitchFamily="2" charset="-122"/>
                <a:cs typeface="Times New Roman" panose="02020603050405020304" pitchFamily="18" charset="0"/>
              </a:rPr>
              <a:t>修饰符</a:t>
            </a:r>
            <a:r>
              <a:rPr lang="en-US" altLang="zh-CN" sz="1800" dirty="0">
                <a:latin typeface="Times New Roman" panose="02020603050405020304" pitchFamily="18" charset="0"/>
                <a:ea typeface="宋体" panose="02010600030101010101" pitchFamily="2" charset="-122"/>
                <a:cs typeface="Times New Roman" panose="02020603050405020304" pitchFamily="18" charset="0"/>
              </a:rPr>
              <a:t>const</a:t>
            </a:r>
            <a:r>
              <a:rPr lang="zh-CN" altLang="en-US" sz="1800" dirty="0">
                <a:latin typeface="Times New Roman" panose="02020603050405020304" pitchFamily="18" charset="0"/>
                <a:ea typeface="宋体" panose="02010600030101010101" pitchFamily="2" charset="-122"/>
                <a:cs typeface="Times New Roman" panose="02020603050405020304" pitchFamily="18" charset="0"/>
              </a:rPr>
              <a:t>与指针变量紧邻，说明指针的值不允许修改，所以一定要在定义时给出初值。</a:t>
            </a:r>
          </a:p>
        </p:txBody>
      </p:sp>
      <p:sp>
        <p:nvSpPr>
          <p:cNvPr id="24" name="文本框 23">
            <a:extLst>
              <a:ext uri="{FF2B5EF4-FFF2-40B4-BE49-F238E27FC236}">
                <a16:creationId xmlns:a16="http://schemas.microsoft.com/office/drawing/2014/main" id="{6250E5F8-D50E-EB62-62CA-44625A4C8538}"/>
              </a:ext>
            </a:extLst>
          </p:cNvPr>
          <p:cNvSpPr txBox="1"/>
          <p:nvPr/>
        </p:nvSpPr>
        <p:spPr>
          <a:xfrm>
            <a:off x="1079328" y="5139676"/>
            <a:ext cx="10142359" cy="369332"/>
          </a:xfrm>
          <a:prstGeom prst="rect">
            <a:avLst/>
          </a:prstGeom>
          <a:noFill/>
        </p:spPr>
        <p:txBody>
          <a:bodyPr wrap="square">
            <a:spAutoFit/>
          </a:bodyPr>
          <a:lstStyle/>
          <a:p>
            <a:pPr marL="285750" indent="-285750" algn="just">
              <a:buClr>
                <a:srgbClr val="FF0000"/>
              </a:buClr>
              <a:buFont typeface="Arial" panose="020B0604020202020204" pitchFamily="34" charset="0"/>
              <a:buChar char="•"/>
            </a:pPr>
            <a:r>
              <a:rPr lang="zh-CN" altLang="en-US" sz="1800" dirty="0">
                <a:latin typeface="Times New Roman" panose="02020603050405020304" pitchFamily="18" charset="0"/>
                <a:ea typeface="宋体" panose="02010600030101010101" pitchFamily="2" charset="-122"/>
                <a:cs typeface="Times New Roman" panose="02020603050405020304" pitchFamily="18" charset="0"/>
              </a:rPr>
              <a:t>因为</a:t>
            </a:r>
            <a:r>
              <a:rPr lang="en-US" altLang="zh-CN" sz="1800" dirty="0">
                <a:latin typeface="Times New Roman" panose="02020603050405020304" pitchFamily="18" charset="0"/>
                <a:ea typeface="宋体" panose="02010600030101010101" pitchFamily="2" charset="-122"/>
                <a:cs typeface="Times New Roman" panose="02020603050405020304" pitchFamily="18" charset="0"/>
              </a:rPr>
              <a:t>const</a:t>
            </a:r>
            <a:r>
              <a:rPr lang="zh-CN" altLang="en-US" sz="1800" dirty="0">
                <a:latin typeface="Times New Roman" panose="02020603050405020304" pitchFamily="18" charset="0"/>
                <a:ea typeface="宋体" panose="02010600030101010101" pitchFamily="2" charset="-122"/>
                <a:cs typeface="Times New Roman" panose="02020603050405020304" pitchFamily="18" charset="0"/>
              </a:rPr>
              <a:t>修饰的是指针，而不是指针指向的对象的值，所以指针指向的对象的值可以被更改：</a:t>
            </a:r>
          </a:p>
        </p:txBody>
      </p:sp>
      <p:grpSp>
        <p:nvGrpSpPr>
          <p:cNvPr id="27" name="组合 26">
            <a:extLst>
              <a:ext uri="{FF2B5EF4-FFF2-40B4-BE49-F238E27FC236}">
                <a16:creationId xmlns:a16="http://schemas.microsoft.com/office/drawing/2014/main" id="{4B8CBFD9-E28A-9FB3-64CE-85B8E374FA4E}"/>
              </a:ext>
            </a:extLst>
          </p:cNvPr>
          <p:cNvGrpSpPr/>
          <p:nvPr/>
        </p:nvGrpSpPr>
        <p:grpSpPr>
          <a:xfrm>
            <a:off x="1956915" y="5568656"/>
            <a:ext cx="8004398" cy="870751"/>
            <a:chOff x="1956915" y="5568656"/>
            <a:chExt cx="8004398" cy="870751"/>
          </a:xfrm>
        </p:grpSpPr>
        <p:sp>
          <p:nvSpPr>
            <p:cNvPr id="26" name="矩形: 圆角 25">
              <a:extLst>
                <a:ext uri="{FF2B5EF4-FFF2-40B4-BE49-F238E27FC236}">
                  <a16:creationId xmlns:a16="http://schemas.microsoft.com/office/drawing/2014/main" id="{E25414E4-ABE5-F01B-4B48-2A6D999F47DB}"/>
                </a:ext>
              </a:extLst>
            </p:cNvPr>
            <p:cNvSpPr/>
            <p:nvPr/>
          </p:nvSpPr>
          <p:spPr>
            <a:xfrm>
              <a:off x="1956915" y="5568656"/>
              <a:ext cx="7736218" cy="870751"/>
            </a:xfrm>
            <a:prstGeom prst="roundRect">
              <a:avLst>
                <a:gd name="adj" fmla="val 5093"/>
              </a:avLst>
            </a:prstGeom>
            <a:solidFill>
              <a:schemeClr val="bg1"/>
            </a:solidFill>
            <a:ln w="1905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Times New Roman" panose="02020603050405020304" pitchFamily="18" charset="0"/>
                <a:ea typeface="宋体" panose="02010600030101010101" pitchFamily="2" charset="-122"/>
                <a:cs typeface="Times New Roman" panose="02020603050405020304" pitchFamily="18" charset="0"/>
              </a:endParaRPr>
            </a:p>
          </p:txBody>
        </p:sp>
        <p:sp>
          <p:nvSpPr>
            <p:cNvPr id="25" name="文本框 24">
              <a:extLst>
                <a:ext uri="{FF2B5EF4-FFF2-40B4-BE49-F238E27FC236}">
                  <a16:creationId xmlns:a16="http://schemas.microsoft.com/office/drawing/2014/main" id="{B130E8AF-A56C-0E5A-C050-B42296DEA039}"/>
                </a:ext>
              </a:extLst>
            </p:cNvPr>
            <p:cNvSpPr txBox="1"/>
            <p:nvPr/>
          </p:nvSpPr>
          <p:spPr>
            <a:xfrm>
              <a:off x="2582241" y="5680865"/>
              <a:ext cx="7379072" cy="646331"/>
            </a:xfrm>
            <a:prstGeom prst="rect">
              <a:avLst/>
            </a:prstGeom>
            <a:noFill/>
          </p:spPr>
          <p:txBody>
            <a:bodyPr wrap="square">
              <a:spAutoFit/>
            </a:bodyPr>
            <a:lstStyle/>
            <a:p>
              <a:pPr algn="just">
                <a:lnSpc>
                  <a:spcPct val="100000"/>
                </a:lnSpc>
                <a:buClr>
                  <a:srgbClr val="FF0000"/>
                </a:buClr>
              </a:pPr>
              <a:r>
                <a:rPr lang="zh-CN" altLang="en-US" dirty="0">
                  <a:latin typeface="Times New Roman" panose="02020603050405020304" pitchFamily="18" charset="0"/>
                  <a:ea typeface="宋体" panose="02010600030101010101" pitchFamily="2" charset="-122"/>
                  <a:cs typeface="Times New Roman" panose="02020603050405020304" pitchFamily="18" charset="0"/>
                </a:rPr>
                <a:t>*</a:t>
              </a:r>
              <a:r>
                <a:rPr lang="en-US" altLang="zh-CN" dirty="0">
                  <a:latin typeface="Times New Roman" panose="02020603050405020304" pitchFamily="18" charset="0"/>
                  <a:ea typeface="宋体" panose="02010600030101010101" pitchFamily="2" charset="-122"/>
                  <a:cs typeface="Times New Roman" panose="02020603050405020304" pitchFamily="18" charset="0"/>
                </a:rPr>
                <a:t>p</a:t>
              </a:r>
              <a:r>
                <a:rPr lang="en-US" altLang="zh-CN" sz="1800" dirty="0">
                  <a:latin typeface="Times New Roman" panose="02020603050405020304" pitchFamily="18" charset="0"/>
                  <a:ea typeface="宋体" panose="02010600030101010101" pitchFamily="2" charset="-122"/>
                  <a:cs typeface="Times New Roman" panose="02020603050405020304" pitchFamily="18" charset="0"/>
                </a:rPr>
                <a:t>=4;        //</a:t>
              </a:r>
              <a:r>
                <a:rPr lang="zh-CN" altLang="en-US" sz="1800" dirty="0">
                  <a:latin typeface="Times New Roman" panose="02020603050405020304" pitchFamily="18" charset="0"/>
                  <a:ea typeface="宋体" panose="02010600030101010101" pitchFamily="2" charset="-122"/>
                  <a:cs typeface="Times New Roman" panose="02020603050405020304" pitchFamily="18" charset="0"/>
                </a:rPr>
                <a:t>正确，可以修改指向变量的值</a:t>
              </a:r>
              <a:endParaRPr lang="en-US" altLang="zh-CN" sz="1800" dirty="0">
                <a:latin typeface="Times New Roman" panose="02020603050405020304" pitchFamily="18" charset="0"/>
                <a:ea typeface="宋体" panose="02010600030101010101" pitchFamily="2" charset="-122"/>
                <a:cs typeface="Times New Roman" panose="02020603050405020304" pitchFamily="18" charset="0"/>
              </a:endParaRPr>
            </a:p>
            <a:p>
              <a:pPr algn="just">
                <a:lnSpc>
                  <a:spcPct val="100000"/>
                </a:lnSpc>
                <a:buClr>
                  <a:srgbClr val="FF0000"/>
                </a:buClr>
              </a:pPr>
              <a:r>
                <a:rPr lang="zh-CN" altLang="en-US" sz="1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1800" dirty="0">
                  <a:latin typeface="Times New Roman" panose="02020603050405020304" pitchFamily="18" charset="0"/>
                  <a:ea typeface="宋体" panose="02010600030101010101" pitchFamily="2" charset="-122"/>
                  <a:cs typeface="Times New Roman" panose="02020603050405020304" pitchFamily="18" charset="0"/>
                </a:rPr>
                <a:t>p=b;        //</a:t>
              </a:r>
              <a:r>
                <a:rPr lang="zh-CN" altLang="en-US" sz="1800" dirty="0">
                  <a:latin typeface="Times New Roman" panose="02020603050405020304" pitchFamily="18" charset="0"/>
                  <a:ea typeface="宋体" panose="02010600030101010101" pitchFamily="2" charset="-122"/>
                  <a:cs typeface="Times New Roman" panose="02020603050405020304" pitchFamily="18" charset="0"/>
                </a:rPr>
                <a:t>正确，可以修改指针指向变量的值</a:t>
              </a:r>
              <a:endParaRPr lang="zh-CN" altLang="en-US"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p:txBody>
        </p:sp>
      </p:grpSp>
    </p:spTree>
    <p:extLst>
      <p:ext uri="{BB962C8B-B14F-4D97-AF65-F5344CB8AC3E}">
        <p14:creationId xmlns:p14="http://schemas.microsoft.com/office/powerpoint/2010/main" val="128127559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D43D15-C80A-74BD-2EE2-F8155F613DCE}"/>
            </a:ext>
          </a:extLst>
        </p:cNvPr>
        <p:cNvGrpSpPr/>
        <p:nvPr/>
      </p:nvGrpSpPr>
      <p:grpSpPr>
        <a:xfrm>
          <a:off x="0" y="0"/>
          <a:ext cx="0" cy="0"/>
          <a:chOff x="0" y="0"/>
          <a:chExt cx="0" cy="0"/>
        </a:xfrm>
      </p:grpSpPr>
      <p:sp>
        <p:nvSpPr>
          <p:cNvPr id="4" name="Rectangle 6">
            <a:extLst>
              <a:ext uri="{FF2B5EF4-FFF2-40B4-BE49-F238E27FC236}">
                <a16:creationId xmlns:a16="http://schemas.microsoft.com/office/drawing/2014/main" id="{7C734B38-0CAF-2F76-2AE6-5A6672E9BB4A}"/>
              </a:ext>
            </a:extLst>
          </p:cNvPr>
          <p:cNvSpPr>
            <a:spLocks noChangeArrowheads="1"/>
          </p:cNvSpPr>
          <p:nvPr/>
        </p:nvSpPr>
        <p:spPr bwMode="auto">
          <a:xfrm>
            <a:off x="539750" y="2349500"/>
            <a:ext cx="8382000"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algn="just" eaLnBrk="1" hangingPunct="1">
              <a:lnSpc>
                <a:spcPct val="80000"/>
              </a:lnSpc>
              <a:buClr>
                <a:srgbClr val="FF0000"/>
              </a:buClr>
              <a:buFont typeface="Wingdings" panose="05000000000000000000" pitchFamily="2" charset="2"/>
              <a:buNone/>
            </a:pPr>
            <a:endParaRPr lang="zh-CN" altLang="en-US" sz="1800" b="1" dirty="0">
              <a:solidFill>
                <a:srgbClr val="FF0000"/>
              </a:solidFill>
              <a:latin typeface="宋体" panose="02010600030101010101" pitchFamily="2" charset="-122"/>
              <a:cs typeface="Times New Roman" panose="02020603050405020304" pitchFamily="18" charset="0"/>
            </a:endParaRPr>
          </a:p>
          <a:p>
            <a:pPr algn="just" eaLnBrk="1" hangingPunct="1">
              <a:lnSpc>
                <a:spcPct val="80000"/>
              </a:lnSpc>
              <a:buClr>
                <a:srgbClr val="FF0000"/>
              </a:buClr>
              <a:buFont typeface="Wingdings" panose="05000000000000000000" pitchFamily="2" charset="2"/>
              <a:buChar char="Ø"/>
            </a:pPr>
            <a:endParaRPr lang="zh-CN" altLang="en-US" sz="2000" dirty="0">
              <a:latin typeface="宋体" panose="02010600030101010101" pitchFamily="2" charset="-122"/>
              <a:cs typeface="Times New Roman" panose="02020603050405020304" pitchFamily="18" charset="0"/>
            </a:endParaRPr>
          </a:p>
          <a:p>
            <a:pPr eaLnBrk="1" hangingPunct="1">
              <a:lnSpc>
                <a:spcPct val="80000"/>
              </a:lnSpc>
              <a:buFont typeface="Wingdings" panose="05000000000000000000" pitchFamily="2" charset="2"/>
              <a:buNone/>
            </a:pPr>
            <a:endParaRPr lang="en-US" altLang="zh-CN" sz="1800" dirty="0"/>
          </a:p>
        </p:txBody>
      </p:sp>
      <p:grpSp>
        <p:nvGrpSpPr>
          <p:cNvPr id="24" name="组合 23">
            <a:extLst>
              <a:ext uri="{FF2B5EF4-FFF2-40B4-BE49-F238E27FC236}">
                <a16:creationId xmlns:a16="http://schemas.microsoft.com/office/drawing/2014/main" id="{530256F2-08D7-334B-A4DE-BD1FD8D719CB}"/>
              </a:ext>
            </a:extLst>
          </p:cNvPr>
          <p:cNvGrpSpPr/>
          <p:nvPr/>
        </p:nvGrpSpPr>
        <p:grpSpPr>
          <a:xfrm>
            <a:off x="2825750" y="4187670"/>
            <a:ext cx="6032500" cy="2254686"/>
            <a:chOff x="2825750" y="4265761"/>
            <a:chExt cx="6032500" cy="2254686"/>
          </a:xfrm>
        </p:grpSpPr>
        <p:sp>
          <p:nvSpPr>
            <p:cNvPr id="23" name="矩形: 圆角 22">
              <a:extLst>
                <a:ext uri="{FF2B5EF4-FFF2-40B4-BE49-F238E27FC236}">
                  <a16:creationId xmlns:a16="http://schemas.microsoft.com/office/drawing/2014/main" id="{11C8F01B-B318-7CFE-EF9D-062E12635F19}"/>
                </a:ext>
              </a:extLst>
            </p:cNvPr>
            <p:cNvSpPr/>
            <p:nvPr/>
          </p:nvSpPr>
          <p:spPr>
            <a:xfrm>
              <a:off x="2825750" y="4359859"/>
              <a:ext cx="6032500" cy="2160588"/>
            </a:xfrm>
            <a:prstGeom prst="roundRect">
              <a:avLst>
                <a:gd name="adj" fmla="val 5093"/>
              </a:avLst>
            </a:prstGeom>
            <a:solidFill>
              <a:schemeClr val="bg1"/>
            </a:solidFill>
            <a:ln w="1905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Times New Roman" panose="02020603050405020304" pitchFamily="18" charset="0"/>
                <a:ea typeface="宋体" panose="02010600030101010101" pitchFamily="2" charset="-122"/>
                <a:cs typeface="Times New Roman" panose="02020603050405020304" pitchFamily="18" charset="0"/>
              </a:endParaRPr>
            </a:p>
          </p:txBody>
        </p:sp>
        <p:sp>
          <p:nvSpPr>
            <p:cNvPr id="6" name="Rectangle 8">
              <a:extLst>
                <a:ext uri="{FF2B5EF4-FFF2-40B4-BE49-F238E27FC236}">
                  <a16:creationId xmlns:a16="http://schemas.microsoft.com/office/drawing/2014/main" id="{2DDDAF99-C98A-B850-4855-1F9EF4C9777A}"/>
                </a:ext>
              </a:extLst>
            </p:cNvPr>
            <p:cNvSpPr>
              <a:spLocks noChangeArrowheads="1"/>
            </p:cNvSpPr>
            <p:nvPr/>
          </p:nvSpPr>
          <p:spPr bwMode="auto">
            <a:xfrm>
              <a:off x="3145559" y="4265761"/>
              <a:ext cx="5636628" cy="2160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marL="0" indent="0" eaLnBrk="1" hangingPunct="1">
                <a:lnSpc>
                  <a:spcPct val="150000"/>
                </a:lnSpc>
                <a:buClr>
                  <a:srgbClr val="FF3300"/>
                </a:buClr>
                <a:buNone/>
              </a:pPr>
              <a:r>
                <a:rPr lang="en-US" altLang="zh-CN" sz="1700" dirty="0">
                  <a:latin typeface="Times New Roman" panose="02020603050405020304" pitchFamily="18" charset="0"/>
                  <a:cs typeface="Times New Roman" panose="02020603050405020304" pitchFamily="18" charset="0"/>
                </a:rPr>
                <a:t>const int a=2;</a:t>
              </a:r>
            </a:p>
            <a:p>
              <a:pPr eaLnBrk="1" hangingPunct="1">
                <a:lnSpc>
                  <a:spcPct val="150000"/>
                </a:lnSpc>
                <a:buClr>
                  <a:srgbClr val="FF3300"/>
                </a:buClr>
                <a:buFont typeface="Wingdings" panose="05000000000000000000" pitchFamily="2" charset="2"/>
                <a:buNone/>
              </a:pPr>
              <a:r>
                <a:rPr lang="en-US" altLang="zh-CN" sz="1700" dirty="0">
                  <a:latin typeface="Times New Roman" panose="02020603050405020304" pitchFamily="18" charset="0"/>
                  <a:cs typeface="Times New Roman" panose="02020603050405020304" pitchFamily="18" charset="0"/>
                </a:rPr>
                <a:t>int b=3;</a:t>
              </a:r>
            </a:p>
            <a:p>
              <a:pPr eaLnBrk="1" hangingPunct="1">
                <a:lnSpc>
                  <a:spcPct val="150000"/>
                </a:lnSpc>
                <a:buClr>
                  <a:srgbClr val="FF3300"/>
                </a:buClr>
                <a:buFont typeface="Wingdings" panose="05000000000000000000" pitchFamily="2" charset="2"/>
                <a:buNone/>
              </a:pPr>
              <a:r>
                <a:rPr lang="en-US" altLang="zh-CN" sz="1700" dirty="0">
                  <a:latin typeface="Times New Roman" panose="02020603050405020304" pitchFamily="18" charset="0"/>
                  <a:cs typeface="Times New Roman" panose="02020603050405020304" pitchFamily="18" charset="0"/>
                </a:rPr>
                <a:t>const int * p=&amp;a;	//</a:t>
              </a:r>
              <a:r>
                <a:rPr lang="zh-CN" altLang="en-US" sz="1700" dirty="0">
                  <a:latin typeface="Times New Roman" panose="02020603050405020304" pitchFamily="18" charset="0"/>
                  <a:cs typeface="Times New Roman" panose="02020603050405020304" pitchFamily="18" charset="0"/>
                </a:rPr>
                <a:t>定义了一个常量指针并初始化</a:t>
              </a:r>
            </a:p>
            <a:p>
              <a:pPr eaLnBrk="1" hangingPunct="1">
                <a:lnSpc>
                  <a:spcPct val="150000"/>
                </a:lnSpc>
                <a:buClr>
                  <a:srgbClr val="FF3300"/>
                </a:buClr>
                <a:buFont typeface="Wingdings" panose="05000000000000000000" pitchFamily="2" charset="2"/>
                <a:buNone/>
              </a:pPr>
              <a:r>
                <a:rPr lang="en-US" altLang="zh-CN" sz="1700" dirty="0">
                  <a:latin typeface="Times New Roman" panose="02020603050405020304" pitchFamily="18" charset="0"/>
                  <a:cs typeface="Times New Roman" panose="02020603050405020304" pitchFamily="18" charset="0"/>
                </a:rPr>
                <a:t>p=&amp;b;		//</a:t>
              </a:r>
              <a:r>
                <a:rPr lang="zh-CN" altLang="en-US" sz="1700" dirty="0">
                  <a:latin typeface="Times New Roman" panose="02020603050405020304" pitchFamily="18" charset="0"/>
                  <a:cs typeface="Times New Roman" panose="02020603050405020304" pitchFamily="18" charset="0"/>
                </a:rPr>
                <a:t>正确</a:t>
              </a:r>
              <a:r>
                <a:rPr lang="en-US" altLang="zh-CN" sz="1700" dirty="0">
                  <a:latin typeface="Times New Roman" panose="02020603050405020304" pitchFamily="18" charset="0"/>
                  <a:cs typeface="Times New Roman" panose="02020603050405020304" pitchFamily="18" charset="0"/>
                </a:rPr>
                <a:t>, </a:t>
              </a:r>
              <a:r>
                <a:rPr lang="zh-CN" altLang="en-US" sz="1700" dirty="0">
                  <a:latin typeface="Times New Roman" panose="02020603050405020304" pitchFamily="18" charset="0"/>
                  <a:cs typeface="Times New Roman" panose="02020603050405020304" pitchFamily="18" charset="0"/>
                </a:rPr>
                <a:t>常量指针可以指向其它变量</a:t>
              </a:r>
            </a:p>
            <a:p>
              <a:pPr>
                <a:buClr>
                  <a:srgbClr val="FF3300"/>
                </a:buClr>
                <a:buNone/>
              </a:pPr>
              <a:r>
                <a:rPr lang="en-US" altLang="zh-CN" sz="1700" dirty="0">
                  <a:latin typeface="Times New Roman" panose="02020603050405020304" pitchFamily="18" charset="0"/>
                  <a:cs typeface="Times New Roman" panose="02020603050405020304" pitchFamily="18" charset="0"/>
                </a:rPr>
                <a:t>p=NULL;		//</a:t>
              </a:r>
              <a:r>
                <a:rPr lang="zh-CN" altLang="en-US" sz="1700" dirty="0">
                  <a:latin typeface="Times New Roman" panose="02020603050405020304" pitchFamily="18" charset="0"/>
                  <a:cs typeface="Times New Roman" panose="02020603050405020304" pitchFamily="18" charset="0"/>
                </a:rPr>
                <a:t>正确</a:t>
              </a:r>
              <a:r>
                <a:rPr lang="en-US" altLang="zh-CN" sz="1700" dirty="0">
                  <a:latin typeface="Times New Roman" panose="02020603050405020304" pitchFamily="18" charset="0"/>
                  <a:cs typeface="Times New Roman" panose="02020603050405020304" pitchFamily="18" charset="0"/>
                </a:rPr>
                <a:t>,</a:t>
              </a:r>
              <a:r>
                <a:rPr lang="zh-CN" altLang="en-US" sz="1700" dirty="0">
                  <a:latin typeface="Times New Roman" panose="02020603050405020304" pitchFamily="18" charset="0"/>
                  <a:cs typeface="Times New Roman" panose="02020603050405020304" pitchFamily="18" charset="0"/>
                </a:rPr>
                <a:t> 常量指针的值可以被修改</a:t>
              </a:r>
            </a:p>
          </p:txBody>
        </p:sp>
      </p:grpSp>
      <p:sp>
        <p:nvSpPr>
          <p:cNvPr id="7" name="文本框 6">
            <a:extLst>
              <a:ext uri="{FF2B5EF4-FFF2-40B4-BE49-F238E27FC236}">
                <a16:creationId xmlns:a16="http://schemas.microsoft.com/office/drawing/2014/main" id="{CF030647-2DD1-0C3C-997D-8B9C893F9480}"/>
              </a:ext>
            </a:extLst>
          </p:cNvPr>
          <p:cNvSpPr txBox="1"/>
          <p:nvPr/>
        </p:nvSpPr>
        <p:spPr>
          <a:xfrm>
            <a:off x="900848" y="121514"/>
            <a:ext cx="10560350" cy="584775"/>
          </a:xfrm>
          <a:prstGeom prst="rect">
            <a:avLst/>
          </a:prstGeom>
          <a:noFill/>
        </p:spPr>
        <p:txBody>
          <a:bodyPr wrap="square">
            <a:spAutoFit/>
          </a:bodyPr>
          <a:lstStyle/>
          <a:p>
            <a:r>
              <a:rPr lang="en-US" altLang="zh-CN" sz="3200" b="1" dirty="0">
                <a:latin typeface="微软雅黑" panose="020B0503020204020204" pitchFamily="34" charset="-122"/>
                <a:ea typeface="微软雅黑" panose="020B0503020204020204" pitchFamily="34" charset="-122"/>
                <a:cs typeface="+mj-cs"/>
              </a:rPr>
              <a:t>3.3.7 </a:t>
            </a:r>
            <a:r>
              <a:rPr lang="zh-CN" altLang="en-US" sz="3200" b="1" dirty="0">
                <a:latin typeface="微软雅黑" panose="020B0503020204020204" pitchFamily="34" charset="-122"/>
                <a:ea typeface="微软雅黑" panose="020B0503020204020204" pitchFamily="34" charset="-122"/>
                <a:cs typeface="+mj-cs"/>
              </a:rPr>
              <a:t>指针常量与常指针</a:t>
            </a:r>
          </a:p>
        </p:txBody>
      </p:sp>
      <p:grpSp>
        <p:nvGrpSpPr>
          <p:cNvPr id="8" name="组合 7">
            <a:extLst>
              <a:ext uri="{FF2B5EF4-FFF2-40B4-BE49-F238E27FC236}">
                <a16:creationId xmlns:a16="http://schemas.microsoft.com/office/drawing/2014/main" id="{8CEC36B5-6759-BABB-1FD1-63278918FD94}"/>
              </a:ext>
            </a:extLst>
          </p:cNvPr>
          <p:cNvGrpSpPr/>
          <p:nvPr/>
        </p:nvGrpSpPr>
        <p:grpSpPr>
          <a:xfrm>
            <a:off x="2825750" y="2282418"/>
            <a:ext cx="6096000" cy="969880"/>
            <a:chOff x="2461260" y="1915838"/>
            <a:chExt cx="6096000" cy="969880"/>
          </a:xfrm>
        </p:grpSpPr>
        <p:sp>
          <p:nvSpPr>
            <p:cNvPr id="9" name="矩形: 圆角 8">
              <a:extLst>
                <a:ext uri="{FF2B5EF4-FFF2-40B4-BE49-F238E27FC236}">
                  <a16:creationId xmlns:a16="http://schemas.microsoft.com/office/drawing/2014/main" id="{BA6D91CA-6721-2D29-88AB-9FD1AC35A5C2}"/>
                </a:ext>
              </a:extLst>
            </p:cNvPr>
            <p:cNvSpPr/>
            <p:nvPr/>
          </p:nvSpPr>
          <p:spPr>
            <a:xfrm>
              <a:off x="2461260" y="1915838"/>
              <a:ext cx="6032500" cy="969788"/>
            </a:xfrm>
            <a:prstGeom prst="roundRect">
              <a:avLst>
                <a:gd name="adj" fmla="val 5093"/>
              </a:avLst>
            </a:prstGeom>
            <a:solidFill>
              <a:schemeClr val="bg1"/>
            </a:solidFill>
            <a:ln w="1905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ea typeface="宋体" panose="02010600030101010101" pitchFamily="2" charset="-122"/>
                <a:cs typeface="Times New Roman" panose="02020603050405020304" pitchFamily="18" charset="0"/>
              </a:endParaRPr>
            </a:p>
          </p:txBody>
        </p:sp>
        <p:sp>
          <p:nvSpPr>
            <p:cNvPr id="10" name="文本框 9">
              <a:extLst>
                <a:ext uri="{FF2B5EF4-FFF2-40B4-BE49-F238E27FC236}">
                  <a16:creationId xmlns:a16="http://schemas.microsoft.com/office/drawing/2014/main" id="{CB9C129B-7DCB-4CE0-D28B-C31E0C42E80E}"/>
                </a:ext>
              </a:extLst>
            </p:cNvPr>
            <p:cNvSpPr txBox="1"/>
            <p:nvPr/>
          </p:nvSpPr>
          <p:spPr>
            <a:xfrm>
              <a:off x="2461260" y="1962388"/>
              <a:ext cx="6096000" cy="923330"/>
            </a:xfrm>
            <a:prstGeom prst="rect">
              <a:avLst/>
            </a:prstGeom>
            <a:noFill/>
          </p:spPr>
          <p:txBody>
            <a:bodyPr wrap="square">
              <a:spAutoFit/>
            </a:bodyPr>
            <a:lstStyle/>
            <a:p>
              <a:pPr algn="ctr" eaLnBrk="1" hangingPunct="1">
                <a:buFont typeface="Wingdings" panose="05000000000000000000" pitchFamily="2" charset="2"/>
                <a:buNone/>
              </a:pPr>
              <a:r>
                <a:rPr lang="zh-CN" altLang="en-US" sz="1800" b="1" dirty="0">
                  <a:latin typeface="Times New Roman" panose="02020603050405020304" pitchFamily="18" charset="0"/>
                  <a:ea typeface="宋体" panose="02010600030101010101" pitchFamily="2" charset="-122"/>
                  <a:cs typeface="Times New Roman" panose="02020603050405020304" pitchFamily="18" charset="0"/>
                </a:rPr>
                <a:t> </a:t>
              </a:r>
              <a:r>
                <a:rPr lang="en-US" altLang="zh-CN" sz="1800" b="1" dirty="0">
                  <a:latin typeface="Times New Roman" panose="02020603050405020304" pitchFamily="18" charset="0"/>
                  <a:ea typeface="宋体" panose="02010600030101010101" pitchFamily="2" charset="-122"/>
                  <a:cs typeface="Times New Roman" panose="02020603050405020304" pitchFamily="18" charset="0"/>
                </a:rPr>
                <a:t>const </a:t>
              </a:r>
              <a:r>
                <a:rPr lang="zh-CN" altLang="en-US" sz="1800" b="1" dirty="0">
                  <a:latin typeface="Times New Roman" panose="02020603050405020304" pitchFamily="18" charset="0"/>
                  <a:ea typeface="宋体" panose="02010600030101010101" pitchFamily="2" charset="-122"/>
                  <a:cs typeface="Times New Roman" panose="02020603050405020304" pitchFamily="18" charset="0"/>
                </a:rPr>
                <a:t>数据类型* 指针变量 </a:t>
              </a:r>
              <a:r>
                <a:rPr lang="en-US" altLang="zh-CN" sz="1800" b="1" dirty="0">
                  <a:latin typeface="Times New Roman" panose="02020603050405020304" pitchFamily="18" charset="0"/>
                  <a:ea typeface="宋体" panose="02010600030101010101" pitchFamily="2" charset="-122"/>
                  <a:cs typeface="Times New Roman" panose="02020603050405020304" pitchFamily="18" charset="0"/>
                </a:rPr>
                <a:t>= </a:t>
              </a:r>
              <a:r>
                <a:rPr lang="zh-CN" altLang="en-US" sz="1800" b="1" dirty="0">
                  <a:latin typeface="Times New Roman" panose="02020603050405020304" pitchFamily="18" charset="0"/>
                  <a:ea typeface="宋体" panose="02010600030101010101" pitchFamily="2" charset="-122"/>
                  <a:cs typeface="Times New Roman" panose="02020603050405020304" pitchFamily="18" charset="0"/>
                </a:rPr>
                <a:t>变量名；</a:t>
              </a:r>
              <a:endParaRPr lang="en-US" altLang="zh-CN" sz="1800" b="1" dirty="0">
                <a:latin typeface="Times New Roman" panose="02020603050405020304" pitchFamily="18" charset="0"/>
                <a:ea typeface="宋体" panose="02010600030101010101" pitchFamily="2" charset="-122"/>
                <a:cs typeface="Times New Roman" panose="02020603050405020304" pitchFamily="18" charset="0"/>
              </a:endParaRPr>
            </a:p>
            <a:p>
              <a:pPr algn="ctr" eaLnBrk="1" hangingPunct="1">
                <a:buFont typeface="Wingdings" panose="05000000000000000000" pitchFamily="2" charset="2"/>
                <a:buNone/>
              </a:pPr>
              <a:r>
                <a:rPr lang="zh-CN" altLang="en-US" sz="1800" b="1" dirty="0">
                  <a:latin typeface="Times New Roman" panose="02020603050405020304" pitchFamily="18" charset="0"/>
                  <a:ea typeface="宋体" panose="02010600030101010101" pitchFamily="2" charset="-122"/>
                  <a:cs typeface="Times New Roman" panose="02020603050405020304" pitchFamily="18" charset="0"/>
                </a:rPr>
                <a:t>或</a:t>
              </a:r>
            </a:p>
            <a:p>
              <a:pPr algn="ctr" eaLnBrk="1" hangingPunct="1">
                <a:buFont typeface="Wingdings" panose="05000000000000000000" pitchFamily="2" charset="2"/>
                <a:buNone/>
              </a:pPr>
              <a:r>
                <a:rPr lang="zh-CN" altLang="en-US" sz="1800" b="1" dirty="0">
                  <a:latin typeface="Times New Roman" panose="02020603050405020304" pitchFamily="18" charset="0"/>
                  <a:ea typeface="宋体" panose="02010600030101010101" pitchFamily="2" charset="-122"/>
                  <a:cs typeface="Times New Roman" panose="02020603050405020304" pitchFamily="18" charset="0"/>
                </a:rPr>
                <a:t>  数据类型 </a:t>
              </a:r>
              <a:r>
                <a:rPr lang="en-US" altLang="zh-CN" sz="1800" b="1" dirty="0">
                  <a:latin typeface="Times New Roman" panose="02020603050405020304" pitchFamily="18" charset="0"/>
                  <a:ea typeface="宋体" panose="02010600030101010101" pitchFamily="2" charset="-122"/>
                  <a:cs typeface="Times New Roman" panose="02020603050405020304" pitchFamily="18" charset="0"/>
                </a:rPr>
                <a:t>const * </a:t>
              </a:r>
              <a:r>
                <a:rPr lang="zh-CN" altLang="en-US" sz="1800" b="1" dirty="0">
                  <a:latin typeface="Times New Roman" panose="02020603050405020304" pitchFamily="18" charset="0"/>
                  <a:ea typeface="宋体" panose="02010600030101010101" pitchFamily="2" charset="-122"/>
                  <a:cs typeface="Times New Roman" panose="02020603050405020304" pitchFamily="18" charset="0"/>
                </a:rPr>
                <a:t>指针变量 </a:t>
              </a:r>
              <a:r>
                <a:rPr lang="en-US" altLang="zh-CN" sz="1800" b="1" dirty="0">
                  <a:latin typeface="Times New Roman" panose="02020603050405020304" pitchFamily="18" charset="0"/>
                  <a:ea typeface="宋体" panose="02010600030101010101" pitchFamily="2" charset="-122"/>
                  <a:cs typeface="Times New Roman" panose="02020603050405020304" pitchFamily="18" charset="0"/>
                </a:rPr>
                <a:t>= </a:t>
              </a:r>
              <a:r>
                <a:rPr lang="zh-CN" altLang="en-US" sz="1800" b="1" dirty="0">
                  <a:latin typeface="Times New Roman" panose="02020603050405020304" pitchFamily="18" charset="0"/>
                  <a:ea typeface="宋体" panose="02010600030101010101" pitchFamily="2" charset="-122"/>
                  <a:cs typeface="Times New Roman" panose="02020603050405020304" pitchFamily="18" charset="0"/>
                </a:rPr>
                <a:t>变量名；</a:t>
              </a:r>
            </a:p>
          </p:txBody>
        </p:sp>
      </p:grpSp>
      <p:grpSp>
        <p:nvGrpSpPr>
          <p:cNvPr id="2" name="组合 1">
            <a:extLst>
              <a:ext uri="{FF2B5EF4-FFF2-40B4-BE49-F238E27FC236}">
                <a16:creationId xmlns:a16="http://schemas.microsoft.com/office/drawing/2014/main" id="{F840F67B-E7E9-D13F-35B2-2D4BB8FCCB75}"/>
              </a:ext>
            </a:extLst>
          </p:cNvPr>
          <p:cNvGrpSpPr/>
          <p:nvPr/>
        </p:nvGrpSpPr>
        <p:grpSpPr>
          <a:xfrm>
            <a:off x="629335" y="1042426"/>
            <a:ext cx="4061459" cy="310896"/>
            <a:chOff x="2761705" y="1243440"/>
            <a:chExt cx="4061459" cy="310896"/>
          </a:xfrm>
        </p:grpSpPr>
        <p:sp>
          <p:nvSpPr>
            <p:cNvPr id="3" name="core goal text">
              <a:extLst>
                <a:ext uri="{FF2B5EF4-FFF2-40B4-BE49-F238E27FC236}">
                  <a16:creationId xmlns:a16="http://schemas.microsoft.com/office/drawing/2014/main" id="{0A3F06EA-31C1-DC2A-CB50-F913D117549F}"/>
                </a:ext>
              </a:extLst>
            </p:cNvPr>
            <p:cNvSpPr txBox="1"/>
            <p:nvPr/>
          </p:nvSpPr>
          <p:spPr>
            <a:xfrm>
              <a:off x="3311429" y="1243440"/>
              <a:ext cx="3511735" cy="310896"/>
            </a:xfrm>
            <a:prstGeom prst="rect">
              <a:avLst/>
            </a:prstGeom>
            <a:noFill/>
            <a:ln>
              <a:noFill/>
            </a:ln>
          </p:spPr>
          <p:txBody>
            <a:bodyPr vert="horz" wrap="square" lIns="0" tIns="0" rIns="0" bIns="0" rtlCol="0" anchor="ctr">
              <a:noAutofit/>
            </a:bodyPr>
            <a:lstStyle/>
            <a:p>
              <a:pPr algn="l"/>
              <a:r>
                <a:rPr lang="zh-CN" altLang="en-US" sz="2400" b="1" dirty="0">
                  <a:solidFill>
                    <a:srgbClr val="1C51C8"/>
                  </a:solidFill>
                  <a:latin typeface="Times New Roman" panose="02020603050405020304" pitchFamily="18" charset="0"/>
                  <a:ea typeface="Microsoft YaHei UI"/>
                  <a:cs typeface="Times New Roman" panose="02020603050405020304" pitchFamily="18" charset="0"/>
                </a:rPr>
                <a:t>常量指针</a:t>
              </a:r>
            </a:p>
          </p:txBody>
        </p:sp>
        <p:grpSp>
          <p:nvGrpSpPr>
            <p:cNvPr id="11" name="组合 10">
              <a:extLst>
                <a:ext uri="{FF2B5EF4-FFF2-40B4-BE49-F238E27FC236}">
                  <a16:creationId xmlns:a16="http://schemas.microsoft.com/office/drawing/2014/main" id="{1451BAAA-0E0A-E741-89FA-500A3987B0CD}"/>
                </a:ext>
              </a:extLst>
            </p:cNvPr>
            <p:cNvGrpSpPr/>
            <p:nvPr/>
          </p:nvGrpSpPr>
          <p:grpSpPr>
            <a:xfrm>
              <a:off x="4634413" y="1322138"/>
              <a:ext cx="449993" cy="103462"/>
              <a:chOff x="2155183" y="1235482"/>
              <a:chExt cx="449993" cy="103462"/>
            </a:xfrm>
          </p:grpSpPr>
          <p:sp>
            <p:nvSpPr>
              <p:cNvPr id="17" name="平行四边形 16">
                <a:extLst>
                  <a:ext uri="{FF2B5EF4-FFF2-40B4-BE49-F238E27FC236}">
                    <a16:creationId xmlns:a16="http://schemas.microsoft.com/office/drawing/2014/main" id="{ABDB508A-4309-EAD1-ACB8-DF2CA7CC77EC}"/>
                  </a:ext>
                </a:extLst>
              </p:cNvPr>
              <p:cNvSpPr/>
              <p:nvPr/>
            </p:nvSpPr>
            <p:spPr>
              <a:xfrm>
                <a:off x="2155183" y="1235482"/>
                <a:ext cx="160397" cy="103462"/>
              </a:xfrm>
              <a:prstGeom prst="parallelogram">
                <a:avLst/>
              </a:prstGeom>
              <a:gradFill>
                <a:gsLst>
                  <a:gs pos="0">
                    <a:srgbClr val="184DDD"/>
                  </a:gs>
                  <a:gs pos="97203">
                    <a:srgbClr val="E6EEFC"/>
                  </a:gs>
                  <a:gs pos="6500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18" name="平行四边形 17">
                <a:extLst>
                  <a:ext uri="{FF2B5EF4-FFF2-40B4-BE49-F238E27FC236}">
                    <a16:creationId xmlns:a16="http://schemas.microsoft.com/office/drawing/2014/main" id="{E3986448-820D-6637-8CAA-5915DAABEAD8}"/>
                  </a:ext>
                </a:extLst>
              </p:cNvPr>
              <p:cNvSpPr/>
              <p:nvPr/>
            </p:nvSpPr>
            <p:spPr>
              <a:xfrm>
                <a:off x="2356416" y="1235482"/>
                <a:ext cx="248760" cy="103462"/>
              </a:xfrm>
              <a:prstGeom prst="parallelogram">
                <a:avLst/>
              </a:prstGeom>
              <a:gradFill>
                <a:gsLst>
                  <a:gs pos="82000">
                    <a:srgbClr val="E6EEFC"/>
                  </a:gs>
                  <a:gs pos="97203">
                    <a:srgbClr val="E6EEFC"/>
                  </a:gs>
                  <a:gs pos="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grpSp>
          <p:nvGrpSpPr>
            <p:cNvPr id="13" name="组合 12">
              <a:extLst>
                <a:ext uri="{FF2B5EF4-FFF2-40B4-BE49-F238E27FC236}">
                  <a16:creationId xmlns:a16="http://schemas.microsoft.com/office/drawing/2014/main" id="{F0B5FB5B-8A5E-3977-1426-10F321DD1EDC}"/>
                </a:ext>
              </a:extLst>
            </p:cNvPr>
            <p:cNvGrpSpPr/>
            <p:nvPr/>
          </p:nvGrpSpPr>
          <p:grpSpPr>
            <a:xfrm flipH="1">
              <a:off x="2761705" y="1322138"/>
              <a:ext cx="449993" cy="103462"/>
              <a:chOff x="2488823" y="1260501"/>
              <a:chExt cx="449993" cy="103462"/>
            </a:xfrm>
          </p:grpSpPr>
          <p:sp>
            <p:nvSpPr>
              <p:cNvPr id="15" name="平行四边形 14">
                <a:extLst>
                  <a:ext uri="{FF2B5EF4-FFF2-40B4-BE49-F238E27FC236}">
                    <a16:creationId xmlns:a16="http://schemas.microsoft.com/office/drawing/2014/main" id="{F16B19B9-BA88-F09C-C6E8-E58B100A1B27}"/>
                  </a:ext>
                </a:extLst>
              </p:cNvPr>
              <p:cNvSpPr/>
              <p:nvPr/>
            </p:nvSpPr>
            <p:spPr>
              <a:xfrm>
                <a:off x="2488823" y="1260501"/>
                <a:ext cx="160397" cy="103462"/>
              </a:xfrm>
              <a:prstGeom prst="parallelogram">
                <a:avLst/>
              </a:prstGeom>
              <a:gradFill>
                <a:gsLst>
                  <a:gs pos="0">
                    <a:srgbClr val="184DDD"/>
                  </a:gs>
                  <a:gs pos="97203">
                    <a:srgbClr val="E6EEFC"/>
                  </a:gs>
                  <a:gs pos="6500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16" name="平行四边形 15">
                <a:extLst>
                  <a:ext uri="{FF2B5EF4-FFF2-40B4-BE49-F238E27FC236}">
                    <a16:creationId xmlns:a16="http://schemas.microsoft.com/office/drawing/2014/main" id="{A8EC7AE3-B1B2-767F-ACDE-B8B46FB17AD0}"/>
                  </a:ext>
                </a:extLst>
              </p:cNvPr>
              <p:cNvSpPr/>
              <p:nvPr/>
            </p:nvSpPr>
            <p:spPr>
              <a:xfrm>
                <a:off x="2690056" y="1260501"/>
                <a:ext cx="248760" cy="103462"/>
              </a:xfrm>
              <a:prstGeom prst="parallelogram">
                <a:avLst/>
              </a:prstGeom>
              <a:gradFill>
                <a:gsLst>
                  <a:gs pos="82000">
                    <a:srgbClr val="E6EEFC"/>
                  </a:gs>
                  <a:gs pos="97203">
                    <a:srgbClr val="E6EEFC"/>
                  </a:gs>
                  <a:gs pos="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grpSp>
      <p:sp>
        <p:nvSpPr>
          <p:cNvPr id="20" name="文本框 19">
            <a:extLst>
              <a:ext uri="{FF2B5EF4-FFF2-40B4-BE49-F238E27FC236}">
                <a16:creationId xmlns:a16="http://schemas.microsoft.com/office/drawing/2014/main" id="{BBFB2CF8-0A69-5A37-890E-7BF6ABBE8790}"/>
              </a:ext>
            </a:extLst>
          </p:cNvPr>
          <p:cNvSpPr txBox="1"/>
          <p:nvPr/>
        </p:nvSpPr>
        <p:spPr>
          <a:xfrm>
            <a:off x="999129" y="1351667"/>
            <a:ext cx="9991277" cy="870751"/>
          </a:xfrm>
          <a:prstGeom prst="rect">
            <a:avLst/>
          </a:prstGeom>
          <a:noFill/>
        </p:spPr>
        <p:txBody>
          <a:bodyPr wrap="square">
            <a:spAutoFit/>
          </a:bodyPr>
          <a:lstStyle/>
          <a:p>
            <a:pPr algn="just" eaLnBrk="1" hangingPunct="1">
              <a:lnSpc>
                <a:spcPct val="150000"/>
              </a:lnSpc>
              <a:buClr>
                <a:srgbClr val="FF0000"/>
              </a:buClr>
              <a:buFont typeface="Wingdings" panose="05000000000000000000" pitchFamily="2" charset="2"/>
              <a:buNone/>
            </a:pPr>
            <a:r>
              <a:rPr lang="zh-CN" altLang="en-US" sz="1800" dirty="0">
                <a:latin typeface="Times New Roman" panose="02020603050405020304" pitchFamily="18" charset="0"/>
                <a:ea typeface="宋体" panose="02010600030101010101" pitchFamily="2" charset="-122"/>
                <a:cs typeface="Times New Roman" panose="02020603050405020304" pitchFamily="18" charset="0"/>
              </a:rPr>
              <a:t>如果在定义指针变量时，数据类型前用</a:t>
            </a:r>
            <a:r>
              <a:rPr lang="en-US" altLang="zh-CN" sz="1800" dirty="0">
                <a:latin typeface="Times New Roman" panose="02020603050405020304" pitchFamily="18" charset="0"/>
                <a:ea typeface="宋体" panose="02010600030101010101" pitchFamily="2" charset="-122"/>
                <a:cs typeface="Times New Roman" panose="02020603050405020304" pitchFamily="18" charset="0"/>
              </a:rPr>
              <a:t>const</a:t>
            </a:r>
            <a:r>
              <a:rPr lang="zh-CN" altLang="en-US" sz="1800" dirty="0">
                <a:latin typeface="Times New Roman" panose="02020603050405020304" pitchFamily="18" charset="0"/>
                <a:ea typeface="宋体" panose="02010600030101010101" pitchFamily="2" charset="-122"/>
                <a:cs typeface="Times New Roman" panose="02020603050405020304" pitchFamily="18" charset="0"/>
              </a:rPr>
              <a:t>修饰，被定义的指针变量就是指向常量的指针变量，指向常量的指针变量简称为常量指针。定义常量指针的格式如下： </a:t>
            </a:r>
            <a:endParaRPr lang="zh-CN" altLang="en-US" sz="1800" b="1" dirty="0">
              <a:solidFill>
                <a:srgbClr val="FF0000"/>
              </a:solidFill>
              <a:latin typeface="Times New Roman" panose="02020603050405020304" pitchFamily="18" charset="0"/>
              <a:ea typeface="宋体" panose="02010600030101010101" pitchFamily="2" charset="-122"/>
              <a:cs typeface="Times New Roman" panose="02020603050405020304" pitchFamily="18" charset="0"/>
            </a:endParaRPr>
          </a:p>
        </p:txBody>
      </p:sp>
      <p:sp>
        <p:nvSpPr>
          <p:cNvPr id="22" name="文本框 21">
            <a:extLst>
              <a:ext uri="{FF2B5EF4-FFF2-40B4-BE49-F238E27FC236}">
                <a16:creationId xmlns:a16="http://schemas.microsoft.com/office/drawing/2014/main" id="{B388A1E3-BD43-7F0A-D634-624F93965ED1}"/>
              </a:ext>
            </a:extLst>
          </p:cNvPr>
          <p:cNvSpPr txBox="1"/>
          <p:nvPr/>
        </p:nvSpPr>
        <p:spPr>
          <a:xfrm>
            <a:off x="1079328" y="3288961"/>
            <a:ext cx="9518502" cy="827471"/>
          </a:xfrm>
          <a:prstGeom prst="rect">
            <a:avLst/>
          </a:prstGeom>
          <a:noFill/>
        </p:spPr>
        <p:txBody>
          <a:bodyPr wrap="square">
            <a:spAutoFit/>
          </a:bodyPr>
          <a:lstStyle/>
          <a:p>
            <a:pPr algn="just" eaLnBrk="1" hangingPunct="1">
              <a:lnSpc>
                <a:spcPct val="150000"/>
              </a:lnSpc>
              <a:buClr>
                <a:srgbClr val="FF3300"/>
              </a:buClr>
            </a:pPr>
            <a:r>
              <a:rPr lang="zh-CN" altLang="en-US" sz="1700" dirty="0">
                <a:latin typeface="Times New Roman" panose="02020603050405020304" pitchFamily="18" charset="0"/>
                <a:ea typeface="宋体" panose="02010600030101010101" pitchFamily="2" charset="-122"/>
                <a:cs typeface="Times New Roman" panose="02020603050405020304" pitchFamily="18" charset="0"/>
              </a:rPr>
              <a:t>定义一个常量指针后，指针指向的对象的值不能被更改，即不能通过指针来更改所指向的对象的值，但指针本身可以改变，指向另外的对象。</a:t>
            </a:r>
          </a:p>
        </p:txBody>
      </p:sp>
    </p:spTree>
    <p:extLst>
      <p:ext uri="{BB962C8B-B14F-4D97-AF65-F5344CB8AC3E}">
        <p14:creationId xmlns:p14="http://schemas.microsoft.com/office/powerpoint/2010/main" val="228864516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A5107C-63FA-1A5E-E7C9-22E5CB5230B4}"/>
            </a:ext>
          </a:extLst>
        </p:cNvPr>
        <p:cNvGrpSpPr/>
        <p:nvPr/>
      </p:nvGrpSpPr>
      <p:grpSpPr>
        <a:xfrm>
          <a:off x="0" y="0"/>
          <a:ext cx="0" cy="0"/>
          <a:chOff x="0" y="0"/>
          <a:chExt cx="0" cy="0"/>
        </a:xfrm>
      </p:grpSpPr>
      <p:sp>
        <p:nvSpPr>
          <p:cNvPr id="5" name="文本框 4">
            <a:extLst>
              <a:ext uri="{FF2B5EF4-FFF2-40B4-BE49-F238E27FC236}">
                <a16:creationId xmlns:a16="http://schemas.microsoft.com/office/drawing/2014/main" id="{C68D51B2-89C1-0FF5-64A1-1CFD9BAE53F7}"/>
              </a:ext>
            </a:extLst>
          </p:cNvPr>
          <p:cNvSpPr txBox="1"/>
          <p:nvPr/>
        </p:nvSpPr>
        <p:spPr>
          <a:xfrm>
            <a:off x="900848" y="121514"/>
            <a:ext cx="10560350" cy="584775"/>
          </a:xfrm>
          <a:prstGeom prst="rect">
            <a:avLst/>
          </a:prstGeom>
          <a:noFill/>
        </p:spPr>
        <p:txBody>
          <a:bodyPr wrap="square">
            <a:spAutoFit/>
          </a:bodyPr>
          <a:lstStyle/>
          <a:p>
            <a:r>
              <a:rPr lang="en-US" altLang="zh-CN" sz="3200" b="1" dirty="0">
                <a:latin typeface="微软雅黑" panose="020B0503020204020204" pitchFamily="34" charset="-122"/>
                <a:ea typeface="微软雅黑" panose="020B0503020204020204" pitchFamily="34" charset="-122"/>
                <a:cs typeface="+mj-cs"/>
              </a:rPr>
              <a:t>3.3.7 </a:t>
            </a:r>
            <a:r>
              <a:rPr lang="zh-CN" altLang="en-US" sz="3200" b="1" dirty="0">
                <a:latin typeface="微软雅黑" panose="020B0503020204020204" pitchFamily="34" charset="-122"/>
                <a:ea typeface="微软雅黑" panose="020B0503020204020204" pitchFamily="34" charset="-122"/>
                <a:cs typeface="+mj-cs"/>
              </a:rPr>
              <a:t>指针常量与常指针</a:t>
            </a:r>
          </a:p>
        </p:txBody>
      </p:sp>
      <p:sp>
        <p:nvSpPr>
          <p:cNvPr id="9" name="文本框 8">
            <a:extLst>
              <a:ext uri="{FF2B5EF4-FFF2-40B4-BE49-F238E27FC236}">
                <a16:creationId xmlns:a16="http://schemas.microsoft.com/office/drawing/2014/main" id="{D8CBF88C-5119-7181-7008-861F1615D03C}"/>
              </a:ext>
            </a:extLst>
          </p:cNvPr>
          <p:cNvSpPr txBox="1"/>
          <p:nvPr/>
        </p:nvSpPr>
        <p:spPr>
          <a:xfrm>
            <a:off x="508183" y="4657474"/>
            <a:ext cx="11453026" cy="646331"/>
          </a:xfrm>
          <a:prstGeom prst="rect">
            <a:avLst/>
          </a:prstGeom>
          <a:noFill/>
        </p:spPr>
        <p:txBody>
          <a:bodyPr wrap="square">
            <a:spAutoFit/>
          </a:bodyPr>
          <a:lstStyle/>
          <a:p>
            <a:pPr marL="285750" indent="-285750" algn="just">
              <a:buFont typeface="Arial" panose="020B0604020202020204" pitchFamily="34" charset="0"/>
              <a:buChar char="•"/>
            </a:pPr>
            <a:r>
              <a:rPr lang="zh-CN" altLang="en-US" dirty="0">
                <a:latin typeface="Times New Roman" panose="02020603050405020304" pitchFamily="18" charset="0"/>
                <a:ea typeface="宋体" panose="02010600030101010101" pitchFamily="2" charset="-122"/>
                <a:cs typeface="Times New Roman" panose="02020603050405020304" pitchFamily="18" charset="0"/>
              </a:rPr>
              <a:t>const用在数组的类型前修饰数组元素，数组元素为常量的数组的称为常量数组，常量数组的元素不可改变，也不可将地址赋值给非常量指针。</a:t>
            </a:r>
          </a:p>
        </p:txBody>
      </p:sp>
      <p:sp>
        <p:nvSpPr>
          <p:cNvPr id="11" name="文本框 10">
            <a:extLst>
              <a:ext uri="{FF2B5EF4-FFF2-40B4-BE49-F238E27FC236}">
                <a16:creationId xmlns:a16="http://schemas.microsoft.com/office/drawing/2014/main" id="{E5DE98EB-26BB-9D64-0DE2-24914B812EAC}"/>
              </a:ext>
            </a:extLst>
          </p:cNvPr>
          <p:cNvSpPr txBox="1"/>
          <p:nvPr/>
        </p:nvSpPr>
        <p:spPr>
          <a:xfrm>
            <a:off x="508183" y="964103"/>
            <a:ext cx="9510746" cy="369332"/>
          </a:xfrm>
          <a:prstGeom prst="rect">
            <a:avLst/>
          </a:prstGeom>
          <a:noFill/>
        </p:spPr>
        <p:txBody>
          <a:bodyPr wrap="square">
            <a:spAutoFit/>
          </a:bodyPr>
          <a:lstStyle/>
          <a:p>
            <a:pPr marL="285750" indent="-285750" algn="just">
              <a:buFont typeface="Arial" panose="020B0604020202020204" pitchFamily="34" charset="0"/>
              <a:buChar char="•"/>
            </a:pPr>
            <a:r>
              <a:rPr lang="zh-CN" altLang="en-US" sz="1800" dirty="0">
                <a:latin typeface="Times New Roman" panose="02020603050405020304" pitchFamily="18" charset="0"/>
                <a:ea typeface="宋体" panose="02010600030101010101" pitchFamily="2" charset="-122"/>
                <a:cs typeface="Times New Roman" panose="02020603050405020304" pitchFamily="18" charset="0"/>
              </a:rPr>
              <a:t>因为const修饰的是指针指向的值，而不是指针，所以指针指向的值不能被更改。</a:t>
            </a:r>
          </a:p>
        </p:txBody>
      </p:sp>
      <p:sp>
        <p:nvSpPr>
          <p:cNvPr id="13" name="文本框 12">
            <a:extLst>
              <a:ext uri="{FF2B5EF4-FFF2-40B4-BE49-F238E27FC236}">
                <a16:creationId xmlns:a16="http://schemas.microsoft.com/office/drawing/2014/main" id="{1BBB85A9-BFE4-CDB1-76DF-96284BBA5BC1}"/>
              </a:ext>
            </a:extLst>
          </p:cNvPr>
          <p:cNvSpPr txBox="1"/>
          <p:nvPr/>
        </p:nvSpPr>
        <p:spPr>
          <a:xfrm>
            <a:off x="508183" y="2093345"/>
            <a:ext cx="11523742" cy="369332"/>
          </a:xfrm>
          <a:prstGeom prst="rect">
            <a:avLst/>
          </a:prstGeom>
          <a:noFill/>
        </p:spPr>
        <p:txBody>
          <a:bodyPr wrap="square">
            <a:spAutoFit/>
          </a:bodyPr>
          <a:lstStyle/>
          <a:p>
            <a:pPr marL="285750" indent="-285750" algn="just">
              <a:buFont typeface="Arial" panose="020B0604020202020204" pitchFamily="34" charset="0"/>
              <a:buChar char="•"/>
            </a:pPr>
            <a:r>
              <a:rPr lang="zh-CN" altLang="en-US" sz="1800" dirty="0">
                <a:latin typeface="Times New Roman" panose="02020603050405020304" pitchFamily="18" charset="0"/>
                <a:ea typeface="宋体" panose="02010600030101010101" pitchFamily="2" charset="-122"/>
                <a:cs typeface="Times New Roman" panose="02020603050405020304" pitchFamily="18" charset="0"/>
              </a:rPr>
              <a:t>为了防止通过一个非常量指针修改常量指针指向的值，将一个常量指针赋给一个非常量指针是错误的。</a:t>
            </a:r>
          </a:p>
        </p:txBody>
      </p:sp>
      <p:sp>
        <p:nvSpPr>
          <p:cNvPr id="15" name="文本框 14">
            <a:extLst>
              <a:ext uri="{FF2B5EF4-FFF2-40B4-BE49-F238E27FC236}">
                <a16:creationId xmlns:a16="http://schemas.microsoft.com/office/drawing/2014/main" id="{69F56AE1-8DB9-9FEE-BC22-8D37C8AACE48}"/>
              </a:ext>
            </a:extLst>
          </p:cNvPr>
          <p:cNvSpPr txBox="1"/>
          <p:nvPr/>
        </p:nvSpPr>
        <p:spPr>
          <a:xfrm>
            <a:off x="508183" y="3356754"/>
            <a:ext cx="10953015" cy="646331"/>
          </a:xfrm>
          <a:prstGeom prst="rect">
            <a:avLst/>
          </a:prstGeom>
          <a:noFill/>
        </p:spPr>
        <p:txBody>
          <a:bodyPr wrap="square">
            <a:spAutoFit/>
          </a:bodyPr>
          <a:lstStyle/>
          <a:p>
            <a:pPr marL="285750" indent="-285750" algn="just">
              <a:buFont typeface="Arial" panose="020B0604020202020204" pitchFamily="34" charset="0"/>
              <a:buChar char="•"/>
            </a:pPr>
            <a:r>
              <a:rPr lang="zh-CN" altLang="en-US" sz="1800" dirty="0">
                <a:latin typeface="Times New Roman" panose="02020603050405020304" pitchFamily="18" charset="0"/>
                <a:ea typeface="宋体" panose="02010600030101010101" pitchFamily="2" charset="-122"/>
                <a:cs typeface="Times New Roman" panose="02020603050405020304" pitchFamily="18" charset="0"/>
              </a:rPr>
              <a:t>可以将一个非常量指针赋给一个常量指针，这是因为const修饰的是指针指向的内容，而不是指针的值（地址值）。</a:t>
            </a:r>
          </a:p>
        </p:txBody>
      </p:sp>
      <p:cxnSp>
        <p:nvCxnSpPr>
          <p:cNvPr id="16" name="直接连接符 15">
            <a:extLst>
              <a:ext uri="{FF2B5EF4-FFF2-40B4-BE49-F238E27FC236}">
                <a16:creationId xmlns:a16="http://schemas.microsoft.com/office/drawing/2014/main" id="{BF471873-9252-5D15-2353-796D9D122E78}"/>
              </a:ext>
            </a:extLst>
          </p:cNvPr>
          <p:cNvCxnSpPr>
            <a:cxnSpLocks/>
          </p:cNvCxnSpPr>
          <p:nvPr/>
        </p:nvCxnSpPr>
        <p:spPr>
          <a:xfrm>
            <a:off x="508183" y="1964770"/>
            <a:ext cx="11068655" cy="0"/>
          </a:xfrm>
          <a:prstGeom prst="line">
            <a:avLst/>
          </a:prstGeom>
          <a:ln w="15875">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8" name="直接连接符 17">
            <a:extLst>
              <a:ext uri="{FF2B5EF4-FFF2-40B4-BE49-F238E27FC236}">
                <a16:creationId xmlns:a16="http://schemas.microsoft.com/office/drawing/2014/main" id="{26DF1CAD-26FF-E48B-CF16-228CCD384EBB}"/>
              </a:ext>
            </a:extLst>
          </p:cNvPr>
          <p:cNvCxnSpPr>
            <a:cxnSpLocks/>
          </p:cNvCxnSpPr>
          <p:nvPr/>
        </p:nvCxnSpPr>
        <p:spPr>
          <a:xfrm>
            <a:off x="561672" y="3189452"/>
            <a:ext cx="11068655" cy="0"/>
          </a:xfrm>
          <a:prstGeom prst="line">
            <a:avLst/>
          </a:prstGeom>
          <a:ln w="15875">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9" name="直接连接符 18">
            <a:extLst>
              <a:ext uri="{FF2B5EF4-FFF2-40B4-BE49-F238E27FC236}">
                <a16:creationId xmlns:a16="http://schemas.microsoft.com/office/drawing/2014/main" id="{08BB9610-8EB0-B896-C450-131D37BF2C5E}"/>
              </a:ext>
            </a:extLst>
          </p:cNvPr>
          <p:cNvCxnSpPr>
            <a:cxnSpLocks/>
          </p:cNvCxnSpPr>
          <p:nvPr/>
        </p:nvCxnSpPr>
        <p:spPr>
          <a:xfrm>
            <a:off x="572871" y="4575738"/>
            <a:ext cx="11068655" cy="0"/>
          </a:xfrm>
          <a:prstGeom prst="line">
            <a:avLst/>
          </a:prstGeom>
          <a:ln w="15875">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sp>
        <p:nvSpPr>
          <p:cNvPr id="21" name="文本框 20">
            <a:extLst>
              <a:ext uri="{FF2B5EF4-FFF2-40B4-BE49-F238E27FC236}">
                <a16:creationId xmlns:a16="http://schemas.microsoft.com/office/drawing/2014/main" id="{A345E4E5-A1A5-BFF7-4BDA-0080B318BA53}"/>
              </a:ext>
            </a:extLst>
          </p:cNvPr>
          <p:cNvSpPr txBox="1"/>
          <p:nvPr/>
        </p:nvSpPr>
        <p:spPr>
          <a:xfrm>
            <a:off x="2915884" y="5274552"/>
            <a:ext cx="7247772" cy="923330"/>
          </a:xfrm>
          <a:prstGeom prst="rect">
            <a:avLst/>
          </a:prstGeom>
          <a:noFill/>
        </p:spPr>
        <p:txBody>
          <a:bodyPr wrap="square">
            <a:spAutoFit/>
          </a:bodyPr>
          <a:lstStyle/>
          <a:p>
            <a:pPr algn="just"/>
            <a:r>
              <a:rPr lang="zh-CN" altLang="en-US" sz="1800" dirty="0">
                <a:latin typeface="Times New Roman" panose="02020603050405020304" pitchFamily="18" charset="0"/>
                <a:ea typeface="宋体" panose="02010600030101010101" pitchFamily="2" charset="-122"/>
                <a:cs typeface="Times New Roman" panose="02020603050405020304" pitchFamily="18" charset="0"/>
              </a:rPr>
              <a:t>const int a[3]={1,2,3};	//定义常量数组</a:t>
            </a:r>
          </a:p>
          <a:p>
            <a:pPr algn="just"/>
            <a:r>
              <a:rPr lang="zh-CN" altLang="en-US" sz="1800" dirty="0">
                <a:latin typeface="Times New Roman" panose="02020603050405020304" pitchFamily="18" charset="0"/>
                <a:ea typeface="宋体" panose="02010600030101010101" pitchFamily="2" charset="-122"/>
                <a:cs typeface="Times New Roman" panose="02020603050405020304" pitchFamily="18" charset="0"/>
              </a:rPr>
              <a:t>a[0]=0;			//错误,常量数组的元素不可修改</a:t>
            </a:r>
          </a:p>
          <a:p>
            <a:pPr algn="just"/>
            <a:r>
              <a:rPr lang="zh-CN" altLang="en-US" sz="1800" dirty="0">
                <a:latin typeface="Times New Roman" panose="02020603050405020304" pitchFamily="18" charset="0"/>
                <a:ea typeface="宋体" panose="02010600030101010101" pitchFamily="2" charset="-122"/>
                <a:cs typeface="Times New Roman" panose="02020603050405020304" pitchFamily="18" charset="0"/>
              </a:rPr>
              <a:t>int *p=a;			//错误,常量数组的地址不能赋给非常量指针</a:t>
            </a:r>
            <a:endParaRPr lang="zh-CN" altLang="en-US" dirty="0"/>
          </a:p>
        </p:txBody>
      </p:sp>
      <p:sp>
        <p:nvSpPr>
          <p:cNvPr id="23" name="文本框 22">
            <a:extLst>
              <a:ext uri="{FF2B5EF4-FFF2-40B4-BE49-F238E27FC236}">
                <a16:creationId xmlns:a16="http://schemas.microsoft.com/office/drawing/2014/main" id="{1C7FD9FB-DA3C-7FC9-F146-6C678137338E}"/>
              </a:ext>
            </a:extLst>
          </p:cNvPr>
          <p:cNvSpPr txBox="1"/>
          <p:nvPr/>
        </p:nvSpPr>
        <p:spPr>
          <a:xfrm>
            <a:off x="3133572" y="3750236"/>
            <a:ext cx="6094902" cy="646331"/>
          </a:xfrm>
          <a:prstGeom prst="rect">
            <a:avLst/>
          </a:prstGeom>
          <a:noFill/>
        </p:spPr>
        <p:txBody>
          <a:bodyPr wrap="square">
            <a:spAutoFit/>
          </a:bodyPr>
          <a:lstStyle/>
          <a:p>
            <a:pPr algn="just"/>
            <a:r>
              <a:rPr lang="zh-CN" altLang="en-US" sz="1800" dirty="0">
                <a:latin typeface="Times New Roman" panose="02020603050405020304" pitchFamily="18" charset="0"/>
                <a:ea typeface="宋体" panose="02010600030101010101" pitchFamily="2" charset="-122"/>
                <a:cs typeface="Times New Roman" panose="02020603050405020304" pitchFamily="18" charset="0"/>
              </a:rPr>
              <a:t>p=NULL;	//正确</a:t>
            </a:r>
          </a:p>
          <a:p>
            <a:pPr algn="just"/>
            <a:r>
              <a:rPr lang="zh-CN" altLang="en-US" sz="1800" dirty="0">
                <a:latin typeface="Times New Roman" panose="02020603050405020304" pitchFamily="18" charset="0"/>
                <a:ea typeface="宋体" panose="02010600030101010101" pitchFamily="2" charset="-122"/>
                <a:cs typeface="Times New Roman" panose="02020603050405020304" pitchFamily="18" charset="0"/>
              </a:rPr>
              <a:t>p=q;		//正确</a:t>
            </a:r>
            <a:endParaRPr lang="zh-CN" altLang="en-US" dirty="0"/>
          </a:p>
        </p:txBody>
      </p:sp>
      <p:sp>
        <p:nvSpPr>
          <p:cNvPr id="25" name="文本框 24">
            <a:extLst>
              <a:ext uri="{FF2B5EF4-FFF2-40B4-BE49-F238E27FC236}">
                <a16:creationId xmlns:a16="http://schemas.microsoft.com/office/drawing/2014/main" id="{54512998-C1AA-496D-31AD-73366E4B8DB1}"/>
              </a:ext>
            </a:extLst>
          </p:cNvPr>
          <p:cNvSpPr txBox="1"/>
          <p:nvPr/>
        </p:nvSpPr>
        <p:spPr>
          <a:xfrm>
            <a:off x="3048548" y="2497918"/>
            <a:ext cx="6094902" cy="646331"/>
          </a:xfrm>
          <a:prstGeom prst="rect">
            <a:avLst/>
          </a:prstGeom>
          <a:noFill/>
        </p:spPr>
        <p:txBody>
          <a:bodyPr wrap="square">
            <a:spAutoFit/>
          </a:bodyPr>
          <a:lstStyle/>
          <a:p>
            <a:pPr algn="just"/>
            <a:r>
              <a:rPr lang="zh-CN" altLang="en-US" sz="1800" dirty="0">
                <a:latin typeface="Times New Roman" panose="02020603050405020304" pitchFamily="18" charset="0"/>
                <a:ea typeface="宋体" panose="02010600030101010101" pitchFamily="2" charset="-122"/>
                <a:cs typeface="Times New Roman" panose="02020603050405020304" pitchFamily="18" charset="0"/>
              </a:rPr>
              <a:t>int *q;</a:t>
            </a:r>
          </a:p>
          <a:p>
            <a:pPr algn="just"/>
            <a:r>
              <a:rPr lang="zh-CN" altLang="en-US" sz="1800" dirty="0">
                <a:latin typeface="Times New Roman" panose="02020603050405020304" pitchFamily="18" charset="0"/>
                <a:ea typeface="宋体" panose="02010600030101010101" pitchFamily="2" charset="-122"/>
                <a:cs typeface="Times New Roman" panose="02020603050405020304" pitchFamily="18" charset="0"/>
              </a:rPr>
              <a:t>q=p;		//错误,将一个常指针赋给非常量指针</a:t>
            </a:r>
            <a:endParaRPr lang="zh-CN" altLang="en-US" dirty="0"/>
          </a:p>
        </p:txBody>
      </p:sp>
      <p:sp>
        <p:nvSpPr>
          <p:cNvPr id="27" name="文本框 26">
            <a:extLst>
              <a:ext uri="{FF2B5EF4-FFF2-40B4-BE49-F238E27FC236}">
                <a16:creationId xmlns:a16="http://schemas.microsoft.com/office/drawing/2014/main" id="{6F609038-ECCB-A645-B8D5-03A1695944DA}"/>
              </a:ext>
            </a:extLst>
          </p:cNvPr>
          <p:cNvSpPr txBox="1"/>
          <p:nvPr/>
        </p:nvSpPr>
        <p:spPr>
          <a:xfrm>
            <a:off x="3026066" y="1287123"/>
            <a:ext cx="7945083" cy="646331"/>
          </a:xfrm>
          <a:prstGeom prst="rect">
            <a:avLst/>
          </a:prstGeom>
          <a:noFill/>
        </p:spPr>
        <p:txBody>
          <a:bodyPr wrap="square">
            <a:spAutoFit/>
          </a:bodyPr>
          <a:lstStyle/>
          <a:p>
            <a:pPr algn="just"/>
            <a:r>
              <a:rPr lang="zh-CN" altLang="en-US" sz="1800" dirty="0">
                <a:latin typeface="Times New Roman" panose="02020603050405020304" pitchFamily="18" charset="0"/>
                <a:ea typeface="宋体" panose="02010600030101010101" pitchFamily="2" charset="-122"/>
                <a:cs typeface="Times New Roman" panose="02020603050405020304" pitchFamily="18" charset="0"/>
              </a:rPr>
              <a:t>*p=4;                       </a:t>
            </a:r>
            <a:r>
              <a:rPr lang="zh-CN" altLang="zh-CN" dirty="0">
                <a:latin typeface="Times New Roman" panose="02020603050405020304" pitchFamily="18" charset="0"/>
                <a:ea typeface="宋体" panose="02010600030101010101" pitchFamily="2" charset="-122"/>
                <a:cs typeface="Times New Roman" panose="02020603050405020304" pitchFamily="18" charset="0"/>
              </a:rPr>
              <a:t>//错误,常量指针不能修改指向的值</a:t>
            </a:r>
            <a:endParaRPr lang="zh-CN" altLang="en-US" dirty="0">
              <a:latin typeface="Times New Roman" panose="02020603050405020304" pitchFamily="18" charset="0"/>
              <a:ea typeface="宋体" panose="02010600030101010101" pitchFamily="2" charset="-122"/>
              <a:cs typeface="Times New Roman" panose="02020603050405020304" pitchFamily="18" charset="0"/>
            </a:endParaRPr>
          </a:p>
          <a:p>
            <a:pPr algn="just"/>
            <a:r>
              <a:rPr lang="zh-CN" altLang="en-US" sz="1800" dirty="0">
                <a:latin typeface="Times New Roman" panose="02020603050405020304" pitchFamily="18" charset="0"/>
                <a:ea typeface="宋体" panose="02010600030101010101" pitchFamily="2" charset="-122"/>
                <a:cs typeface="Times New Roman" panose="02020603050405020304" pitchFamily="18" charset="0"/>
              </a:rPr>
              <a:t>*p=b;                       </a:t>
            </a:r>
            <a:r>
              <a:rPr lang="en-US" altLang="zh-CN" sz="1800" dirty="0">
                <a:latin typeface="Times New Roman" panose="02020603050405020304" pitchFamily="18" charset="0"/>
                <a:ea typeface="宋体" panose="02010600030101010101" pitchFamily="2" charset="-122"/>
                <a:cs typeface="Times New Roman" panose="02020603050405020304" pitchFamily="18" charset="0"/>
              </a:rPr>
              <a:t>//</a:t>
            </a:r>
            <a:r>
              <a:rPr lang="zh-CN" altLang="en-US" sz="1800" dirty="0">
                <a:latin typeface="Times New Roman" panose="02020603050405020304" pitchFamily="18" charset="0"/>
                <a:ea typeface="宋体" panose="02010600030101010101" pitchFamily="2" charset="-122"/>
                <a:cs typeface="Times New Roman" panose="02020603050405020304" pitchFamily="18" charset="0"/>
              </a:rPr>
              <a:t>错误</a:t>
            </a:r>
            <a:r>
              <a:rPr lang="en-US" altLang="zh-CN" sz="1800" dirty="0">
                <a:latin typeface="Times New Roman" panose="02020603050405020304" pitchFamily="18" charset="0"/>
                <a:ea typeface="宋体" panose="02010600030101010101" pitchFamily="2" charset="-122"/>
                <a:cs typeface="Times New Roman" panose="02020603050405020304" pitchFamily="18" charset="0"/>
              </a:rPr>
              <a:t>,</a:t>
            </a:r>
            <a:r>
              <a:rPr lang="zh-CN" altLang="en-US" sz="1800" dirty="0">
                <a:latin typeface="Times New Roman" panose="02020603050405020304" pitchFamily="18" charset="0"/>
                <a:ea typeface="宋体" panose="02010600030101010101" pitchFamily="2" charset="-122"/>
                <a:cs typeface="Times New Roman" panose="02020603050405020304" pitchFamily="18" charset="0"/>
              </a:rPr>
              <a:t>常量指针不能修改指向的值</a:t>
            </a:r>
            <a:endParaRPr lang="zh-CN" altLang="en-US" dirty="0"/>
          </a:p>
        </p:txBody>
      </p:sp>
      <p:grpSp>
        <p:nvGrpSpPr>
          <p:cNvPr id="2" name="组合 1">
            <a:extLst>
              <a:ext uri="{FF2B5EF4-FFF2-40B4-BE49-F238E27FC236}">
                <a16:creationId xmlns:a16="http://schemas.microsoft.com/office/drawing/2014/main" id="{EFBC3FC4-F7E1-FE80-FBB2-320250D7F5D1}"/>
              </a:ext>
            </a:extLst>
          </p:cNvPr>
          <p:cNvGrpSpPr/>
          <p:nvPr/>
        </p:nvGrpSpPr>
        <p:grpSpPr>
          <a:xfrm>
            <a:off x="1520155" y="2778369"/>
            <a:ext cx="9138867" cy="1715631"/>
            <a:chOff x="1520155" y="2778369"/>
            <a:chExt cx="9138867" cy="1715631"/>
          </a:xfrm>
        </p:grpSpPr>
        <p:sp>
          <p:nvSpPr>
            <p:cNvPr id="29" name="矩形: 圆角 28">
              <a:extLst>
                <a:ext uri="{FF2B5EF4-FFF2-40B4-BE49-F238E27FC236}">
                  <a16:creationId xmlns:a16="http://schemas.microsoft.com/office/drawing/2014/main" id="{F319A39C-7ADE-01F6-5635-E247C7B7C598}"/>
                </a:ext>
              </a:extLst>
            </p:cNvPr>
            <p:cNvSpPr/>
            <p:nvPr/>
          </p:nvSpPr>
          <p:spPr>
            <a:xfrm>
              <a:off x="1520155" y="2778369"/>
              <a:ext cx="9138867" cy="1715631"/>
            </a:xfrm>
            <a:prstGeom prst="roundRect">
              <a:avLst>
                <a:gd name="adj" fmla="val 5093"/>
              </a:avLst>
            </a:prstGeom>
            <a:solidFill>
              <a:schemeClr val="accent1">
                <a:lumMod val="20000"/>
                <a:lumOff val="80000"/>
              </a:schemeClr>
            </a:solidFill>
            <a:ln w="1905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ea typeface="宋体" panose="02010600030101010101" pitchFamily="2" charset="-122"/>
                <a:cs typeface="Times New Roman" panose="02020603050405020304" pitchFamily="18" charset="0"/>
              </a:endParaRPr>
            </a:p>
          </p:txBody>
        </p:sp>
        <p:sp>
          <p:nvSpPr>
            <p:cNvPr id="30" name="文本框 29">
              <a:extLst>
                <a:ext uri="{FF2B5EF4-FFF2-40B4-BE49-F238E27FC236}">
                  <a16:creationId xmlns:a16="http://schemas.microsoft.com/office/drawing/2014/main" id="{BDEF42B3-9197-D2C8-AD21-0FE7F00BEA60}"/>
                </a:ext>
              </a:extLst>
            </p:cNvPr>
            <p:cNvSpPr txBox="1"/>
            <p:nvPr/>
          </p:nvSpPr>
          <p:spPr>
            <a:xfrm>
              <a:off x="1655486" y="2893392"/>
              <a:ext cx="8903423" cy="1477328"/>
            </a:xfrm>
            <a:prstGeom prst="rect">
              <a:avLst/>
            </a:prstGeom>
            <a:noFill/>
          </p:spPr>
          <p:txBody>
            <a:bodyPr wrap="square">
              <a:spAutoFit/>
            </a:bodyPr>
            <a:lstStyle/>
            <a:p>
              <a:pPr algn="just"/>
              <a:r>
                <a:rPr lang="zh-CN" altLang="en-US" b="1" dirty="0">
                  <a:latin typeface="Times New Roman" panose="02020603050405020304" pitchFamily="18" charset="0"/>
                  <a:ea typeface="宋体" panose="02010600030101010101" pitchFamily="2" charset="-122"/>
                  <a:cs typeface="Times New Roman" panose="02020603050405020304" pitchFamily="18" charset="0"/>
                </a:rPr>
                <a:t>注意</a:t>
              </a:r>
              <a:r>
                <a:rPr lang="en-US" altLang="zh-CN" b="1" dirty="0">
                  <a:latin typeface="Times New Roman" panose="02020603050405020304" pitchFamily="18" charset="0"/>
                  <a:ea typeface="宋体" panose="02010600030101010101" pitchFamily="2" charset="-122"/>
                  <a:cs typeface="Times New Roman" panose="02020603050405020304" pitchFamily="18" charset="0"/>
                </a:rPr>
                <a:t>:</a:t>
              </a:r>
              <a:r>
                <a:rPr lang="zh-CN" altLang="en-US" b="1" dirty="0">
                  <a:latin typeface="Times New Roman" panose="02020603050405020304" pitchFamily="18" charset="0"/>
                  <a:ea typeface="宋体" panose="02010600030101010101" pitchFamily="2" charset="-122"/>
                  <a:cs typeface="Times New Roman" panose="02020603050405020304" pitchFamily="18" charset="0"/>
                </a:rPr>
                <a:t>常数数组定义时必须初始化（不能完全不初始化），但不需要全部元素显式赋值，未列出的元素会自动补 </a:t>
              </a:r>
              <a:r>
                <a:rPr lang="en-US" altLang="zh-CN" b="1" dirty="0">
                  <a:latin typeface="Times New Roman" panose="02020603050405020304" pitchFamily="18" charset="0"/>
                  <a:ea typeface="宋体" panose="02010600030101010101" pitchFamily="2" charset="-122"/>
                  <a:cs typeface="Times New Roman" panose="02020603050405020304" pitchFamily="18" charset="0"/>
                </a:rPr>
                <a:t>0</a:t>
              </a:r>
              <a:r>
                <a:rPr lang="zh-CN" altLang="en-US" b="1" dirty="0">
                  <a:latin typeface="Times New Roman" panose="02020603050405020304" pitchFamily="18" charset="0"/>
                  <a:ea typeface="宋体" panose="02010600030101010101" pitchFamily="2" charset="-122"/>
                  <a:cs typeface="Times New Roman" panose="02020603050405020304" pitchFamily="18" charset="0"/>
                </a:rPr>
                <a:t>。</a:t>
              </a:r>
            </a:p>
            <a:p>
              <a:pPr algn="just"/>
              <a:r>
                <a:rPr lang="zh-CN" altLang="en-US" b="1" dirty="0">
                  <a:latin typeface="Times New Roman" panose="02020603050405020304" pitchFamily="18" charset="0"/>
                  <a:ea typeface="宋体" panose="02010600030101010101" pitchFamily="2" charset="-122"/>
                  <a:cs typeface="Times New Roman" panose="02020603050405020304" pitchFamily="18" charset="0"/>
                </a:rPr>
                <a:t>    </a:t>
              </a:r>
              <a:r>
                <a:rPr lang="en-US" altLang="zh-CN" dirty="0">
                  <a:latin typeface="Times New Roman" panose="02020603050405020304" pitchFamily="18" charset="0"/>
                  <a:ea typeface="宋体" panose="02010600030101010101" pitchFamily="2" charset="-122"/>
                  <a:cs typeface="Times New Roman" panose="02020603050405020304" pitchFamily="18" charset="0"/>
                </a:rPr>
                <a:t>const int a[]={1,2,3};         //</a:t>
              </a:r>
              <a:r>
                <a:rPr lang="zh-CN" altLang="en-US" dirty="0">
                  <a:latin typeface="Times New Roman" panose="02020603050405020304" pitchFamily="18" charset="0"/>
                  <a:ea typeface="宋体" panose="02010600030101010101" pitchFamily="2" charset="-122"/>
                  <a:cs typeface="Times New Roman" panose="02020603050405020304" pitchFamily="18" charset="0"/>
                </a:rPr>
                <a:t>正确</a:t>
              </a:r>
            </a:p>
            <a:p>
              <a:pPr algn="just"/>
              <a:r>
                <a:rPr lang="zh-CN" altLang="en-US" dirty="0">
                  <a:latin typeface="Times New Roman" panose="02020603050405020304" pitchFamily="18" charset="0"/>
                  <a:ea typeface="宋体" panose="02010600030101010101" pitchFamily="2" charset="-122"/>
                  <a:cs typeface="Times New Roman" panose="02020603050405020304" pitchFamily="18" charset="0"/>
                </a:rPr>
                <a:t>    </a:t>
              </a:r>
              <a:r>
                <a:rPr lang="en-US" altLang="zh-CN" dirty="0">
                  <a:latin typeface="Times New Roman" panose="02020603050405020304" pitchFamily="18" charset="0"/>
                  <a:ea typeface="宋体" panose="02010600030101010101" pitchFamily="2" charset="-122"/>
                  <a:cs typeface="Times New Roman" panose="02020603050405020304" pitchFamily="18" charset="0"/>
                </a:rPr>
                <a:t>const char a[]={'1','2','3'};  //</a:t>
              </a:r>
              <a:r>
                <a:rPr lang="zh-CN" altLang="en-US" dirty="0">
                  <a:latin typeface="Times New Roman" panose="02020603050405020304" pitchFamily="18" charset="0"/>
                  <a:ea typeface="宋体" panose="02010600030101010101" pitchFamily="2" charset="-122"/>
                  <a:cs typeface="Times New Roman" panose="02020603050405020304" pitchFamily="18" charset="0"/>
                </a:rPr>
                <a:t>正确</a:t>
              </a:r>
            </a:p>
            <a:p>
              <a:pPr algn="just"/>
              <a:r>
                <a:rPr lang="zh-CN" altLang="en-US" dirty="0">
                  <a:latin typeface="Times New Roman" panose="02020603050405020304" pitchFamily="18" charset="0"/>
                  <a:ea typeface="宋体" panose="02010600030101010101" pitchFamily="2" charset="-122"/>
                  <a:cs typeface="Times New Roman" panose="02020603050405020304" pitchFamily="18" charset="0"/>
                </a:rPr>
                <a:t>    </a:t>
              </a:r>
              <a:r>
                <a:rPr lang="en-US" altLang="zh-CN" dirty="0">
                  <a:latin typeface="Times New Roman" panose="02020603050405020304" pitchFamily="18" charset="0"/>
                  <a:ea typeface="宋体" panose="02010600030101010101" pitchFamily="2" charset="-122"/>
                  <a:cs typeface="Times New Roman" panose="02020603050405020304" pitchFamily="18" charset="0"/>
                </a:rPr>
                <a:t>const int a[10]={1,2,3};     //</a:t>
              </a:r>
              <a:r>
                <a:rPr lang="zh-CN" altLang="en-US" dirty="0">
                  <a:latin typeface="Times New Roman" panose="02020603050405020304" pitchFamily="18" charset="0"/>
                  <a:ea typeface="宋体" panose="02010600030101010101" pitchFamily="2" charset="-122"/>
                  <a:cs typeface="Times New Roman" panose="02020603050405020304" pitchFamily="18" charset="0"/>
                </a:rPr>
                <a:t>正确，未显式赋值的元素自动初始化为</a:t>
              </a:r>
              <a:r>
                <a:rPr lang="en-US" altLang="zh-CN" dirty="0">
                  <a:latin typeface="Times New Roman" panose="02020603050405020304" pitchFamily="18" charset="0"/>
                  <a:ea typeface="宋体" panose="02010600030101010101" pitchFamily="2" charset="-122"/>
                  <a:cs typeface="Times New Roman" panose="02020603050405020304" pitchFamily="18" charset="0"/>
                </a:rPr>
                <a:t>0</a:t>
              </a:r>
              <a:endParaRPr lang="zh-CN" altLang="en-US" sz="1800" dirty="0">
                <a:latin typeface="Times New Roman" panose="02020603050405020304" pitchFamily="18" charset="0"/>
                <a:ea typeface="宋体" panose="02010600030101010101" pitchFamily="2" charset="-122"/>
                <a:cs typeface="Times New Roman" panose="02020603050405020304" pitchFamily="18" charset="0"/>
              </a:endParaRPr>
            </a:p>
          </p:txBody>
        </p:sp>
      </p:grpSp>
    </p:spTree>
    <p:extLst>
      <p:ext uri="{BB962C8B-B14F-4D97-AF65-F5344CB8AC3E}">
        <p14:creationId xmlns:p14="http://schemas.microsoft.com/office/powerpoint/2010/main" val="8170839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CC3064-376B-D88C-23AA-A93698E9D2A1}"/>
            </a:ext>
          </a:extLst>
        </p:cNvPr>
        <p:cNvGrpSpPr/>
        <p:nvPr/>
      </p:nvGrpSpPr>
      <p:grpSpPr>
        <a:xfrm>
          <a:off x="0" y="0"/>
          <a:ext cx="0" cy="0"/>
          <a:chOff x="0" y="0"/>
          <a:chExt cx="0" cy="0"/>
        </a:xfrm>
      </p:grpSpPr>
      <p:sp>
        <p:nvSpPr>
          <p:cNvPr id="6" name="文本框 5">
            <a:extLst>
              <a:ext uri="{FF2B5EF4-FFF2-40B4-BE49-F238E27FC236}">
                <a16:creationId xmlns:a16="http://schemas.microsoft.com/office/drawing/2014/main" id="{A0F5C6D1-1E21-D0BD-B73B-AD1EE343138A}"/>
              </a:ext>
            </a:extLst>
          </p:cNvPr>
          <p:cNvSpPr txBox="1"/>
          <p:nvPr/>
        </p:nvSpPr>
        <p:spPr>
          <a:xfrm>
            <a:off x="900848" y="121514"/>
            <a:ext cx="10560350" cy="584775"/>
          </a:xfrm>
          <a:prstGeom prst="rect">
            <a:avLst/>
          </a:prstGeom>
          <a:noFill/>
        </p:spPr>
        <p:txBody>
          <a:bodyPr wrap="square">
            <a:spAutoFit/>
          </a:bodyPr>
          <a:lstStyle/>
          <a:p>
            <a:r>
              <a:rPr lang="en-US" altLang="zh-CN" sz="3200" b="1" dirty="0">
                <a:latin typeface="微软雅黑" panose="020B0503020204020204" pitchFamily="34" charset="-122"/>
                <a:ea typeface="微软雅黑" panose="020B0503020204020204" pitchFamily="34" charset="-122"/>
                <a:cs typeface="+mj-cs"/>
              </a:rPr>
              <a:t>3.3.7 </a:t>
            </a:r>
            <a:r>
              <a:rPr lang="zh-CN" altLang="en-US" sz="3200" b="1" dirty="0">
                <a:latin typeface="微软雅黑" panose="020B0503020204020204" pitchFamily="34" charset="-122"/>
                <a:ea typeface="微软雅黑" panose="020B0503020204020204" pitchFamily="34" charset="-122"/>
                <a:cs typeface="+mj-cs"/>
              </a:rPr>
              <a:t>指针常量与常指针</a:t>
            </a:r>
          </a:p>
        </p:txBody>
      </p:sp>
      <p:grpSp>
        <p:nvGrpSpPr>
          <p:cNvPr id="7" name="组合 6">
            <a:extLst>
              <a:ext uri="{FF2B5EF4-FFF2-40B4-BE49-F238E27FC236}">
                <a16:creationId xmlns:a16="http://schemas.microsoft.com/office/drawing/2014/main" id="{57206E9E-E925-4986-DAC6-DDC6D2B9794A}"/>
              </a:ext>
            </a:extLst>
          </p:cNvPr>
          <p:cNvGrpSpPr/>
          <p:nvPr/>
        </p:nvGrpSpPr>
        <p:grpSpPr>
          <a:xfrm>
            <a:off x="629335" y="1042426"/>
            <a:ext cx="4061459" cy="310896"/>
            <a:chOff x="2761705" y="1243440"/>
            <a:chExt cx="4061459" cy="310896"/>
          </a:xfrm>
        </p:grpSpPr>
        <p:sp>
          <p:nvSpPr>
            <p:cNvPr id="8" name="core goal text">
              <a:extLst>
                <a:ext uri="{FF2B5EF4-FFF2-40B4-BE49-F238E27FC236}">
                  <a16:creationId xmlns:a16="http://schemas.microsoft.com/office/drawing/2014/main" id="{255AD9E8-7F30-7367-AAF5-50653B6ECCD2}"/>
                </a:ext>
              </a:extLst>
            </p:cNvPr>
            <p:cNvSpPr txBox="1"/>
            <p:nvPr/>
          </p:nvSpPr>
          <p:spPr>
            <a:xfrm>
              <a:off x="3311429" y="1243440"/>
              <a:ext cx="3511735" cy="310896"/>
            </a:xfrm>
            <a:prstGeom prst="rect">
              <a:avLst/>
            </a:prstGeom>
            <a:noFill/>
            <a:ln>
              <a:noFill/>
            </a:ln>
          </p:spPr>
          <p:txBody>
            <a:bodyPr vert="horz" wrap="square" lIns="0" tIns="0" rIns="0" bIns="0" rtlCol="0" anchor="ctr">
              <a:noAutofit/>
            </a:bodyPr>
            <a:lstStyle/>
            <a:p>
              <a:pPr algn="l"/>
              <a:r>
                <a:rPr lang="zh-CN" altLang="en-US" sz="2400" b="1" dirty="0">
                  <a:solidFill>
                    <a:srgbClr val="1C51C8"/>
                  </a:solidFill>
                  <a:latin typeface="Times New Roman" panose="02020603050405020304" pitchFamily="18" charset="0"/>
                  <a:ea typeface="Microsoft YaHei UI"/>
                  <a:cs typeface="Times New Roman" panose="02020603050405020304" pitchFamily="18" charset="0"/>
                </a:rPr>
                <a:t>指向常量的指针常量</a:t>
              </a:r>
            </a:p>
          </p:txBody>
        </p:sp>
        <p:grpSp>
          <p:nvGrpSpPr>
            <p:cNvPr id="9" name="组合 8">
              <a:extLst>
                <a:ext uri="{FF2B5EF4-FFF2-40B4-BE49-F238E27FC236}">
                  <a16:creationId xmlns:a16="http://schemas.microsoft.com/office/drawing/2014/main" id="{166FAE34-AC78-4675-1509-ED2579CFFB3C}"/>
                </a:ext>
              </a:extLst>
            </p:cNvPr>
            <p:cNvGrpSpPr/>
            <p:nvPr/>
          </p:nvGrpSpPr>
          <p:grpSpPr>
            <a:xfrm>
              <a:off x="6134284" y="1322138"/>
              <a:ext cx="449993" cy="103462"/>
              <a:chOff x="3655054" y="1235482"/>
              <a:chExt cx="449993" cy="103462"/>
            </a:xfrm>
          </p:grpSpPr>
          <p:sp>
            <p:nvSpPr>
              <p:cNvPr id="13" name="平行四边形 12">
                <a:extLst>
                  <a:ext uri="{FF2B5EF4-FFF2-40B4-BE49-F238E27FC236}">
                    <a16:creationId xmlns:a16="http://schemas.microsoft.com/office/drawing/2014/main" id="{4114AEDE-391F-2598-EE7E-D31AE6EA711C}"/>
                  </a:ext>
                </a:extLst>
              </p:cNvPr>
              <p:cNvSpPr/>
              <p:nvPr/>
            </p:nvSpPr>
            <p:spPr>
              <a:xfrm>
                <a:off x="3655054" y="1235482"/>
                <a:ext cx="160397" cy="103462"/>
              </a:xfrm>
              <a:prstGeom prst="parallelogram">
                <a:avLst/>
              </a:prstGeom>
              <a:gradFill>
                <a:gsLst>
                  <a:gs pos="0">
                    <a:srgbClr val="184DDD"/>
                  </a:gs>
                  <a:gs pos="97203">
                    <a:srgbClr val="E6EEFC"/>
                  </a:gs>
                  <a:gs pos="6500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14" name="平行四边形 13">
                <a:extLst>
                  <a:ext uri="{FF2B5EF4-FFF2-40B4-BE49-F238E27FC236}">
                    <a16:creationId xmlns:a16="http://schemas.microsoft.com/office/drawing/2014/main" id="{9FCAB1B3-A79E-33FD-7183-3833760E01E4}"/>
                  </a:ext>
                </a:extLst>
              </p:cNvPr>
              <p:cNvSpPr/>
              <p:nvPr/>
            </p:nvSpPr>
            <p:spPr>
              <a:xfrm>
                <a:off x="3856287" y="1235482"/>
                <a:ext cx="248760" cy="103462"/>
              </a:xfrm>
              <a:prstGeom prst="parallelogram">
                <a:avLst/>
              </a:prstGeom>
              <a:gradFill>
                <a:gsLst>
                  <a:gs pos="82000">
                    <a:srgbClr val="E6EEFC"/>
                  </a:gs>
                  <a:gs pos="97203">
                    <a:srgbClr val="E6EEFC"/>
                  </a:gs>
                  <a:gs pos="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grpSp>
          <p:nvGrpSpPr>
            <p:cNvPr id="10" name="组合 9">
              <a:extLst>
                <a:ext uri="{FF2B5EF4-FFF2-40B4-BE49-F238E27FC236}">
                  <a16:creationId xmlns:a16="http://schemas.microsoft.com/office/drawing/2014/main" id="{1384B94B-FF2E-2C71-09EB-707ABEBDB366}"/>
                </a:ext>
              </a:extLst>
            </p:cNvPr>
            <p:cNvGrpSpPr/>
            <p:nvPr/>
          </p:nvGrpSpPr>
          <p:grpSpPr>
            <a:xfrm flipH="1">
              <a:off x="2761705" y="1322138"/>
              <a:ext cx="449993" cy="103462"/>
              <a:chOff x="2488823" y="1260501"/>
              <a:chExt cx="449993" cy="103462"/>
            </a:xfrm>
          </p:grpSpPr>
          <p:sp>
            <p:nvSpPr>
              <p:cNvPr id="11" name="平行四边形 10">
                <a:extLst>
                  <a:ext uri="{FF2B5EF4-FFF2-40B4-BE49-F238E27FC236}">
                    <a16:creationId xmlns:a16="http://schemas.microsoft.com/office/drawing/2014/main" id="{7FCFD072-67DB-15B6-3C37-DF82DE41AF62}"/>
                  </a:ext>
                </a:extLst>
              </p:cNvPr>
              <p:cNvSpPr/>
              <p:nvPr/>
            </p:nvSpPr>
            <p:spPr>
              <a:xfrm>
                <a:off x="2488823" y="1260501"/>
                <a:ext cx="160397" cy="103462"/>
              </a:xfrm>
              <a:prstGeom prst="parallelogram">
                <a:avLst/>
              </a:prstGeom>
              <a:gradFill>
                <a:gsLst>
                  <a:gs pos="0">
                    <a:srgbClr val="184DDD"/>
                  </a:gs>
                  <a:gs pos="97203">
                    <a:srgbClr val="E6EEFC"/>
                  </a:gs>
                  <a:gs pos="6500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12" name="平行四边形 11">
                <a:extLst>
                  <a:ext uri="{FF2B5EF4-FFF2-40B4-BE49-F238E27FC236}">
                    <a16:creationId xmlns:a16="http://schemas.microsoft.com/office/drawing/2014/main" id="{5C9EB72E-E6F6-D06D-3111-2E2DDD1A3A80}"/>
                  </a:ext>
                </a:extLst>
              </p:cNvPr>
              <p:cNvSpPr/>
              <p:nvPr/>
            </p:nvSpPr>
            <p:spPr>
              <a:xfrm>
                <a:off x="2690056" y="1260501"/>
                <a:ext cx="248760" cy="103462"/>
              </a:xfrm>
              <a:prstGeom prst="parallelogram">
                <a:avLst/>
              </a:prstGeom>
              <a:gradFill>
                <a:gsLst>
                  <a:gs pos="82000">
                    <a:srgbClr val="E6EEFC"/>
                  </a:gs>
                  <a:gs pos="97203">
                    <a:srgbClr val="E6EEFC"/>
                  </a:gs>
                  <a:gs pos="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grpSp>
      <p:sp>
        <p:nvSpPr>
          <p:cNvPr id="16" name="文本框 15">
            <a:extLst>
              <a:ext uri="{FF2B5EF4-FFF2-40B4-BE49-F238E27FC236}">
                <a16:creationId xmlns:a16="http://schemas.microsoft.com/office/drawing/2014/main" id="{9EB4756C-214F-9A7D-ADF1-359704E18558}"/>
              </a:ext>
            </a:extLst>
          </p:cNvPr>
          <p:cNvSpPr txBox="1"/>
          <p:nvPr/>
        </p:nvSpPr>
        <p:spPr>
          <a:xfrm>
            <a:off x="620928" y="1466678"/>
            <a:ext cx="10840269" cy="1286250"/>
          </a:xfrm>
          <a:prstGeom prst="rect">
            <a:avLst/>
          </a:prstGeom>
          <a:noFill/>
        </p:spPr>
        <p:txBody>
          <a:bodyPr wrap="square">
            <a:spAutoFit/>
          </a:bodyPr>
          <a:lstStyle/>
          <a:p>
            <a:pPr algn="just">
              <a:lnSpc>
                <a:spcPct val="150000"/>
              </a:lnSpc>
              <a:buClr>
                <a:srgbClr val="FF0000"/>
              </a:buClr>
              <a:buFont typeface="Wingdings" panose="05000000000000000000" pitchFamily="2" charset="2"/>
              <a:buNone/>
            </a:pPr>
            <a:r>
              <a:rPr lang="zh-CN" altLang="en-US" sz="1800" dirty="0">
                <a:latin typeface="Times New Roman" panose="02020603050405020304" pitchFamily="18" charset="0"/>
                <a:ea typeface="宋体" panose="02010600030101010101" pitchFamily="2" charset="-122"/>
                <a:cs typeface="Times New Roman" panose="02020603050405020304" pitchFamily="18" charset="0"/>
              </a:rPr>
              <a:t>指针常量保护指针的值不被修改，常量指针保护指针指向的值不被修改，为了将两者同时保护，可以定义指向常量的指针常量，简称为</a:t>
            </a:r>
            <a:r>
              <a:rPr lang="zh-CN" altLang="en-US" sz="1800" b="1" dirty="0">
                <a:latin typeface="Times New Roman" panose="02020603050405020304" pitchFamily="18" charset="0"/>
                <a:ea typeface="宋体" panose="02010600030101010101" pitchFamily="2" charset="-122"/>
                <a:cs typeface="Times New Roman" panose="02020603050405020304" pitchFamily="18" charset="0"/>
              </a:rPr>
              <a:t>常指针常量。常指针常量</a:t>
            </a:r>
            <a:r>
              <a:rPr lang="zh-CN" altLang="en-US" sz="1800" dirty="0">
                <a:latin typeface="Times New Roman" panose="02020603050405020304" pitchFamily="18" charset="0"/>
                <a:ea typeface="宋体" panose="02010600030101010101" pitchFamily="2" charset="-122"/>
                <a:cs typeface="Times New Roman" panose="02020603050405020304" pitchFamily="18" charset="0"/>
              </a:rPr>
              <a:t>是一个指向常量的指针，指针值本身也是一个常量。</a:t>
            </a:r>
          </a:p>
          <a:p>
            <a:pPr algn="just">
              <a:lnSpc>
                <a:spcPct val="150000"/>
              </a:lnSpc>
              <a:buClr>
                <a:srgbClr val="FF0000"/>
              </a:buClr>
              <a:buFont typeface="Wingdings" panose="05000000000000000000" pitchFamily="2" charset="2"/>
              <a:buNone/>
            </a:pPr>
            <a:r>
              <a:rPr lang="zh-CN" altLang="en-US" sz="1800" dirty="0">
                <a:latin typeface="Times New Roman" panose="02020603050405020304" pitchFamily="18" charset="0"/>
                <a:ea typeface="宋体" panose="02010600030101010101" pitchFamily="2" charset="-122"/>
                <a:cs typeface="Times New Roman" panose="02020603050405020304" pitchFamily="18" charset="0"/>
              </a:rPr>
              <a:t>常指针常量定义格式如下： </a:t>
            </a:r>
            <a:endParaRPr lang="zh-CN" altLang="en-US" sz="1800" b="1" dirty="0">
              <a:latin typeface="Times New Roman" panose="02020603050405020304" pitchFamily="18" charset="0"/>
              <a:ea typeface="宋体" panose="02010600030101010101" pitchFamily="2" charset="-122"/>
              <a:cs typeface="Times New Roman" panose="02020603050405020304" pitchFamily="18" charset="0"/>
            </a:endParaRPr>
          </a:p>
        </p:txBody>
      </p:sp>
      <p:grpSp>
        <p:nvGrpSpPr>
          <p:cNvPr id="17" name="组合 16">
            <a:extLst>
              <a:ext uri="{FF2B5EF4-FFF2-40B4-BE49-F238E27FC236}">
                <a16:creationId xmlns:a16="http://schemas.microsoft.com/office/drawing/2014/main" id="{6F33A589-C41B-F25E-9ABF-644304CD441E}"/>
              </a:ext>
            </a:extLst>
          </p:cNvPr>
          <p:cNvGrpSpPr/>
          <p:nvPr/>
        </p:nvGrpSpPr>
        <p:grpSpPr>
          <a:xfrm>
            <a:off x="2762250" y="2866284"/>
            <a:ext cx="6096000" cy="969880"/>
            <a:chOff x="2461260" y="1915838"/>
            <a:chExt cx="6096000" cy="969880"/>
          </a:xfrm>
        </p:grpSpPr>
        <p:sp>
          <p:nvSpPr>
            <p:cNvPr id="18" name="矩形: 圆角 17">
              <a:extLst>
                <a:ext uri="{FF2B5EF4-FFF2-40B4-BE49-F238E27FC236}">
                  <a16:creationId xmlns:a16="http://schemas.microsoft.com/office/drawing/2014/main" id="{3DA2F454-77B1-3ED7-1CCA-4D411E1F98F3}"/>
                </a:ext>
              </a:extLst>
            </p:cNvPr>
            <p:cNvSpPr/>
            <p:nvPr/>
          </p:nvSpPr>
          <p:spPr>
            <a:xfrm>
              <a:off x="2461260" y="1915838"/>
              <a:ext cx="6032500" cy="969788"/>
            </a:xfrm>
            <a:prstGeom prst="roundRect">
              <a:avLst>
                <a:gd name="adj" fmla="val 5093"/>
              </a:avLst>
            </a:prstGeom>
            <a:solidFill>
              <a:schemeClr val="bg1"/>
            </a:solidFill>
            <a:ln w="1905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ea typeface="宋体" panose="02010600030101010101" pitchFamily="2" charset="-122"/>
                <a:cs typeface="Times New Roman" panose="02020603050405020304" pitchFamily="18" charset="0"/>
              </a:endParaRPr>
            </a:p>
          </p:txBody>
        </p:sp>
        <p:sp>
          <p:nvSpPr>
            <p:cNvPr id="19" name="文本框 18">
              <a:extLst>
                <a:ext uri="{FF2B5EF4-FFF2-40B4-BE49-F238E27FC236}">
                  <a16:creationId xmlns:a16="http://schemas.microsoft.com/office/drawing/2014/main" id="{700F6131-8B34-9118-314C-580CD598CD66}"/>
                </a:ext>
              </a:extLst>
            </p:cNvPr>
            <p:cNvSpPr txBox="1"/>
            <p:nvPr/>
          </p:nvSpPr>
          <p:spPr>
            <a:xfrm>
              <a:off x="2461260" y="1962388"/>
              <a:ext cx="6096000" cy="923330"/>
            </a:xfrm>
            <a:prstGeom prst="rect">
              <a:avLst/>
            </a:prstGeom>
            <a:noFill/>
          </p:spPr>
          <p:txBody>
            <a:bodyPr wrap="square">
              <a:spAutoFit/>
            </a:bodyPr>
            <a:lstStyle/>
            <a:p>
              <a:pPr algn="ctr" eaLnBrk="1" hangingPunct="1">
                <a:buFont typeface="Wingdings" panose="05000000000000000000" pitchFamily="2" charset="2"/>
                <a:buNone/>
              </a:pPr>
              <a:r>
                <a:rPr lang="en-US" altLang="zh-CN" sz="1800" b="1" dirty="0">
                  <a:latin typeface="Times New Roman" panose="02020603050405020304" pitchFamily="18" charset="0"/>
                  <a:ea typeface="宋体" panose="02010600030101010101" pitchFamily="2" charset="-122"/>
                  <a:cs typeface="Times New Roman" panose="02020603050405020304" pitchFamily="18" charset="0"/>
                </a:rPr>
                <a:t> const </a:t>
              </a:r>
              <a:r>
                <a:rPr lang="zh-CN" altLang="en-US" sz="1800" b="1" dirty="0">
                  <a:latin typeface="Times New Roman" panose="02020603050405020304" pitchFamily="18" charset="0"/>
                  <a:ea typeface="宋体" panose="02010600030101010101" pitchFamily="2" charset="-122"/>
                  <a:cs typeface="Times New Roman" panose="02020603050405020304" pitchFamily="18" charset="0"/>
                </a:rPr>
                <a:t>数据类型*  </a:t>
              </a:r>
              <a:r>
                <a:rPr lang="en-US" altLang="zh-CN" sz="1800" b="1" dirty="0">
                  <a:latin typeface="Times New Roman" panose="02020603050405020304" pitchFamily="18" charset="0"/>
                  <a:ea typeface="宋体" panose="02010600030101010101" pitchFamily="2" charset="-122"/>
                  <a:cs typeface="Times New Roman" panose="02020603050405020304" pitchFamily="18" charset="0"/>
                </a:rPr>
                <a:t>const </a:t>
              </a:r>
              <a:r>
                <a:rPr lang="zh-CN" altLang="en-US" sz="1800" b="1" dirty="0">
                  <a:latin typeface="Times New Roman" panose="02020603050405020304" pitchFamily="18" charset="0"/>
                  <a:ea typeface="宋体" panose="02010600030101010101" pitchFamily="2" charset="-122"/>
                  <a:cs typeface="Times New Roman" panose="02020603050405020304" pitchFamily="18" charset="0"/>
                </a:rPr>
                <a:t>指针变量 </a:t>
              </a:r>
              <a:r>
                <a:rPr lang="en-US" altLang="zh-CN" sz="1800" b="1" dirty="0">
                  <a:latin typeface="Times New Roman" panose="02020603050405020304" pitchFamily="18" charset="0"/>
                  <a:ea typeface="宋体" panose="02010600030101010101" pitchFamily="2" charset="-122"/>
                  <a:cs typeface="Times New Roman" panose="02020603050405020304" pitchFamily="18" charset="0"/>
                </a:rPr>
                <a:t>= </a:t>
              </a:r>
              <a:r>
                <a:rPr lang="zh-CN" altLang="en-US" sz="1800" b="1" dirty="0">
                  <a:latin typeface="Times New Roman" panose="02020603050405020304" pitchFamily="18" charset="0"/>
                  <a:ea typeface="宋体" panose="02010600030101010101" pitchFamily="2" charset="-122"/>
                  <a:cs typeface="Times New Roman" panose="02020603050405020304" pitchFamily="18" charset="0"/>
                </a:rPr>
                <a:t>变量名；</a:t>
              </a:r>
            </a:p>
            <a:p>
              <a:pPr algn="ctr" eaLnBrk="1" hangingPunct="1">
                <a:buFont typeface="Wingdings" panose="05000000000000000000" pitchFamily="2" charset="2"/>
                <a:buNone/>
              </a:pPr>
              <a:r>
                <a:rPr lang="zh-CN" altLang="en-US" sz="1800" b="1" dirty="0">
                  <a:latin typeface="Times New Roman" panose="02020603050405020304" pitchFamily="18" charset="0"/>
                  <a:ea typeface="宋体" panose="02010600030101010101" pitchFamily="2" charset="-122"/>
                  <a:cs typeface="Times New Roman" panose="02020603050405020304" pitchFamily="18" charset="0"/>
                </a:rPr>
                <a:t>或</a:t>
              </a:r>
            </a:p>
            <a:p>
              <a:pPr algn="ctr" eaLnBrk="1" hangingPunct="1">
                <a:buFont typeface="Wingdings" panose="05000000000000000000" pitchFamily="2" charset="2"/>
                <a:buNone/>
              </a:pPr>
              <a:r>
                <a:rPr lang="zh-CN" altLang="en-US" sz="1800" b="1" dirty="0">
                  <a:latin typeface="Times New Roman" panose="02020603050405020304" pitchFamily="18" charset="0"/>
                  <a:ea typeface="宋体" panose="02010600030101010101" pitchFamily="2" charset="-122"/>
                  <a:cs typeface="Times New Roman" panose="02020603050405020304" pitchFamily="18" charset="0"/>
                </a:rPr>
                <a:t>    数据类型 </a:t>
              </a:r>
              <a:r>
                <a:rPr lang="en-US" altLang="zh-CN" sz="1800" b="1" dirty="0">
                  <a:latin typeface="Times New Roman" panose="02020603050405020304" pitchFamily="18" charset="0"/>
                  <a:ea typeface="宋体" panose="02010600030101010101" pitchFamily="2" charset="-122"/>
                  <a:cs typeface="Times New Roman" panose="02020603050405020304" pitchFamily="18" charset="0"/>
                </a:rPr>
                <a:t>const *  const </a:t>
              </a:r>
              <a:r>
                <a:rPr lang="zh-CN" altLang="en-US" sz="1800" b="1" dirty="0">
                  <a:latin typeface="Times New Roman" panose="02020603050405020304" pitchFamily="18" charset="0"/>
                  <a:ea typeface="宋体" panose="02010600030101010101" pitchFamily="2" charset="-122"/>
                  <a:cs typeface="Times New Roman" panose="02020603050405020304" pitchFamily="18" charset="0"/>
                </a:rPr>
                <a:t>指针变量 </a:t>
              </a:r>
              <a:r>
                <a:rPr lang="en-US" altLang="zh-CN" sz="1800" b="1" dirty="0">
                  <a:latin typeface="Times New Roman" panose="02020603050405020304" pitchFamily="18" charset="0"/>
                  <a:ea typeface="宋体" panose="02010600030101010101" pitchFamily="2" charset="-122"/>
                  <a:cs typeface="Times New Roman" panose="02020603050405020304" pitchFamily="18" charset="0"/>
                </a:rPr>
                <a:t>= </a:t>
              </a:r>
              <a:r>
                <a:rPr lang="zh-CN" altLang="en-US" sz="1800" b="1" dirty="0">
                  <a:latin typeface="Times New Roman" panose="02020603050405020304" pitchFamily="18" charset="0"/>
                  <a:ea typeface="宋体" panose="02010600030101010101" pitchFamily="2" charset="-122"/>
                  <a:cs typeface="Times New Roman" panose="02020603050405020304" pitchFamily="18" charset="0"/>
                </a:rPr>
                <a:t>变量名； </a:t>
              </a:r>
            </a:p>
          </p:txBody>
        </p:sp>
      </p:grpSp>
      <p:sp>
        <p:nvSpPr>
          <p:cNvPr id="21" name="文本框 20">
            <a:extLst>
              <a:ext uri="{FF2B5EF4-FFF2-40B4-BE49-F238E27FC236}">
                <a16:creationId xmlns:a16="http://schemas.microsoft.com/office/drawing/2014/main" id="{02D850CC-1959-F2E4-52BA-FEE77B69E909}"/>
              </a:ext>
            </a:extLst>
          </p:cNvPr>
          <p:cNvSpPr txBox="1"/>
          <p:nvPr/>
        </p:nvSpPr>
        <p:spPr>
          <a:xfrm>
            <a:off x="420871" y="4260063"/>
            <a:ext cx="4682758" cy="1631216"/>
          </a:xfrm>
          <a:prstGeom prst="rect">
            <a:avLst/>
          </a:prstGeom>
          <a:noFill/>
        </p:spPr>
        <p:txBody>
          <a:bodyPr wrap="square">
            <a:spAutoFit/>
          </a:bodyPr>
          <a:lstStyle/>
          <a:p>
            <a:pPr algn="just"/>
            <a:r>
              <a:rPr lang="zh-CN" altLang="en-US" sz="1600" dirty="0">
                <a:latin typeface="Times New Roman" panose="02020603050405020304" pitchFamily="18" charset="0"/>
                <a:ea typeface="宋体" panose="02010600030101010101" pitchFamily="2" charset="-122"/>
                <a:cs typeface="Times New Roman" panose="02020603050405020304" pitchFamily="18" charset="0"/>
              </a:rPr>
              <a:t>其中：</a:t>
            </a:r>
          </a:p>
          <a:p>
            <a:pPr marL="285750" indent="-285750" algn="just">
              <a:buFont typeface="Arial" panose="020B0604020202020204" pitchFamily="34" charset="0"/>
              <a:buChar char="•"/>
            </a:pPr>
            <a:r>
              <a:rPr lang="zh-CN" altLang="en-US" sz="1600" b="1" dirty="0">
                <a:solidFill>
                  <a:schemeClr val="accent1"/>
                </a:solidFill>
                <a:latin typeface="Times New Roman" panose="02020603050405020304" pitchFamily="18" charset="0"/>
                <a:ea typeface="宋体" panose="02010600030101010101" pitchFamily="2" charset="-122"/>
                <a:cs typeface="Times New Roman" panose="02020603050405020304" pitchFamily="18" charset="0"/>
              </a:rPr>
              <a:t>左边的const与数据类型相结合，表明数据的值是常量；右边的const用在变量前，表明变量的值是常量。</a:t>
            </a:r>
          </a:p>
          <a:p>
            <a:pPr marL="285750" indent="-285750" algn="just">
              <a:buFont typeface="Arial" panose="020B0604020202020204" pitchFamily="34" charset="0"/>
              <a:buChar char="•"/>
            </a:pPr>
            <a:r>
              <a:rPr lang="zh-CN" altLang="en-US" sz="1600" b="1" dirty="0">
                <a:solidFill>
                  <a:schemeClr val="accent1"/>
                </a:solidFill>
                <a:latin typeface="Times New Roman" panose="02020603050405020304" pitchFamily="18" charset="0"/>
                <a:ea typeface="宋体" panose="02010600030101010101" pitchFamily="2" charset="-122"/>
                <a:cs typeface="Times New Roman" panose="02020603050405020304" pitchFamily="18" charset="0"/>
              </a:rPr>
              <a:t>定义一个常指针常量后，修改指针的值与修改指针指向内容的值都是错误的。</a:t>
            </a:r>
          </a:p>
        </p:txBody>
      </p:sp>
      <p:grpSp>
        <p:nvGrpSpPr>
          <p:cNvPr id="25" name="组合 24">
            <a:extLst>
              <a:ext uri="{FF2B5EF4-FFF2-40B4-BE49-F238E27FC236}">
                <a16:creationId xmlns:a16="http://schemas.microsoft.com/office/drawing/2014/main" id="{4006F13D-DCC7-82EA-B578-EDDECB5061A2}"/>
              </a:ext>
            </a:extLst>
          </p:cNvPr>
          <p:cNvGrpSpPr/>
          <p:nvPr/>
        </p:nvGrpSpPr>
        <p:grpSpPr>
          <a:xfrm>
            <a:off x="5553634" y="4139039"/>
            <a:ext cx="6104966" cy="2110232"/>
            <a:chOff x="5553634" y="4139039"/>
            <a:chExt cx="6104966" cy="2110232"/>
          </a:xfrm>
        </p:grpSpPr>
        <p:sp>
          <p:nvSpPr>
            <p:cNvPr id="23" name="文本框 22">
              <a:extLst>
                <a:ext uri="{FF2B5EF4-FFF2-40B4-BE49-F238E27FC236}">
                  <a16:creationId xmlns:a16="http://schemas.microsoft.com/office/drawing/2014/main" id="{287F5513-B6BC-64EF-F0E4-73D3CE5593C9}"/>
                </a:ext>
              </a:extLst>
            </p:cNvPr>
            <p:cNvSpPr txBox="1"/>
            <p:nvPr/>
          </p:nvSpPr>
          <p:spPr>
            <a:xfrm>
              <a:off x="5678394" y="4139039"/>
              <a:ext cx="5980206" cy="2100575"/>
            </a:xfrm>
            <a:prstGeom prst="rect">
              <a:avLst/>
            </a:prstGeom>
            <a:noFill/>
          </p:spPr>
          <p:txBody>
            <a:bodyPr wrap="square">
              <a:spAutoFit/>
            </a:bodyPr>
            <a:lstStyle/>
            <a:p>
              <a:pPr algn="just">
                <a:buClr>
                  <a:srgbClr val="FF0000"/>
                </a:buClr>
                <a:buFont typeface="Wingdings" panose="05000000000000000000" pitchFamily="2" charset="2"/>
                <a:buNone/>
              </a:pPr>
              <a:r>
                <a:rPr lang="en-US" altLang="zh-CN" sz="1450" dirty="0">
                  <a:latin typeface="Times New Roman" panose="02020603050405020304" pitchFamily="18" charset="0"/>
                  <a:ea typeface="宋体" panose="02010600030101010101" pitchFamily="2" charset="-122"/>
                  <a:cs typeface="Times New Roman" panose="02020603050405020304" pitchFamily="18" charset="0"/>
                </a:rPr>
                <a:t>const int a=2;</a:t>
              </a:r>
            </a:p>
            <a:p>
              <a:pPr>
                <a:buFont typeface="Wingdings" panose="05000000000000000000" pitchFamily="2" charset="2"/>
                <a:buNone/>
              </a:pPr>
              <a:r>
                <a:rPr lang="en-US" altLang="zh-CN" sz="1450" dirty="0">
                  <a:latin typeface="Times New Roman" panose="02020603050405020304" pitchFamily="18" charset="0"/>
                  <a:ea typeface="宋体" panose="02010600030101010101" pitchFamily="2" charset="-122"/>
                  <a:cs typeface="Times New Roman" panose="02020603050405020304" pitchFamily="18" charset="0"/>
                </a:rPr>
                <a:t>int b=3;</a:t>
              </a:r>
            </a:p>
            <a:p>
              <a:pPr>
                <a:buFont typeface="Wingdings" panose="05000000000000000000" pitchFamily="2" charset="2"/>
                <a:buNone/>
              </a:pPr>
              <a:r>
                <a:rPr lang="en-US" altLang="zh-CN" sz="1450" dirty="0">
                  <a:latin typeface="Times New Roman" panose="02020603050405020304" pitchFamily="18" charset="0"/>
                  <a:ea typeface="宋体" panose="02010600030101010101" pitchFamily="2" charset="-122"/>
                  <a:cs typeface="Times New Roman" panose="02020603050405020304" pitchFamily="18" charset="0"/>
                </a:rPr>
                <a:t>int *q=&amp;b;</a:t>
              </a:r>
            </a:p>
            <a:p>
              <a:pPr>
                <a:buFont typeface="Wingdings" panose="05000000000000000000" pitchFamily="2" charset="2"/>
                <a:buNone/>
              </a:pPr>
              <a:r>
                <a:rPr lang="en-US" altLang="zh-CN" sz="1450" dirty="0">
                  <a:latin typeface="Times New Roman" panose="02020603050405020304" pitchFamily="18" charset="0"/>
                  <a:ea typeface="宋体" panose="02010600030101010101" pitchFamily="2" charset="-122"/>
                  <a:cs typeface="Times New Roman" panose="02020603050405020304" pitchFamily="18" charset="0"/>
                </a:rPr>
                <a:t>const int * const p=&amp;a; //</a:t>
              </a:r>
              <a:r>
                <a:rPr lang="zh-CN" altLang="en-US" sz="1450" dirty="0">
                  <a:latin typeface="Times New Roman" panose="02020603050405020304" pitchFamily="18" charset="0"/>
                  <a:ea typeface="宋体" panose="02010600030101010101" pitchFamily="2" charset="-122"/>
                  <a:cs typeface="Times New Roman" panose="02020603050405020304" pitchFamily="18" charset="0"/>
                </a:rPr>
                <a:t>定义了一个常量指针并初始化</a:t>
              </a:r>
            </a:p>
            <a:p>
              <a:pPr>
                <a:buFont typeface="Wingdings" panose="05000000000000000000" pitchFamily="2" charset="2"/>
                <a:buNone/>
              </a:pPr>
              <a:r>
                <a:rPr lang="en-US" altLang="zh-CN" sz="1450" dirty="0">
                  <a:latin typeface="Times New Roman" panose="02020603050405020304" pitchFamily="18" charset="0"/>
                  <a:ea typeface="宋体" panose="02010600030101010101" pitchFamily="2" charset="-122"/>
                  <a:cs typeface="Times New Roman" panose="02020603050405020304" pitchFamily="18" charset="0"/>
                </a:rPr>
                <a:t>p=&amp;b;                            //</a:t>
              </a:r>
              <a:r>
                <a:rPr lang="zh-CN" altLang="en-US" sz="1450" dirty="0">
                  <a:latin typeface="Times New Roman" panose="02020603050405020304" pitchFamily="18" charset="0"/>
                  <a:ea typeface="宋体" panose="02010600030101010101" pitchFamily="2" charset="-122"/>
                  <a:cs typeface="Times New Roman" panose="02020603050405020304" pitchFamily="18" charset="0"/>
                </a:rPr>
                <a:t>错误</a:t>
              </a:r>
              <a:r>
                <a:rPr lang="en-US" altLang="zh-CN" sz="1450" dirty="0">
                  <a:latin typeface="Times New Roman" panose="02020603050405020304" pitchFamily="18" charset="0"/>
                  <a:ea typeface="宋体" panose="02010600030101010101" pitchFamily="2" charset="-122"/>
                  <a:cs typeface="Times New Roman" panose="02020603050405020304" pitchFamily="18" charset="0"/>
                </a:rPr>
                <a:t>,</a:t>
              </a:r>
              <a:r>
                <a:rPr lang="zh-CN" altLang="en-US" sz="1450" dirty="0">
                  <a:latin typeface="Times New Roman" panose="02020603050405020304" pitchFamily="18" charset="0"/>
                  <a:ea typeface="宋体" panose="02010600030101010101" pitchFamily="2" charset="-122"/>
                  <a:cs typeface="Times New Roman" panose="02020603050405020304" pitchFamily="18" charset="0"/>
                </a:rPr>
                <a:t>常指针常量的值为常量，不能指向其它变量</a:t>
              </a:r>
            </a:p>
            <a:p>
              <a:pPr>
                <a:buFont typeface="Wingdings" panose="05000000000000000000" pitchFamily="2" charset="2"/>
                <a:buNone/>
              </a:pPr>
              <a:r>
                <a:rPr lang="en-US" altLang="zh-CN" sz="1450" dirty="0">
                  <a:latin typeface="Times New Roman" panose="02020603050405020304" pitchFamily="18" charset="0"/>
                  <a:ea typeface="宋体" panose="02010600030101010101" pitchFamily="2" charset="-122"/>
                  <a:cs typeface="Times New Roman" panose="02020603050405020304" pitchFamily="18" charset="0"/>
                </a:rPr>
                <a:t>p=NULL;                       //</a:t>
              </a:r>
              <a:r>
                <a:rPr lang="zh-CN" altLang="en-US" sz="1450" dirty="0">
                  <a:latin typeface="Times New Roman" panose="02020603050405020304" pitchFamily="18" charset="0"/>
                  <a:ea typeface="宋体" panose="02010600030101010101" pitchFamily="2" charset="-122"/>
                  <a:cs typeface="Times New Roman" panose="02020603050405020304" pitchFamily="18" charset="0"/>
                </a:rPr>
                <a:t>错误</a:t>
              </a:r>
              <a:r>
                <a:rPr lang="en-US" altLang="zh-CN" sz="1450" dirty="0">
                  <a:latin typeface="Times New Roman" panose="02020603050405020304" pitchFamily="18" charset="0"/>
                  <a:ea typeface="宋体" panose="02010600030101010101" pitchFamily="2" charset="-122"/>
                  <a:cs typeface="Times New Roman" panose="02020603050405020304" pitchFamily="18" charset="0"/>
                </a:rPr>
                <a:t>,</a:t>
              </a:r>
              <a:r>
                <a:rPr lang="zh-CN" altLang="en-US" sz="1450" dirty="0">
                  <a:latin typeface="Times New Roman" panose="02020603050405020304" pitchFamily="18" charset="0"/>
                  <a:ea typeface="宋体" panose="02010600030101010101" pitchFamily="2" charset="-122"/>
                  <a:cs typeface="Times New Roman" panose="02020603050405020304" pitchFamily="18" charset="0"/>
                </a:rPr>
                <a:t>常指针常量的值为常量，不能被改变</a:t>
              </a:r>
            </a:p>
            <a:p>
              <a:pPr>
                <a:buFont typeface="Wingdings" panose="05000000000000000000" pitchFamily="2" charset="2"/>
                <a:buNone/>
              </a:pPr>
              <a:r>
                <a:rPr lang="zh-CN" altLang="en-US" sz="145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1450" dirty="0">
                  <a:latin typeface="Times New Roman" panose="02020603050405020304" pitchFamily="18" charset="0"/>
                  <a:ea typeface="宋体" panose="02010600030101010101" pitchFamily="2" charset="-122"/>
                  <a:cs typeface="Times New Roman" panose="02020603050405020304" pitchFamily="18" charset="0"/>
                </a:rPr>
                <a:t>p=b;                              //</a:t>
              </a:r>
              <a:r>
                <a:rPr lang="zh-CN" altLang="en-US" sz="1450" dirty="0">
                  <a:latin typeface="Times New Roman" panose="02020603050405020304" pitchFamily="18" charset="0"/>
                  <a:ea typeface="宋体" panose="02010600030101010101" pitchFamily="2" charset="-122"/>
                  <a:cs typeface="Times New Roman" panose="02020603050405020304" pitchFamily="18" charset="0"/>
                </a:rPr>
                <a:t>错误</a:t>
              </a:r>
              <a:r>
                <a:rPr lang="en-US" altLang="zh-CN" sz="1450" dirty="0">
                  <a:latin typeface="Times New Roman" panose="02020603050405020304" pitchFamily="18" charset="0"/>
                  <a:ea typeface="宋体" panose="02010600030101010101" pitchFamily="2" charset="-122"/>
                  <a:cs typeface="Times New Roman" panose="02020603050405020304" pitchFamily="18" charset="0"/>
                </a:rPr>
                <a:t>,</a:t>
              </a:r>
              <a:r>
                <a:rPr lang="zh-CN" altLang="en-US" sz="1450" dirty="0">
                  <a:latin typeface="Times New Roman" panose="02020603050405020304" pitchFamily="18" charset="0"/>
                  <a:ea typeface="宋体" panose="02010600030101010101" pitchFamily="2" charset="-122"/>
                  <a:cs typeface="Times New Roman" panose="02020603050405020304" pitchFamily="18" charset="0"/>
                </a:rPr>
                <a:t>常指针常量所指的值为常量，不能被改变</a:t>
              </a:r>
            </a:p>
            <a:p>
              <a:pPr>
                <a:buFont typeface="Wingdings" panose="05000000000000000000" pitchFamily="2" charset="2"/>
                <a:buNone/>
              </a:pPr>
              <a:r>
                <a:rPr lang="en-US" altLang="zh-CN" sz="1450" dirty="0">
                  <a:latin typeface="Times New Roman" panose="02020603050405020304" pitchFamily="18" charset="0"/>
                  <a:ea typeface="宋体" panose="02010600030101010101" pitchFamily="2" charset="-122"/>
                  <a:cs typeface="Times New Roman" panose="02020603050405020304" pitchFamily="18" charset="0"/>
                </a:rPr>
                <a:t>p=q;	                   //</a:t>
              </a:r>
              <a:r>
                <a:rPr lang="zh-CN" altLang="en-US" sz="1450" dirty="0">
                  <a:latin typeface="Times New Roman" panose="02020603050405020304" pitchFamily="18" charset="0"/>
                  <a:ea typeface="宋体" panose="02010600030101010101" pitchFamily="2" charset="-122"/>
                  <a:cs typeface="Times New Roman" panose="02020603050405020304" pitchFamily="18" charset="0"/>
                </a:rPr>
                <a:t>错误</a:t>
              </a:r>
              <a:r>
                <a:rPr lang="en-US" altLang="zh-CN" sz="1450" dirty="0">
                  <a:latin typeface="Times New Roman" panose="02020603050405020304" pitchFamily="18" charset="0"/>
                  <a:ea typeface="宋体" panose="02010600030101010101" pitchFamily="2" charset="-122"/>
                  <a:cs typeface="Times New Roman" panose="02020603050405020304" pitchFamily="18" charset="0"/>
                </a:rPr>
                <a:t>,</a:t>
              </a:r>
              <a:r>
                <a:rPr lang="zh-CN" altLang="en-US" sz="1450" dirty="0">
                  <a:latin typeface="Times New Roman" panose="02020603050405020304" pitchFamily="18" charset="0"/>
                  <a:ea typeface="宋体" panose="02010600030101010101" pitchFamily="2" charset="-122"/>
                  <a:cs typeface="Times New Roman" panose="02020603050405020304" pitchFamily="18" charset="0"/>
                </a:rPr>
                <a:t>常指针常量的值为常量，不能被改变</a:t>
              </a:r>
            </a:p>
            <a:p>
              <a:pPr>
                <a:buFont typeface="Wingdings" panose="05000000000000000000" pitchFamily="2" charset="2"/>
                <a:buNone/>
              </a:pPr>
              <a:r>
                <a:rPr lang="en-US" altLang="zh-CN" sz="1450" dirty="0">
                  <a:latin typeface="Times New Roman" panose="02020603050405020304" pitchFamily="18" charset="0"/>
                  <a:ea typeface="宋体" panose="02010600030101010101" pitchFamily="2" charset="-122"/>
                  <a:cs typeface="Times New Roman" panose="02020603050405020304" pitchFamily="18" charset="0"/>
                </a:rPr>
                <a:t>q=p;                                //</a:t>
              </a:r>
              <a:r>
                <a:rPr lang="zh-CN" altLang="en-US" sz="1450" dirty="0">
                  <a:latin typeface="Times New Roman" panose="02020603050405020304" pitchFamily="18" charset="0"/>
                  <a:ea typeface="宋体" panose="02010600030101010101" pitchFamily="2" charset="-122"/>
                  <a:cs typeface="Times New Roman" panose="02020603050405020304" pitchFamily="18" charset="0"/>
                </a:rPr>
                <a:t>错误</a:t>
              </a:r>
              <a:r>
                <a:rPr lang="en-US" altLang="zh-CN" sz="1450" dirty="0">
                  <a:latin typeface="Times New Roman" panose="02020603050405020304" pitchFamily="18" charset="0"/>
                  <a:ea typeface="宋体" panose="02010600030101010101" pitchFamily="2" charset="-122"/>
                  <a:cs typeface="Times New Roman" panose="02020603050405020304" pitchFamily="18" charset="0"/>
                </a:rPr>
                <a:t>,</a:t>
              </a:r>
              <a:r>
                <a:rPr lang="zh-CN" altLang="en-US" sz="1450" dirty="0">
                  <a:latin typeface="Times New Roman" panose="02020603050405020304" pitchFamily="18" charset="0"/>
                  <a:ea typeface="宋体" panose="02010600030101010101" pitchFamily="2" charset="-122"/>
                  <a:cs typeface="Times New Roman" panose="02020603050405020304" pitchFamily="18" charset="0"/>
                </a:rPr>
                <a:t>不能将一个常指针赋给非常指针</a:t>
              </a:r>
            </a:p>
          </p:txBody>
        </p:sp>
        <p:sp>
          <p:nvSpPr>
            <p:cNvPr id="24" name="矩形: 圆角 23">
              <a:extLst>
                <a:ext uri="{FF2B5EF4-FFF2-40B4-BE49-F238E27FC236}">
                  <a16:creationId xmlns:a16="http://schemas.microsoft.com/office/drawing/2014/main" id="{09460B02-3815-88C7-581C-E207C8A9C09F}"/>
                </a:ext>
              </a:extLst>
            </p:cNvPr>
            <p:cNvSpPr/>
            <p:nvPr/>
          </p:nvSpPr>
          <p:spPr>
            <a:xfrm>
              <a:off x="5553634" y="4148696"/>
              <a:ext cx="6104965" cy="2100575"/>
            </a:xfrm>
            <a:prstGeom prst="roundRect">
              <a:avLst>
                <a:gd name="adj" fmla="val 5093"/>
              </a:avLst>
            </a:prstGeom>
            <a:noFill/>
            <a:ln w="1905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Times New Roman" panose="02020603050405020304" pitchFamily="18" charset="0"/>
                <a:ea typeface="宋体" panose="02010600030101010101" pitchFamily="2" charset="-122"/>
                <a:cs typeface="Times New Roman" panose="02020603050405020304" pitchFamily="18" charset="0"/>
              </a:endParaRPr>
            </a:p>
          </p:txBody>
        </p:sp>
      </p:grpSp>
      <p:grpSp>
        <p:nvGrpSpPr>
          <p:cNvPr id="26" name="组合 25">
            <a:extLst>
              <a:ext uri="{FF2B5EF4-FFF2-40B4-BE49-F238E27FC236}">
                <a16:creationId xmlns:a16="http://schemas.microsoft.com/office/drawing/2014/main" id="{21B236C3-6B2E-DF89-1657-02266F3EAFF6}"/>
              </a:ext>
            </a:extLst>
          </p:cNvPr>
          <p:cNvGrpSpPr/>
          <p:nvPr/>
        </p:nvGrpSpPr>
        <p:grpSpPr>
          <a:xfrm>
            <a:off x="2021878" y="4852759"/>
            <a:ext cx="7293161" cy="1173072"/>
            <a:chOff x="2021878" y="4852759"/>
            <a:chExt cx="7293161" cy="1173072"/>
          </a:xfrm>
        </p:grpSpPr>
        <p:grpSp>
          <p:nvGrpSpPr>
            <p:cNvPr id="27" name="组合 26">
              <a:extLst>
                <a:ext uri="{FF2B5EF4-FFF2-40B4-BE49-F238E27FC236}">
                  <a16:creationId xmlns:a16="http://schemas.microsoft.com/office/drawing/2014/main" id="{2420E1B5-B77D-DF0B-FC88-72F1D4C915CA}"/>
                </a:ext>
              </a:extLst>
            </p:cNvPr>
            <p:cNvGrpSpPr/>
            <p:nvPr/>
          </p:nvGrpSpPr>
          <p:grpSpPr>
            <a:xfrm>
              <a:off x="2021878" y="4852759"/>
              <a:ext cx="7293161" cy="1173072"/>
              <a:chOff x="717970" y="5177846"/>
              <a:chExt cx="7293161" cy="1173072"/>
            </a:xfrm>
          </p:grpSpPr>
          <p:sp>
            <p:nvSpPr>
              <p:cNvPr id="29" name="core goal bar">
                <a:extLst>
                  <a:ext uri="{FF2B5EF4-FFF2-40B4-BE49-F238E27FC236}">
                    <a16:creationId xmlns:a16="http://schemas.microsoft.com/office/drawing/2014/main" id="{04F0621A-11B1-E9A0-54A1-CE9EAE527D76}"/>
                  </a:ext>
                </a:extLst>
              </p:cNvPr>
              <p:cNvSpPr/>
              <p:nvPr/>
            </p:nvSpPr>
            <p:spPr>
              <a:xfrm>
                <a:off x="973238" y="5502362"/>
                <a:ext cx="7037893" cy="848556"/>
              </a:xfrm>
              <a:prstGeom prst="roundRect">
                <a:avLst/>
              </a:prstGeom>
              <a:solidFill>
                <a:srgbClr val="EAF6FF">
                  <a:alpha val="93000"/>
                </a:srgbClr>
              </a:solidFill>
              <a:ln w="28575">
                <a:solidFill>
                  <a:schemeClr val="bg1"/>
                </a:solidFill>
              </a:ln>
              <a:effectLst>
                <a:outerShdw blurRad="25400" dist="5080" dir="5400000" algn="ctr" rotWithShape="0">
                  <a:srgbClr val="8BBDEB">
                    <a:alpha val="11000"/>
                  </a:srgbClr>
                </a:outerShdw>
              </a:effectLst>
            </p:spPr>
            <p:txBody>
              <a:bodyPr/>
              <a:lstStyle/>
              <a:p>
                <a:endParaRPr lang="zh-CN" altLang="en-US" dirty="0"/>
              </a:p>
            </p:txBody>
          </p:sp>
          <p:grpSp>
            <p:nvGrpSpPr>
              <p:cNvPr id="30" name="组合 29">
                <a:extLst>
                  <a:ext uri="{FF2B5EF4-FFF2-40B4-BE49-F238E27FC236}">
                    <a16:creationId xmlns:a16="http://schemas.microsoft.com/office/drawing/2014/main" id="{7D90E5EF-4320-3991-3ECE-0A17548443C0}"/>
                  </a:ext>
                </a:extLst>
              </p:cNvPr>
              <p:cNvGrpSpPr/>
              <p:nvPr/>
            </p:nvGrpSpPr>
            <p:grpSpPr>
              <a:xfrm>
                <a:off x="717970" y="5177846"/>
                <a:ext cx="1004899" cy="969673"/>
                <a:chOff x="2156821" y="5386417"/>
                <a:chExt cx="599478" cy="578464"/>
              </a:xfrm>
            </p:grpSpPr>
            <p:sp>
              <p:nvSpPr>
                <p:cNvPr id="31" name="椭圆 30">
                  <a:extLst>
                    <a:ext uri="{FF2B5EF4-FFF2-40B4-BE49-F238E27FC236}">
                      <a16:creationId xmlns:a16="http://schemas.microsoft.com/office/drawing/2014/main" id="{6182A6E5-6DAB-F347-4AAC-C802D3850142}"/>
                    </a:ext>
                  </a:extLst>
                </p:cNvPr>
                <p:cNvSpPr/>
                <p:nvPr/>
              </p:nvSpPr>
              <p:spPr>
                <a:xfrm rot="20890438">
                  <a:off x="2342355" y="5507561"/>
                  <a:ext cx="273738" cy="264143"/>
                </a:xfrm>
                <a:prstGeom prst="ellipse">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800" b="1" dirty="0">
                    <a:latin typeface="微软雅黑" panose="020B0503020204020204" pitchFamily="34" charset="-122"/>
                    <a:ea typeface="微软雅黑" panose="020B0503020204020204" pitchFamily="34" charset="-122"/>
                  </a:endParaRPr>
                </a:p>
              </p:txBody>
            </p:sp>
            <p:pic>
              <p:nvPicPr>
                <p:cNvPr id="32" name="图形 31">
                  <a:extLst>
                    <a:ext uri="{FF2B5EF4-FFF2-40B4-BE49-F238E27FC236}">
                      <a16:creationId xmlns:a16="http://schemas.microsoft.com/office/drawing/2014/main" id="{73982278-5E8F-7D0C-493E-1AD53D395E2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20890438">
                  <a:off x="2156821" y="5386417"/>
                  <a:ext cx="599478" cy="578464"/>
                </a:xfrm>
                <a:prstGeom prst="rect">
                  <a:avLst/>
                </a:prstGeom>
              </p:spPr>
            </p:pic>
          </p:grpSp>
        </p:grpSp>
        <p:sp>
          <p:nvSpPr>
            <p:cNvPr id="28" name="文本框 27">
              <a:extLst>
                <a:ext uri="{FF2B5EF4-FFF2-40B4-BE49-F238E27FC236}">
                  <a16:creationId xmlns:a16="http://schemas.microsoft.com/office/drawing/2014/main" id="{03E84BA1-204B-2405-8756-3CE374E0962B}"/>
                </a:ext>
              </a:extLst>
            </p:cNvPr>
            <p:cNvSpPr txBox="1"/>
            <p:nvPr/>
          </p:nvSpPr>
          <p:spPr>
            <a:xfrm>
              <a:off x="3172329" y="5277221"/>
              <a:ext cx="6094902" cy="646331"/>
            </a:xfrm>
            <a:prstGeom prst="rect">
              <a:avLst/>
            </a:prstGeom>
            <a:noFill/>
          </p:spPr>
          <p:txBody>
            <a:bodyPr wrap="square">
              <a:spAutoFit/>
            </a:bodyPr>
            <a:lstStyle/>
            <a:p>
              <a:r>
                <a:rPr lang="zh-CN" altLang="en-US" dirty="0">
                  <a:latin typeface="Times New Roman" panose="02020603050405020304" pitchFamily="18" charset="0"/>
                  <a:ea typeface="宋体" panose="02010600030101010101" pitchFamily="2" charset="-122"/>
                  <a:cs typeface="Times New Roman" panose="02020603050405020304" pitchFamily="18" charset="0"/>
                </a:rPr>
                <a:t>注意</a:t>
              </a:r>
              <a:r>
                <a:rPr lang="en-US" altLang="zh-CN" dirty="0">
                  <a:latin typeface="Times New Roman" panose="02020603050405020304" pitchFamily="18" charset="0"/>
                  <a:ea typeface="宋体" panose="02010600030101010101" pitchFamily="2" charset="-122"/>
                  <a:cs typeface="Times New Roman" panose="02020603050405020304" pitchFamily="18" charset="0"/>
                </a:rPr>
                <a:t>:</a:t>
              </a:r>
              <a:r>
                <a:rPr lang="zh-CN" altLang="en-US" dirty="0">
                  <a:latin typeface="Times New Roman" panose="02020603050405020304" pitchFamily="18" charset="0"/>
                  <a:ea typeface="宋体" panose="02010600030101010101" pitchFamily="2" charset="-122"/>
                  <a:cs typeface="Times New Roman" panose="02020603050405020304" pitchFamily="18" charset="0"/>
                </a:rPr>
                <a:t>常指针类型通常用作函数的形参，以防止在函数体内通过形参修改实参指向的值，以保护实参。</a:t>
              </a:r>
            </a:p>
          </p:txBody>
        </p:sp>
      </p:grpSp>
    </p:spTree>
    <p:extLst>
      <p:ext uri="{BB962C8B-B14F-4D97-AF65-F5344CB8AC3E}">
        <p14:creationId xmlns:p14="http://schemas.microsoft.com/office/powerpoint/2010/main" val="3513148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fade">
                                      <p:cBhvr>
                                        <p:cTn id="12"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CE1253-3066-337C-6042-41AFE169D900}"/>
            </a:ext>
          </a:extLst>
        </p:cNvPr>
        <p:cNvGrpSpPr/>
        <p:nvPr/>
      </p:nvGrpSpPr>
      <p:grpSpPr>
        <a:xfrm>
          <a:off x="0" y="0"/>
          <a:ext cx="0" cy="0"/>
          <a:chOff x="0" y="0"/>
          <a:chExt cx="0" cy="0"/>
        </a:xfrm>
      </p:grpSpPr>
      <p:sp>
        <p:nvSpPr>
          <p:cNvPr id="2" name="文本框 1">
            <a:extLst>
              <a:ext uri="{FF2B5EF4-FFF2-40B4-BE49-F238E27FC236}">
                <a16:creationId xmlns:a16="http://schemas.microsoft.com/office/drawing/2014/main" id="{9627EE04-A59F-D563-59C0-659BFDC919E2}"/>
              </a:ext>
            </a:extLst>
          </p:cNvPr>
          <p:cNvSpPr txBox="1"/>
          <p:nvPr/>
        </p:nvSpPr>
        <p:spPr>
          <a:xfrm>
            <a:off x="900848" y="121514"/>
            <a:ext cx="10560350" cy="584775"/>
          </a:xfrm>
          <a:prstGeom prst="rect">
            <a:avLst/>
          </a:prstGeom>
          <a:noFill/>
        </p:spPr>
        <p:txBody>
          <a:bodyPr wrap="square">
            <a:spAutoFit/>
          </a:bodyPr>
          <a:lstStyle/>
          <a:p>
            <a:r>
              <a:rPr lang="en-US" altLang="zh-CN" sz="3200" b="1" dirty="0">
                <a:latin typeface="微软雅黑" panose="020B0503020204020204" pitchFamily="34" charset="-122"/>
                <a:ea typeface="微软雅黑" panose="020B0503020204020204" pitchFamily="34" charset="-122"/>
                <a:cs typeface="+mj-cs"/>
              </a:rPr>
              <a:t>3.4 </a:t>
            </a:r>
            <a:r>
              <a:rPr lang="zh-CN" altLang="en-US" sz="3200" b="1" dirty="0">
                <a:latin typeface="微软雅黑" panose="020B0503020204020204" pitchFamily="34" charset="-122"/>
                <a:ea typeface="微软雅黑" panose="020B0503020204020204" pitchFamily="34" charset="-122"/>
                <a:cs typeface="+mj-cs"/>
              </a:rPr>
              <a:t>引用类型</a:t>
            </a:r>
          </a:p>
        </p:txBody>
      </p:sp>
      <p:grpSp>
        <p:nvGrpSpPr>
          <p:cNvPr id="16" name="组合 15">
            <a:extLst>
              <a:ext uri="{FF2B5EF4-FFF2-40B4-BE49-F238E27FC236}">
                <a16:creationId xmlns:a16="http://schemas.microsoft.com/office/drawing/2014/main" id="{6F00F13C-4802-86EA-CCAA-452C62501A2D}"/>
              </a:ext>
            </a:extLst>
          </p:cNvPr>
          <p:cNvGrpSpPr/>
          <p:nvPr/>
        </p:nvGrpSpPr>
        <p:grpSpPr>
          <a:xfrm>
            <a:off x="677577" y="3483693"/>
            <a:ext cx="4150981" cy="462432"/>
            <a:chOff x="1434095" y="3228049"/>
            <a:chExt cx="4150981" cy="462432"/>
          </a:xfrm>
        </p:grpSpPr>
        <p:sp>
          <p:nvSpPr>
            <p:cNvPr id="6" name="矩形: 圆角 5">
              <a:extLst>
                <a:ext uri="{FF2B5EF4-FFF2-40B4-BE49-F238E27FC236}">
                  <a16:creationId xmlns:a16="http://schemas.microsoft.com/office/drawing/2014/main" id="{E13993F6-F0CE-1EB4-A8B1-FBD93E25574F}"/>
                </a:ext>
              </a:extLst>
            </p:cNvPr>
            <p:cNvSpPr/>
            <p:nvPr/>
          </p:nvSpPr>
          <p:spPr>
            <a:xfrm>
              <a:off x="1434095" y="3228049"/>
              <a:ext cx="4150981" cy="462432"/>
            </a:xfrm>
            <a:prstGeom prst="roundRect">
              <a:avLst>
                <a:gd name="adj" fmla="val 5093"/>
              </a:avLst>
            </a:prstGeom>
            <a:solidFill>
              <a:schemeClr val="bg1"/>
            </a:solidFill>
            <a:ln w="1905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ea typeface="宋体" panose="02010600030101010101" pitchFamily="2" charset="-122"/>
                <a:cs typeface="Times New Roman" panose="02020603050405020304" pitchFamily="18" charset="0"/>
              </a:endParaRPr>
            </a:p>
          </p:txBody>
        </p:sp>
        <p:sp>
          <p:nvSpPr>
            <p:cNvPr id="7" name="文本框 6">
              <a:extLst>
                <a:ext uri="{FF2B5EF4-FFF2-40B4-BE49-F238E27FC236}">
                  <a16:creationId xmlns:a16="http://schemas.microsoft.com/office/drawing/2014/main" id="{BEE26D50-2981-C444-7FFD-2F8427D12634}"/>
                </a:ext>
              </a:extLst>
            </p:cNvPr>
            <p:cNvSpPr txBox="1"/>
            <p:nvPr/>
          </p:nvSpPr>
          <p:spPr>
            <a:xfrm>
              <a:off x="1499879" y="3274599"/>
              <a:ext cx="4025992" cy="369332"/>
            </a:xfrm>
            <a:prstGeom prst="rect">
              <a:avLst/>
            </a:prstGeom>
            <a:noFill/>
          </p:spPr>
          <p:txBody>
            <a:bodyPr wrap="square">
              <a:spAutoFit/>
            </a:bodyPr>
            <a:lstStyle/>
            <a:p>
              <a:pPr algn="ctr" eaLnBrk="1" hangingPunct="1">
                <a:buFont typeface="Wingdings" panose="05000000000000000000" pitchFamily="2" charset="2"/>
                <a:buNone/>
              </a:pPr>
              <a:r>
                <a:rPr lang="zh-CN" altLang="en-US" sz="1800" b="1" dirty="0">
                  <a:latin typeface="Times New Roman" panose="02020603050405020304" pitchFamily="18" charset="0"/>
                  <a:ea typeface="宋体" panose="02010600030101010101" pitchFamily="2" charset="-122"/>
                  <a:cs typeface="Times New Roman" panose="02020603050405020304" pitchFamily="18" charset="0"/>
                </a:rPr>
                <a:t>数据类型  </a:t>
              </a:r>
              <a:r>
                <a:rPr lang="en-US" altLang="zh-CN" sz="1800" b="1" dirty="0">
                  <a:latin typeface="Times New Roman" panose="02020603050405020304" pitchFamily="18" charset="0"/>
                  <a:ea typeface="宋体" panose="02010600030101010101" pitchFamily="2" charset="-122"/>
                  <a:cs typeface="Times New Roman" panose="02020603050405020304" pitchFamily="18" charset="0"/>
                </a:rPr>
                <a:t>&amp; </a:t>
              </a:r>
              <a:r>
                <a:rPr lang="zh-CN" altLang="en-US" sz="1800" b="1" dirty="0">
                  <a:latin typeface="Times New Roman" panose="02020603050405020304" pitchFamily="18" charset="0"/>
                  <a:ea typeface="宋体" panose="02010600030101010101" pitchFamily="2" charset="-122"/>
                  <a:cs typeface="Times New Roman" panose="02020603050405020304" pitchFamily="18" charset="0"/>
                </a:rPr>
                <a:t>引用变量名 </a:t>
              </a:r>
              <a:r>
                <a:rPr lang="en-US" altLang="zh-CN" sz="1800" b="1" dirty="0">
                  <a:latin typeface="Times New Roman" panose="02020603050405020304" pitchFamily="18" charset="0"/>
                  <a:ea typeface="宋体" panose="02010600030101010101" pitchFamily="2" charset="-122"/>
                  <a:cs typeface="Times New Roman" panose="02020603050405020304" pitchFamily="18" charset="0"/>
                </a:rPr>
                <a:t>= </a:t>
              </a:r>
              <a:r>
                <a:rPr lang="zh-CN" altLang="en-US" sz="1800" b="1" dirty="0">
                  <a:latin typeface="Times New Roman" panose="02020603050405020304" pitchFamily="18" charset="0"/>
                  <a:ea typeface="宋体" panose="02010600030101010101" pitchFamily="2" charset="-122"/>
                  <a:cs typeface="Times New Roman" panose="02020603050405020304" pitchFamily="18" charset="0"/>
                </a:rPr>
                <a:t>变量名</a:t>
              </a:r>
              <a:r>
                <a:rPr lang="en-US" altLang="zh-CN" sz="1800" b="1" dirty="0">
                  <a:latin typeface="Times New Roman" panose="02020603050405020304" pitchFamily="18" charset="0"/>
                  <a:ea typeface="宋体" panose="02010600030101010101" pitchFamily="2" charset="-122"/>
                  <a:cs typeface="Times New Roman" panose="02020603050405020304" pitchFamily="18" charset="0"/>
                </a:rPr>
                <a:t>; </a:t>
              </a:r>
            </a:p>
          </p:txBody>
        </p:sp>
      </p:grpSp>
      <p:sp>
        <p:nvSpPr>
          <p:cNvPr id="9" name="文本框 8">
            <a:extLst>
              <a:ext uri="{FF2B5EF4-FFF2-40B4-BE49-F238E27FC236}">
                <a16:creationId xmlns:a16="http://schemas.microsoft.com/office/drawing/2014/main" id="{6262EB4C-EC77-7D85-837D-6CEC06438DDA}"/>
              </a:ext>
            </a:extLst>
          </p:cNvPr>
          <p:cNvSpPr txBox="1"/>
          <p:nvPr/>
        </p:nvSpPr>
        <p:spPr>
          <a:xfrm>
            <a:off x="475290" y="1048585"/>
            <a:ext cx="10819853" cy="1754326"/>
          </a:xfrm>
          <a:prstGeom prst="rect">
            <a:avLst/>
          </a:prstGeom>
          <a:noFill/>
        </p:spPr>
        <p:txBody>
          <a:bodyPr wrap="square">
            <a:spAutoFit/>
          </a:bodyPr>
          <a:lstStyle/>
          <a:p>
            <a:pPr indent="457200" algn="just">
              <a:buFont typeface="Wingdings" panose="05000000000000000000" pitchFamily="2" charset="2"/>
              <a:buNone/>
            </a:pPr>
            <a:r>
              <a:rPr lang="zh-CN" altLang="en-US" sz="1800" dirty="0">
                <a:latin typeface="Times New Roman" panose="02020603050405020304" pitchFamily="18" charset="0"/>
                <a:ea typeface="宋体" panose="02010600030101010101" pitchFamily="2" charset="-122"/>
                <a:cs typeface="Times New Roman" panose="02020603050405020304" pitchFamily="18" charset="0"/>
              </a:rPr>
              <a:t>从逻辑上理解，引用（</a:t>
            </a:r>
            <a:r>
              <a:rPr lang="en-US" altLang="zh-CN" sz="1800" dirty="0">
                <a:latin typeface="Times New Roman" panose="02020603050405020304" pitchFamily="18" charset="0"/>
                <a:ea typeface="宋体" panose="02010600030101010101" pitchFamily="2" charset="-122"/>
                <a:cs typeface="Times New Roman" panose="02020603050405020304" pitchFamily="18" charset="0"/>
              </a:rPr>
              <a:t>reference</a:t>
            </a:r>
            <a:r>
              <a:rPr lang="zh-CN" altLang="en-US" sz="1800" dirty="0">
                <a:latin typeface="Times New Roman" panose="02020603050405020304" pitchFamily="18" charset="0"/>
                <a:ea typeface="宋体" panose="02010600030101010101" pitchFamily="2" charset="-122"/>
                <a:cs typeface="Times New Roman" panose="02020603050405020304" pitchFamily="18" charset="0"/>
              </a:rPr>
              <a:t>）是已存在变量的</a:t>
            </a:r>
            <a:r>
              <a:rPr lang="zh-CN" altLang="en-US" sz="1800" b="1" dirty="0">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rPr>
              <a:t>别名（</a:t>
            </a:r>
            <a:r>
              <a:rPr lang="en-US" altLang="zh-CN" sz="1800" b="1" dirty="0">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rPr>
              <a:t>alias</a:t>
            </a:r>
            <a:r>
              <a:rPr lang="zh-CN" altLang="en-US" sz="1800" b="1" dirty="0">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1800" b="1" dirty="0">
                <a:latin typeface="Times New Roman" panose="02020603050405020304" pitchFamily="18" charset="0"/>
                <a:ea typeface="宋体" panose="02010600030101010101" pitchFamily="2" charset="-122"/>
                <a:cs typeface="Times New Roman" panose="02020603050405020304" pitchFamily="18" charset="0"/>
              </a:rPr>
              <a:t>，</a:t>
            </a:r>
            <a:r>
              <a:rPr lang="zh-CN" altLang="en-US" sz="1800" dirty="0">
                <a:latin typeface="Times New Roman" panose="02020603050405020304" pitchFamily="18" charset="0"/>
                <a:ea typeface="宋体" panose="02010600030101010101" pitchFamily="2" charset="-122"/>
                <a:cs typeface="Times New Roman" panose="02020603050405020304" pitchFamily="18" charset="0"/>
              </a:rPr>
              <a:t>通过引用我们可以间接访问变量，指针也能间接访问变量，但引用在使用上相对指针</a:t>
            </a:r>
            <a:r>
              <a:rPr lang="zh-CN" altLang="en-US" sz="1800" b="1" dirty="0">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rPr>
              <a:t>更安全</a:t>
            </a:r>
            <a:r>
              <a:rPr lang="zh-CN" altLang="en-US" sz="1800" dirty="0">
                <a:latin typeface="Times New Roman" panose="02020603050405020304" pitchFamily="18" charset="0"/>
                <a:ea typeface="宋体" panose="02010600030101010101" pitchFamily="2" charset="-122"/>
                <a:cs typeface="Times New Roman" panose="02020603050405020304" pitchFamily="18" charset="0"/>
              </a:rPr>
              <a:t>。引用的主要用途是为了描述函数的参数和返回值，特别是为了传递较大的数据变量。</a:t>
            </a:r>
            <a:endParaRPr lang="en-US" altLang="zh-CN" sz="1800" dirty="0">
              <a:latin typeface="Times New Roman" panose="02020603050405020304" pitchFamily="18" charset="0"/>
              <a:ea typeface="宋体" panose="02010600030101010101" pitchFamily="2" charset="-122"/>
              <a:cs typeface="Times New Roman" panose="02020603050405020304" pitchFamily="18" charset="0"/>
            </a:endParaRPr>
          </a:p>
          <a:p>
            <a:pPr indent="457200" algn="just">
              <a:buFont typeface="Wingdings" panose="05000000000000000000" pitchFamily="2" charset="2"/>
              <a:buNone/>
            </a:pPr>
            <a:r>
              <a:rPr lang="zh-CN" altLang="en-US" sz="1800" dirty="0">
                <a:latin typeface="Times New Roman" panose="02020603050405020304" pitchFamily="18" charset="0"/>
                <a:ea typeface="宋体" panose="02010600030101010101" pitchFamily="2" charset="-122"/>
                <a:cs typeface="Times New Roman" panose="02020603050405020304" pitchFamily="18" charset="0"/>
              </a:rPr>
              <a:t>对引用型变量的操作实际上就是对被引用变量的操作。当定义一个引用型变量时，需要用已存在的变量对其初始化，于是引用就被绑定在那个变量上，对于引用的改动就是对它所绑定的变量的改动，反之亦然。</a:t>
            </a:r>
            <a:endParaRPr lang="zh-CN" altLang="en-US"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p:txBody>
      </p:sp>
      <p:sp>
        <p:nvSpPr>
          <p:cNvPr id="11" name="文本框 10">
            <a:extLst>
              <a:ext uri="{FF2B5EF4-FFF2-40B4-BE49-F238E27FC236}">
                <a16:creationId xmlns:a16="http://schemas.microsoft.com/office/drawing/2014/main" id="{AACF4271-FD43-519F-E45C-F8E8EB804D8E}"/>
              </a:ext>
            </a:extLst>
          </p:cNvPr>
          <p:cNvSpPr txBox="1"/>
          <p:nvPr/>
        </p:nvSpPr>
        <p:spPr>
          <a:xfrm>
            <a:off x="841642" y="2958636"/>
            <a:ext cx="4243474" cy="369332"/>
          </a:xfrm>
          <a:prstGeom prst="rect">
            <a:avLst/>
          </a:prstGeom>
          <a:noFill/>
        </p:spPr>
        <p:txBody>
          <a:bodyPr wrap="square">
            <a:spAutoFit/>
          </a:bodyPr>
          <a:lstStyle/>
          <a:p>
            <a:r>
              <a:rPr lang="zh-CN" altLang="en-US"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定义一个引用型变量的语法格式为：</a:t>
            </a:r>
            <a:r>
              <a:rPr lang="zh-CN" altLang="en-US" sz="1800" dirty="0">
                <a:latin typeface="Times New Roman" panose="02020603050405020304" pitchFamily="18" charset="0"/>
                <a:ea typeface="宋体" panose="02010600030101010101" pitchFamily="2" charset="-122"/>
                <a:cs typeface="Times New Roman" panose="02020603050405020304" pitchFamily="18" charset="0"/>
              </a:rPr>
              <a:t> </a:t>
            </a:r>
            <a:endParaRPr lang="zh-CN" altLang="en-US" dirty="0">
              <a:latin typeface="Times New Roman" panose="02020603050405020304" pitchFamily="18" charset="0"/>
              <a:ea typeface="宋体" panose="02010600030101010101" pitchFamily="2" charset="-122"/>
              <a:cs typeface="Times New Roman" panose="02020603050405020304" pitchFamily="18" charset="0"/>
            </a:endParaRPr>
          </a:p>
        </p:txBody>
      </p:sp>
      <p:sp>
        <p:nvSpPr>
          <p:cNvPr id="13" name="文本框 12">
            <a:extLst>
              <a:ext uri="{FF2B5EF4-FFF2-40B4-BE49-F238E27FC236}">
                <a16:creationId xmlns:a16="http://schemas.microsoft.com/office/drawing/2014/main" id="{715B9BC0-838A-7965-663B-292D89CCBDBA}"/>
              </a:ext>
            </a:extLst>
          </p:cNvPr>
          <p:cNvSpPr txBox="1"/>
          <p:nvPr/>
        </p:nvSpPr>
        <p:spPr>
          <a:xfrm>
            <a:off x="5540672" y="2958636"/>
            <a:ext cx="5528612" cy="1200329"/>
          </a:xfrm>
          <a:prstGeom prst="rect">
            <a:avLst/>
          </a:prstGeom>
          <a:noFill/>
        </p:spPr>
        <p:txBody>
          <a:bodyPr wrap="square">
            <a:spAutoFit/>
          </a:bodyPr>
          <a:lstStyle/>
          <a:p>
            <a:r>
              <a:rPr lang="zh-CN" altLang="en-US" dirty="0">
                <a:latin typeface="Times New Roman" panose="02020603050405020304" pitchFamily="18" charset="0"/>
                <a:ea typeface="宋体" panose="02010600030101010101" pitchFamily="2" charset="-122"/>
                <a:cs typeface="Times New Roman" panose="02020603050405020304" pitchFamily="18" charset="0"/>
              </a:rPr>
              <a:t>其中:</a:t>
            </a:r>
          </a:p>
          <a:p>
            <a:pPr marL="285750" indent="-285750">
              <a:buFont typeface="Arial" panose="020B0604020202020204" pitchFamily="34" charset="0"/>
              <a:buChar char="•"/>
            </a:pPr>
            <a:r>
              <a:rPr lang="zh-CN" altLang="en-US" dirty="0">
                <a:latin typeface="Times New Roman" panose="02020603050405020304" pitchFamily="18" charset="0"/>
                <a:ea typeface="宋体" panose="02010600030101010101" pitchFamily="2" charset="-122"/>
                <a:cs typeface="Times New Roman" panose="02020603050405020304" pitchFamily="18" charset="0"/>
              </a:rPr>
              <a:t>数据类型应与被引用变量的类型相同;</a:t>
            </a:r>
          </a:p>
          <a:p>
            <a:pPr marL="285750" indent="-285750">
              <a:buFont typeface="Arial" panose="020B0604020202020204" pitchFamily="34" charset="0"/>
              <a:buChar char="•"/>
            </a:pPr>
            <a:r>
              <a:rPr lang="zh-CN" altLang="en-US" dirty="0">
                <a:latin typeface="Times New Roman" panose="02020603050405020304" pitchFamily="18" charset="0"/>
                <a:ea typeface="宋体" panose="02010600030101010101" pitchFamily="2" charset="-122"/>
                <a:cs typeface="Times New Roman" panose="02020603050405020304" pitchFamily="18" charset="0"/>
              </a:rPr>
              <a:t>&amp;是引用运算符, 在这里是二元操作符;</a:t>
            </a:r>
          </a:p>
          <a:p>
            <a:pPr marL="285750" indent="-285750">
              <a:buFont typeface="Arial" panose="020B0604020202020204" pitchFamily="34" charset="0"/>
              <a:buChar char="•"/>
            </a:pPr>
            <a:r>
              <a:rPr lang="zh-CN" altLang="en-US" dirty="0">
                <a:latin typeface="Times New Roman" panose="02020603050405020304" pitchFamily="18" charset="0"/>
                <a:ea typeface="宋体" panose="02010600030101010101" pitchFamily="2" charset="-122"/>
                <a:cs typeface="Times New Roman" panose="02020603050405020304" pitchFamily="18" charset="0"/>
              </a:rPr>
              <a:t>变量名为已定义的变量;</a:t>
            </a:r>
          </a:p>
        </p:txBody>
      </p:sp>
      <p:sp>
        <p:nvSpPr>
          <p:cNvPr id="15" name="文本框 14">
            <a:extLst>
              <a:ext uri="{FF2B5EF4-FFF2-40B4-BE49-F238E27FC236}">
                <a16:creationId xmlns:a16="http://schemas.microsoft.com/office/drawing/2014/main" id="{5C620FCF-4649-070D-1D26-9500E4D9CC44}"/>
              </a:ext>
            </a:extLst>
          </p:cNvPr>
          <p:cNvSpPr txBox="1"/>
          <p:nvPr/>
        </p:nvSpPr>
        <p:spPr>
          <a:xfrm>
            <a:off x="5540672" y="4242597"/>
            <a:ext cx="6094902" cy="1200329"/>
          </a:xfrm>
          <a:prstGeom prst="rect">
            <a:avLst/>
          </a:prstGeom>
          <a:noFill/>
        </p:spPr>
        <p:txBody>
          <a:bodyPr wrap="square">
            <a:spAutoFit/>
          </a:bodyPr>
          <a:lstStyle/>
          <a:p>
            <a:r>
              <a:rPr lang="zh-CN" altLang="en-US" dirty="0">
                <a:latin typeface="Times New Roman" panose="02020603050405020304" pitchFamily="18" charset="0"/>
                <a:ea typeface="宋体" panose="02010600030101010101" pitchFamily="2" charset="-122"/>
                <a:cs typeface="Times New Roman" panose="02020603050405020304" pitchFamily="18" charset="0"/>
              </a:rPr>
              <a:t>例如：</a:t>
            </a:r>
          </a:p>
          <a:p>
            <a:r>
              <a:rPr lang="zh-CN" altLang="en-US" dirty="0">
                <a:latin typeface="Times New Roman" panose="02020603050405020304" pitchFamily="18" charset="0"/>
                <a:ea typeface="宋体" panose="02010600030101010101" pitchFamily="2" charset="-122"/>
                <a:cs typeface="Times New Roman" panose="02020603050405020304" pitchFamily="18" charset="0"/>
              </a:rPr>
              <a:t>int x;</a:t>
            </a:r>
          </a:p>
          <a:p>
            <a:r>
              <a:rPr lang="zh-CN" altLang="en-US" dirty="0">
                <a:latin typeface="Times New Roman" panose="02020603050405020304" pitchFamily="18" charset="0"/>
                <a:ea typeface="宋体" panose="02010600030101010101" pitchFamily="2" charset="-122"/>
                <a:cs typeface="Times New Roman" panose="02020603050405020304" pitchFamily="18" charset="0"/>
              </a:rPr>
              <a:t>int &amp; refx=x;//refx是一个引用型变量，它被初始化为对整型变量x的引用 </a:t>
            </a:r>
          </a:p>
        </p:txBody>
      </p:sp>
    </p:spTree>
    <p:extLst>
      <p:ext uri="{BB962C8B-B14F-4D97-AF65-F5344CB8AC3E}">
        <p14:creationId xmlns:p14="http://schemas.microsoft.com/office/powerpoint/2010/main" val="56107225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B358AB-88EF-ECD5-9422-65275F3D38B5}"/>
            </a:ext>
          </a:extLst>
        </p:cNvPr>
        <p:cNvGrpSpPr/>
        <p:nvPr/>
      </p:nvGrpSpPr>
      <p:grpSpPr>
        <a:xfrm>
          <a:off x="0" y="0"/>
          <a:ext cx="0" cy="0"/>
          <a:chOff x="0" y="0"/>
          <a:chExt cx="0" cy="0"/>
        </a:xfrm>
      </p:grpSpPr>
      <p:sp>
        <p:nvSpPr>
          <p:cNvPr id="14" name="Rectangle 9">
            <a:extLst>
              <a:ext uri="{FF2B5EF4-FFF2-40B4-BE49-F238E27FC236}">
                <a16:creationId xmlns:a16="http://schemas.microsoft.com/office/drawing/2014/main" id="{0A4CBA87-7097-0928-0B1E-AF03646BDB9E}"/>
              </a:ext>
            </a:extLst>
          </p:cNvPr>
          <p:cNvSpPr>
            <a:spLocks noChangeArrowheads="1"/>
          </p:cNvSpPr>
          <p:nvPr/>
        </p:nvSpPr>
        <p:spPr bwMode="auto">
          <a:xfrm>
            <a:off x="7163369" y="1514983"/>
            <a:ext cx="4355489" cy="4043067"/>
          </a:xfrm>
          <a:prstGeom prst="rect">
            <a:avLst/>
          </a:prstGeom>
          <a:solidFill>
            <a:schemeClr val="bg1"/>
          </a:solidFill>
          <a:ln w="1905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tLang="zh-CN" b="1" dirty="0">
              <a:solidFill>
                <a:schemeClr val="tx1"/>
              </a:solidFill>
              <a:latin typeface="Times New Roman" panose="02020603050405020304" pitchFamily="18" charset="0"/>
              <a:ea typeface="宋体" panose="02010600030101010101" pitchFamily="2" charset="-122"/>
              <a:cs typeface="Times New Roman" panose="02020603050405020304" pitchFamily="18" charset="0"/>
            </a:endParaRPr>
          </a:p>
        </p:txBody>
      </p:sp>
      <p:sp>
        <p:nvSpPr>
          <p:cNvPr id="2" name="文本框 1">
            <a:extLst>
              <a:ext uri="{FF2B5EF4-FFF2-40B4-BE49-F238E27FC236}">
                <a16:creationId xmlns:a16="http://schemas.microsoft.com/office/drawing/2014/main" id="{1427C352-9AF7-10B8-2082-C0824B51B2B9}"/>
              </a:ext>
            </a:extLst>
          </p:cNvPr>
          <p:cNvSpPr txBox="1"/>
          <p:nvPr/>
        </p:nvSpPr>
        <p:spPr>
          <a:xfrm>
            <a:off x="900848" y="121514"/>
            <a:ext cx="10560350" cy="584775"/>
          </a:xfrm>
          <a:prstGeom prst="rect">
            <a:avLst/>
          </a:prstGeom>
          <a:noFill/>
        </p:spPr>
        <p:txBody>
          <a:bodyPr wrap="square">
            <a:spAutoFit/>
          </a:bodyPr>
          <a:lstStyle/>
          <a:p>
            <a:r>
              <a:rPr lang="en-US" altLang="zh-CN" sz="3200" b="1" dirty="0">
                <a:latin typeface="微软雅黑" panose="020B0503020204020204" pitchFamily="34" charset="-122"/>
                <a:ea typeface="微软雅黑" panose="020B0503020204020204" pitchFamily="34" charset="-122"/>
                <a:cs typeface="+mj-cs"/>
              </a:rPr>
              <a:t>3.4.1 </a:t>
            </a:r>
            <a:r>
              <a:rPr lang="zh-CN" altLang="en-US" sz="3200" b="1" dirty="0">
                <a:latin typeface="微软雅黑" panose="020B0503020204020204" pitchFamily="34" charset="-122"/>
                <a:ea typeface="微软雅黑" panose="020B0503020204020204" pitchFamily="34" charset="-122"/>
                <a:cs typeface="+mj-cs"/>
              </a:rPr>
              <a:t>引用类型变量的说明及使用</a:t>
            </a:r>
          </a:p>
        </p:txBody>
      </p:sp>
      <p:graphicFrame>
        <p:nvGraphicFramePr>
          <p:cNvPr id="4" name="Object 5">
            <a:extLst>
              <a:ext uri="{FF2B5EF4-FFF2-40B4-BE49-F238E27FC236}">
                <a16:creationId xmlns:a16="http://schemas.microsoft.com/office/drawing/2014/main" id="{088C014F-E645-54BC-D6A4-0C8EDDAD7C58}"/>
              </a:ext>
            </a:extLst>
          </p:cNvPr>
          <p:cNvGraphicFramePr>
            <a:graphicFrameLocks noChangeAspect="1"/>
          </p:cNvGraphicFramePr>
          <p:nvPr>
            <p:extLst>
              <p:ext uri="{D42A27DB-BD31-4B8C-83A1-F6EECF244321}">
                <p14:modId xmlns:p14="http://schemas.microsoft.com/office/powerpoint/2010/main" val="1113385692"/>
              </p:ext>
            </p:extLst>
          </p:nvPr>
        </p:nvGraphicFramePr>
        <p:xfrm>
          <a:off x="7373616" y="2862258"/>
          <a:ext cx="3600450" cy="1898650"/>
        </p:xfrm>
        <a:graphic>
          <a:graphicData uri="http://schemas.openxmlformats.org/presentationml/2006/ole">
            <mc:AlternateContent xmlns:mc="http://schemas.openxmlformats.org/markup-compatibility/2006">
              <mc:Choice xmlns:v="urn:schemas-microsoft-com:vml" Requires="v">
                <p:oleObj name="Picture2" r:id="rId3" imgW="2435352" imgH="1282446" progId="Word.Picture.8">
                  <p:embed/>
                </p:oleObj>
              </mc:Choice>
              <mc:Fallback>
                <p:oleObj name="Picture2" r:id="rId3" imgW="2435352" imgH="1282446" progId="Word.Picture.8">
                  <p:embed/>
                  <p:pic>
                    <p:nvPicPr>
                      <p:cNvPr id="171013" name="Object 5">
                        <a:extLst>
                          <a:ext uri="{FF2B5EF4-FFF2-40B4-BE49-F238E27FC236}">
                            <a16:creationId xmlns:a16="http://schemas.microsoft.com/office/drawing/2014/main" id="{33B6206F-925A-71D0-AA74-21C43144EB8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73616" y="2862258"/>
                        <a:ext cx="3600450" cy="189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 name="文本框 5">
            <a:extLst>
              <a:ext uri="{FF2B5EF4-FFF2-40B4-BE49-F238E27FC236}">
                <a16:creationId xmlns:a16="http://schemas.microsoft.com/office/drawing/2014/main" id="{BC9A337B-9A51-4349-4FFD-6583D88CA8CD}"/>
              </a:ext>
            </a:extLst>
          </p:cNvPr>
          <p:cNvSpPr txBox="1"/>
          <p:nvPr/>
        </p:nvSpPr>
        <p:spPr>
          <a:xfrm>
            <a:off x="610972" y="905040"/>
            <a:ext cx="6217852" cy="1219886"/>
          </a:xfrm>
          <a:prstGeom prst="rect">
            <a:avLst/>
          </a:prstGeom>
          <a:noFill/>
        </p:spPr>
        <p:txBody>
          <a:bodyPr wrap="square">
            <a:spAutoFit/>
          </a:bodyPr>
          <a:lstStyle/>
          <a:p>
            <a:pPr>
              <a:lnSpc>
                <a:spcPct val="150000"/>
              </a:lnSpc>
            </a:pPr>
            <a:r>
              <a:rPr lang="zh-CN" altLang="en-US" sz="17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定义引用变量时，</a:t>
            </a:r>
            <a:r>
              <a:rPr lang="zh-CN" altLang="en-US" sz="1700" b="1"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系统不会为它分配新内存</a:t>
            </a:r>
            <a:r>
              <a:rPr lang="zh-CN" altLang="en-US" sz="17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a:t>
            </a:r>
            <a:r>
              <a:rPr lang="en-US" altLang="zh-CN" sz="17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a:t>
            </a:r>
            <a:r>
              <a:rPr lang="en-US" altLang="zh-CN" sz="1700" dirty="0" err="1">
                <a:solidFill>
                  <a:srgbClr val="000000"/>
                </a:solidFill>
                <a:latin typeface="Times New Roman" panose="02020603050405020304" pitchFamily="18" charset="0"/>
                <a:ea typeface="宋体" panose="02010600030101010101" pitchFamily="2" charset="-122"/>
                <a:cs typeface="Times New Roman" panose="02020603050405020304" pitchFamily="18" charset="0"/>
              </a:rPr>
              <a:t>refx</a:t>
            </a:r>
            <a:r>
              <a:rPr lang="en-US" altLang="zh-CN" sz="17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a:t>
            </a:r>
            <a:r>
              <a:rPr lang="zh-CN" altLang="en-US" sz="17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是变量</a:t>
            </a:r>
            <a:r>
              <a:rPr lang="en-US" altLang="zh-CN" sz="17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`x`</a:t>
            </a:r>
            <a:r>
              <a:rPr lang="zh-CN" altLang="en-US" sz="17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的别名，二者地址完全相同，共用同一块内存。</a:t>
            </a:r>
            <a:r>
              <a:rPr lang="zh-CN" altLang="en-US" sz="1700" b="1"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修改引用的值，等价于修改原变量的值</a:t>
            </a:r>
            <a:r>
              <a:rPr lang="zh-CN" altLang="en-US" sz="17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，反之亦然。</a:t>
            </a:r>
            <a:endParaRPr lang="zh-CN" altLang="en-US" dirty="0">
              <a:latin typeface="Times New Roman" panose="02020603050405020304" pitchFamily="18" charset="0"/>
              <a:ea typeface="宋体" panose="02010600030101010101" pitchFamily="2" charset="-122"/>
              <a:cs typeface="Times New Roman" panose="02020603050405020304" pitchFamily="18" charset="0"/>
            </a:endParaRPr>
          </a:p>
        </p:txBody>
      </p:sp>
      <p:sp>
        <p:nvSpPr>
          <p:cNvPr id="8" name="文本框 7">
            <a:extLst>
              <a:ext uri="{FF2B5EF4-FFF2-40B4-BE49-F238E27FC236}">
                <a16:creationId xmlns:a16="http://schemas.microsoft.com/office/drawing/2014/main" id="{8779C094-07D1-86F7-FEC4-D4499B725801}"/>
              </a:ext>
            </a:extLst>
          </p:cNvPr>
          <p:cNvSpPr txBox="1"/>
          <p:nvPr/>
        </p:nvSpPr>
        <p:spPr>
          <a:xfrm>
            <a:off x="7527872" y="1656546"/>
            <a:ext cx="3291938" cy="1200329"/>
          </a:xfrm>
          <a:prstGeom prst="rect">
            <a:avLst/>
          </a:prstGeom>
          <a:noFill/>
        </p:spPr>
        <p:txBody>
          <a:bodyPr wrap="square">
            <a:spAutoFit/>
          </a:bodyPr>
          <a:lstStyle/>
          <a:p>
            <a:pPr algn="just">
              <a:lnSpc>
                <a:spcPct val="80000"/>
              </a:lnSpc>
              <a:buFont typeface="Wingdings" panose="05000000000000000000" pitchFamily="2" charset="2"/>
              <a:buNone/>
            </a:pPr>
            <a:r>
              <a:rPr lang="zh-CN" altLang="en-US"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例如：</a:t>
            </a:r>
          </a:p>
          <a:p>
            <a:pPr indent="457200" algn="just">
              <a:lnSpc>
                <a:spcPct val="80000"/>
              </a:lnSpc>
              <a:buFont typeface="Wingdings" panose="05000000000000000000" pitchFamily="2" charset="2"/>
              <a:buNone/>
            </a:pPr>
            <a:r>
              <a:rPr lang="en-US" altLang="zh-CN"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x=3;</a:t>
            </a:r>
            <a:endParaRPr lang="en-US" altLang="zh-CN" dirty="0">
              <a:solidFill>
                <a:srgbClr val="FF0000"/>
              </a:solidFill>
              <a:latin typeface="Times New Roman" panose="02020603050405020304" pitchFamily="18" charset="0"/>
              <a:ea typeface="宋体" panose="02010600030101010101" pitchFamily="2" charset="-122"/>
              <a:cs typeface="Times New Roman" panose="02020603050405020304" pitchFamily="18" charset="0"/>
            </a:endParaRPr>
          </a:p>
          <a:p>
            <a:pPr indent="457200" algn="just">
              <a:lnSpc>
                <a:spcPct val="80000"/>
              </a:lnSpc>
              <a:buFont typeface="Wingdings" panose="05000000000000000000" pitchFamily="2" charset="2"/>
              <a:buNone/>
            </a:pPr>
            <a:r>
              <a:rPr lang="en-US" altLang="zh-CN" dirty="0" err="1">
                <a:solidFill>
                  <a:srgbClr val="000000"/>
                </a:solidFill>
                <a:latin typeface="Times New Roman" panose="02020603050405020304" pitchFamily="18" charset="0"/>
                <a:ea typeface="宋体" panose="02010600030101010101" pitchFamily="2" charset="-122"/>
                <a:cs typeface="Times New Roman" panose="02020603050405020304" pitchFamily="18" charset="0"/>
              </a:rPr>
              <a:t>cout</a:t>
            </a:r>
            <a:r>
              <a:rPr lang="en-US" altLang="zh-CN"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&lt;&lt;</a:t>
            </a:r>
            <a:r>
              <a:rPr lang="en-US" altLang="zh-CN" dirty="0" err="1">
                <a:solidFill>
                  <a:srgbClr val="000000"/>
                </a:solidFill>
                <a:latin typeface="Times New Roman" panose="02020603050405020304" pitchFamily="18" charset="0"/>
                <a:ea typeface="宋体" panose="02010600030101010101" pitchFamily="2" charset="-122"/>
                <a:cs typeface="Times New Roman" panose="02020603050405020304" pitchFamily="18" charset="0"/>
              </a:rPr>
              <a:t>refx</a:t>
            </a:r>
            <a:r>
              <a:rPr lang="en-US" altLang="zh-CN"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    //</a:t>
            </a:r>
            <a:r>
              <a:rPr lang="zh-CN" altLang="en-US"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结果为</a:t>
            </a:r>
            <a:r>
              <a:rPr lang="en-US" altLang="zh-CN"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3</a:t>
            </a:r>
            <a:endParaRPr lang="en-US" altLang="zh-CN" dirty="0">
              <a:solidFill>
                <a:srgbClr val="FF0000"/>
              </a:solidFill>
              <a:latin typeface="Times New Roman" panose="02020603050405020304" pitchFamily="18" charset="0"/>
              <a:ea typeface="宋体" panose="02010600030101010101" pitchFamily="2" charset="-122"/>
              <a:cs typeface="Times New Roman" panose="02020603050405020304" pitchFamily="18" charset="0"/>
            </a:endParaRPr>
          </a:p>
          <a:p>
            <a:pPr indent="457200" algn="just">
              <a:lnSpc>
                <a:spcPct val="80000"/>
              </a:lnSpc>
              <a:buFont typeface="Wingdings" panose="05000000000000000000" pitchFamily="2" charset="2"/>
              <a:buNone/>
            </a:pPr>
            <a:r>
              <a:rPr lang="en-US" altLang="zh-CN" dirty="0" err="1">
                <a:solidFill>
                  <a:srgbClr val="000000"/>
                </a:solidFill>
                <a:latin typeface="Times New Roman" panose="02020603050405020304" pitchFamily="18" charset="0"/>
                <a:ea typeface="宋体" panose="02010600030101010101" pitchFamily="2" charset="-122"/>
                <a:cs typeface="Times New Roman" panose="02020603050405020304" pitchFamily="18" charset="0"/>
              </a:rPr>
              <a:t>refx</a:t>
            </a:r>
            <a:r>
              <a:rPr lang="en-US" altLang="zh-CN"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=5;</a:t>
            </a:r>
            <a:endParaRPr lang="en-US" altLang="zh-CN" dirty="0">
              <a:solidFill>
                <a:srgbClr val="FF0000"/>
              </a:solidFill>
              <a:latin typeface="Times New Roman" panose="02020603050405020304" pitchFamily="18" charset="0"/>
              <a:ea typeface="宋体" panose="02010600030101010101" pitchFamily="2" charset="-122"/>
              <a:cs typeface="Times New Roman" panose="02020603050405020304" pitchFamily="18" charset="0"/>
            </a:endParaRPr>
          </a:p>
          <a:p>
            <a:pPr indent="457200" algn="just">
              <a:lnSpc>
                <a:spcPct val="80000"/>
              </a:lnSpc>
              <a:buFont typeface="Wingdings" panose="05000000000000000000" pitchFamily="2" charset="2"/>
              <a:buNone/>
            </a:pPr>
            <a:r>
              <a:rPr lang="en-US" altLang="zh-CN" dirty="0" err="1">
                <a:solidFill>
                  <a:srgbClr val="000000"/>
                </a:solidFill>
                <a:latin typeface="Times New Roman" panose="02020603050405020304" pitchFamily="18" charset="0"/>
                <a:ea typeface="宋体" panose="02010600030101010101" pitchFamily="2" charset="-122"/>
                <a:cs typeface="Times New Roman" panose="02020603050405020304" pitchFamily="18" charset="0"/>
              </a:rPr>
              <a:t>cout</a:t>
            </a:r>
            <a:r>
              <a:rPr lang="en-US" altLang="zh-CN"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&lt;&lt;x;        //</a:t>
            </a:r>
            <a:r>
              <a:rPr lang="zh-CN" altLang="en-US"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结果为</a:t>
            </a:r>
            <a:r>
              <a:rPr lang="en-US" altLang="zh-CN"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5</a:t>
            </a:r>
            <a:endParaRPr lang="en-US" altLang="zh-CN" dirty="0">
              <a:solidFill>
                <a:srgbClr val="FF0000"/>
              </a:solidFill>
              <a:latin typeface="Times New Roman" panose="02020603050405020304" pitchFamily="18" charset="0"/>
              <a:ea typeface="宋体" panose="02010600030101010101" pitchFamily="2" charset="-122"/>
              <a:cs typeface="Times New Roman" panose="02020603050405020304" pitchFamily="18" charset="0"/>
            </a:endParaRPr>
          </a:p>
        </p:txBody>
      </p:sp>
      <p:graphicFrame>
        <p:nvGraphicFramePr>
          <p:cNvPr id="11" name="表格 10">
            <a:extLst>
              <a:ext uri="{FF2B5EF4-FFF2-40B4-BE49-F238E27FC236}">
                <a16:creationId xmlns:a16="http://schemas.microsoft.com/office/drawing/2014/main" id="{16D4EAB5-82EB-559C-2E1F-61B26764D60A}"/>
              </a:ext>
            </a:extLst>
          </p:cNvPr>
          <p:cNvGraphicFramePr>
            <a:graphicFrameLocks noGrp="1"/>
          </p:cNvGraphicFramePr>
          <p:nvPr>
            <p:extLst>
              <p:ext uri="{D42A27DB-BD31-4B8C-83A1-F6EECF244321}">
                <p14:modId xmlns:p14="http://schemas.microsoft.com/office/powerpoint/2010/main" val="1322680642"/>
              </p:ext>
            </p:extLst>
          </p:nvPr>
        </p:nvGraphicFramePr>
        <p:xfrm>
          <a:off x="541149" y="2194379"/>
          <a:ext cx="6356541" cy="3022867"/>
        </p:xfrm>
        <a:graphic>
          <a:graphicData uri="http://schemas.openxmlformats.org/drawingml/2006/table">
            <a:tbl>
              <a:tblPr>
                <a:tableStyleId>{5C22544A-7EE6-4342-B048-85BDC9FD1C3A}</a:tableStyleId>
              </a:tblPr>
              <a:tblGrid>
                <a:gridCol w="2960151">
                  <a:extLst>
                    <a:ext uri="{9D8B030D-6E8A-4147-A177-3AD203B41FA5}">
                      <a16:colId xmlns:a16="http://schemas.microsoft.com/office/drawing/2014/main" val="1555619792"/>
                    </a:ext>
                  </a:extLst>
                </a:gridCol>
                <a:gridCol w="3396390">
                  <a:extLst>
                    <a:ext uri="{9D8B030D-6E8A-4147-A177-3AD203B41FA5}">
                      <a16:colId xmlns:a16="http://schemas.microsoft.com/office/drawing/2014/main" val="1161531811"/>
                    </a:ext>
                  </a:extLst>
                </a:gridCol>
              </a:tblGrid>
              <a:tr h="421039">
                <a:tc gridSpan="2">
                  <a:txBody>
                    <a:bodyPr/>
                    <a:lstStyle/>
                    <a:p>
                      <a:pPr algn="ctr">
                        <a:buNone/>
                      </a:pPr>
                      <a:r>
                        <a:rPr lang="zh-CN" sz="2000" dirty="0">
                          <a:effectLst/>
                          <a:latin typeface="宋体" panose="02010600030101010101" pitchFamily="2" charset="-122"/>
                          <a:ea typeface="宋体" panose="02010600030101010101" pitchFamily="2" charset="-122"/>
                        </a:rPr>
                        <a:t>引用</a:t>
                      </a:r>
                      <a:r>
                        <a:rPr lang="en-US" altLang="zh-CN" sz="2000" dirty="0">
                          <a:effectLst/>
                          <a:latin typeface="宋体" panose="02010600030101010101" pitchFamily="2" charset="-122"/>
                          <a:ea typeface="宋体" panose="02010600030101010101" pitchFamily="2" charset="-122"/>
                        </a:rPr>
                        <a:t>vs</a:t>
                      </a:r>
                      <a:r>
                        <a:rPr lang="zh-CN" altLang="en-US" sz="2000" dirty="0">
                          <a:effectLst/>
                          <a:latin typeface="宋体" panose="02010600030101010101" pitchFamily="2" charset="-122"/>
                          <a:ea typeface="宋体" panose="02010600030101010101" pitchFamily="2" charset="-122"/>
                        </a:rPr>
                        <a:t>指针</a:t>
                      </a:r>
                    </a:p>
                  </a:txBody>
                  <a:tcPr marL="18675" marR="18675" marT="18675" marB="1867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chemeClr val="tx1"/>
                      </a:solidFill>
                      <a:prstDash val="sysDash"/>
                      <a:round/>
                      <a:headEnd type="none" w="med" len="med"/>
                      <a:tailEnd type="none" w="med" len="med"/>
                    </a:lnB>
                  </a:tcPr>
                </a:tc>
                <a:tc hMerge="1">
                  <a:txBody>
                    <a:bodyPr/>
                    <a:lstStyle/>
                    <a:p>
                      <a:endParaRPr dirty="0"/>
                    </a:p>
                  </a:txBody>
                  <a:tcPr marL="18675" marR="18675" marT="18675" marB="18675" anchor="ctr">
                    <a:lnL w="9525" cap="flat" cmpd="sng" algn="ctr">
                      <a:solidFill>
                        <a:schemeClr val="tx1"/>
                      </a:solidFill>
                      <a:prstDash val="sysDash"/>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chemeClr val="tx1"/>
                      </a:solidFill>
                      <a:prstDash val="sysDash"/>
                      <a:round/>
                      <a:headEnd type="none" w="med" len="med"/>
                      <a:tailEnd type="none" w="med" len="med"/>
                    </a:lnB>
                  </a:tcPr>
                </a:tc>
                <a:extLst>
                  <a:ext uri="{0D108BD9-81ED-4DB2-BD59-A6C34878D82A}">
                    <a16:rowId xmlns:a16="http://schemas.microsoft.com/office/drawing/2014/main" val="66585944"/>
                  </a:ext>
                </a:extLst>
              </a:tr>
              <a:tr h="421039">
                <a:tc>
                  <a:txBody>
                    <a:bodyPr/>
                    <a:lstStyle/>
                    <a:p>
                      <a:pPr algn="ctr">
                        <a:buNone/>
                      </a:pPr>
                      <a:r>
                        <a:rPr lang="zh-CN" altLang="en-US" sz="1600" dirty="0">
                          <a:effectLst/>
                          <a:latin typeface="宋体" panose="02010600030101010101" pitchFamily="2" charset="-122"/>
                          <a:ea typeface="宋体" panose="02010600030101010101" pitchFamily="2" charset="-122"/>
                        </a:rPr>
                        <a:t>引用</a:t>
                      </a:r>
                      <a:endParaRPr lang="zh-CN" sz="1600" dirty="0">
                        <a:effectLst/>
                        <a:latin typeface="宋体" panose="02010600030101010101" pitchFamily="2" charset="-122"/>
                        <a:ea typeface="宋体" panose="02010600030101010101" pitchFamily="2" charset="-122"/>
                      </a:endParaRPr>
                    </a:p>
                  </a:txBody>
                  <a:tcPr marL="18675" marR="18675" marT="18675" marB="18675" anchor="ctr">
                    <a:lnL w="12700" cap="flat" cmpd="sng" algn="ctr">
                      <a:solidFill>
                        <a:schemeClr val="tx1"/>
                      </a:solidFill>
                      <a:prstDash val="solid"/>
                      <a:round/>
                      <a:headEnd type="none" w="med" len="med"/>
                      <a:tailEnd type="none" w="med" len="med"/>
                    </a:lnL>
                    <a:lnR w="9525" cap="flat" cmpd="sng" algn="ctr">
                      <a:solidFill>
                        <a:schemeClr val="tx1"/>
                      </a:solidFill>
                      <a:prstDash val="sysDash"/>
                      <a:round/>
                      <a:headEnd type="none" w="med" len="med"/>
                      <a:tailEnd type="none" w="med" len="med"/>
                    </a:lnR>
                    <a:lnT w="9525" cap="flat" cmpd="sng" algn="ctr">
                      <a:solidFill>
                        <a:schemeClr val="tx1"/>
                      </a:solidFill>
                      <a:prstDash val="sysDash"/>
                      <a:round/>
                      <a:headEnd type="none" w="med" len="med"/>
                      <a:tailEnd type="none" w="med" len="med"/>
                    </a:lnT>
                    <a:lnB w="9525" cap="flat" cmpd="sng" algn="ctr">
                      <a:solidFill>
                        <a:schemeClr val="tx1"/>
                      </a:solidFill>
                      <a:prstDash val="sysDash"/>
                      <a:round/>
                      <a:headEnd type="none" w="med" len="med"/>
                      <a:tailEnd type="none" w="med" len="med"/>
                    </a:lnB>
                  </a:tcPr>
                </a:tc>
                <a:tc>
                  <a:txBody>
                    <a:bodyPr/>
                    <a:lstStyle/>
                    <a:p>
                      <a:pPr algn="ctr">
                        <a:buNone/>
                      </a:pPr>
                      <a:r>
                        <a:rPr lang="zh-CN" altLang="en-US" sz="1600" dirty="0">
                          <a:effectLst/>
                          <a:latin typeface="宋体" panose="02010600030101010101" pitchFamily="2" charset="-122"/>
                          <a:ea typeface="宋体" panose="02010600030101010101" pitchFamily="2" charset="-122"/>
                        </a:rPr>
                        <a:t>指针</a:t>
                      </a:r>
                      <a:endParaRPr lang="zh-CN" sz="1600" dirty="0">
                        <a:effectLst/>
                        <a:latin typeface="宋体" panose="02010600030101010101" pitchFamily="2" charset="-122"/>
                        <a:ea typeface="宋体" panose="02010600030101010101" pitchFamily="2" charset="-122"/>
                      </a:endParaRPr>
                    </a:p>
                  </a:txBody>
                  <a:tcPr marL="18675" marR="18675" marT="18675" marB="18675" anchor="ctr">
                    <a:lnL w="9525" cap="flat" cmpd="sng" algn="ctr">
                      <a:solidFill>
                        <a:schemeClr val="tx1"/>
                      </a:solidFill>
                      <a:prstDash val="sysDash"/>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chemeClr val="tx1"/>
                      </a:solidFill>
                      <a:prstDash val="sysDash"/>
                      <a:round/>
                      <a:headEnd type="none" w="med" len="med"/>
                      <a:tailEnd type="none" w="med" len="med"/>
                    </a:lnT>
                    <a:lnB w="9525" cap="flat" cmpd="sng" algn="ctr">
                      <a:solidFill>
                        <a:schemeClr val="tx1"/>
                      </a:solidFill>
                      <a:prstDash val="sysDash"/>
                      <a:round/>
                      <a:headEnd type="none" w="med" len="med"/>
                      <a:tailEnd type="none" w="med" len="med"/>
                    </a:lnB>
                  </a:tcPr>
                </a:tc>
                <a:extLst>
                  <a:ext uri="{0D108BD9-81ED-4DB2-BD59-A6C34878D82A}">
                    <a16:rowId xmlns:a16="http://schemas.microsoft.com/office/drawing/2014/main" val="54924685"/>
                  </a:ext>
                </a:extLst>
              </a:tr>
              <a:tr h="670653">
                <a:tc>
                  <a:txBody>
                    <a:bodyPr/>
                    <a:lstStyle/>
                    <a:p>
                      <a:pPr algn="ctr">
                        <a:buNone/>
                      </a:pPr>
                      <a:r>
                        <a:rPr lang="zh-CN" sz="1400" dirty="0">
                          <a:effectLst/>
                          <a:latin typeface="宋体" panose="02010600030101010101" pitchFamily="2" charset="-122"/>
                          <a:ea typeface="宋体" panose="02010600030101010101" pitchFamily="2" charset="-122"/>
                        </a:rPr>
                        <a:t>变量别名，无独立内存</a:t>
                      </a:r>
                    </a:p>
                  </a:txBody>
                  <a:tcPr marL="18675" marR="18675" marT="18675" marB="18675" anchor="ctr">
                    <a:lnL w="12700" cap="flat" cmpd="sng" algn="ctr">
                      <a:solidFill>
                        <a:schemeClr val="tx1"/>
                      </a:solidFill>
                      <a:prstDash val="solid"/>
                      <a:round/>
                      <a:headEnd type="none" w="med" len="med"/>
                      <a:tailEnd type="none" w="med" len="med"/>
                    </a:lnL>
                    <a:lnR w="9525" cap="flat" cmpd="sng" algn="ctr">
                      <a:solidFill>
                        <a:schemeClr val="tx1"/>
                      </a:solidFill>
                      <a:prstDash val="sysDash"/>
                      <a:round/>
                      <a:headEnd type="none" w="med" len="med"/>
                      <a:tailEnd type="none" w="med" len="med"/>
                    </a:lnR>
                    <a:lnT w="9525" cap="flat" cmpd="sng" algn="ctr">
                      <a:solidFill>
                        <a:schemeClr val="tx1"/>
                      </a:solidFill>
                      <a:prstDash val="sysDash"/>
                      <a:round/>
                      <a:headEnd type="none" w="med" len="med"/>
                      <a:tailEnd type="none" w="med" len="med"/>
                    </a:lnT>
                    <a:lnB w="9525" cap="flat" cmpd="sng" algn="ctr">
                      <a:solidFill>
                        <a:schemeClr val="tx1"/>
                      </a:solidFill>
                      <a:prstDash val="sysDash"/>
                      <a:round/>
                      <a:headEnd type="none" w="med" len="med"/>
                      <a:tailEnd type="none" w="med" len="med"/>
                    </a:lnB>
                    <a:solidFill>
                      <a:schemeClr val="bg1"/>
                    </a:solidFill>
                  </a:tcPr>
                </a:tc>
                <a:tc>
                  <a:txBody>
                    <a:bodyPr/>
                    <a:lstStyle/>
                    <a:p>
                      <a:pPr algn="ctr">
                        <a:buNone/>
                      </a:pPr>
                      <a:r>
                        <a:rPr lang="zh-CN" sz="1400" dirty="0">
                          <a:effectLst/>
                          <a:latin typeface="宋体" panose="02010600030101010101" pitchFamily="2" charset="-122"/>
                          <a:ea typeface="宋体" panose="02010600030101010101" pitchFamily="2" charset="-122"/>
                        </a:rPr>
                        <a:t>独立变量，自身占用内存，存放地址</a:t>
                      </a:r>
                    </a:p>
                  </a:txBody>
                  <a:tcPr marL="18675" marR="18675" marT="18675" marB="18675" anchor="ctr">
                    <a:lnL w="9525" cap="flat" cmpd="sng" algn="ctr">
                      <a:solidFill>
                        <a:schemeClr val="tx1"/>
                      </a:solidFill>
                      <a:prstDash val="sysDash"/>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chemeClr val="tx1"/>
                      </a:solidFill>
                      <a:prstDash val="sysDash"/>
                      <a:round/>
                      <a:headEnd type="none" w="med" len="med"/>
                      <a:tailEnd type="none" w="med" len="med"/>
                    </a:lnT>
                    <a:lnB w="9525" cap="flat" cmpd="sng" algn="ctr">
                      <a:solidFill>
                        <a:schemeClr val="tx1"/>
                      </a:solidFill>
                      <a:prstDash val="sysDash"/>
                      <a:round/>
                      <a:headEnd type="none" w="med" len="med"/>
                      <a:tailEnd type="none" w="med" len="med"/>
                    </a:lnB>
                    <a:solidFill>
                      <a:schemeClr val="bg1"/>
                    </a:solidFill>
                  </a:tcPr>
                </a:tc>
                <a:extLst>
                  <a:ext uri="{0D108BD9-81ED-4DB2-BD59-A6C34878D82A}">
                    <a16:rowId xmlns:a16="http://schemas.microsoft.com/office/drawing/2014/main" val="879192562"/>
                  </a:ext>
                </a:extLst>
              </a:tr>
              <a:tr h="728408">
                <a:tc>
                  <a:txBody>
                    <a:bodyPr/>
                    <a:lstStyle/>
                    <a:p>
                      <a:pPr algn="ctr">
                        <a:buNone/>
                      </a:pPr>
                      <a:r>
                        <a:rPr lang="zh-CN" sz="1400" dirty="0">
                          <a:effectLst/>
                          <a:latin typeface="宋体" panose="02010600030101010101" pitchFamily="2" charset="-122"/>
                          <a:ea typeface="宋体" panose="02010600030101010101" pitchFamily="2" charset="-122"/>
                        </a:rPr>
                        <a:t>一旦绑定变量，不能更换目标</a:t>
                      </a:r>
                    </a:p>
                  </a:txBody>
                  <a:tcPr marL="18675" marR="18675" marT="18675" marB="18675" anchor="ctr">
                    <a:lnL w="12700" cap="flat" cmpd="sng" algn="ctr">
                      <a:solidFill>
                        <a:schemeClr val="tx1"/>
                      </a:solidFill>
                      <a:prstDash val="solid"/>
                      <a:round/>
                      <a:headEnd type="none" w="med" len="med"/>
                      <a:tailEnd type="none" w="med" len="med"/>
                    </a:lnL>
                    <a:lnR w="9525" cap="flat" cmpd="sng" algn="ctr">
                      <a:solidFill>
                        <a:schemeClr val="tx1"/>
                      </a:solidFill>
                      <a:prstDash val="sysDash"/>
                      <a:round/>
                      <a:headEnd type="none" w="med" len="med"/>
                      <a:tailEnd type="none" w="med" len="med"/>
                    </a:lnR>
                    <a:lnT w="9525" cap="flat" cmpd="sng" algn="ctr">
                      <a:solidFill>
                        <a:schemeClr val="tx1"/>
                      </a:solidFill>
                      <a:prstDash val="sysDash"/>
                      <a:round/>
                      <a:headEnd type="none" w="med" len="med"/>
                      <a:tailEnd type="none" w="med" len="med"/>
                    </a:lnT>
                    <a:lnB w="9525" cap="flat" cmpd="sng" algn="ctr">
                      <a:solidFill>
                        <a:schemeClr val="tx1"/>
                      </a:solidFill>
                      <a:prstDash val="sysDash"/>
                      <a:round/>
                      <a:headEnd type="none" w="med" len="med"/>
                      <a:tailEnd type="none" w="med" len="med"/>
                    </a:lnB>
                    <a:solidFill>
                      <a:schemeClr val="bg1"/>
                    </a:solidFill>
                  </a:tcPr>
                </a:tc>
                <a:tc>
                  <a:txBody>
                    <a:bodyPr/>
                    <a:lstStyle/>
                    <a:p>
                      <a:pPr algn="ctr">
                        <a:buNone/>
                      </a:pPr>
                      <a:r>
                        <a:rPr lang="zh-CN" sz="1400" dirty="0">
                          <a:effectLst/>
                          <a:latin typeface="宋体" panose="02010600030101010101" pitchFamily="2" charset="-122"/>
                          <a:ea typeface="宋体" panose="02010600030101010101" pitchFamily="2" charset="-122"/>
                        </a:rPr>
                        <a:t>可以随时修改指向，指向别的变量</a:t>
                      </a:r>
                    </a:p>
                  </a:txBody>
                  <a:tcPr marL="18675" marR="18675" marT="18675" marB="18675" anchor="ctr">
                    <a:lnL w="9525" cap="flat" cmpd="sng" algn="ctr">
                      <a:solidFill>
                        <a:schemeClr val="tx1"/>
                      </a:solidFill>
                      <a:prstDash val="sysDash"/>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chemeClr val="tx1"/>
                      </a:solidFill>
                      <a:prstDash val="sysDash"/>
                      <a:round/>
                      <a:headEnd type="none" w="med" len="med"/>
                      <a:tailEnd type="none" w="med" len="med"/>
                    </a:lnT>
                    <a:lnB w="9525" cap="flat" cmpd="sng" algn="ctr">
                      <a:solidFill>
                        <a:schemeClr val="tx1"/>
                      </a:solidFill>
                      <a:prstDash val="sysDash"/>
                      <a:round/>
                      <a:headEnd type="none" w="med" len="med"/>
                      <a:tailEnd type="none" w="med" len="med"/>
                    </a:lnB>
                    <a:solidFill>
                      <a:schemeClr val="bg1"/>
                    </a:solidFill>
                  </a:tcPr>
                </a:tc>
                <a:extLst>
                  <a:ext uri="{0D108BD9-81ED-4DB2-BD59-A6C34878D82A}">
                    <a16:rowId xmlns:a16="http://schemas.microsoft.com/office/drawing/2014/main" val="3156613474"/>
                  </a:ext>
                </a:extLst>
              </a:tr>
              <a:tr h="410858">
                <a:tc>
                  <a:txBody>
                    <a:bodyPr/>
                    <a:lstStyle/>
                    <a:p>
                      <a:pPr algn="ctr">
                        <a:buNone/>
                      </a:pPr>
                      <a:r>
                        <a:rPr lang="zh-CN" sz="1400">
                          <a:effectLst/>
                          <a:latin typeface="宋体" panose="02010600030101010101" pitchFamily="2" charset="-122"/>
                          <a:ea typeface="宋体" panose="02010600030101010101" pitchFamily="2" charset="-122"/>
                        </a:rPr>
                        <a:t>不用操作地址，安全性高</a:t>
                      </a:r>
                    </a:p>
                  </a:txBody>
                  <a:tcPr marL="18675" marR="18675" marT="18675" marB="18675" anchor="ctr">
                    <a:lnL w="12700" cap="flat" cmpd="sng" algn="ctr">
                      <a:solidFill>
                        <a:schemeClr val="tx1"/>
                      </a:solidFill>
                      <a:prstDash val="solid"/>
                      <a:round/>
                      <a:headEnd type="none" w="med" len="med"/>
                      <a:tailEnd type="none" w="med" len="med"/>
                    </a:lnL>
                    <a:lnR w="9525" cap="flat" cmpd="sng" algn="ctr">
                      <a:solidFill>
                        <a:schemeClr val="tx1"/>
                      </a:solidFill>
                      <a:prstDash val="sysDash"/>
                      <a:round/>
                      <a:headEnd type="none" w="med" len="med"/>
                      <a:tailEnd type="none" w="med" len="med"/>
                    </a:lnR>
                    <a:lnT w="9525" cap="flat" cmpd="sng" algn="ctr">
                      <a:solidFill>
                        <a:schemeClr val="tx1"/>
                      </a:solidFill>
                      <a:prstDash val="sysDash"/>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buNone/>
                      </a:pPr>
                      <a:r>
                        <a:rPr lang="zh-CN" sz="1400" dirty="0">
                          <a:effectLst/>
                          <a:latin typeface="宋体" panose="02010600030101010101" pitchFamily="2" charset="-122"/>
                          <a:ea typeface="宋体" panose="02010600030101010101" pitchFamily="2" charset="-122"/>
                        </a:rPr>
                        <a:t>功能强大，但容易出错，可能破坏内存</a:t>
                      </a:r>
                    </a:p>
                  </a:txBody>
                  <a:tcPr marL="18675" marR="18675" marT="18675" marB="18675" anchor="ctr">
                    <a:lnL w="9525" cap="flat" cmpd="sng" algn="ctr">
                      <a:solidFill>
                        <a:schemeClr val="tx1"/>
                      </a:solidFill>
                      <a:prstDash val="sysDash"/>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chemeClr val="tx1"/>
                      </a:solidFill>
                      <a:prstDash val="sysDash"/>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445406034"/>
                  </a:ext>
                </a:extLst>
              </a:tr>
              <a:tr h="370870">
                <a:tc gridSpan="2">
                  <a:txBody>
                    <a:bodyPr/>
                    <a:lstStyle/>
                    <a:p>
                      <a:pPr algn="ctr">
                        <a:buNone/>
                      </a:pPr>
                      <a:r>
                        <a:rPr lang="zh-CN" altLang="zh-CN" sz="1600" b="1" dirty="0">
                          <a:latin typeface="宋体" panose="02010600030101010101" pitchFamily="2" charset="-122"/>
                          <a:ea typeface="宋体" panose="02010600030101010101" pitchFamily="2" charset="-122"/>
                        </a:rPr>
                        <a:t>小结：高级编程优先用引用（安全）；底层开发才多用指针（灵活</a:t>
                      </a:r>
                      <a:r>
                        <a:rPr lang="zh-CN" altLang="zh-CN" sz="1600" dirty="0">
                          <a:latin typeface="宋体" panose="02010600030101010101" pitchFamily="2" charset="-122"/>
                          <a:ea typeface="宋体" panose="02010600030101010101" pitchFamily="2" charset="-122"/>
                        </a:rPr>
                        <a:t>）</a:t>
                      </a:r>
                      <a:endParaRPr lang="zh-CN" sz="1600" dirty="0">
                        <a:effectLst/>
                        <a:latin typeface="宋体" panose="02010600030101010101" pitchFamily="2" charset="-122"/>
                        <a:ea typeface="宋体" panose="02010600030101010101" pitchFamily="2" charset="-122"/>
                      </a:endParaRPr>
                    </a:p>
                  </a:txBody>
                  <a:tcPr marL="18675" marR="18675" marT="18675" marB="1867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just">
                        <a:buNone/>
                      </a:pPr>
                      <a:endParaRPr lang="zh-CN" sz="1600" dirty="0">
                        <a:effectLst/>
                        <a:latin typeface="宋体" panose="02010600030101010101" pitchFamily="2" charset="-122"/>
                        <a:ea typeface="宋体" panose="02010600030101010101" pitchFamily="2" charset="-122"/>
                      </a:endParaRPr>
                    </a:p>
                  </a:txBody>
                  <a:tcPr marL="18675" marR="18675" marT="18675" marB="18675" anchor="ctr">
                    <a:lnL w="9525" cap="flat" cmpd="sng" algn="ctr">
                      <a:solidFill>
                        <a:schemeClr val="tx1"/>
                      </a:solidFill>
                      <a:prstDash val="sysDash"/>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022772389"/>
                  </a:ext>
                </a:extLst>
              </a:tr>
            </a:tbl>
          </a:graphicData>
        </a:graphic>
      </p:graphicFrame>
      <p:sp>
        <p:nvSpPr>
          <p:cNvPr id="13" name="文本框 12">
            <a:extLst>
              <a:ext uri="{FF2B5EF4-FFF2-40B4-BE49-F238E27FC236}">
                <a16:creationId xmlns:a16="http://schemas.microsoft.com/office/drawing/2014/main" id="{E9D52518-E3D5-DBF6-EACC-D6EDE3BC43A7}"/>
              </a:ext>
            </a:extLst>
          </p:cNvPr>
          <p:cNvSpPr txBox="1"/>
          <p:nvPr/>
        </p:nvSpPr>
        <p:spPr>
          <a:xfrm>
            <a:off x="7232233" y="4743981"/>
            <a:ext cx="4217759" cy="830997"/>
          </a:xfrm>
          <a:prstGeom prst="rect">
            <a:avLst/>
          </a:prstGeom>
          <a:noFill/>
        </p:spPr>
        <p:txBody>
          <a:bodyPr wrap="square">
            <a:spAutoFit/>
          </a:bodyPr>
          <a:lstStyle/>
          <a:p>
            <a:pPr algn="just"/>
            <a:r>
              <a:rPr lang="zh-CN" altLang="zh-CN" sz="1600" dirty="0"/>
              <a:t>引用本质是</a:t>
            </a:r>
            <a:r>
              <a:rPr lang="zh-CN" altLang="zh-CN" sz="1600" b="1" dirty="0">
                <a:solidFill>
                  <a:srgbClr val="FF0000"/>
                </a:solidFill>
              </a:rPr>
              <a:t>隐性的指针</a:t>
            </a:r>
            <a:r>
              <a:rPr lang="zh-CN" altLang="zh-CN" sz="1600" dirty="0"/>
              <a:t>，由编译器自动完成指针相关操作。我们写代码时</a:t>
            </a:r>
            <a:r>
              <a:rPr lang="zh-CN" altLang="zh-CN" sz="1600" b="1" dirty="0"/>
              <a:t>不需要手动操作地址</a:t>
            </a:r>
            <a:r>
              <a:rPr lang="zh-CN" altLang="zh-CN" sz="1600" dirty="0"/>
              <a:t>。</a:t>
            </a:r>
            <a:endParaRPr lang="zh-CN" altLang="en-US" sz="1600" dirty="0"/>
          </a:p>
        </p:txBody>
      </p:sp>
      <p:cxnSp>
        <p:nvCxnSpPr>
          <p:cNvPr id="15" name="直接连接符 14">
            <a:extLst>
              <a:ext uri="{FF2B5EF4-FFF2-40B4-BE49-F238E27FC236}">
                <a16:creationId xmlns:a16="http://schemas.microsoft.com/office/drawing/2014/main" id="{0B1D282D-0511-23CD-613C-0C18524E683F}"/>
              </a:ext>
            </a:extLst>
          </p:cNvPr>
          <p:cNvCxnSpPr>
            <a:cxnSpLocks/>
          </p:cNvCxnSpPr>
          <p:nvPr/>
        </p:nvCxnSpPr>
        <p:spPr>
          <a:xfrm>
            <a:off x="7264432" y="2930348"/>
            <a:ext cx="4141807" cy="0"/>
          </a:xfrm>
          <a:prstGeom prst="line">
            <a:avLst/>
          </a:prstGeom>
          <a:ln w="15875">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sp>
        <p:nvSpPr>
          <p:cNvPr id="19" name="文本框 18">
            <a:extLst>
              <a:ext uri="{FF2B5EF4-FFF2-40B4-BE49-F238E27FC236}">
                <a16:creationId xmlns:a16="http://schemas.microsoft.com/office/drawing/2014/main" id="{31F29FB6-80BC-2BA9-E65E-5D8E51ED2DC5}"/>
              </a:ext>
            </a:extLst>
          </p:cNvPr>
          <p:cNvSpPr txBox="1"/>
          <p:nvPr/>
        </p:nvSpPr>
        <p:spPr>
          <a:xfrm>
            <a:off x="997367" y="5293390"/>
            <a:ext cx="6097136" cy="861774"/>
          </a:xfrm>
          <a:prstGeom prst="rect">
            <a:avLst/>
          </a:prstGeom>
          <a:noFill/>
        </p:spPr>
        <p:txBody>
          <a:bodyPr wrap="square">
            <a:spAutoFit/>
          </a:bodyPr>
          <a:lstStyle/>
          <a:p>
            <a:pPr marL="285750" lvl="0" indent="-285750">
              <a:buFont typeface="Arial" panose="020B0604020202020204" pitchFamily="34" charset="0"/>
              <a:buChar char="•"/>
            </a:pPr>
            <a:r>
              <a:rPr lang="zh-CN" altLang="zh-CN" sz="1600" dirty="0">
                <a:solidFill>
                  <a:srgbClr val="FF0000"/>
                </a:solidFill>
                <a:effectLst/>
                <a:latin typeface="宋体" panose="02010600030101010101" pitchFamily="2" charset="-122"/>
                <a:ea typeface="宋体" panose="02010600030101010101" pitchFamily="2" charset="-122"/>
              </a:rPr>
              <a:t>引用</a:t>
            </a:r>
            <a:r>
              <a:rPr lang="zh-CN" altLang="zh-CN" sz="1600" b="1" dirty="0">
                <a:solidFill>
                  <a:srgbClr val="FF0000"/>
                </a:solidFill>
                <a:effectLst/>
                <a:latin typeface="宋体" panose="02010600030101010101" pitchFamily="2" charset="-122"/>
                <a:ea typeface="宋体" panose="02010600030101010101" pitchFamily="2" charset="-122"/>
              </a:rPr>
              <a:t>不单独分配内存</a:t>
            </a:r>
            <a:r>
              <a:rPr lang="zh-CN" altLang="zh-CN" sz="1600" dirty="0">
                <a:solidFill>
                  <a:srgbClr val="FF0000"/>
                </a:solidFill>
                <a:effectLst/>
                <a:latin typeface="宋体" panose="02010600030101010101" pitchFamily="2" charset="-122"/>
                <a:ea typeface="宋体" panose="02010600030101010101" pitchFamily="2" charset="-122"/>
              </a:rPr>
              <a:t>，和原变量地址完全一致</a:t>
            </a:r>
          </a:p>
          <a:p>
            <a:pPr marL="285750" lvl="0" indent="-285750">
              <a:buFont typeface="Arial" panose="020B0604020202020204" pitchFamily="34" charset="0"/>
              <a:buChar char="•"/>
            </a:pPr>
            <a:r>
              <a:rPr lang="zh-CN" altLang="zh-CN" sz="1600" dirty="0">
                <a:solidFill>
                  <a:srgbClr val="FF0000"/>
                </a:solidFill>
                <a:effectLst/>
                <a:latin typeface="宋体" panose="02010600030101010101" pitchFamily="2" charset="-122"/>
                <a:ea typeface="宋体" panose="02010600030101010101" pitchFamily="2" charset="-122"/>
              </a:rPr>
              <a:t>修改引用 = 修改原变量</a:t>
            </a:r>
          </a:p>
          <a:p>
            <a:pPr marL="285750" lvl="0" indent="-285750">
              <a:buFont typeface="Arial" panose="020B0604020202020204" pitchFamily="34" charset="0"/>
              <a:buChar char="•"/>
            </a:pPr>
            <a:r>
              <a:rPr lang="zh-CN" altLang="zh-CN" sz="1600" dirty="0">
                <a:solidFill>
                  <a:srgbClr val="FF0000"/>
                </a:solidFill>
                <a:effectLst/>
                <a:latin typeface="宋体" panose="02010600030101010101" pitchFamily="2" charset="-122"/>
                <a:ea typeface="宋体" panose="02010600030101010101" pitchFamily="2" charset="-122"/>
              </a:rPr>
              <a:t>引用是</a:t>
            </a:r>
            <a:r>
              <a:rPr lang="zh-CN" altLang="zh-CN" sz="1600" b="1" dirty="0">
                <a:solidFill>
                  <a:srgbClr val="FF0000"/>
                </a:solidFill>
                <a:effectLst/>
                <a:latin typeface="宋体" panose="02010600030101010101" pitchFamily="2" charset="-122"/>
                <a:ea typeface="宋体" panose="02010600030101010101" pitchFamily="2" charset="-122"/>
              </a:rPr>
              <a:t>封装好的隐性指针</a:t>
            </a:r>
            <a:r>
              <a:rPr lang="zh-CN" altLang="zh-CN" sz="1600" dirty="0">
                <a:solidFill>
                  <a:srgbClr val="FF0000"/>
                </a:solidFill>
                <a:effectLst/>
                <a:latin typeface="宋体" panose="02010600030101010101" pitchFamily="2" charset="-122"/>
                <a:ea typeface="宋体" panose="02010600030101010101" pitchFamily="2" charset="-122"/>
              </a:rPr>
              <a:t>，屏蔽地址操作，更安全</a:t>
            </a:r>
          </a:p>
        </p:txBody>
      </p:sp>
    </p:spTree>
    <p:extLst>
      <p:ext uri="{BB962C8B-B14F-4D97-AF65-F5344CB8AC3E}">
        <p14:creationId xmlns:p14="http://schemas.microsoft.com/office/powerpoint/2010/main" val="280360743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C6BE09-3E84-E316-BD05-F6967B205725}"/>
            </a:ext>
          </a:extLst>
        </p:cNvPr>
        <p:cNvGrpSpPr/>
        <p:nvPr/>
      </p:nvGrpSpPr>
      <p:grpSpPr>
        <a:xfrm>
          <a:off x="0" y="0"/>
          <a:ext cx="0" cy="0"/>
          <a:chOff x="0" y="0"/>
          <a:chExt cx="0" cy="0"/>
        </a:xfrm>
      </p:grpSpPr>
      <p:sp>
        <p:nvSpPr>
          <p:cNvPr id="2" name="文本框 1">
            <a:extLst>
              <a:ext uri="{FF2B5EF4-FFF2-40B4-BE49-F238E27FC236}">
                <a16:creationId xmlns:a16="http://schemas.microsoft.com/office/drawing/2014/main" id="{672B97C9-1FCB-8DB4-3CD3-00720A15839B}"/>
              </a:ext>
            </a:extLst>
          </p:cNvPr>
          <p:cNvSpPr txBox="1"/>
          <p:nvPr/>
        </p:nvSpPr>
        <p:spPr>
          <a:xfrm>
            <a:off x="900848" y="121514"/>
            <a:ext cx="10560350" cy="584775"/>
          </a:xfrm>
          <a:prstGeom prst="rect">
            <a:avLst/>
          </a:prstGeom>
          <a:noFill/>
        </p:spPr>
        <p:txBody>
          <a:bodyPr wrap="square">
            <a:spAutoFit/>
          </a:bodyPr>
          <a:lstStyle/>
          <a:p>
            <a:r>
              <a:rPr lang="en-US" altLang="zh-CN" sz="3200" b="1" dirty="0">
                <a:latin typeface="微软雅黑" panose="020B0503020204020204" pitchFamily="34" charset="-122"/>
                <a:ea typeface="微软雅黑" panose="020B0503020204020204" pitchFamily="34" charset="-122"/>
                <a:cs typeface="+mj-cs"/>
              </a:rPr>
              <a:t>3.4.2 </a:t>
            </a:r>
            <a:r>
              <a:rPr lang="zh-CN" altLang="en-US" sz="3200" b="1" dirty="0">
                <a:latin typeface="微软雅黑" panose="020B0503020204020204" pitchFamily="34" charset="-122"/>
                <a:ea typeface="微软雅黑" panose="020B0503020204020204" pitchFamily="34" charset="-122"/>
                <a:cs typeface="+mj-cs"/>
              </a:rPr>
              <a:t>引用与函数</a:t>
            </a:r>
          </a:p>
        </p:txBody>
      </p:sp>
      <p:grpSp>
        <p:nvGrpSpPr>
          <p:cNvPr id="4" name="组合 3">
            <a:extLst>
              <a:ext uri="{FF2B5EF4-FFF2-40B4-BE49-F238E27FC236}">
                <a16:creationId xmlns:a16="http://schemas.microsoft.com/office/drawing/2014/main" id="{739AD84C-9D37-AE54-8902-A1BABE945DFA}"/>
              </a:ext>
            </a:extLst>
          </p:cNvPr>
          <p:cNvGrpSpPr/>
          <p:nvPr/>
        </p:nvGrpSpPr>
        <p:grpSpPr>
          <a:xfrm>
            <a:off x="629335" y="1042426"/>
            <a:ext cx="4061459" cy="310896"/>
            <a:chOff x="2761705" y="1243440"/>
            <a:chExt cx="4061459" cy="310896"/>
          </a:xfrm>
        </p:grpSpPr>
        <p:sp>
          <p:nvSpPr>
            <p:cNvPr id="5" name="core goal text">
              <a:extLst>
                <a:ext uri="{FF2B5EF4-FFF2-40B4-BE49-F238E27FC236}">
                  <a16:creationId xmlns:a16="http://schemas.microsoft.com/office/drawing/2014/main" id="{AFBCC7B1-F33A-C80A-2583-C220313DCDB8}"/>
                </a:ext>
              </a:extLst>
            </p:cNvPr>
            <p:cNvSpPr txBox="1"/>
            <p:nvPr/>
          </p:nvSpPr>
          <p:spPr>
            <a:xfrm>
              <a:off x="3311429" y="1243440"/>
              <a:ext cx="3511735" cy="310896"/>
            </a:xfrm>
            <a:prstGeom prst="rect">
              <a:avLst/>
            </a:prstGeom>
            <a:noFill/>
            <a:ln>
              <a:noFill/>
            </a:ln>
          </p:spPr>
          <p:txBody>
            <a:bodyPr vert="horz" wrap="square" lIns="0" tIns="0" rIns="0" bIns="0" rtlCol="0" anchor="ctr">
              <a:noAutofit/>
            </a:bodyPr>
            <a:lstStyle/>
            <a:p>
              <a:pPr algn="l"/>
              <a:r>
                <a:rPr lang="zh-CN" altLang="en-US" sz="2400" b="1" dirty="0">
                  <a:solidFill>
                    <a:srgbClr val="1C51C8"/>
                  </a:solidFill>
                  <a:latin typeface="Times New Roman" panose="02020603050405020304" pitchFamily="18" charset="0"/>
                  <a:ea typeface="Microsoft YaHei UI"/>
                  <a:cs typeface="Times New Roman" panose="02020603050405020304" pitchFamily="18" charset="0"/>
                </a:rPr>
                <a:t>引用作为函数的参数</a:t>
              </a:r>
            </a:p>
          </p:txBody>
        </p:sp>
        <p:grpSp>
          <p:nvGrpSpPr>
            <p:cNvPr id="6" name="组合 5">
              <a:extLst>
                <a:ext uri="{FF2B5EF4-FFF2-40B4-BE49-F238E27FC236}">
                  <a16:creationId xmlns:a16="http://schemas.microsoft.com/office/drawing/2014/main" id="{5843093E-3C62-B5DF-AEFD-D256236F2361}"/>
                </a:ext>
              </a:extLst>
            </p:cNvPr>
            <p:cNvGrpSpPr/>
            <p:nvPr/>
          </p:nvGrpSpPr>
          <p:grpSpPr>
            <a:xfrm>
              <a:off x="6134284" y="1322138"/>
              <a:ext cx="449993" cy="103462"/>
              <a:chOff x="3655054" y="1235482"/>
              <a:chExt cx="449993" cy="103462"/>
            </a:xfrm>
          </p:grpSpPr>
          <p:sp>
            <p:nvSpPr>
              <p:cNvPr id="10" name="平行四边形 9">
                <a:extLst>
                  <a:ext uri="{FF2B5EF4-FFF2-40B4-BE49-F238E27FC236}">
                    <a16:creationId xmlns:a16="http://schemas.microsoft.com/office/drawing/2014/main" id="{ED53D72F-FA6A-7E6D-809E-88159A007245}"/>
                  </a:ext>
                </a:extLst>
              </p:cNvPr>
              <p:cNvSpPr/>
              <p:nvPr/>
            </p:nvSpPr>
            <p:spPr>
              <a:xfrm>
                <a:off x="3655054" y="1235482"/>
                <a:ext cx="160397" cy="103462"/>
              </a:xfrm>
              <a:prstGeom prst="parallelogram">
                <a:avLst/>
              </a:prstGeom>
              <a:gradFill>
                <a:gsLst>
                  <a:gs pos="0">
                    <a:srgbClr val="184DDD"/>
                  </a:gs>
                  <a:gs pos="97203">
                    <a:srgbClr val="E6EEFC"/>
                  </a:gs>
                  <a:gs pos="6500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11" name="平行四边形 10">
                <a:extLst>
                  <a:ext uri="{FF2B5EF4-FFF2-40B4-BE49-F238E27FC236}">
                    <a16:creationId xmlns:a16="http://schemas.microsoft.com/office/drawing/2014/main" id="{EA22E860-C3D0-5142-CFF0-36E11BC4A0A6}"/>
                  </a:ext>
                </a:extLst>
              </p:cNvPr>
              <p:cNvSpPr/>
              <p:nvPr/>
            </p:nvSpPr>
            <p:spPr>
              <a:xfrm>
                <a:off x="3856287" y="1235482"/>
                <a:ext cx="248760" cy="103462"/>
              </a:xfrm>
              <a:prstGeom prst="parallelogram">
                <a:avLst/>
              </a:prstGeom>
              <a:gradFill>
                <a:gsLst>
                  <a:gs pos="82000">
                    <a:srgbClr val="E6EEFC"/>
                  </a:gs>
                  <a:gs pos="97203">
                    <a:srgbClr val="E6EEFC"/>
                  </a:gs>
                  <a:gs pos="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grpSp>
          <p:nvGrpSpPr>
            <p:cNvPr id="7" name="组合 6">
              <a:extLst>
                <a:ext uri="{FF2B5EF4-FFF2-40B4-BE49-F238E27FC236}">
                  <a16:creationId xmlns:a16="http://schemas.microsoft.com/office/drawing/2014/main" id="{B07D6D82-1E09-D2D0-2AF6-22337D61A985}"/>
                </a:ext>
              </a:extLst>
            </p:cNvPr>
            <p:cNvGrpSpPr/>
            <p:nvPr/>
          </p:nvGrpSpPr>
          <p:grpSpPr>
            <a:xfrm flipH="1">
              <a:off x="2761705" y="1322138"/>
              <a:ext cx="449993" cy="103462"/>
              <a:chOff x="2488823" y="1260501"/>
              <a:chExt cx="449993" cy="103462"/>
            </a:xfrm>
          </p:grpSpPr>
          <p:sp>
            <p:nvSpPr>
              <p:cNvPr id="8" name="平行四边形 7">
                <a:extLst>
                  <a:ext uri="{FF2B5EF4-FFF2-40B4-BE49-F238E27FC236}">
                    <a16:creationId xmlns:a16="http://schemas.microsoft.com/office/drawing/2014/main" id="{2F62881B-8FD7-1E4C-EC0A-D6126E993750}"/>
                  </a:ext>
                </a:extLst>
              </p:cNvPr>
              <p:cNvSpPr/>
              <p:nvPr/>
            </p:nvSpPr>
            <p:spPr>
              <a:xfrm>
                <a:off x="2488823" y="1260501"/>
                <a:ext cx="160397" cy="103462"/>
              </a:xfrm>
              <a:prstGeom prst="parallelogram">
                <a:avLst/>
              </a:prstGeom>
              <a:gradFill>
                <a:gsLst>
                  <a:gs pos="0">
                    <a:srgbClr val="184DDD"/>
                  </a:gs>
                  <a:gs pos="97203">
                    <a:srgbClr val="E6EEFC"/>
                  </a:gs>
                  <a:gs pos="6500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9" name="平行四边形 8">
                <a:extLst>
                  <a:ext uri="{FF2B5EF4-FFF2-40B4-BE49-F238E27FC236}">
                    <a16:creationId xmlns:a16="http://schemas.microsoft.com/office/drawing/2014/main" id="{E3A01C6C-80D5-7388-B6F9-CF3CB4448CDC}"/>
                  </a:ext>
                </a:extLst>
              </p:cNvPr>
              <p:cNvSpPr/>
              <p:nvPr/>
            </p:nvSpPr>
            <p:spPr>
              <a:xfrm>
                <a:off x="2690056" y="1260501"/>
                <a:ext cx="248760" cy="103462"/>
              </a:xfrm>
              <a:prstGeom prst="parallelogram">
                <a:avLst/>
              </a:prstGeom>
              <a:gradFill>
                <a:gsLst>
                  <a:gs pos="82000">
                    <a:srgbClr val="E6EEFC"/>
                  </a:gs>
                  <a:gs pos="97203">
                    <a:srgbClr val="E6EEFC"/>
                  </a:gs>
                  <a:gs pos="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grpSp>
      <p:sp>
        <p:nvSpPr>
          <p:cNvPr id="13" name="文本框 12">
            <a:extLst>
              <a:ext uri="{FF2B5EF4-FFF2-40B4-BE49-F238E27FC236}">
                <a16:creationId xmlns:a16="http://schemas.microsoft.com/office/drawing/2014/main" id="{927B7B95-A0EB-F889-95C1-9F7FDB896FE9}"/>
              </a:ext>
            </a:extLst>
          </p:cNvPr>
          <p:cNvSpPr txBox="1"/>
          <p:nvPr/>
        </p:nvSpPr>
        <p:spPr>
          <a:xfrm>
            <a:off x="753714" y="1536807"/>
            <a:ext cx="9587557" cy="870751"/>
          </a:xfrm>
          <a:prstGeom prst="rect">
            <a:avLst/>
          </a:prstGeom>
          <a:noFill/>
        </p:spPr>
        <p:txBody>
          <a:bodyPr wrap="square">
            <a:spAutoFit/>
          </a:bodyPr>
          <a:lstStyle/>
          <a:p>
            <a:pPr algn="just">
              <a:lnSpc>
                <a:spcPct val="150000"/>
              </a:lnSpc>
              <a:buFont typeface="Wingdings" panose="05000000000000000000" pitchFamily="2" charset="2"/>
              <a:buNone/>
            </a:pPr>
            <a:r>
              <a:rPr lang="zh-CN" altLang="en-US" sz="1800" dirty="0">
                <a:latin typeface="Times New Roman" panose="02020603050405020304" pitchFamily="18" charset="0"/>
                <a:ea typeface="宋体" panose="02010600030101010101" pitchFamily="2" charset="-122"/>
                <a:cs typeface="Times New Roman" panose="02020603050405020304" pitchFamily="18" charset="0"/>
              </a:rPr>
              <a:t>当引用作为函数的形参，在进行函数调用时，进行实参与形参的结合，其结合过程相当于定义了一个形参对实参的</a:t>
            </a:r>
            <a:r>
              <a:rPr lang="zh-CN" altLang="en-US" sz="1800" b="1" dirty="0">
                <a:latin typeface="Times New Roman" panose="02020603050405020304" pitchFamily="18" charset="0"/>
                <a:ea typeface="宋体" panose="02010600030101010101" pitchFamily="2" charset="-122"/>
                <a:cs typeface="Times New Roman" panose="02020603050405020304" pitchFamily="18" charset="0"/>
              </a:rPr>
              <a:t>引用</a:t>
            </a:r>
            <a:r>
              <a:rPr lang="zh-CN" altLang="en-US" sz="1800" dirty="0">
                <a:latin typeface="Times New Roman" panose="02020603050405020304" pitchFamily="18" charset="0"/>
                <a:ea typeface="宋体" panose="02010600030101010101" pitchFamily="2" charset="-122"/>
                <a:cs typeface="Times New Roman" panose="02020603050405020304" pitchFamily="18" charset="0"/>
              </a:rPr>
              <a:t>。因此，在函数体内，对形参进行运算相当于对实参进行运算。</a:t>
            </a:r>
          </a:p>
        </p:txBody>
      </p:sp>
      <p:sp>
        <p:nvSpPr>
          <p:cNvPr id="15" name="文本框 14">
            <a:extLst>
              <a:ext uri="{FF2B5EF4-FFF2-40B4-BE49-F238E27FC236}">
                <a16:creationId xmlns:a16="http://schemas.microsoft.com/office/drawing/2014/main" id="{A9CA8C2C-2A1A-E22D-B603-40A646199305}"/>
              </a:ext>
            </a:extLst>
          </p:cNvPr>
          <p:cNvSpPr txBox="1"/>
          <p:nvPr/>
        </p:nvSpPr>
        <p:spPr>
          <a:xfrm>
            <a:off x="753714" y="2619216"/>
            <a:ext cx="9587557" cy="2117246"/>
          </a:xfrm>
          <a:prstGeom prst="rect">
            <a:avLst/>
          </a:prstGeom>
          <a:noFill/>
        </p:spPr>
        <p:txBody>
          <a:bodyPr wrap="square">
            <a:spAutoFit/>
          </a:bodyPr>
          <a:lstStyle/>
          <a:p>
            <a:pPr algn="just">
              <a:lnSpc>
                <a:spcPct val="150000"/>
              </a:lnSpc>
              <a:buFont typeface="Wingdings" panose="05000000000000000000" pitchFamily="2" charset="2"/>
              <a:buNone/>
            </a:pPr>
            <a:r>
              <a:rPr lang="zh-CN" altLang="en-US" sz="1800" dirty="0">
                <a:latin typeface="Times New Roman" panose="02020603050405020304" pitchFamily="18" charset="0"/>
                <a:ea typeface="宋体" panose="02010600030101010101" pitchFamily="2" charset="-122"/>
                <a:cs typeface="Times New Roman" panose="02020603050405020304" pitchFamily="18" charset="0"/>
              </a:rPr>
              <a:t>与指针相比，引用作为函数参数具有两个</a:t>
            </a:r>
            <a:r>
              <a:rPr lang="zh-CN" altLang="en-US" sz="1800" b="1" dirty="0">
                <a:latin typeface="Times New Roman" panose="02020603050405020304" pitchFamily="18" charset="0"/>
                <a:ea typeface="宋体" panose="02010600030101010101" pitchFamily="2" charset="-122"/>
                <a:cs typeface="Times New Roman" panose="02020603050405020304" pitchFamily="18" charset="0"/>
              </a:rPr>
              <a:t>优点</a:t>
            </a:r>
            <a:r>
              <a:rPr lang="zh-CN" altLang="en-US" sz="1800" dirty="0">
                <a:latin typeface="Times New Roman" panose="02020603050405020304" pitchFamily="18" charset="0"/>
                <a:ea typeface="宋体" panose="02010600030101010101" pitchFamily="2" charset="-122"/>
                <a:cs typeface="Times New Roman" panose="02020603050405020304" pitchFamily="18" charset="0"/>
              </a:rPr>
              <a:t>：</a:t>
            </a:r>
          </a:p>
          <a:p>
            <a:pPr marL="285750" indent="-285750" algn="just">
              <a:lnSpc>
                <a:spcPct val="150000"/>
              </a:lnSpc>
              <a:buFont typeface="Arial" panose="020B0604020202020204" pitchFamily="34" charset="0"/>
              <a:buChar char="•"/>
            </a:pPr>
            <a:r>
              <a:rPr lang="zh-CN" altLang="en-US" sz="1800" dirty="0">
                <a:latin typeface="Times New Roman" panose="02020603050405020304" pitchFamily="18" charset="0"/>
                <a:ea typeface="宋体" panose="02010600030101010101" pitchFamily="2" charset="-122"/>
                <a:cs typeface="Times New Roman" panose="02020603050405020304" pitchFamily="18" charset="0"/>
              </a:rPr>
              <a:t>函数体的实现</a:t>
            </a:r>
            <a:r>
              <a:rPr lang="zh-CN" altLang="en-US" sz="1800" b="1" dirty="0">
                <a:latin typeface="Times New Roman" panose="02020603050405020304" pitchFamily="18" charset="0"/>
                <a:ea typeface="宋体" panose="02010600030101010101" pitchFamily="2" charset="-122"/>
                <a:cs typeface="Times New Roman" panose="02020603050405020304" pitchFamily="18" charset="0"/>
              </a:rPr>
              <a:t>比指针简单</a:t>
            </a:r>
            <a:r>
              <a:rPr lang="zh-CN" altLang="en-US" sz="1800" dirty="0">
                <a:latin typeface="Times New Roman" panose="02020603050405020304" pitchFamily="18" charset="0"/>
                <a:ea typeface="宋体" panose="02010600030101010101" pitchFamily="2" charset="-122"/>
                <a:cs typeface="Times New Roman" panose="02020603050405020304" pitchFamily="18" charset="0"/>
              </a:rPr>
              <a:t>。用指针作为形参，函数体内形参要带着*参加运算；而用引用作为形参，函数体内参加运算的为形参变量。</a:t>
            </a:r>
            <a:endParaRPr lang="en-US" altLang="zh-CN" sz="1800" dirty="0">
              <a:latin typeface="Times New Roman" panose="02020603050405020304" pitchFamily="18" charset="0"/>
              <a:ea typeface="宋体" panose="02010600030101010101" pitchFamily="2" charset="-122"/>
              <a:cs typeface="Times New Roman" panose="02020603050405020304" pitchFamily="18" charset="0"/>
            </a:endParaRPr>
          </a:p>
          <a:p>
            <a:pPr marL="285750" indent="-285750" algn="just">
              <a:lnSpc>
                <a:spcPct val="150000"/>
              </a:lnSpc>
              <a:buFont typeface="Arial" panose="020B0604020202020204" pitchFamily="34" charset="0"/>
              <a:buChar char="•"/>
            </a:pPr>
            <a:r>
              <a:rPr lang="zh-CN" altLang="en-US" sz="1800" dirty="0">
                <a:latin typeface="Times New Roman" panose="02020603050405020304" pitchFamily="18" charset="0"/>
                <a:ea typeface="宋体" panose="02010600030101010101" pitchFamily="2" charset="-122"/>
                <a:cs typeface="Times New Roman" panose="02020603050405020304" pitchFamily="18" charset="0"/>
              </a:rPr>
              <a:t>调用函数</a:t>
            </a:r>
            <a:r>
              <a:rPr lang="zh-CN" altLang="en-US" sz="1800" b="1" dirty="0">
                <a:latin typeface="Times New Roman" panose="02020603050405020304" pitchFamily="18" charset="0"/>
                <a:ea typeface="宋体" panose="02010600030101010101" pitchFamily="2" charset="-122"/>
                <a:cs typeface="Times New Roman" panose="02020603050405020304" pitchFamily="18" charset="0"/>
              </a:rPr>
              <a:t>语法简单</a:t>
            </a:r>
            <a:r>
              <a:rPr lang="zh-CN" altLang="en-US" sz="1800" dirty="0">
                <a:latin typeface="Times New Roman" panose="02020603050405020304" pitchFamily="18" charset="0"/>
                <a:ea typeface="宋体" panose="02010600030101010101" pitchFamily="2" charset="-122"/>
                <a:cs typeface="Times New Roman" panose="02020603050405020304" pitchFamily="18" charset="0"/>
              </a:rPr>
              <a:t>。用指针作为形参，实参需要取变量的地址；而用引用作为形参，与简单</a:t>
            </a:r>
            <a:r>
              <a:rPr lang="zh-CN" altLang="en-US" sz="1800" b="1" dirty="0">
                <a:latin typeface="Times New Roman" panose="02020603050405020304" pitchFamily="18" charset="0"/>
                <a:ea typeface="宋体" panose="02010600030101010101" pitchFamily="2" charset="-122"/>
                <a:cs typeface="Times New Roman" panose="02020603050405020304" pitchFamily="18" charset="0"/>
              </a:rPr>
              <a:t>传值调用</a:t>
            </a:r>
            <a:r>
              <a:rPr lang="zh-CN" altLang="en-US" sz="1800" dirty="0">
                <a:latin typeface="Times New Roman" panose="02020603050405020304" pitchFamily="18" charset="0"/>
                <a:ea typeface="宋体" panose="02010600030101010101" pitchFamily="2" charset="-122"/>
                <a:cs typeface="Times New Roman" panose="02020603050405020304" pitchFamily="18" charset="0"/>
              </a:rPr>
              <a:t>一样，实参为变量。 </a:t>
            </a:r>
          </a:p>
        </p:txBody>
      </p:sp>
      <p:cxnSp>
        <p:nvCxnSpPr>
          <p:cNvPr id="16" name="直接连接符 15">
            <a:extLst>
              <a:ext uri="{FF2B5EF4-FFF2-40B4-BE49-F238E27FC236}">
                <a16:creationId xmlns:a16="http://schemas.microsoft.com/office/drawing/2014/main" id="{9C67ADEA-D734-AAC8-B0CA-3C909DC41ECC}"/>
              </a:ext>
            </a:extLst>
          </p:cNvPr>
          <p:cNvCxnSpPr>
            <a:cxnSpLocks/>
          </p:cNvCxnSpPr>
          <p:nvPr/>
        </p:nvCxnSpPr>
        <p:spPr>
          <a:xfrm>
            <a:off x="809145" y="2543671"/>
            <a:ext cx="9913675" cy="0"/>
          </a:xfrm>
          <a:prstGeom prst="line">
            <a:avLst/>
          </a:prstGeom>
          <a:ln w="15875">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3542912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8DC4AD-C9BB-78D3-729A-A22DCE9F5595}"/>
            </a:ext>
          </a:extLst>
        </p:cNvPr>
        <p:cNvGrpSpPr/>
        <p:nvPr/>
      </p:nvGrpSpPr>
      <p:grpSpPr>
        <a:xfrm>
          <a:off x="0" y="0"/>
          <a:ext cx="0" cy="0"/>
          <a:chOff x="0" y="0"/>
          <a:chExt cx="0" cy="0"/>
        </a:xfrm>
      </p:grpSpPr>
      <p:graphicFrame>
        <p:nvGraphicFramePr>
          <p:cNvPr id="3" name="Group 2">
            <a:extLst>
              <a:ext uri="{FF2B5EF4-FFF2-40B4-BE49-F238E27FC236}">
                <a16:creationId xmlns:a16="http://schemas.microsoft.com/office/drawing/2014/main" id="{38DADAE1-16C7-9F0C-27FE-48476BE0B19D}"/>
              </a:ext>
            </a:extLst>
          </p:cNvPr>
          <p:cNvGraphicFramePr>
            <a:graphicFrameLocks noGrp="1"/>
          </p:cNvGraphicFramePr>
          <p:nvPr>
            <p:extLst>
              <p:ext uri="{D42A27DB-BD31-4B8C-83A1-F6EECF244321}">
                <p14:modId xmlns:p14="http://schemas.microsoft.com/office/powerpoint/2010/main" val="1116039653"/>
              </p:ext>
            </p:extLst>
          </p:nvPr>
        </p:nvGraphicFramePr>
        <p:xfrm>
          <a:off x="1817304" y="894003"/>
          <a:ext cx="8229600" cy="5585739"/>
        </p:xfrm>
        <a:graphic>
          <a:graphicData uri="http://schemas.openxmlformats.org/drawingml/2006/table">
            <a:tbl>
              <a:tblPr/>
              <a:tblGrid>
                <a:gridCol w="609600">
                  <a:extLst>
                    <a:ext uri="{9D8B030D-6E8A-4147-A177-3AD203B41FA5}">
                      <a16:colId xmlns:a16="http://schemas.microsoft.com/office/drawing/2014/main" val="20000"/>
                    </a:ext>
                  </a:extLst>
                </a:gridCol>
                <a:gridCol w="7620000">
                  <a:extLst>
                    <a:ext uri="{9D8B030D-6E8A-4147-A177-3AD203B41FA5}">
                      <a16:colId xmlns:a16="http://schemas.microsoft.com/office/drawing/2014/main" val="20001"/>
                    </a:ext>
                  </a:extLst>
                </a:gridCol>
              </a:tblGrid>
              <a:tr h="5585739">
                <a:tc>
                  <a:txBody>
                    <a:bodyPr/>
                    <a:lstStyle>
                      <a:lvl1pPr algn="l">
                        <a:spcBef>
                          <a:spcPct val="20000"/>
                        </a:spcBef>
                        <a:buClr>
                          <a:srgbClr val="FFFF00"/>
                        </a:buClr>
                        <a:buSzPct val="80000"/>
                        <a:buFont typeface="Wingdings" panose="05000000000000000000" pitchFamily="2" charset="2"/>
                        <a:defRPr sz="2800">
                          <a:solidFill>
                            <a:schemeClr val="tx1"/>
                          </a:solidFill>
                          <a:latin typeface="Arial" panose="020B0604020202020204" pitchFamily="34" charset="0"/>
                          <a:ea typeface="宋体" panose="02010600030101010101" pitchFamily="2" charset="-122"/>
                        </a:defRPr>
                      </a:lvl1pPr>
                      <a:lvl2pPr marL="742950" indent="-285750" algn="l">
                        <a:spcBef>
                          <a:spcPct val="20000"/>
                        </a:spcBef>
                        <a:buClr>
                          <a:srgbClr val="CC0000"/>
                        </a:buClr>
                        <a:buSzPct val="70000"/>
                        <a:buFont typeface="Wingdings" panose="05000000000000000000" pitchFamily="2" charset="2"/>
                        <a:defRPr sz="2400">
                          <a:solidFill>
                            <a:schemeClr val="tx1"/>
                          </a:solidFill>
                          <a:latin typeface="Arial" panose="020B0604020202020204" pitchFamily="34" charset="0"/>
                          <a:ea typeface="宋体" panose="02010600030101010101" pitchFamily="2" charset="-122"/>
                        </a:defRPr>
                      </a:lvl2pPr>
                      <a:lvl3pPr marL="1143000" indent="-228600" algn="l">
                        <a:spcBef>
                          <a:spcPct val="20000"/>
                        </a:spcBef>
                        <a:buClr>
                          <a:srgbClr val="009900"/>
                        </a:buClr>
                        <a:buSzPct val="60000"/>
                        <a:buFont typeface="Wingdings" panose="05000000000000000000" pitchFamily="2" charset="2"/>
                        <a:defRPr sz="2000">
                          <a:solidFill>
                            <a:schemeClr val="tx1"/>
                          </a:solidFill>
                          <a:latin typeface="Arial" panose="020B0604020202020204" pitchFamily="34" charset="0"/>
                          <a:ea typeface="宋体" panose="02010600030101010101" pitchFamily="2" charset="-122"/>
                        </a:defRPr>
                      </a:lvl3pPr>
                      <a:lvl4pPr marL="1600200" indent="-228600" algn="l">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4pPr>
                      <a:lvl5pPr marL="2057400" indent="-228600" algn="l">
                        <a:spcBef>
                          <a:spcPct val="20000"/>
                        </a:spcBef>
                        <a:buClr>
                          <a:schemeClr val="accent2"/>
                        </a:buClr>
                        <a:buSzPct val="5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9pPr>
                    </a:lstStyle>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4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4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2</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4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3</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4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4</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4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5</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4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6</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4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7</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4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8</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4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9</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4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10</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4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11</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4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12</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4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13</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4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14</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4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15</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4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16</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4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17</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4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18</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4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19</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4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20 </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4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21</a:t>
                      </a:r>
                    </a:p>
                  </a:txBody>
                  <a:tcPr marT="45724" marB="45724" horzOverflow="overflow">
                    <a:lnL>
                      <a:noFill/>
                    </a:lnL>
                    <a:lnR>
                      <a:noFill/>
                    </a:lnR>
                    <a:lnT w="28575" cap="flat" cmpd="sng" algn="ctr">
                      <a:solidFill>
                        <a:srgbClr val="003399"/>
                      </a:solidFill>
                      <a:prstDash val="solid"/>
                      <a:round/>
                      <a:headEnd type="none" w="med" len="med"/>
                      <a:tailEnd type="none" w="med" len="med"/>
                    </a:lnT>
                    <a:lnB w="6350" cap="flat" cmpd="sng" algn="ctr">
                      <a:solidFill>
                        <a:srgbClr val="003399"/>
                      </a:solidFill>
                      <a:prstDash val="solid"/>
                      <a:round/>
                      <a:headEnd type="none" w="med" len="med"/>
                      <a:tailEnd type="none" w="med" len="med"/>
                    </a:lnB>
                    <a:lnTlToBr>
                      <a:noFill/>
                    </a:lnTlToBr>
                    <a:lnBlToTr>
                      <a:noFill/>
                    </a:lnBlToTr>
                    <a:noFill/>
                  </a:tcPr>
                </a:tc>
                <a:tc>
                  <a:txBody>
                    <a:bodyPr/>
                    <a:lstStyle>
                      <a:lvl1pPr algn="l">
                        <a:spcBef>
                          <a:spcPct val="20000"/>
                        </a:spcBef>
                        <a:buClr>
                          <a:srgbClr val="FFFF00"/>
                        </a:buClr>
                        <a:buSzPct val="80000"/>
                        <a:buFont typeface="Wingdings" panose="05000000000000000000" pitchFamily="2" charset="2"/>
                        <a:defRPr sz="2800">
                          <a:solidFill>
                            <a:schemeClr val="tx1"/>
                          </a:solidFill>
                          <a:latin typeface="Arial" panose="020B0604020202020204" pitchFamily="34" charset="0"/>
                          <a:ea typeface="宋体" panose="02010600030101010101" pitchFamily="2" charset="-122"/>
                        </a:defRPr>
                      </a:lvl1pPr>
                      <a:lvl2pPr marL="742950" indent="-285750" algn="l">
                        <a:spcBef>
                          <a:spcPct val="20000"/>
                        </a:spcBef>
                        <a:buClr>
                          <a:srgbClr val="CC0000"/>
                        </a:buClr>
                        <a:buSzPct val="70000"/>
                        <a:buFont typeface="Wingdings" panose="05000000000000000000" pitchFamily="2" charset="2"/>
                        <a:defRPr sz="2400">
                          <a:solidFill>
                            <a:schemeClr val="tx1"/>
                          </a:solidFill>
                          <a:latin typeface="Arial" panose="020B0604020202020204" pitchFamily="34" charset="0"/>
                          <a:ea typeface="宋体" panose="02010600030101010101" pitchFamily="2" charset="-122"/>
                        </a:defRPr>
                      </a:lvl2pPr>
                      <a:lvl3pPr marL="1143000" indent="-228600" algn="l">
                        <a:spcBef>
                          <a:spcPct val="20000"/>
                        </a:spcBef>
                        <a:buClr>
                          <a:srgbClr val="009900"/>
                        </a:buClr>
                        <a:buSzPct val="60000"/>
                        <a:buFont typeface="Wingdings" panose="05000000000000000000" pitchFamily="2" charset="2"/>
                        <a:defRPr sz="2000">
                          <a:solidFill>
                            <a:schemeClr val="tx1"/>
                          </a:solidFill>
                          <a:latin typeface="Arial" panose="020B0604020202020204" pitchFamily="34" charset="0"/>
                          <a:ea typeface="宋体" panose="02010600030101010101" pitchFamily="2" charset="-122"/>
                        </a:defRPr>
                      </a:lvl3pPr>
                      <a:lvl4pPr marL="1600200" indent="-228600" algn="l">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4pPr>
                      <a:lvl5pPr marL="2057400" indent="-228600" algn="l">
                        <a:spcBef>
                          <a:spcPct val="20000"/>
                        </a:spcBef>
                        <a:buClr>
                          <a:schemeClr val="accent2"/>
                        </a:buClr>
                        <a:buSzPct val="5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9pPr>
                    </a:lstStyle>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4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4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p3_11.cpp                                   *           </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4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a:t>
                      </a:r>
                      <a:r>
                        <a:rPr kumimoji="0" lang="zh-CN" altLang="en-US" sz="14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用传引用的方式实现两个数交换  *</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zh-CN" altLang="en-US" sz="14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r>
                        <a:rPr kumimoji="0" lang="en-US" altLang="zh-CN" sz="14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4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#include &lt;iostream&gt;</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4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using namespace std;</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400" b="1"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void swap(int &amp;</a:t>
                      </a:r>
                      <a:r>
                        <a:rPr kumimoji="0" lang="en-US" altLang="zh-CN" sz="1400" b="1" i="0" u="none" strike="noStrike" cap="none" normalizeH="0" baseline="0" dirty="0" err="1">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refx,int</a:t>
                      </a:r>
                      <a:r>
                        <a:rPr kumimoji="0" lang="en-US" altLang="zh-CN" sz="1400" b="1"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&amp;</a:t>
                      </a:r>
                      <a:r>
                        <a:rPr kumimoji="0" lang="en-US" altLang="zh-CN" sz="1400" b="1" i="0" u="none" strike="noStrike" cap="none" normalizeH="0" baseline="0" dirty="0" err="1">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refy</a:t>
                      </a:r>
                      <a:r>
                        <a:rPr kumimoji="0" lang="en-US" altLang="zh-CN" sz="1400" b="1"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endParaRPr kumimoji="0" lang="en-US" altLang="zh-CN" sz="14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4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4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int temp;</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4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temp=</a:t>
                      </a:r>
                      <a:r>
                        <a:rPr kumimoji="0" lang="en-US" altLang="zh-CN" sz="1400" b="0" i="0" u="none" strike="noStrike" cap="none" normalizeH="0" baseline="0" dirty="0" err="1">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refx</a:t>
                      </a:r>
                      <a:r>
                        <a:rPr kumimoji="0" lang="en-US" altLang="zh-CN" sz="14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4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a:t>
                      </a:r>
                      <a:r>
                        <a:rPr kumimoji="0" lang="en-US" altLang="zh-CN" sz="1400" b="0" i="0" u="none" strike="noStrike" cap="none" normalizeH="0" baseline="0" dirty="0" err="1">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refx</a:t>
                      </a:r>
                      <a:r>
                        <a:rPr kumimoji="0" lang="en-US" altLang="zh-CN" sz="14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r>
                        <a:rPr kumimoji="0" lang="en-US" altLang="zh-CN" sz="1400" b="0" i="0" u="none" strike="noStrike" cap="none" normalizeH="0" baseline="0" dirty="0" err="1">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refy</a:t>
                      </a:r>
                      <a:r>
                        <a:rPr kumimoji="0" lang="en-US" altLang="zh-CN" sz="14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4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a:t>
                      </a:r>
                      <a:r>
                        <a:rPr kumimoji="0" lang="en-US" altLang="zh-CN" sz="1400" b="0" i="0" u="none" strike="noStrike" cap="none" normalizeH="0" baseline="0" dirty="0" err="1">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refy</a:t>
                      </a:r>
                      <a:r>
                        <a:rPr kumimoji="0" lang="en-US" altLang="zh-CN" sz="14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=temp;</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4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400" b="1"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int main()</a:t>
                      </a:r>
                      <a:endParaRPr kumimoji="0" lang="en-US" altLang="zh-CN" sz="14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4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4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int x=3,y=5;</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4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a:t>
                      </a:r>
                      <a:r>
                        <a:rPr kumimoji="0" lang="en-US" altLang="zh-CN" sz="1400" b="0" i="0" u="none" strike="noStrike" cap="none" normalizeH="0" baseline="0" dirty="0" err="1">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cout</a:t>
                      </a:r>
                      <a:r>
                        <a:rPr kumimoji="0" lang="en-US" altLang="zh-CN" sz="14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&lt;&lt;"before swap: x="&lt;&lt;x&lt;&lt;"  y="&lt;&lt;y&lt;&lt;</a:t>
                      </a:r>
                      <a:r>
                        <a:rPr kumimoji="0" lang="en-US" altLang="zh-CN" sz="1400" b="0" i="0" u="none" strike="noStrike" cap="none" normalizeH="0" baseline="0" dirty="0" err="1">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endl</a:t>
                      </a:r>
                      <a:r>
                        <a:rPr kumimoji="0" lang="en-US" altLang="zh-CN" sz="14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4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swap(</a:t>
                      </a:r>
                      <a:r>
                        <a:rPr kumimoji="0" lang="en-US" altLang="zh-CN" sz="1400" b="0" i="0" u="none" strike="noStrike" cap="none" normalizeH="0" baseline="0" dirty="0" err="1">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x,y</a:t>
                      </a:r>
                      <a:r>
                        <a:rPr kumimoji="0" lang="en-US" altLang="zh-CN" sz="14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4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a:t>
                      </a:r>
                      <a:r>
                        <a:rPr kumimoji="0" lang="en-US" altLang="zh-CN" sz="1400" b="0" i="0" u="none" strike="noStrike" cap="none" normalizeH="0" baseline="0" dirty="0" err="1">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cout</a:t>
                      </a:r>
                      <a:r>
                        <a:rPr kumimoji="0" lang="en-US" altLang="zh-CN" sz="14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&lt;&lt;"after  swap: x="&lt;&lt;x&lt;&lt;"  y="&lt;&lt;y&lt;&lt;</a:t>
                      </a:r>
                      <a:r>
                        <a:rPr kumimoji="0" lang="en-US" altLang="zh-CN" sz="1400" b="0" i="0" u="none" strike="noStrike" cap="none" normalizeH="0" baseline="0" dirty="0" err="1">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endl</a:t>
                      </a:r>
                      <a:r>
                        <a:rPr kumimoji="0" lang="en-US" altLang="zh-CN" sz="14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4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return 0;</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4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a:t>
                      </a:r>
                    </a:p>
                  </a:txBody>
                  <a:tcPr marT="45724" marB="45724" horzOverflow="overflow">
                    <a:lnL>
                      <a:noFill/>
                    </a:lnL>
                    <a:lnR>
                      <a:noFill/>
                    </a:lnR>
                    <a:lnT w="28575" cap="flat" cmpd="sng" algn="ctr">
                      <a:solidFill>
                        <a:srgbClr val="003399"/>
                      </a:solidFill>
                      <a:prstDash val="solid"/>
                      <a:round/>
                      <a:headEnd type="none" w="med" len="med"/>
                      <a:tailEnd type="none" w="med" len="med"/>
                    </a:lnT>
                    <a:lnB w="6350" cap="flat" cmpd="sng" algn="ctr">
                      <a:solidFill>
                        <a:srgbClr val="003399"/>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bl>
          </a:graphicData>
        </a:graphic>
      </p:graphicFrame>
      <p:grpSp>
        <p:nvGrpSpPr>
          <p:cNvPr id="5" name="组合 4">
            <a:extLst>
              <a:ext uri="{FF2B5EF4-FFF2-40B4-BE49-F238E27FC236}">
                <a16:creationId xmlns:a16="http://schemas.microsoft.com/office/drawing/2014/main" id="{6C27196B-DEFB-BCC4-5938-88C77C2CAAC8}"/>
              </a:ext>
            </a:extLst>
          </p:cNvPr>
          <p:cNvGrpSpPr/>
          <p:nvPr/>
        </p:nvGrpSpPr>
        <p:grpSpPr>
          <a:xfrm>
            <a:off x="5932104" y="3142388"/>
            <a:ext cx="3511617" cy="983712"/>
            <a:chOff x="7491663" y="1812925"/>
            <a:chExt cx="3153479" cy="2633623"/>
          </a:xfrm>
        </p:grpSpPr>
        <p:sp>
          <p:nvSpPr>
            <p:cNvPr id="6" name="Rectangle 9">
              <a:extLst>
                <a:ext uri="{FF2B5EF4-FFF2-40B4-BE49-F238E27FC236}">
                  <a16:creationId xmlns:a16="http://schemas.microsoft.com/office/drawing/2014/main" id="{18719E78-AA18-73D5-54B5-D6CF545EF078}"/>
                </a:ext>
              </a:extLst>
            </p:cNvPr>
            <p:cNvSpPr>
              <a:spLocks noChangeArrowheads="1"/>
            </p:cNvSpPr>
            <p:nvPr/>
          </p:nvSpPr>
          <p:spPr bwMode="auto">
            <a:xfrm>
              <a:off x="7491663" y="1812925"/>
              <a:ext cx="3153478" cy="2633623"/>
            </a:xfrm>
            <a:prstGeom prst="rect">
              <a:avLst/>
            </a:prstGeom>
            <a:solidFill>
              <a:schemeClr val="bg1"/>
            </a:solidFill>
            <a:ln w="1905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tLang="zh-CN" b="1" dirty="0">
                <a:solidFill>
                  <a:schemeClr val="tx1"/>
                </a:solidFill>
                <a:latin typeface="Times New Roman" panose="02020603050405020304" pitchFamily="18" charset="0"/>
                <a:ea typeface="宋体" panose="02010600030101010101" pitchFamily="2" charset="-122"/>
                <a:cs typeface="Times New Roman" panose="02020603050405020304" pitchFamily="18" charset="0"/>
              </a:endParaRPr>
            </a:p>
          </p:txBody>
        </p:sp>
        <p:sp>
          <p:nvSpPr>
            <p:cNvPr id="7" name="文本框 6">
              <a:extLst>
                <a:ext uri="{FF2B5EF4-FFF2-40B4-BE49-F238E27FC236}">
                  <a16:creationId xmlns:a16="http://schemas.microsoft.com/office/drawing/2014/main" id="{19692D57-EC70-97EF-4948-3D4F24FBF9F6}"/>
                </a:ext>
              </a:extLst>
            </p:cNvPr>
            <p:cNvSpPr txBox="1"/>
            <p:nvPr/>
          </p:nvSpPr>
          <p:spPr>
            <a:xfrm>
              <a:off x="7624510" y="1854160"/>
              <a:ext cx="3020632" cy="923330"/>
            </a:xfrm>
            <a:prstGeom prst="rect">
              <a:avLst/>
            </a:prstGeom>
            <a:noFill/>
          </p:spPr>
          <p:txBody>
            <a:bodyPr wrap="square">
              <a:spAutoFit/>
            </a:bodyPr>
            <a:lstStyle/>
            <a:p>
              <a:pPr>
                <a:defRPr/>
              </a:pPr>
              <a:r>
                <a:rPr kumimoji="1" lang="zh-CN" altLang="en-US" b="1" dirty="0">
                  <a:effectLst>
                    <a:outerShdw blurRad="38100" dist="38100" dir="2700000" algn="tl">
                      <a:srgbClr val="C0C0C0"/>
                    </a:outerShdw>
                  </a:effectLst>
                  <a:latin typeface="微软雅黑" panose="020B0503020204020204" pitchFamily="34" charset="-122"/>
                  <a:ea typeface="微软雅黑" panose="020B0503020204020204" pitchFamily="34" charset="-122"/>
                  <a:cs typeface="Times New Roman" panose="02020603050405020304" pitchFamily="18" charset="0"/>
                </a:rPr>
                <a:t>运行结果：</a:t>
              </a:r>
            </a:p>
            <a:p>
              <a:pPr>
                <a:defRPr/>
              </a:pPr>
              <a:r>
                <a:rPr kumimoji="1" lang="en-US" altLang="zh-CN" b="1" dirty="0">
                  <a:effectLst>
                    <a:outerShdw blurRad="38100" dist="38100" dir="2700000" algn="tl">
                      <a:srgbClr val="C0C0C0"/>
                    </a:outerShdw>
                  </a:effectLst>
                  <a:latin typeface="微软雅黑" panose="020B0503020204020204" pitchFamily="34" charset="-122"/>
                  <a:ea typeface="微软雅黑" panose="020B0503020204020204" pitchFamily="34" charset="-122"/>
                  <a:cs typeface="Times New Roman" panose="02020603050405020304" pitchFamily="18" charset="0"/>
                </a:rPr>
                <a:t>before swap: x=3  y=5</a:t>
              </a:r>
            </a:p>
            <a:p>
              <a:pPr>
                <a:defRPr/>
              </a:pPr>
              <a:r>
                <a:rPr kumimoji="1" lang="en-US" altLang="zh-CN" b="1" dirty="0">
                  <a:effectLst>
                    <a:outerShdw blurRad="38100" dist="38100" dir="2700000" algn="tl">
                      <a:srgbClr val="C0C0C0"/>
                    </a:outerShdw>
                  </a:effectLst>
                  <a:latin typeface="微软雅黑" panose="020B0503020204020204" pitchFamily="34" charset="-122"/>
                  <a:ea typeface="微软雅黑" panose="020B0503020204020204" pitchFamily="34" charset="-122"/>
                  <a:cs typeface="Times New Roman" panose="02020603050405020304" pitchFamily="18" charset="0"/>
                </a:rPr>
                <a:t>after  swap: x=5  y=3 </a:t>
              </a:r>
            </a:p>
          </p:txBody>
        </p:sp>
      </p:grpSp>
      <p:sp>
        <p:nvSpPr>
          <p:cNvPr id="8" name="文本框 7">
            <a:extLst>
              <a:ext uri="{FF2B5EF4-FFF2-40B4-BE49-F238E27FC236}">
                <a16:creationId xmlns:a16="http://schemas.microsoft.com/office/drawing/2014/main" id="{106B07B3-1391-58C6-3388-7D264A7CC943}"/>
              </a:ext>
            </a:extLst>
          </p:cNvPr>
          <p:cNvSpPr txBox="1"/>
          <p:nvPr/>
        </p:nvSpPr>
        <p:spPr>
          <a:xfrm>
            <a:off x="900848" y="121514"/>
            <a:ext cx="10560350" cy="584775"/>
          </a:xfrm>
          <a:prstGeom prst="rect">
            <a:avLst/>
          </a:prstGeom>
          <a:noFill/>
        </p:spPr>
        <p:txBody>
          <a:bodyPr wrap="square">
            <a:spAutoFit/>
          </a:bodyPr>
          <a:lstStyle/>
          <a:p>
            <a:r>
              <a:rPr lang="en-US" altLang="zh-CN" sz="3200" b="1" dirty="0">
                <a:latin typeface="微软雅黑" panose="020B0503020204020204" pitchFamily="34" charset="-122"/>
                <a:ea typeface="微软雅黑" panose="020B0503020204020204" pitchFamily="34" charset="-122"/>
                <a:cs typeface="+mj-cs"/>
              </a:rPr>
              <a:t>3.4.2 </a:t>
            </a:r>
            <a:r>
              <a:rPr lang="zh-CN" altLang="en-US" sz="3200" b="1" dirty="0">
                <a:latin typeface="微软雅黑" panose="020B0503020204020204" pitchFamily="34" charset="-122"/>
                <a:ea typeface="微软雅黑" panose="020B0503020204020204" pitchFamily="34" charset="-122"/>
                <a:cs typeface="+mj-cs"/>
              </a:rPr>
              <a:t>引用与函数</a:t>
            </a:r>
          </a:p>
        </p:txBody>
      </p:sp>
    </p:spTree>
    <p:extLst>
      <p:ext uri="{BB962C8B-B14F-4D97-AF65-F5344CB8AC3E}">
        <p14:creationId xmlns:p14="http://schemas.microsoft.com/office/powerpoint/2010/main" val="9332944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E46706-F9A5-2722-F7F0-22BE64C35AB5}"/>
            </a:ext>
          </a:extLst>
        </p:cNvPr>
        <p:cNvGrpSpPr/>
        <p:nvPr/>
      </p:nvGrpSpPr>
      <p:grpSpPr>
        <a:xfrm>
          <a:off x="0" y="0"/>
          <a:ext cx="0" cy="0"/>
          <a:chOff x="0" y="0"/>
          <a:chExt cx="0" cy="0"/>
        </a:xfrm>
      </p:grpSpPr>
      <p:sp>
        <p:nvSpPr>
          <p:cNvPr id="4" name="Rectangle 5">
            <a:extLst>
              <a:ext uri="{FF2B5EF4-FFF2-40B4-BE49-F238E27FC236}">
                <a16:creationId xmlns:a16="http://schemas.microsoft.com/office/drawing/2014/main" id="{4901070D-8EEE-387E-5F02-EEED0800D815}"/>
              </a:ext>
            </a:extLst>
          </p:cNvPr>
          <p:cNvSpPr>
            <a:spLocks noChangeArrowheads="1"/>
          </p:cNvSpPr>
          <p:nvPr/>
        </p:nvSpPr>
        <p:spPr bwMode="auto">
          <a:xfrm>
            <a:off x="4479925" y="3048000"/>
            <a:ext cx="184150" cy="762000"/>
          </a:xfrm>
          <a:prstGeom prst="rect">
            <a:avLst/>
          </a:prstGeom>
          <a:noFill/>
          <a:ln>
            <a:noFill/>
          </a:ln>
          <a:effectLst>
            <a:outerShdw dist="35921" dir="2700000" algn="ctr" rotWithShape="0">
              <a:srgbClr val="80808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endParaRPr lang="zh-CN" altLang="zh-CN" sz="4400">
              <a:solidFill>
                <a:schemeClr val="tx2"/>
              </a:solidFill>
            </a:endParaRPr>
          </a:p>
        </p:txBody>
      </p:sp>
      <p:graphicFrame>
        <p:nvGraphicFramePr>
          <p:cNvPr id="5" name="Group 6">
            <a:extLst>
              <a:ext uri="{FF2B5EF4-FFF2-40B4-BE49-F238E27FC236}">
                <a16:creationId xmlns:a16="http://schemas.microsoft.com/office/drawing/2014/main" id="{C8E24A45-F0AF-3610-12BD-037CCAAD762D}"/>
              </a:ext>
            </a:extLst>
          </p:cNvPr>
          <p:cNvGraphicFramePr>
            <a:graphicFrameLocks noGrp="1"/>
          </p:cNvGraphicFramePr>
          <p:nvPr>
            <p:extLst>
              <p:ext uri="{D42A27DB-BD31-4B8C-83A1-F6EECF244321}">
                <p14:modId xmlns:p14="http://schemas.microsoft.com/office/powerpoint/2010/main" val="3226739422"/>
              </p:ext>
            </p:extLst>
          </p:nvPr>
        </p:nvGraphicFramePr>
        <p:xfrm>
          <a:off x="2572629" y="2492963"/>
          <a:ext cx="6610842" cy="3846572"/>
        </p:xfrm>
        <a:graphic>
          <a:graphicData uri="http://schemas.openxmlformats.org/drawingml/2006/table">
            <a:tbl>
              <a:tblPr/>
              <a:tblGrid>
                <a:gridCol w="489692">
                  <a:extLst>
                    <a:ext uri="{9D8B030D-6E8A-4147-A177-3AD203B41FA5}">
                      <a16:colId xmlns:a16="http://schemas.microsoft.com/office/drawing/2014/main" val="20000"/>
                    </a:ext>
                  </a:extLst>
                </a:gridCol>
                <a:gridCol w="6121150">
                  <a:extLst>
                    <a:ext uri="{9D8B030D-6E8A-4147-A177-3AD203B41FA5}">
                      <a16:colId xmlns:a16="http://schemas.microsoft.com/office/drawing/2014/main" val="20001"/>
                    </a:ext>
                  </a:extLst>
                </a:gridCol>
              </a:tblGrid>
              <a:tr h="3846513">
                <a:tc>
                  <a:txBody>
                    <a:bodyPr/>
                    <a:lstStyle>
                      <a:lvl1pPr algn="l">
                        <a:spcBef>
                          <a:spcPct val="20000"/>
                        </a:spcBef>
                        <a:buClr>
                          <a:srgbClr val="FFFF00"/>
                        </a:buClr>
                        <a:buSzPct val="80000"/>
                        <a:buFont typeface="Wingdings" panose="05000000000000000000" pitchFamily="2" charset="2"/>
                        <a:defRPr sz="2800">
                          <a:solidFill>
                            <a:schemeClr val="tx1"/>
                          </a:solidFill>
                          <a:latin typeface="Arial" panose="020B0604020202020204" pitchFamily="34" charset="0"/>
                          <a:ea typeface="宋体" panose="02010600030101010101" pitchFamily="2" charset="-122"/>
                        </a:defRPr>
                      </a:lvl1pPr>
                      <a:lvl2pPr marL="742950" indent="-285750" algn="l">
                        <a:spcBef>
                          <a:spcPct val="20000"/>
                        </a:spcBef>
                        <a:buClr>
                          <a:srgbClr val="CC0000"/>
                        </a:buClr>
                        <a:buSzPct val="70000"/>
                        <a:buFont typeface="Wingdings" panose="05000000000000000000" pitchFamily="2" charset="2"/>
                        <a:defRPr sz="2400">
                          <a:solidFill>
                            <a:schemeClr val="tx1"/>
                          </a:solidFill>
                          <a:latin typeface="Arial" panose="020B0604020202020204" pitchFamily="34" charset="0"/>
                          <a:ea typeface="宋体" panose="02010600030101010101" pitchFamily="2" charset="-122"/>
                        </a:defRPr>
                      </a:lvl2pPr>
                      <a:lvl3pPr marL="1143000" indent="-228600" algn="l">
                        <a:spcBef>
                          <a:spcPct val="20000"/>
                        </a:spcBef>
                        <a:buClr>
                          <a:srgbClr val="009900"/>
                        </a:buClr>
                        <a:buSzPct val="60000"/>
                        <a:buFont typeface="Wingdings" panose="05000000000000000000" pitchFamily="2" charset="2"/>
                        <a:defRPr sz="2000">
                          <a:solidFill>
                            <a:schemeClr val="tx1"/>
                          </a:solidFill>
                          <a:latin typeface="Arial" panose="020B0604020202020204" pitchFamily="34" charset="0"/>
                          <a:ea typeface="宋体" panose="02010600030101010101" pitchFamily="2" charset="-122"/>
                        </a:defRPr>
                      </a:lvl3pPr>
                      <a:lvl4pPr marL="1600200" indent="-228600" algn="l">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4pPr>
                      <a:lvl5pPr marL="2057400" indent="-228600" algn="l">
                        <a:spcBef>
                          <a:spcPct val="20000"/>
                        </a:spcBef>
                        <a:buClr>
                          <a:schemeClr val="accent2"/>
                        </a:buClr>
                        <a:buSzPct val="5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9pPr>
                    </a:lstStyle>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2</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3</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4</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5</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6</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7</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8</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9</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10</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11</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12</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13</a:t>
                      </a:r>
                    </a:p>
                  </a:txBody>
                  <a:tcPr marT="45718" marB="45718" horzOverflow="overflow">
                    <a:lnL>
                      <a:noFill/>
                    </a:lnL>
                    <a:lnR>
                      <a:noFill/>
                    </a:lnR>
                    <a:lnT w="28575" cap="flat" cmpd="sng" algn="ctr">
                      <a:solidFill>
                        <a:srgbClr val="003399"/>
                      </a:solidFill>
                      <a:prstDash val="solid"/>
                      <a:round/>
                      <a:headEnd type="none" w="med" len="med"/>
                      <a:tailEnd type="none" w="med" len="med"/>
                    </a:lnT>
                    <a:lnB w="6350" cap="flat" cmpd="sng" algn="ctr">
                      <a:solidFill>
                        <a:srgbClr val="003399"/>
                      </a:solidFill>
                      <a:prstDash val="solid"/>
                      <a:round/>
                      <a:headEnd type="none" w="med" len="med"/>
                      <a:tailEnd type="none" w="med" len="med"/>
                    </a:lnB>
                    <a:lnTlToBr>
                      <a:noFill/>
                    </a:lnTlToBr>
                    <a:lnBlToTr>
                      <a:noFill/>
                    </a:lnBlToTr>
                    <a:noFill/>
                  </a:tcPr>
                </a:tc>
                <a:tc>
                  <a:txBody>
                    <a:bodyPr/>
                    <a:lstStyle>
                      <a:lvl1pPr algn="l">
                        <a:spcBef>
                          <a:spcPct val="20000"/>
                        </a:spcBef>
                        <a:buClr>
                          <a:srgbClr val="FFFF00"/>
                        </a:buClr>
                        <a:buSzPct val="80000"/>
                        <a:buFont typeface="Wingdings" panose="05000000000000000000" pitchFamily="2" charset="2"/>
                        <a:defRPr sz="2800">
                          <a:solidFill>
                            <a:schemeClr val="tx1"/>
                          </a:solidFill>
                          <a:latin typeface="Arial" panose="020B0604020202020204" pitchFamily="34" charset="0"/>
                          <a:ea typeface="宋体" panose="02010600030101010101" pitchFamily="2" charset="-122"/>
                        </a:defRPr>
                      </a:lvl1pPr>
                      <a:lvl2pPr marL="742950" indent="-285750" algn="l">
                        <a:spcBef>
                          <a:spcPct val="20000"/>
                        </a:spcBef>
                        <a:buClr>
                          <a:srgbClr val="CC0000"/>
                        </a:buClr>
                        <a:buSzPct val="70000"/>
                        <a:buFont typeface="Wingdings" panose="05000000000000000000" pitchFamily="2" charset="2"/>
                        <a:defRPr sz="2400">
                          <a:solidFill>
                            <a:schemeClr val="tx1"/>
                          </a:solidFill>
                          <a:latin typeface="Arial" panose="020B0604020202020204" pitchFamily="34" charset="0"/>
                          <a:ea typeface="宋体" panose="02010600030101010101" pitchFamily="2" charset="-122"/>
                        </a:defRPr>
                      </a:lvl2pPr>
                      <a:lvl3pPr marL="1143000" indent="-228600" algn="l">
                        <a:spcBef>
                          <a:spcPct val="20000"/>
                        </a:spcBef>
                        <a:buClr>
                          <a:srgbClr val="009900"/>
                        </a:buClr>
                        <a:buSzPct val="60000"/>
                        <a:buFont typeface="Wingdings" panose="05000000000000000000" pitchFamily="2" charset="2"/>
                        <a:defRPr sz="2000">
                          <a:solidFill>
                            <a:schemeClr val="tx1"/>
                          </a:solidFill>
                          <a:latin typeface="Arial" panose="020B0604020202020204" pitchFamily="34" charset="0"/>
                          <a:ea typeface="宋体" panose="02010600030101010101" pitchFamily="2" charset="-122"/>
                        </a:defRPr>
                      </a:lvl3pPr>
                      <a:lvl4pPr marL="1600200" indent="-228600" algn="l">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4pPr>
                      <a:lvl5pPr marL="2057400" indent="-228600" algn="l">
                        <a:spcBef>
                          <a:spcPct val="20000"/>
                        </a:spcBef>
                        <a:buClr>
                          <a:schemeClr val="accent2"/>
                        </a:buClr>
                        <a:buSzPct val="5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宋体" panose="02010600030101010101" pitchFamily="2" charset="-122"/>
                        </a:defRPr>
                      </a:lvl9pPr>
                    </a:lstStyle>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p3_12.cpp                              *           </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a:t>
                      </a:r>
                      <a:r>
                        <a:rPr kumimoji="0" lang="zh-CN" altLang="en-US"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使用引用作为函数的返回值   *</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zh-CN" altLang="en-US"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#include &lt;iostream&gt;</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using namespace std;</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600" b="1" i="0" u="none" strike="noStrike" cap="none" normalizeH="0" baseline="0" dirty="0">
                          <a:ln>
                            <a:noFill/>
                          </a:ln>
                          <a:solidFill>
                            <a:schemeClr val="accent1"/>
                          </a:solidFill>
                          <a:effectLst/>
                          <a:latin typeface="Times New Roman" panose="02020603050405020304" pitchFamily="18" charset="0"/>
                          <a:ea typeface="宋体" panose="02010600030101010101" pitchFamily="2" charset="-122"/>
                          <a:cs typeface="Times New Roman" panose="02020603050405020304" pitchFamily="18" charset="0"/>
                        </a:rPr>
                        <a:t>int max1(int a[ ],int n)</a:t>
                      </a:r>
                      <a:r>
                        <a:rPr kumimoji="0" lang="en-US" altLang="zh-CN" sz="1600" b="0" i="0" u="none" strike="noStrike" cap="none" normalizeH="0" baseline="0" dirty="0">
                          <a:ln>
                            <a:noFill/>
                          </a:ln>
                          <a:solidFill>
                            <a:schemeClr val="accent1"/>
                          </a:solidFill>
                          <a:effectLst/>
                          <a:latin typeface="Times New Roman" panose="02020603050405020304" pitchFamily="18" charset="0"/>
                          <a:ea typeface="宋体" panose="02010600030101010101" pitchFamily="2" charset="-122"/>
                          <a:cs typeface="Times New Roman" panose="02020603050405020304" pitchFamily="18" charset="0"/>
                        </a:rPr>
                        <a:t>  </a:t>
                      </a: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r>
                        <a:rPr kumimoji="0" lang="zh-CN" altLang="en-US"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求数组</a:t>
                      </a: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 ]</a:t>
                      </a:r>
                      <a:r>
                        <a:rPr kumimoji="0" lang="zh-CN" altLang="en-US"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中元素的最大值</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int t=0;</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for(int </a:t>
                      </a:r>
                      <a:r>
                        <a:rPr kumimoji="0" lang="en-US" altLang="zh-CN" sz="1600" b="0" i="0" u="none" strike="noStrike" cap="none" normalizeH="0" baseline="0" dirty="0" err="1">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i</a:t>
                      </a: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=0;i&lt;</a:t>
                      </a:r>
                      <a:r>
                        <a:rPr kumimoji="0" lang="en-US" altLang="zh-CN" sz="1600" b="0" i="0" u="none" strike="noStrike" cap="none" normalizeH="0" baseline="0" dirty="0" err="1">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n;i</a:t>
                      </a: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if(a[</a:t>
                      </a:r>
                      <a:r>
                        <a:rPr kumimoji="0" lang="en-US" altLang="zh-CN" sz="1600" b="0" i="0" u="none" strike="noStrike" cap="none" normalizeH="0" baseline="0" dirty="0" err="1">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i</a:t>
                      </a: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]&gt;a[t]) t=</a:t>
                      </a:r>
                      <a:r>
                        <a:rPr kumimoji="0" lang="en-US" altLang="zh-CN" sz="1600" b="0" i="0" u="none" strike="noStrike" cap="none" normalizeH="0" baseline="0" dirty="0" err="1">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i</a:t>
                      </a: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return a[t]+0;</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p>
                  </a:txBody>
                  <a:tcPr marT="45718" marB="45718" horzOverflow="overflow">
                    <a:lnL>
                      <a:noFill/>
                    </a:lnL>
                    <a:lnR>
                      <a:noFill/>
                    </a:lnR>
                    <a:lnT w="28575" cap="flat" cmpd="sng" algn="ctr">
                      <a:solidFill>
                        <a:srgbClr val="003399"/>
                      </a:solidFill>
                      <a:prstDash val="solid"/>
                      <a:round/>
                      <a:headEnd type="none" w="med" len="med"/>
                      <a:tailEnd type="none" w="med" len="med"/>
                    </a:lnT>
                    <a:lnB w="6350" cap="flat" cmpd="sng" algn="ctr">
                      <a:solidFill>
                        <a:srgbClr val="003399"/>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bl>
          </a:graphicData>
        </a:graphic>
      </p:graphicFrame>
      <p:sp>
        <p:nvSpPr>
          <p:cNvPr id="6" name="文本框 5">
            <a:extLst>
              <a:ext uri="{FF2B5EF4-FFF2-40B4-BE49-F238E27FC236}">
                <a16:creationId xmlns:a16="http://schemas.microsoft.com/office/drawing/2014/main" id="{C8CB5F9A-AE67-E455-37E1-DE898A7E8BF4}"/>
              </a:ext>
            </a:extLst>
          </p:cNvPr>
          <p:cNvSpPr txBox="1"/>
          <p:nvPr/>
        </p:nvSpPr>
        <p:spPr>
          <a:xfrm>
            <a:off x="900848" y="121514"/>
            <a:ext cx="10560350" cy="584775"/>
          </a:xfrm>
          <a:prstGeom prst="rect">
            <a:avLst/>
          </a:prstGeom>
          <a:noFill/>
        </p:spPr>
        <p:txBody>
          <a:bodyPr wrap="square">
            <a:spAutoFit/>
          </a:bodyPr>
          <a:lstStyle/>
          <a:p>
            <a:r>
              <a:rPr lang="en-US" altLang="zh-CN" sz="3200" b="1" dirty="0">
                <a:latin typeface="微软雅黑" panose="020B0503020204020204" pitchFamily="34" charset="-122"/>
                <a:ea typeface="微软雅黑" panose="020B0503020204020204" pitchFamily="34" charset="-122"/>
                <a:cs typeface="+mj-cs"/>
              </a:rPr>
              <a:t>3.4.2 </a:t>
            </a:r>
            <a:r>
              <a:rPr lang="zh-CN" altLang="en-US" sz="3200" b="1" dirty="0">
                <a:latin typeface="微软雅黑" panose="020B0503020204020204" pitchFamily="34" charset="-122"/>
                <a:ea typeface="微软雅黑" panose="020B0503020204020204" pitchFamily="34" charset="-122"/>
                <a:cs typeface="+mj-cs"/>
              </a:rPr>
              <a:t>引用与函数</a:t>
            </a:r>
          </a:p>
        </p:txBody>
      </p:sp>
      <p:grpSp>
        <p:nvGrpSpPr>
          <p:cNvPr id="7" name="组合 6">
            <a:extLst>
              <a:ext uri="{FF2B5EF4-FFF2-40B4-BE49-F238E27FC236}">
                <a16:creationId xmlns:a16="http://schemas.microsoft.com/office/drawing/2014/main" id="{16DAC7E3-5756-F324-6D94-E2A53445664B}"/>
              </a:ext>
            </a:extLst>
          </p:cNvPr>
          <p:cNvGrpSpPr/>
          <p:nvPr/>
        </p:nvGrpSpPr>
        <p:grpSpPr>
          <a:xfrm>
            <a:off x="629335" y="1042426"/>
            <a:ext cx="4197544" cy="310896"/>
            <a:chOff x="2761705" y="1243440"/>
            <a:chExt cx="4197544" cy="310896"/>
          </a:xfrm>
        </p:grpSpPr>
        <p:sp>
          <p:nvSpPr>
            <p:cNvPr id="8" name="core goal text">
              <a:extLst>
                <a:ext uri="{FF2B5EF4-FFF2-40B4-BE49-F238E27FC236}">
                  <a16:creationId xmlns:a16="http://schemas.microsoft.com/office/drawing/2014/main" id="{F652D662-4EB2-71E3-7C19-852906572EC3}"/>
                </a:ext>
              </a:extLst>
            </p:cNvPr>
            <p:cNvSpPr txBox="1"/>
            <p:nvPr/>
          </p:nvSpPr>
          <p:spPr>
            <a:xfrm>
              <a:off x="3311429" y="1243440"/>
              <a:ext cx="3511735" cy="310896"/>
            </a:xfrm>
            <a:prstGeom prst="rect">
              <a:avLst/>
            </a:prstGeom>
            <a:noFill/>
            <a:ln>
              <a:noFill/>
            </a:ln>
          </p:spPr>
          <p:txBody>
            <a:bodyPr vert="horz" wrap="square" lIns="0" tIns="0" rIns="0" bIns="0" rtlCol="0" anchor="ctr">
              <a:noAutofit/>
            </a:bodyPr>
            <a:lstStyle/>
            <a:p>
              <a:pPr algn="l"/>
              <a:r>
                <a:rPr lang="zh-CN" altLang="en-US" sz="2400" b="1" dirty="0">
                  <a:solidFill>
                    <a:srgbClr val="1C51C8"/>
                  </a:solidFill>
                  <a:latin typeface="Times New Roman" panose="02020603050405020304" pitchFamily="18" charset="0"/>
                  <a:ea typeface="Microsoft YaHei UI"/>
                  <a:cs typeface="Times New Roman" panose="02020603050405020304" pitchFamily="18" charset="0"/>
                </a:rPr>
                <a:t>引用作为函数的返回值</a:t>
              </a:r>
            </a:p>
          </p:txBody>
        </p:sp>
        <p:grpSp>
          <p:nvGrpSpPr>
            <p:cNvPr id="9" name="组合 8">
              <a:extLst>
                <a:ext uri="{FF2B5EF4-FFF2-40B4-BE49-F238E27FC236}">
                  <a16:creationId xmlns:a16="http://schemas.microsoft.com/office/drawing/2014/main" id="{D544E5A4-29FE-1709-D805-4BCC90B8322C}"/>
                </a:ext>
              </a:extLst>
            </p:cNvPr>
            <p:cNvGrpSpPr/>
            <p:nvPr/>
          </p:nvGrpSpPr>
          <p:grpSpPr>
            <a:xfrm>
              <a:off x="6509256" y="1322138"/>
              <a:ext cx="449993" cy="103462"/>
              <a:chOff x="4030026" y="1235482"/>
              <a:chExt cx="449993" cy="103462"/>
            </a:xfrm>
          </p:grpSpPr>
          <p:sp>
            <p:nvSpPr>
              <p:cNvPr id="13" name="平行四边形 12">
                <a:extLst>
                  <a:ext uri="{FF2B5EF4-FFF2-40B4-BE49-F238E27FC236}">
                    <a16:creationId xmlns:a16="http://schemas.microsoft.com/office/drawing/2014/main" id="{B0C71C05-1436-A287-E557-3689F779A32A}"/>
                  </a:ext>
                </a:extLst>
              </p:cNvPr>
              <p:cNvSpPr/>
              <p:nvPr/>
            </p:nvSpPr>
            <p:spPr>
              <a:xfrm>
                <a:off x="4030026" y="1235482"/>
                <a:ext cx="160397" cy="103462"/>
              </a:xfrm>
              <a:prstGeom prst="parallelogram">
                <a:avLst/>
              </a:prstGeom>
              <a:gradFill>
                <a:gsLst>
                  <a:gs pos="0">
                    <a:srgbClr val="184DDD"/>
                  </a:gs>
                  <a:gs pos="97203">
                    <a:srgbClr val="E6EEFC"/>
                  </a:gs>
                  <a:gs pos="6500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14" name="平行四边形 13">
                <a:extLst>
                  <a:ext uri="{FF2B5EF4-FFF2-40B4-BE49-F238E27FC236}">
                    <a16:creationId xmlns:a16="http://schemas.microsoft.com/office/drawing/2014/main" id="{300E9201-EBC4-77FD-5C29-E005BDBEAD71}"/>
                  </a:ext>
                </a:extLst>
              </p:cNvPr>
              <p:cNvSpPr/>
              <p:nvPr/>
            </p:nvSpPr>
            <p:spPr>
              <a:xfrm>
                <a:off x="4231259" y="1235482"/>
                <a:ext cx="248760" cy="103462"/>
              </a:xfrm>
              <a:prstGeom prst="parallelogram">
                <a:avLst/>
              </a:prstGeom>
              <a:gradFill>
                <a:gsLst>
                  <a:gs pos="82000">
                    <a:srgbClr val="E6EEFC"/>
                  </a:gs>
                  <a:gs pos="97203">
                    <a:srgbClr val="E6EEFC"/>
                  </a:gs>
                  <a:gs pos="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grpSp>
          <p:nvGrpSpPr>
            <p:cNvPr id="10" name="组合 9">
              <a:extLst>
                <a:ext uri="{FF2B5EF4-FFF2-40B4-BE49-F238E27FC236}">
                  <a16:creationId xmlns:a16="http://schemas.microsoft.com/office/drawing/2014/main" id="{ED8DD095-2481-51A0-1CFA-E813E6F00DE9}"/>
                </a:ext>
              </a:extLst>
            </p:cNvPr>
            <p:cNvGrpSpPr/>
            <p:nvPr/>
          </p:nvGrpSpPr>
          <p:grpSpPr>
            <a:xfrm flipH="1">
              <a:off x="2761705" y="1322138"/>
              <a:ext cx="449993" cy="103462"/>
              <a:chOff x="2488823" y="1260501"/>
              <a:chExt cx="449993" cy="103462"/>
            </a:xfrm>
          </p:grpSpPr>
          <p:sp>
            <p:nvSpPr>
              <p:cNvPr id="11" name="平行四边形 10">
                <a:extLst>
                  <a:ext uri="{FF2B5EF4-FFF2-40B4-BE49-F238E27FC236}">
                    <a16:creationId xmlns:a16="http://schemas.microsoft.com/office/drawing/2014/main" id="{95F9D53C-9477-0F9F-76D1-029153083670}"/>
                  </a:ext>
                </a:extLst>
              </p:cNvPr>
              <p:cNvSpPr/>
              <p:nvPr/>
            </p:nvSpPr>
            <p:spPr>
              <a:xfrm>
                <a:off x="2488823" y="1260501"/>
                <a:ext cx="160397" cy="103462"/>
              </a:xfrm>
              <a:prstGeom prst="parallelogram">
                <a:avLst/>
              </a:prstGeom>
              <a:gradFill>
                <a:gsLst>
                  <a:gs pos="0">
                    <a:srgbClr val="184DDD"/>
                  </a:gs>
                  <a:gs pos="97203">
                    <a:srgbClr val="E6EEFC"/>
                  </a:gs>
                  <a:gs pos="6500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12" name="平行四边形 11">
                <a:extLst>
                  <a:ext uri="{FF2B5EF4-FFF2-40B4-BE49-F238E27FC236}">
                    <a16:creationId xmlns:a16="http://schemas.microsoft.com/office/drawing/2014/main" id="{40201A12-7EDB-7236-1359-599E82C251F4}"/>
                  </a:ext>
                </a:extLst>
              </p:cNvPr>
              <p:cNvSpPr/>
              <p:nvPr/>
            </p:nvSpPr>
            <p:spPr>
              <a:xfrm>
                <a:off x="2690056" y="1260501"/>
                <a:ext cx="248760" cy="103462"/>
              </a:xfrm>
              <a:prstGeom prst="parallelogram">
                <a:avLst/>
              </a:prstGeom>
              <a:gradFill>
                <a:gsLst>
                  <a:gs pos="82000">
                    <a:srgbClr val="E6EEFC"/>
                  </a:gs>
                  <a:gs pos="97203">
                    <a:srgbClr val="E6EEFC"/>
                  </a:gs>
                  <a:gs pos="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grpSp>
      <p:sp>
        <p:nvSpPr>
          <p:cNvPr id="16" name="文本框 15">
            <a:extLst>
              <a:ext uri="{FF2B5EF4-FFF2-40B4-BE49-F238E27FC236}">
                <a16:creationId xmlns:a16="http://schemas.microsoft.com/office/drawing/2014/main" id="{0E79D38E-8357-BAA0-A8BB-2D4F920ED691}"/>
              </a:ext>
            </a:extLst>
          </p:cNvPr>
          <p:cNvSpPr txBox="1"/>
          <p:nvPr/>
        </p:nvSpPr>
        <p:spPr>
          <a:xfrm>
            <a:off x="878095" y="1518422"/>
            <a:ext cx="9735463" cy="923330"/>
          </a:xfrm>
          <a:prstGeom prst="rect">
            <a:avLst/>
          </a:prstGeom>
          <a:noFill/>
        </p:spPr>
        <p:txBody>
          <a:bodyPr wrap="square">
            <a:spAutoFit/>
          </a:bodyPr>
          <a:lstStyle/>
          <a:p>
            <a:pPr algn="just">
              <a:buFont typeface="Wingdings" panose="05000000000000000000" pitchFamily="2" charset="2"/>
              <a:buNone/>
            </a:pPr>
            <a:r>
              <a:rPr lang="zh-CN" altLang="en-US"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函数返回值类型为引用型，在函数调用时，</a:t>
            </a:r>
            <a:r>
              <a:rPr lang="zh-CN" altLang="en-US" sz="1800" dirty="0">
                <a:solidFill>
                  <a:srgbClr val="FF0000"/>
                </a:solidFill>
                <a:latin typeface="Times New Roman" panose="02020603050405020304" pitchFamily="18" charset="0"/>
                <a:ea typeface="宋体" panose="02010600030101010101" pitchFamily="2" charset="-122"/>
                <a:cs typeface="Times New Roman" panose="02020603050405020304" pitchFamily="18" charset="0"/>
              </a:rPr>
              <a:t>若接受返回值的是一个引用变量</a:t>
            </a:r>
            <a:r>
              <a:rPr lang="zh-CN" altLang="en-US"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a:t>
            </a:r>
            <a:r>
              <a:rPr lang="zh-CN" altLang="en-US" sz="1800" dirty="0">
                <a:solidFill>
                  <a:srgbClr val="FF0000"/>
                </a:solidFill>
                <a:latin typeface="Times New Roman" panose="02020603050405020304" pitchFamily="18" charset="0"/>
                <a:ea typeface="宋体" panose="02010600030101010101" pitchFamily="2" charset="-122"/>
                <a:cs typeface="Times New Roman" panose="02020603050405020304" pitchFamily="18" charset="0"/>
              </a:rPr>
              <a:t>相当于定义了一个对返回变量的引用</a:t>
            </a:r>
            <a:r>
              <a:rPr lang="zh-CN" altLang="en-US"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。若接受返回值的是一个非引用变量，函数返回变量的值赋给接受变量。如果函数返回值类型为引用型，则要求返回值为左值。这样，函数调用式可以当作左值。</a:t>
            </a:r>
            <a:endParaRPr lang="zh-CN" altLang="en-US" sz="1800" dirty="0">
              <a:solidFill>
                <a:srgbClr val="FF0000"/>
              </a:solidFill>
              <a:latin typeface="Times New Roman" panose="02020603050405020304" pitchFamily="18" charset="0"/>
              <a:ea typeface="宋体"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198173324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DA8615-7254-2607-2D2A-E59EAEFBB704}"/>
            </a:ext>
          </a:extLst>
        </p:cNvPr>
        <p:cNvGrpSpPr/>
        <p:nvPr/>
      </p:nvGrpSpPr>
      <p:grpSpPr>
        <a:xfrm>
          <a:off x="0" y="0"/>
          <a:ext cx="0" cy="0"/>
          <a:chOff x="0" y="0"/>
          <a:chExt cx="0" cy="0"/>
        </a:xfrm>
      </p:grpSpPr>
      <p:graphicFrame>
        <p:nvGraphicFramePr>
          <p:cNvPr id="3" name="Group 2">
            <a:extLst>
              <a:ext uri="{FF2B5EF4-FFF2-40B4-BE49-F238E27FC236}">
                <a16:creationId xmlns:a16="http://schemas.microsoft.com/office/drawing/2014/main" id="{5B78DB82-7FC4-59ED-6C3F-C63DED4E01E0}"/>
              </a:ext>
            </a:extLst>
          </p:cNvPr>
          <p:cNvGraphicFramePr>
            <a:graphicFrameLocks noGrp="1"/>
          </p:cNvGraphicFramePr>
          <p:nvPr>
            <p:extLst>
              <p:ext uri="{D42A27DB-BD31-4B8C-83A1-F6EECF244321}">
                <p14:modId xmlns:p14="http://schemas.microsoft.com/office/powerpoint/2010/main" val="2766073553"/>
              </p:ext>
            </p:extLst>
          </p:nvPr>
        </p:nvGraphicFramePr>
        <p:xfrm>
          <a:off x="1981200" y="1106427"/>
          <a:ext cx="8229600" cy="4645146"/>
        </p:xfrm>
        <a:graphic>
          <a:graphicData uri="http://schemas.openxmlformats.org/drawingml/2006/table">
            <a:tbl>
              <a:tblPr/>
              <a:tblGrid>
                <a:gridCol w="609600">
                  <a:extLst>
                    <a:ext uri="{9D8B030D-6E8A-4147-A177-3AD203B41FA5}">
                      <a16:colId xmlns:a16="http://schemas.microsoft.com/office/drawing/2014/main" val="20000"/>
                    </a:ext>
                  </a:extLst>
                </a:gridCol>
                <a:gridCol w="7620000">
                  <a:extLst>
                    <a:ext uri="{9D8B030D-6E8A-4147-A177-3AD203B41FA5}">
                      <a16:colId xmlns:a16="http://schemas.microsoft.com/office/drawing/2014/main" val="20001"/>
                    </a:ext>
                  </a:extLst>
                </a:gridCol>
              </a:tblGrid>
              <a:tr h="4645025">
                <a:tc>
                  <a:txBody>
                    <a:bodyPr/>
                    <a:lstStyle/>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8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14</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8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15</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8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16</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8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17</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8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18</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8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19</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8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20</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8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21</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8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22</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8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23</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8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24</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8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25</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8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26</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8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27 </a:t>
                      </a:r>
                    </a:p>
                  </a:txBody>
                  <a:tcPr marT="45717" marB="45717" horzOverflow="overflow">
                    <a:lnL cap="flat">
                      <a:noFill/>
                    </a:lnL>
                    <a:lnR>
                      <a:noFill/>
                    </a:lnR>
                    <a:lnT w="28575" cap="flat" cmpd="sng" algn="ctr">
                      <a:solidFill>
                        <a:srgbClr val="003399"/>
                      </a:solidFill>
                      <a:prstDash val="solid"/>
                      <a:round/>
                      <a:headEnd type="none" w="med" len="med"/>
                      <a:tailEnd type="none" w="med" len="med"/>
                    </a:lnT>
                    <a:lnB w="6350" cap="flat" cmpd="sng" algn="ctr">
                      <a:solidFill>
                        <a:srgbClr val="003399"/>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800" b="1" i="0" u="none" strike="noStrike" cap="none" normalizeH="0" baseline="0" dirty="0" err="1">
                          <a:ln>
                            <a:noFill/>
                          </a:ln>
                          <a:solidFill>
                            <a:schemeClr val="accent1"/>
                          </a:solidFill>
                          <a:effectLst/>
                          <a:latin typeface="Times New Roman" panose="02020603050405020304" pitchFamily="18" charset="0"/>
                          <a:ea typeface="宋体" pitchFamily="2" charset="-122"/>
                          <a:cs typeface="Times New Roman" panose="02020603050405020304" pitchFamily="18" charset="0"/>
                        </a:rPr>
                        <a:t>int</a:t>
                      </a:r>
                      <a:r>
                        <a:rPr kumimoji="0" lang="en-US" altLang="zh-CN" sz="1800" b="1" i="0" u="none" strike="noStrike" cap="none" normalizeH="0" baseline="0" dirty="0">
                          <a:ln>
                            <a:noFill/>
                          </a:ln>
                          <a:solidFill>
                            <a:schemeClr val="accent1"/>
                          </a:solidFill>
                          <a:effectLst/>
                          <a:latin typeface="Times New Roman" panose="02020603050405020304" pitchFamily="18" charset="0"/>
                          <a:ea typeface="宋体" pitchFamily="2" charset="-122"/>
                          <a:cs typeface="Times New Roman" panose="02020603050405020304" pitchFamily="18" charset="0"/>
                        </a:rPr>
                        <a:t>&amp; max2(</a:t>
                      </a:r>
                      <a:r>
                        <a:rPr kumimoji="0" lang="en-US" altLang="zh-CN" sz="1800" b="1" i="0" u="none" strike="noStrike" cap="none" normalizeH="0" baseline="0" dirty="0" err="1">
                          <a:ln>
                            <a:noFill/>
                          </a:ln>
                          <a:solidFill>
                            <a:schemeClr val="accent1"/>
                          </a:solidFill>
                          <a:effectLst/>
                          <a:latin typeface="Times New Roman" panose="02020603050405020304" pitchFamily="18" charset="0"/>
                          <a:ea typeface="宋体" pitchFamily="2" charset="-122"/>
                          <a:cs typeface="Times New Roman" panose="02020603050405020304" pitchFamily="18" charset="0"/>
                        </a:rPr>
                        <a:t>int</a:t>
                      </a:r>
                      <a:r>
                        <a:rPr kumimoji="0" lang="en-US" altLang="zh-CN" sz="1800" b="1" i="0" u="none" strike="noStrike" cap="none" normalizeH="0" baseline="0" dirty="0">
                          <a:ln>
                            <a:noFill/>
                          </a:ln>
                          <a:solidFill>
                            <a:schemeClr val="accent1"/>
                          </a:solidFill>
                          <a:effectLst/>
                          <a:latin typeface="Times New Roman" panose="02020603050405020304" pitchFamily="18" charset="0"/>
                          <a:ea typeface="宋体" pitchFamily="2" charset="-122"/>
                          <a:cs typeface="Times New Roman" panose="02020603050405020304" pitchFamily="18" charset="0"/>
                        </a:rPr>
                        <a:t> a[],</a:t>
                      </a:r>
                      <a:r>
                        <a:rPr kumimoji="0" lang="en-US" altLang="zh-CN" sz="1800" b="1" i="0" u="none" strike="noStrike" cap="none" normalizeH="0" baseline="0" dirty="0" err="1">
                          <a:ln>
                            <a:noFill/>
                          </a:ln>
                          <a:solidFill>
                            <a:schemeClr val="accent1"/>
                          </a:solidFill>
                          <a:effectLst/>
                          <a:latin typeface="Times New Roman" panose="02020603050405020304" pitchFamily="18" charset="0"/>
                          <a:ea typeface="宋体" pitchFamily="2" charset="-122"/>
                          <a:cs typeface="Times New Roman" panose="02020603050405020304" pitchFamily="18" charset="0"/>
                        </a:rPr>
                        <a:t>int</a:t>
                      </a:r>
                      <a:r>
                        <a:rPr kumimoji="0" lang="en-US" altLang="zh-CN" sz="1800" b="1" i="0" u="none" strike="noStrike" cap="none" normalizeH="0" baseline="0" dirty="0">
                          <a:ln>
                            <a:noFill/>
                          </a:ln>
                          <a:solidFill>
                            <a:schemeClr val="accent1"/>
                          </a:solidFill>
                          <a:effectLst/>
                          <a:latin typeface="Times New Roman" panose="02020603050405020304" pitchFamily="18" charset="0"/>
                          <a:ea typeface="宋体" pitchFamily="2" charset="-122"/>
                          <a:cs typeface="Times New Roman" panose="02020603050405020304" pitchFamily="18" charset="0"/>
                        </a:rPr>
                        <a:t> n)</a:t>
                      </a:r>
                      <a:r>
                        <a:rPr kumimoji="0" lang="en-US" altLang="zh-CN" sz="1800" b="0" i="0" u="none" strike="noStrike" cap="none" normalizeH="0" baseline="0" dirty="0">
                          <a:ln>
                            <a:noFill/>
                          </a:ln>
                          <a:solidFill>
                            <a:schemeClr val="accent1"/>
                          </a:solidFill>
                          <a:effectLst/>
                          <a:latin typeface="Times New Roman" panose="02020603050405020304" pitchFamily="18" charset="0"/>
                          <a:ea typeface="宋体" pitchFamily="2" charset="-122"/>
                          <a:cs typeface="Times New Roman" panose="02020603050405020304" pitchFamily="18" charset="0"/>
                        </a:rPr>
                        <a:t>  </a:t>
                      </a:r>
                      <a:r>
                        <a:rPr kumimoji="0" lang="en-US" altLang="zh-CN" sz="18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a:t>
                      </a:r>
                      <a:r>
                        <a:rPr kumimoji="0" lang="zh-CN" altLang="en-US" sz="18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求数组</a:t>
                      </a:r>
                      <a:r>
                        <a:rPr kumimoji="0" lang="en-US" altLang="zh-CN" sz="18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a[]</a:t>
                      </a:r>
                      <a:r>
                        <a:rPr kumimoji="0" lang="zh-CN" altLang="en-US" sz="18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中元素的最大值</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8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 </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8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    </a:t>
                      </a:r>
                      <a:r>
                        <a:rPr kumimoji="0" lang="en-US" altLang="zh-CN" sz="18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int</a:t>
                      </a:r>
                      <a:r>
                        <a:rPr kumimoji="0" lang="en-US" altLang="zh-CN" sz="18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 t=0;</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8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    for(</a:t>
                      </a:r>
                      <a:r>
                        <a:rPr kumimoji="0" lang="en-US" altLang="zh-CN" sz="18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int</a:t>
                      </a:r>
                      <a:r>
                        <a:rPr kumimoji="0" lang="en-US" altLang="zh-CN" sz="18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 </a:t>
                      </a:r>
                      <a:r>
                        <a:rPr kumimoji="0" lang="en-US" altLang="zh-CN" sz="18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i</a:t>
                      </a:r>
                      <a:r>
                        <a:rPr kumimoji="0" lang="en-US" altLang="zh-CN" sz="18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=0;i&lt;</a:t>
                      </a:r>
                      <a:r>
                        <a:rPr kumimoji="0" lang="en-US" altLang="zh-CN" sz="18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n;i</a:t>
                      </a:r>
                      <a:r>
                        <a:rPr kumimoji="0" lang="en-US" altLang="zh-CN" sz="18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8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        if(a[</a:t>
                      </a:r>
                      <a:r>
                        <a:rPr kumimoji="0" lang="en-US" altLang="zh-CN" sz="18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i</a:t>
                      </a:r>
                      <a:r>
                        <a:rPr kumimoji="0" lang="en-US" altLang="zh-CN" sz="18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]&gt;a[t]) t=</a:t>
                      </a:r>
                      <a:r>
                        <a:rPr kumimoji="0" lang="en-US" altLang="zh-CN" sz="18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i</a:t>
                      </a:r>
                      <a:r>
                        <a:rPr kumimoji="0" lang="en-US" altLang="zh-CN" sz="18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8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        return a[t];</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8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800" b="1" i="0" u="none" strike="noStrike" cap="none" normalizeH="0" baseline="0" dirty="0" err="1">
                          <a:ln>
                            <a:noFill/>
                          </a:ln>
                          <a:solidFill>
                            <a:schemeClr val="accent1"/>
                          </a:solidFill>
                          <a:effectLst/>
                          <a:latin typeface="Times New Roman" panose="02020603050405020304" pitchFamily="18" charset="0"/>
                          <a:ea typeface="宋体" pitchFamily="2" charset="-122"/>
                          <a:cs typeface="Times New Roman" panose="02020603050405020304" pitchFamily="18" charset="0"/>
                        </a:rPr>
                        <a:t>int</a:t>
                      </a:r>
                      <a:r>
                        <a:rPr kumimoji="0" lang="en-US" altLang="zh-CN" sz="1800" b="1" i="0" u="none" strike="noStrike" cap="none" normalizeH="0" baseline="0" dirty="0">
                          <a:ln>
                            <a:noFill/>
                          </a:ln>
                          <a:solidFill>
                            <a:schemeClr val="accent1"/>
                          </a:solidFill>
                          <a:effectLst/>
                          <a:latin typeface="Times New Roman" panose="02020603050405020304" pitchFamily="18" charset="0"/>
                          <a:ea typeface="宋体" pitchFamily="2" charset="-122"/>
                          <a:cs typeface="Times New Roman" panose="02020603050405020304" pitchFamily="18" charset="0"/>
                        </a:rPr>
                        <a:t>&amp; sum(</a:t>
                      </a:r>
                      <a:r>
                        <a:rPr kumimoji="0" lang="en-US" altLang="zh-CN" sz="1800" b="1" i="0" u="none" strike="noStrike" cap="none" normalizeH="0" baseline="0" dirty="0" err="1">
                          <a:ln>
                            <a:noFill/>
                          </a:ln>
                          <a:solidFill>
                            <a:schemeClr val="accent1"/>
                          </a:solidFill>
                          <a:effectLst/>
                          <a:latin typeface="Times New Roman" panose="02020603050405020304" pitchFamily="18" charset="0"/>
                          <a:ea typeface="宋体" pitchFamily="2" charset="-122"/>
                          <a:cs typeface="Times New Roman" panose="02020603050405020304" pitchFamily="18" charset="0"/>
                        </a:rPr>
                        <a:t>int</a:t>
                      </a:r>
                      <a:r>
                        <a:rPr kumimoji="0" lang="en-US" altLang="zh-CN" sz="1800" b="1" i="0" u="none" strike="noStrike" cap="none" normalizeH="0" baseline="0" dirty="0">
                          <a:ln>
                            <a:noFill/>
                          </a:ln>
                          <a:solidFill>
                            <a:schemeClr val="accent1"/>
                          </a:solidFill>
                          <a:effectLst/>
                          <a:latin typeface="Times New Roman" panose="02020603050405020304" pitchFamily="18" charset="0"/>
                          <a:ea typeface="宋体" pitchFamily="2" charset="-122"/>
                          <a:cs typeface="Times New Roman" panose="02020603050405020304" pitchFamily="18" charset="0"/>
                        </a:rPr>
                        <a:t> a[ ],</a:t>
                      </a:r>
                      <a:r>
                        <a:rPr kumimoji="0" lang="en-US" altLang="zh-CN" sz="1800" b="1" i="0" u="none" strike="noStrike" cap="none" normalizeH="0" baseline="0" dirty="0" err="1">
                          <a:ln>
                            <a:noFill/>
                          </a:ln>
                          <a:solidFill>
                            <a:schemeClr val="accent1"/>
                          </a:solidFill>
                          <a:effectLst/>
                          <a:latin typeface="Times New Roman" panose="02020603050405020304" pitchFamily="18" charset="0"/>
                          <a:ea typeface="宋体" pitchFamily="2" charset="-122"/>
                          <a:cs typeface="Times New Roman" panose="02020603050405020304" pitchFamily="18" charset="0"/>
                        </a:rPr>
                        <a:t>int</a:t>
                      </a:r>
                      <a:r>
                        <a:rPr kumimoji="0" lang="en-US" altLang="zh-CN" sz="1800" b="1" i="0" u="none" strike="noStrike" cap="none" normalizeH="0" baseline="0" dirty="0">
                          <a:ln>
                            <a:noFill/>
                          </a:ln>
                          <a:solidFill>
                            <a:schemeClr val="accent1"/>
                          </a:solidFill>
                          <a:effectLst/>
                          <a:latin typeface="Times New Roman" panose="02020603050405020304" pitchFamily="18" charset="0"/>
                          <a:ea typeface="宋体" pitchFamily="2" charset="-122"/>
                          <a:cs typeface="Times New Roman" panose="02020603050405020304" pitchFamily="18" charset="0"/>
                        </a:rPr>
                        <a:t> n)</a:t>
                      </a:r>
                      <a:r>
                        <a:rPr kumimoji="0" lang="en-US" altLang="zh-CN" sz="1800" b="0" i="0" u="none" strike="noStrike" cap="none" normalizeH="0" baseline="0" dirty="0">
                          <a:ln>
                            <a:noFill/>
                          </a:ln>
                          <a:solidFill>
                            <a:schemeClr val="accent1"/>
                          </a:solidFill>
                          <a:effectLst/>
                          <a:latin typeface="Times New Roman" panose="02020603050405020304" pitchFamily="18" charset="0"/>
                          <a:ea typeface="宋体" pitchFamily="2" charset="-122"/>
                          <a:cs typeface="Times New Roman" panose="02020603050405020304" pitchFamily="18" charset="0"/>
                        </a:rPr>
                        <a:t>  </a:t>
                      </a:r>
                      <a:r>
                        <a:rPr kumimoji="0" lang="en-US" altLang="zh-CN" sz="18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a:t>
                      </a:r>
                      <a:r>
                        <a:rPr kumimoji="0" lang="zh-CN" altLang="en-US" sz="18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求数组</a:t>
                      </a:r>
                      <a:r>
                        <a:rPr kumimoji="0" lang="en-US" altLang="zh-CN" sz="18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a[]</a:t>
                      </a:r>
                      <a:r>
                        <a:rPr kumimoji="0" lang="zh-CN" altLang="en-US" sz="18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中元素的和</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8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8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    </a:t>
                      </a:r>
                      <a:r>
                        <a:rPr kumimoji="0" lang="en-US" altLang="zh-CN" sz="18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int</a:t>
                      </a:r>
                      <a:r>
                        <a:rPr kumimoji="0" lang="en-US" altLang="zh-CN" sz="18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 s=0;</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8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    for(</a:t>
                      </a:r>
                      <a:r>
                        <a:rPr kumimoji="0" lang="en-US" altLang="zh-CN" sz="18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int</a:t>
                      </a:r>
                      <a:r>
                        <a:rPr kumimoji="0" lang="en-US" altLang="zh-CN" sz="18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 </a:t>
                      </a:r>
                      <a:r>
                        <a:rPr kumimoji="0" lang="en-US" altLang="zh-CN" sz="18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i</a:t>
                      </a:r>
                      <a:r>
                        <a:rPr kumimoji="0" lang="en-US" altLang="zh-CN" sz="18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=0;i&lt;</a:t>
                      </a:r>
                      <a:r>
                        <a:rPr kumimoji="0" lang="en-US" altLang="zh-CN" sz="18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n;i</a:t>
                      </a:r>
                      <a:r>
                        <a:rPr kumimoji="0" lang="en-US" altLang="zh-CN" sz="18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8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        s+=a[</a:t>
                      </a:r>
                      <a:r>
                        <a:rPr kumimoji="0" lang="en-US" altLang="zh-CN" sz="18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i</a:t>
                      </a:r>
                      <a:r>
                        <a:rPr kumimoji="0" lang="en-US" altLang="zh-CN" sz="18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8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    return s;</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8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a:t>
                      </a:r>
                    </a:p>
                  </a:txBody>
                  <a:tcPr marT="45717" marB="45717" horzOverflow="overflow">
                    <a:lnL>
                      <a:noFill/>
                    </a:lnL>
                    <a:lnR cap="flat">
                      <a:noFill/>
                    </a:lnR>
                    <a:lnT w="28575" cap="flat" cmpd="sng" algn="ctr">
                      <a:solidFill>
                        <a:srgbClr val="003399"/>
                      </a:solidFill>
                      <a:prstDash val="solid"/>
                      <a:round/>
                      <a:headEnd type="none" w="med" len="med"/>
                      <a:tailEnd type="none" w="med" len="med"/>
                    </a:lnT>
                    <a:lnB w="6350" cap="flat" cmpd="sng" algn="ctr">
                      <a:solidFill>
                        <a:srgbClr val="003399"/>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bl>
          </a:graphicData>
        </a:graphic>
      </p:graphicFrame>
      <p:sp>
        <p:nvSpPr>
          <p:cNvPr id="4" name="文本框 3">
            <a:extLst>
              <a:ext uri="{FF2B5EF4-FFF2-40B4-BE49-F238E27FC236}">
                <a16:creationId xmlns:a16="http://schemas.microsoft.com/office/drawing/2014/main" id="{E2DF65A6-BE4F-DD1A-191B-6327E753F421}"/>
              </a:ext>
            </a:extLst>
          </p:cNvPr>
          <p:cNvSpPr txBox="1"/>
          <p:nvPr/>
        </p:nvSpPr>
        <p:spPr>
          <a:xfrm>
            <a:off x="900848" y="121514"/>
            <a:ext cx="10560350" cy="584775"/>
          </a:xfrm>
          <a:prstGeom prst="rect">
            <a:avLst/>
          </a:prstGeom>
          <a:noFill/>
        </p:spPr>
        <p:txBody>
          <a:bodyPr wrap="square">
            <a:spAutoFit/>
          </a:bodyPr>
          <a:lstStyle/>
          <a:p>
            <a:r>
              <a:rPr lang="en-US" altLang="zh-CN" sz="3200" b="1" dirty="0">
                <a:latin typeface="微软雅黑" panose="020B0503020204020204" pitchFamily="34" charset="-122"/>
                <a:ea typeface="微软雅黑" panose="020B0503020204020204" pitchFamily="34" charset="-122"/>
                <a:cs typeface="+mj-cs"/>
              </a:rPr>
              <a:t>3.4.2 </a:t>
            </a:r>
            <a:r>
              <a:rPr lang="zh-CN" altLang="en-US" sz="3200" b="1" dirty="0">
                <a:latin typeface="微软雅黑" panose="020B0503020204020204" pitchFamily="34" charset="-122"/>
                <a:ea typeface="微软雅黑" panose="020B0503020204020204" pitchFamily="34" charset="-122"/>
                <a:cs typeface="+mj-cs"/>
              </a:rPr>
              <a:t>引用与函数</a:t>
            </a:r>
          </a:p>
        </p:txBody>
      </p:sp>
    </p:spTree>
    <p:extLst>
      <p:ext uri="{BB962C8B-B14F-4D97-AF65-F5344CB8AC3E}">
        <p14:creationId xmlns:p14="http://schemas.microsoft.com/office/powerpoint/2010/main" val="133505047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67DE94-A881-DA71-8DE5-CC03A7A911D7}"/>
            </a:ext>
          </a:extLst>
        </p:cNvPr>
        <p:cNvGrpSpPr/>
        <p:nvPr/>
      </p:nvGrpSpPr>
      <p:grpSpPr>
        <a:xfrm>
          <a:off x="0" y="0"/>
          <a:ext cx="0" cy="0"/>
          <a:chOff x="0" y="0"/>
          <a:chExt cx="0" cy="0"/>
        </a:xfrm>
      </p:grpSpPr>
      <p:graphicFrame>
        <p:nvGraphicFramePr>
          <p:cNvPr id="3" name="Group 2">
            <a:extLst>
              <a:ext uri="{FF2B5EF4-FFF2-40B4-BE49-F238E27FC236}">
                <a16:creationId xmlns:a16="http://schemas.microsoft.com/office/drawing/2014/main" id="{5D5A7558-76A2-CBA1-F774-6928B2888C55}"/>
              </a:ext>
            </a:extLst>
          </p:cNvPr>
          <p:cNvGraphicFramePr>
            <a:graphicFrameLocks noGrp="1"/>
          </p:cNvGraphicFramePr>
          <p:nvPr>
            <p:extLst>
              <p:ext uri="{D42A27DB-BD31-4B8C-83A1-F6EECF244321}">
                <p14:modId xmlns:p14="http://schemas.microsoft.com/office/powerpoint/2010/main" val="3162839532"/>
              </p:ext>
            </p:extLst>
          </p:nvPr>
        </p:nvGraphicFramePr>
        <p:xfrm>
          <a:off x="1136650" y="1016953"/>
          <a:ext cx="8229600" cy="5303837"/>
        </p:xfrm>
        <a:graphic>
          <a:graphicData uri="http://schemas.openxmlformats.org/drawingml/2006/table">
            <a:tbl>
              <a:tblPr/>
              <a:tblGrid>
                <a:gridCol w="609600">
                  <a:extLst>
                    <a:ext uri="{9D8B030D-6E8A-4147-A177-3AD203B41FA5}">
                      <a16:colId xmlns:a16="http://schemas.microsoft.com/office/drawing/2014/main" val="20000"/>
                    </a:ext>
                  </a:extLst>
                </a:gridCol>
                <a:gridCol w="7620000">
                  <a:extLst>
                    <a:ext uri="{9D8B030D-6E8A-4147-A177-3AD203B41FA5}">
                      <a16:colId xmlns:a16="http://schemas.microsoft.com/office/drawing/2014/main" val="20001"/>
                    </a:ext>
                  </a:extLst>
                </a:gridCol>
              </a:tblGrid>
              <a:tr h="5303837">
                <a:tc>
                  <a:txBody>
                    <a:bodyPr/>
                    <a:lstStyle/>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8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28</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8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29</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8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30</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8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31</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8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32</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8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33</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8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34</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8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35</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8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36</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8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37</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8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38</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8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39</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8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40</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8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41</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8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42</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8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43 </a:t>
                      </a:r>
                    </a:p>
                  </a:txBody>
                  <a:tcPr marT="45723" marB="45723" horzOverflow="overflow">
                    <a:lnL cap="flat">
                      <a:noFill/>
                    </a:lnL>
                    <a:lnR>
                      <a:noFill/>
                    </a:lnR>
                    <a:lnT w="28575" cap="flat" cmpd="sng" algn="ctr">
                      <a:solidFill>
                        <a:srgbClr val="003399"/>
                      </a:solidFill>
                      <a:prstDash val="solid"/>
                      <a:round/>
                      <a:headEnd type="none" w="med" len="med"/>
                      <a:tailEnd type="none" w="med" len="med"/>
                    </a:lnT>
                    <a:lnB w="6350" cap="flat" cmpd="sng" algn="ctr">
                      <a:solidFill>
                        <a:srgbClr val="003399"/>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800" b="1"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int</a:t>
                      </a:r>
                      <a:r>
                        <a:rPr kumimoji="0" lang="en-US" altLang="zh-CN" sz="1800" b="1"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 main()</a:t>
                      </a:r>
                      <a:endParaRPr kumimoji="0" lang="en-US" altLang="zh-CN" sz="18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endParaRP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8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8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    </a:t>
                      </a:r>
                      <a:r>
                        <a:rPr kumimoji="0" lang="en-US" altLang="zh-CN" sz="18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int</a:t>
                      </a:r>
                      <a:r>
                        <a:rPr kumimoji="0" lang="en-US" altLang="zh-CN" sz="18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 a[10]={1,2,3,4,5,6,7,8,9,10};</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8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    </a:t>
                      </a:r>
                      <a:r>
                        <a:rPr kumimoji="0" lang="en-US" altLang="zh-CN" sz="18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int</a:t>
                      </a:r>
                      <a:r>
                        <a:rPr kumimoji="0" lang="en-US" altLang="zh-CN" sz="18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 m1=max1(a,10);</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8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    </a:t>
                      </a:r>
                      <a:r>
                        <a:rPr kumimoji="0" lang="en-US" altLang="zh-CN" sz="18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int</a:t>
                      </a:r>
                      <a:r>
                        <a:rPr kumimoji="0" lang="en-US" altLang="zh-CN" sz="18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 m2=max2(a,10);</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8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    </a:t>
                      </a:r>
                      <a:r>
                        <a:rPr kumimoji="0" lang="en-US" altLang="zh-CN" sz="18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int</a:t>
                      </a:r>
                      <a:r>
                        <a:rPr kumimoji="0" lang="en-US" altLang="zh-CN" sz="18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 </a:t>
                      </a:r>
                      <a:r>
                        <a:rPr kumimoji="0" lang="en-US" altLang="zh-CN" sz="1800" b="1" i="0" u="none" strike="noStrike" cap="none" normalizeH="0" baseline="0" dirty="0">
                          <a:ln>
                            <a:noFill/>
                          </a:ln>
                          <a:solidFill>
                            <a:srgbClr val="FF0000"/>
                          </a:solidFill>
                          <a:effectLst/>
                          <a:latin typeface="Times New Roman" panose="02020603050405020304" pitchFamily="18" charset="0"/>
                          <a:ea typeface="宋体" pitchFamily="2" charset="-122"/>
                          <a:cs typeface="Times New Roman" panose="02020603050405020304" pitchFamily="18" charset="0"/>
                        </a:rPr>
                        <a:t>&amp;</a:t>
                      </a:r>
                      <a:r>
                        <a:rPr kumimoji="0" lang="en-US" altLang="zh-CN" sz="18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m3=</a:t>
                      </a:r>
                      <a:r>
                        <a:rPr kumimoji="0" lang="en-US" altLang="zh-CN" sz="1800" b="1" i="0" u="none" strike="noStrike" cap="none" normalizeH="0" baseline="0" dirty="0">
                          <a:ln>
                            <a:noFill/>
                          </a:ln>
                          <a:solidFill>
                            <a:srgbClr val="FF0000"/>
                          </a:solidFill>
                          <a:effectLst/>
                          <a:latin typeface="Times New Roman" panose="02020603050405020304" pitchFamily="18" charset="0"/>
                          <a:ea typeface="宋体" pitchFamily="2" charset="-122"/>
                          <a:cs typeface="Times New Roman" panose="02020603050405020304" pitchFamily="18" charset="0"/>
                        </a:rPr>
                        <a:t>max2(a,10)</a:t>
                      </a:r>
                      <a:r>
                        <a:rPr kumimoji="0" lang="en-US" altLang="zh-CN" sz="18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8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    </a:t>
                      </a:r>
                      <a:r>
                        <a:rPr kumimoji="0" lang="en-US" altLang="zh-CN" sz="18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int</a:t>
                      </a:r>
                      <a:r>
                        <a:rPr kumimoji="0" lang="en-US" altLang="zh-CN" sz="18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 </a:t>
                      </a:r>
                      <a:r>
                        <a:rPr kumimoji="0" lang="en-US" altLang="zh-CN" sz="1800" b="1" i="0" u="none" strike="noStrike" cap="none" normalizeH="0" baseline="0" dirty="0">
                          <a:ln>
                            <a:noFill/>
                          </a:ln>
                          <a:solidFill>
                            <a:srgbClr val="FF0000"/>
                          </a:solidFill>
                          <a:effectLst/>
                          <a:latin typeface="Times New Roman" panose="02020603050405020304" pitchFamily="18" charset="0"/>
                          <a:ea typeface="宋体" pitchFamily="2" charset="-122"/>
                          <a:cs typeface="Times New Roman" panose="02020603050405020304" pitchFamily="18" charset="0"/>
                        </a:rPr>
                        <a:t>&amp;</a:t>
                      </a:r>
                      <a:r>
                        <a:rPr kumimoji="0" lang="en-US" altLang="zh-CN" sz="18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m4=</a:t>
                      </a:r>
                      <a:r>
                        <a:rPr kumimoji="0" lang="en-US" altLang="zh-CN" sz="1800" b="1" i="0" u="none" strike="noStrike" cap="none" normalizeH="0" baseline="0" dirty="0">
                          <a:ln>
                            <a:noFill/>
                          </a:ln>
                          <a:solidFill>
                            <a:srgbClr val="FF0000"/>
                          </a:solidFill>
                          <a:effectLst/>
                          <a:latin typeface="Times New Roman" panose="02020603050405020304" pitchFamily="18" charset="0"/>
                          <a:ea typeface="宋体" pitchFamily="2" charset="-122"/>
                          <a:cs typeface="Times New Roman" panose="02020603050405020304" pitchFamily="18" charset="0"/>
                        </a:rPr>
                        <a:t>sum(a,10)</a:t>
                      </a:r>
                      <a:r>
                        <a:rPr kumimoji="0" lang="en-US" altLang="zh-CN" sz="18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8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    </a:t>
                      </a:r>
                      <a:r>
                        <a:rPr kumimoji="0" lang="en-US" altLang="zh-CN" sz="18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cout</a:t>
                      </a:r>
                      <a:r>
                        <a:rPr kumimoji="0" lang="en-US" altLang="zh-CN" sz="18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&lt;&lt;"m1="&lt;&lt;m1&lt;&lt;</a:t>
                      </a:r>
                      <a:r>
                        <a:rPr kumimoji="0" lang="en-US" altLang="zh-CN" sz="18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endl</a:t>
                      </a:r>
                      <a:r>
                        <a:rPr kumimoji="0" lang="en-US" altLang="zh-CN" sz="18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8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    </a:t>
                      </a:r>
                      <a:r>
                        <a:rPr kumimoji="0" lang="en-US" altLang="zh-CN" sz="18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cout</a:t>
                      </a:r>
                      <a:r>
                        <a:rPr kumimoji="0" lang="en-US" altLang="zh-CN" sz="18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&lt;&lt;"m2="&lt;&lt;m2&lt;&lt;</a:t>
                      </a:r>
                      <a:r>
                        <a:rPr kumimoji="0" lang="en-US" altLang="zh-CN" sz="18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endl</a:t>
                      </a:r>
                      <a:r>
                        <a:rPr kumimoji="0" lang="en-US" altLang="zh-CN" sz="18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8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    </a:t>
                      </a:r>
                      <a:r>
                        <a:rPr kumimoji="0" lang="en-US" altLang="zh-CN" sz="18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cout</a:t>
                      </a:r>
                      <a:r>
                        <a:rPr kumimoji="0" lang="en-US" altLang="zh-CN" sz="18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&lt;&lt;"m3="&lt;&lt;m3&lt;&lt;</a:t>
                      </a:r>
                      <a:r>
                        <a:rPr kumimoji="0" lang="en-US" altLang="zh-CN" sz="18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endl</a:t>
                      </a:r>
                      <a:r>
                        <a:rPr kumimoji="0" lang="en-US" altLang="zh-CN" sz="18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8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    </a:t>
                      </a:r>
                      <a:r>
                        <a:rPr kumimoji="0" lang="en-US" altLang="zh-CN" sz="18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cout</a:t>
                      </a:r>
                      <a:r>
                        <a:rPr kumimoji="0" lang="en-US" altLang="zh-CN" sz="18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&lt;&lt;"m4="&lt;&lt;m4&lt;&lt;</a:t>
                      </a:r>
                      <a:r>
                        <a:rPr kumimoji="0" lang="en-US" altLang="zh-CN" sz="18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endl</a:t>
                      </a:r>
                      <a:r>
                        <a:rPr kumimoji="0" lang="en-US" altLang="zh-CN" sz="18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8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    m3+=10;</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8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    max2(a,10)-=100;</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8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    </a:t>
                      </a:r>
                      <a:r>
                        <a:rPr kumimoji="0" lang="en-US" altLang="zh-CN" sz="18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cout</a:t>
                      </a:r>
                      <a:r>
                        <a:rPr kumimoji="0" lang="en-US" altLang="zh-CN" sz="18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&lt;&lt;sum(a,10)&lt;&lt;</a:t>
                      </a:r>
                      <a:r>
                        <a:rPr kumimoji="0" lang="en-US" altLang="zh-CN" sz="1800" b="0" i="0" u="none" strike="noStrike" cap="none" normalizeH="0" baseline="0" dirty="0" err="1">
                          <a:ln>
                            <a:noFill/>
                          </a:ln>
                          <a:solidFill>
                            <a:schemeClr val="tx1"/>
                          </a:solidFill>
                          <a:effectLst/>
                          <a:latin typeface="Times New Roman" panose="02020603050405020304" pitchFamily="18" charset="0"/>
                          <a:ea typeface="宋体" pitchFamily="2" charset="-122"/>
                          <a:cs typeface="Times New Roman" panose="02020603050405020304" pitchFamily="18" charset="0"/>
                        </a:rPr>
                        <a:t>endl</a:t>
                      </a:r>
                      <a:r>
                        <a:rPr kumimoji="0" lang="en-US" altLang="zh-CN" sz="18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8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    return 0;</a:t>
                      </a:r>
                    </a:p>
                    <a:p>
                      <a:pPr marL="0" marR="0" lvl="0" indent="0" algn="just" defTabSz="914400" rtl="0" eaLnBrk="1" fontAlgn="base" latinLnBrk="0" hangingPunct="1">
                        <a:lnSpc>
                          <a:spcPct val="100000"/>
                        </a:lnSpc>
                        <a:spcBef>
                          <a:spcPct val="20000"/>
                        </a:spcBef>
                        <a:spcAft>
                          <a:spcPct val="0"/>
                        </a:spcAft>
                        <a:buClr>
                          <a:srgbClr val="FFFF00"/>
                        </a:buClr>
                        <a:buSzPct val="80000"/>
                        <a:buFont typeface="Wingdings" pitchFamily="2" charset="2"/>
                        <a:buNone/>
                        <a:tabLst/>
                      </a:pPr>
                      <a:r>
                        <a:rPr kumimoji="0" lang="en-US" altLang="zh-CN" sz="18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rPr>
                        <a:t>} </a:t>
                      </a:r>
                    </a:p>
                  </a:txBody>
                  <a:tcPr marT="45723" marB="45723" horzOverflow="overflow">
                    <a:lnL>
                      <a:noFill/>
                    </a:lnL>
                    <a:lnR cap="flat">
                      <a:noFill/>
                    </a:lnR>
                    <a:lnT w="28575" cap="flat" cmpd="sng" algn="ctr">
                      <a:solidFill>
                        <a:srgbClr val="003399"/>
                      </a:solidFill>
                      <a:prstDash val="solid"/>
                      <a:round/>
                      <a:headEnd type="none" w="med" len="med"/>
                      <a:tailEnd type="none" w="med" len="med"/>
                    </a:lnT>
                    <a:lnB w="6350" cap="flat" cmpd="sng" algn="ctr">
                      <a:solidFill>
                        <a:srgbClr val="003399"/>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bl>
          </a:graphicData>
        </a:graphic>
      </p:graphicFrame>
      <p:sp>
        <p:nvSpPr>
          <p:cNvPr id="5" name="AutoShape 12">
            <a:extLst>
              <a:ext uri="{FF2B5EF4-FFF2-40B4-BE49-F238E27FC236}">
                <a16:creationId xmlns:a16="http://schemas.microsoft.com/office/drawing/2014/main" id="{2A52ABA3-52F3-E94B-348B-5DC6DC86BD8D}"/>
              </a:ext>
            </a:extLst>
          </p:cNvPr>
          <p:cNvSpPr txBox="1">
            <a:spLocks noChangeArrowheads="1"/>
          </p:cNvSpPr>
          <p:nvPr/>
        </p:nvSpPr>
        <p:spPr>
          <a:xfrm>
            <a:off x="6210300" y="2186940"/>
            <a:ext cx="2667000" cy="685800"/>
          </a:xfrm>
          <a:prstGeom prst="wedgeRoundRectCallout">
            <a:avLst>
              <a:gd name="adj1" fmla="val -132264"/>
              <a:gd name="adj2" fmla="val 926"/>
              <a:gd name="adj3" fmla="val 16667"/>
            </a:avLst>
          </a:prstGeom>
          <a:solidFill>
            <a:srgbClr val="F5F9FD"/>
          </a:solidFill>
          <a:ln w="19050">
            <a:solidFill>
              <a:schemeClr val="accent1"/>
            </a:solidFill>
            <a:miter lim="800000"/>
            <a:headEnd/>
            <a:tailEnd/>
          </a:ln>
          <a:effectLst/>
        </p:spPr>
        <p:txBody>
          <a:bodyPr/>
          <a:lstStyle>
            <a:defPPr>
              <a:defRPr lang="zh-CN"/>
            </a:defPPr>
            <a:lvl1pPr marL="457200" indent="-457200" algn="ctr">
              <a:spcBef>
                <a:spcPct val="0"/>
              </a:spcBef>
              <a:buClrTx/>
              <a:buSzTx/>
              <a:buFont typeface="Wingdings" panose="05000000000000000000" pitchFamily="2" charset="2"/>
              <a:buNone/>
              <a:defRPr kumimoji="1" sz="2000" b="1">
                <a:solidFill>
                  <a:schemeClr val="accent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latin typeface="Arial" panose="020B0604020202020204" pitchFamily="34" charset="0"/>
                <a:ea typeface="宋体" panose="02010600030101010101" pitchFamily="2" charset="-122"/>
              </a:defRPr>
            </a:lvl9pPr>
          </a:lstStyle>
          <a:p>
            <a:pPr algn="l"/>
            <a:r>
              <a:rPr lang="en-US" altLang="zh-CN" dirty="0"/>
              <a:t>int</a:t>
            </a:r>
            <a:r>
              <a:rPr lang="zh-CN" altLang="en-US" dirty="0"/>
              <a:t>型变量接受函数返回的</a:t>
            </a:r>
            <a:r>
              <a:rPr lang="en-US" altLang="zh-CN" dirty="0"/>
              <a:t>int &amp;</a:t>
            </a:r>
            <a:r>
              <a:rPr lang="zh-CN" altLang="en-US" dirty="0"/>
              <a:t>型值 </a:t>
            </a:r>
          </a:p>
        </p:txBody>
      </p:sp>
      <p:sp>
        <p:nvSpPr>
          <p:cNvPr id="6" name="AutoShape 13">
            <a:extLst>
              <a:ext uri="{FF2B5EF4-FFF2-40B4-BE49-F238E27FC236}">
                <a16:creationId xmlns:a16="http://schemas.microsoft.com/office/drawing/2014/main" id="{3F7F63D6-E7C8-6B2B-93DC-BC1B9670FA5E}"/>
              </a:ext>
            </a:extLst>
          </p:cNvPr>
          <p:cNvSpPr>
            <a:spLocks noChangeArrowheads="1"/>
          </p:cNvSpPr>
          <p:nvPr/>
        </p:nvSpPr>
        <p:spPr bwMode="auto">
          <a:xfrm>
            <a:off x="5251449" y="4287647"/>
            <a:ext cx="2468049" cy="685800"/>
          </a:xfrm>
          <a:prstGeom prst="wedgeRoundRectCallout">
            <a:avLst>
              <a:gd name="adj1" fmla="val -145028"/>
              <a:gd name="adj2" fmla="val 32176"/>
              <a:gd name="adj3" fmla="val 16667"/>
            </a:avLst>
          </a:prstGeom>
          <a:solidFill>
            <a:srgbClr val="F5F9FD"/>
          </a:solidFill>
          <a:ln w="19050">
            <a:solidFill>
              <a:schemeClr val="accent1"/>
            </a:solidFill>
            <a:miter lim="800000"/>
            <a:headEnd/>
            <a:tailEnd/>
          </a:ln>
          <a:effectLst/>
        </p:spPr>
        <p:txBody>
          <a:bodyPr/>
          <a:lstStyle>
            <a:lvl1pPr marL="457200" indent="-457200">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a:spcBef>
                <a:spcPct val="0"/>
              </a:spcBef>
              <a:buClrTx/>
              <a:buSzTx/>
              <a:buNone/>
            </a:pPr>
            <a:r>
              <a:rPr kumimoji="1" lang="zh-CN" altLang="en-US" sz="2000" b="1" dirty="0">
                <a:solidFill>
                  <a:schemeClr val="accent1"/>
                </a:solidFill>
              </a:rPr>
              <a:t>通过引用变量修改返回变量的 </a:t>
            </a:r>
          </a:p>
        </p:txBody>
      </p:sp>
      <p:sp>
        <p:nvSpPr>
          <p:cNvPr id="7" name="文本框 6">
            <a:extLst>
              <a:ext uri="{FF2B5EF4-FFF2-40B4-BE49-F238E27FC236}">
                <a16:creationId xmlns:a16="http://schemas.microsoft.com/office/drawing/2014/main" id="{3759EFA5-99BF-4E19-08B7-2A00816ED753}"/>
              </a:ext>
            </a:extLst>
          </p:cNvPr>
          <p:cNvSpPr txBox="1"/>
          <p:nvPr/>
        </p:nvSpPr>
        <p:spPr>
          <a:xfrm>
            <a:off x="900848" y="121514"/>
            <a:ext cx="10560350" cy="584775"/>
          </a:xfrm>
          <a:prstGeom prst="rect">
            <a:avLst/>
          </a:prstGeom>
          <a:noFill/>
        </p:spPr>
        <p:txBody>
          <a:bodyPr wrap="square">
            <a:spAutoFit/>
          </a:bodyPr>
          <a:lstStyle/>
          <a:p>
            <a:r>
              <a:rPr lang="en-US" altLang="zh-CN" sz="3200" b="1" dirty="0">
                <a:latin typeface="微软雅黑" panose="020B0503020204020204" pitchFamily="34" charset="-122"/>
                <a:ea typeface="微软雅黑" panose="020B0503020204020204" pitchFamily="34" charset="-122"/>
                <a:cs typeface="+mj-cs"/>
              </a:rPr>
              <a:t>3.4.2 </a:t>
            </a:r>
            <a:r>
              <a:rPr lang="zh-CN" altLang="en-US" sz="3200" b="1" dirty="0">
                <a:latin typeface="微软雅黑" panose="020B0503020204020204" pitchFamily="34" charset="-122"/>
                <a:ea typeface="微软雅黑" panose="020B0503020204020204" pitchFamily="34" charset="-122"/>
                <a:cs typeface="+mj-cs"/>
              </a:rPr>
              <a:t>引用与函数</a:t>
            </a:r>
          </a:p>
        </p:txBody>
      </p:sp>
      <p:grpSp>
        <p:nvGrpSpPr>
          <p:cNvPr id="10" name="组合 9">
            <a:extLst>
              <a:ext uri="{FF2B5EF4-FFF2-40B4-BE49-F238E27FC236}">
                <a16:creationId xmlns:a16="http://schemas.microsoft.com/office/drawing/2014/main" id="{08D3D026-E4C9-BF3C-C183-05295FE46FDE}"/>
              </a:ext>
            </a:extLst>
          </p:cNvPr>
          <p:cNvGrpSpPr/>
          <p:nvPr/>
        </p:nvGrpSpPr>
        <p:grpSpPr>
          <a:xfrm>
            <a:off x="7821864" y="3012848"/>
            <a:ext cx="2581367" cy="1769728"/>
            <a:chOff x="7491663" y="1812925"/>
            <a:chExt cx="2275312" cy="4737969"/>
          </a:xfrm>
        </p:grpSpPr>
        <p:sp>
          <p:nvSpPr>
            <p:cNvPr id="11" name="Rectangle 9">
              <a:extLst>
                <a:ext uri="{FF2B5EF4-FFF2-40B4-BE49-F238E27FC236}">
                  <a16:creationId xmlns:a16="http://schemas.microsoft.com/office/drawing/2014/main" id="{B03DD02D-D8F5-D940-AA89-DDFF84A61B8E}"/>
                </a:ext>
              </a:extLst>
            </p:cNvPr>
            <p:cNvSpPr>
              <a:spLocks noChangeArrowheads="1"/>
            </p:cNvSpPr>
            <p:nvPr/>
          </p:nvSpPr>
          <p:spPr bwMode="auto">
            <a:xfrm>
              <a:off x="7491663" y="1812925"/>
              <a:ext cx="2275312" cy="4696734"/>
            </a:xfrm>
            <a:prstGeom prst="rect">
              <a:avLst/>
            </a:prstGeom>
            <a:solidFill>
              <a:schemeClr val="bg1"/>
            </a:solidFill>
            <a:ln w="1905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tLang="zh-CN" b="1" dirty="0">
                <a:solidFill>
                  <a:schemeClr val="tx1"/>
                </a:solidFill>
                <a:latin typeface="Times New Roman" panose="02020603050405020304" pitchFamily="18" charset="0"/>
                <a:ea typeface="宋体" panose="02010600030101010101" pitchFamily="2" charset="-122"/>
                <a:cs typeface="Times New Roman" panose="02020603050405020304" pitchFamily="18" charset="0"/>
              </a:endParaRPr>
            </a:p>
          </p:txBody>
        </p:sp>
        <p:sp>
          <p:nvSpPr>
            <p:cNvPr id="12" name="文本框 11">
              <a:extLst>
                <a:ext uri="{FF2B5EF4-FFF2-40B4-BE49-F238E27FC236}">
                  <a16:creationId xmlns:a16="http://schemas.microsoft.com/office/drawing/2014/main" id="{9752F200-8E7D-D6AB-6996-AC0DBC2B06B8}"/>
                </a:ext>
              </a:extLst>
            </p:cNvPr>
            <p:cNvSpPr txBox="1"/>
            <p:nvPr/>
          </p:nvSpPr>
          <p:spPr>
            <a:xfrm>
              <a:off x="7624511" y="1854160"/>
              <a:ext cx="2142464" cy="4696734"/>
            </a:xfrm>
            <a:prstGeom prst="rect">
              <a:avLst/>
            </a:prstGeom>
            <a:noFill/>
          </p:spPr>
          <p:txBody>
            <a:bodyPr wrap="square">
              <a:spAutoFit/>
            </a:bodyPr>
            <a:lstStyle/>
            <a:p>
              <a:pPr>
                <a:defRPr/>
              </a:pPr>
              <a:r>
                <a:rPr kumimoji="1" lang="zh-CN" altLang="en-US" b="1" dirty="0">
                  <a:effectLst>
                    <a:outerShdw blurRad="38100" dist="38100" dir="2700000" algn="tl">
                      <a:srgbClr val="C0C0C0"/>
                    </a:outerShdw>
                  </a:effectLst>
                  <a:latin typeface="微软雅黑" panose="020B0503020204020204" pitchFamily="34" charset="-122"/>
                  <a:ea typeface="微软雅黑" panose="020B0503020204020204" pitchFamily="34" charset="-122"/>
                  <a:cs typeface="Times New Roman" panose="02020603050405020304" pitchFamily="18" charset="0"/>
                </a:rPr>
                <a:t>运行结果：</a:t>
              </a:r>
            </a:p>
            <a:p>
              <a:pPr>
                <a:defRPr/>
              </a:pPr>
              <a:r>
                <a:rPr kumimoji="1" lang="en-US" altLang="zh-CN" b="1" dirty="0">
                  <a:effectLst>
                    <a:outerShdw blurRad="38100" dist="38100" dir="2700000" algn="tl">
                      <a:srgbClr val="C0C0C0"/>
                    </a:outerShdw>
                  </a:effectLst>
                  <a:latin typeface="微软雅黑" panose="020B0503020204020204" pitchFamily="34" charset="-122"/>
                  <a:ea typeface="微软雅黑" panose="020B0503020204020204" pitchFamily="34" charset="-122"/>
                  <a:cs typeface="Times New Roman" panose="02020603050405020304" pitchFamily="18" charset="0"/>
                </a:rPr>
                <a:t>m1=10</a:t>
              </a:r>
            </a:p>
            <a:p>
              <a:pPr>
                <a:defRPr/>
              </a:pPr>
              <a:r>
                <a:rPr kumimoji="1" lang="en-US" altLang="zh-CN" b="1" dirty="0">
                  <a:effectLst>
                    <a:outerShdw blurRad="38100" dist="38100" dir="2700000" algn="tl">
                      <a:srgbClr val="C0C0C0"/>
                    </a:outerShdw>
                  </a:effectLst>
                  <a:latin typeface="微软雅黑" panose="020B0503020204020204" pitchFamily="34" charset="-122"/>
                  <a:ea typeface="微软雅黑" panose="020B0503020204020204" pitchFamily="34" charset="-122"/>
                  <a:cs typeface="Times New Roman" panose="02020603050405020304" pitchFamily="18" charset="0"/>
                </a:rPr>
                <a:t>m2=10</a:t>
              </a:r>
            </a:p>
            <a:p>
              <a:pPr>
                <a:defRPr/>
              </a:pPr>
              <a:r>
                <a:rPr kumimoji="1" lang="en-US" altLang="zh-CN" b="1" dirty="0">
                  <a:effectLst>
                    <a:outerShdw blurRad="38100" dist="38100" dir="2700000" algn="tl">
                      <a:srgbClr val="C0C0C0"/>
                    </a:outerShdw>
                  </a:effectLst>
                  <a:latin typeface="微软雅黑" panose="020B0503020204020204" pitchFamily="34" charset="-122"/>
                  <a:ea typeface="微软雅黑" panose="020B0503020204020204" pitchFamily="34" charset="-122"/>
                  <a:cs typeface="Times New Roman" panose="02020603050405020304" pitchFamily="18" charset="0"/>
                </a:rPr>
                <a:t>m3=10</a:t>
              </a:r>
            </a:p>
            <a:p>
              <a:pPr>
                <a:defRPr/>
              </a:pPr>
              <a:r>
                <a:rPr kumimoji="1" lang="en-US" altLang="zh-CN" b="1" dirty="0">
                  <a:effectLst>
                    <a:outerShdw blurRad="38100" dist="38100" dir="2700000" algn="tl">
                      <a:srgbClr val="C0C0C0"/>
                    </a:outerShdw>
                  </a:effectLst>
                  <a:latin typeface="微软雅黑" panose="020B0503020204020204" pitchFamily="34" charset="-122"/>
                  <a:ea typeface="微软雅黑" panose="020B0503020204020204" pitchFamily="34" charset="-122"/>
                  <a:cs typeface="Times New Roman" panose="02020603050405020304" pitchFamily="18" charset="0"/>
                </a:rPr>
                <a:t>m4=-858993460</a:t>
              </a:r>
            </a:p>
            <a:p>
              <a:pPr>
                <a:defRPr/>
              </a:pPr>
              <a:r>
                <a:rPr kumimoji="1" lang="en-US" altLang="zh-CN" b="1" dirty="0">
                  <a:effectLst>
                    <a:outerShdw blurRad="38100" dist="38100" dir="2700000" algn="tl">
                      <a:srgbClr val="C0C0C0"/>
                    </a:outerShdw>
                  </a:effectLst>
                  <a:latin typeface="微软雅黑" panose="020B0503020204020204" pitchFamily="34" charset="-122"/>
                  <a:ea typeface="微软雅黑" panose="020B0503020204020204" pitchFamily="34" charset="-122"/>
                  <a:cs typeface="Times New Roman" panose="02020603050405020304" pitchFamily="18" charset="0"/>
                </a:rPr>
                <a:t>-35 </a:t>
              </a:r>
            </a:p>
          </p:txBody>
        </p:sp>
      </p:grpSp>
    </p:spTree>
    <p:extLst>
      <p:ext uri="{BB962C8B-B14F-4D97-AF65-F5344CB8AC3E}">
        <p14:creationId xmlns:p14="http://schemas.microsoft.com/office/powerpoint/2010/main" val="16563049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1"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1"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autoUpdateAnimBg="0"/>
      <p:bldP spid="5" grpId="1" animBg="1"/>
      <p:bldP spid="6" grpId="0" animBg="1" autoUpdateAnimBg="0"/>
      <p:bldP spid="6" grpId="1" animBg="1"/>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5C83DB-5342-6D90-CFDE-344AF723726F}"/>
            </a:ext>
          </a:extLst>
        </p:cNvPr>
        <p:cNvGrpSpPr/>
        <p:nvPr/>
      </p:nvGrpSpPr>
      <p:grpSpPr>
        <a:xfrm>
          <a:off x="0" y="0"/>
          <a:ext cx="0" cy="0"/>
          <a:chOff x="0" y="0"/>
          <a:chExt cx="0" cy="0"/>
        </a:xfrm>
      </p:grpSpPr>
      <p:sp>
        <p:nvSpPr>
          <p:cNvPr id="2" name="文本框 1">
            <a:extLst>
              <a:ext uri="{FF2B5EF4-FFF2-40B4-BE49-F238E27FC236}">
                <a16:creationId xmlns:a16="http://schemas.microsoft.com/office/drawing/2014/main" id="{04284515-51E8-7868-0496-509D9838B541}"/>
              </a:ext>
            </a:extLst>
          </p:cNvPr>
          <p:cNvSpPr txBox="1"/>
          <p:nvPr/>
        </p:nvSpPr>
        <p:spPr>
          <a:xfrm>
            <a:off x="900848" y="121514"/>
            <a:ext cx="10560350" cy="584775"/>
          </a:xfrm>
          <a:prstGeom prst="rect">
            <a:avLst/>
          </a:prstGeom>
          <a:noFill/>
        </p:spPr>
        <p:txBody>
          <a:bodyPr wrap="square">
            <a:spAutoFit/>
          </a:bodyPr>
          <a:lstStyle/>
          <a:p>
            <a:r>
              <a:rPr lang="en-US" altLang="zh-CN" sz="3200" b="1" dirty="0">
                <a:latin typeface="微软雅黑" panose="020B0503020204020204" pitchFamily="34" charset="-122"/>
                <a:ea typeface="微软雅黑" panose="020B0503020204020204" pitchFamily="34" charset="-122"/>
                <a:cs typeface="+mj-cs"/>
              </a:rPr>
              <a:t>3.4.3 </a:t>
            </a:r>
            <a:r>
              <a:rPr lang="zh-CN" altLang="en-US" sz="3200" b="1" dirty="0">
                <a:latin typeface="微软雅黑" panose="020B0503020204020204" pitchFamily="34" charset="-122"/>
                <a:ea typeface="微软雅黑" panose="020B0503020204020204" pitchFamily="34" charset="-122"/>
                <a:cs typeface="+mj-cs"/>
              </a:rPr>
              <a:t>常引用</a:t>
            </a:r>
          </a:p>
        </p:txBody>
      </p:sp>
      <p:grpSp>
        <p:nvGrpSpPr>
          <p:cNvPr id="13" name="组合 12">
            <a:extLst>
              <a:ext uri="{FF2B5EF4-FFF2-40B4-BE49-F238E27FC236}">
                <a16:creationId xmlns:a16="http://schemas.microsoft.com/office/drawing/2014/main" id="{0156F429-48CF-E749-4B15-C6A64A814583}"/>
              </a:ext>
            </a:extLst>
          </p:cNvPr>
          <p:cNvGrpSpPr/>
          <p:nvPr/>
        </p:nvGrpSpPr>
        <p:grpSpPr>
          <a:xfrm>
            <a:off x="629335" y="1042426"/>
            <a:ext cx="2190065" cy="310896"/>
            <a:chOff x="629335" y="1042426"/>
            <a:chExt cx="2190065" cy="310896"/>
          </a:xfrm>
        </p:grpSpPr>
        <p:sp>
          <p:nvSpPr>
            <p:cNvPr id="6" name="core goal text">
              <a:extLst>
                <a:ext uri="{FF2B5EF4-FFF2-40B4-BE49-F238E27FC236}">
                  <a16:creationId xmlns:a16="http://schemas.microsoft.com/office/drawing/2014/main" id="{F7675BDB-2A19-497A-A9FC-2775CDAEFC0F}"/>
                </a:ext>
              </a:extLst>
            </p:cNvPr>
            <p:cNvSpPr txBox="1"/>
            <p:nvPr/>
          </p:nvSpPr>
          <p:spPr>
            <a:xfrm>
              <a:off x="1179059" y="1042426"/>
              <a:ext cx="1640341" cy="310896"/>
            </a:xfrm>
            <a:prstGeom prst="rect">
              <a:avLst/>
            </a:prstGeom>
            <a:noFill/>
            <a:ln>
              <a:noFill/>
            </a:ln>
          </p:spPr>
          <p:txBody>
            <a:bodyPr vert="horz" wrap="square" lIns="0" tIns="0" rIns="0" bIns="0" rtlCol="0" anchor="ctr">
              <a:noAutofit/>
            </a:bodyPr>
            <a:lstStyle/>
            <a:p>
              <a:pPr algn="l"/>
              <a:r>
                <a:rPr lang="zh-CN" altLang="en-US" sz="2400" b="1" dirty="0">
                  <a:solidFill>
                    <a:srgbClr val="1C51C8"/>
                  </a:solidFill>
                  <a:latin typeface="Times New Roman" panose="02020603050405020304" pitchFamily="18" charset="0"/>
                  <a:ea typeface="Microsoft YaHei UI"/>
                  <a:cs typeface="Times New Roman" panose="02020603050405020304" pitchFamily="18" charset="0"/>
                </a:rPr>
                <a:t>常引用</a:t>
              </a:r>
            </a:p>
          </p:txBody>
        </p:sp>
        <p:grpSp>
          <p:nvGrpSpPr>
            <p:cNvPr id="7" name="组合 6">
              <a:extLst>
                <a:ext uri="{FF2B5EF4-FFF2-40B4-BE49-F238E27FC236}">
                  <a16:creationId xmlns:a16="http://schemas.microsoft.com/office/drawing/2014/main" id="{23713BC5-2587-59ED-FC65-44CADA227F5A}"/>
                </a:ext>
              </a:extLst>
            </p:cNvPr>
            <p:cNvGrpSpPr/>
            <p:nvPr/>
          </p:nvGrpSpPr>
          <p:grpSpPr>
            <a:xfrm>
              <a:off x="2174706" y="1121124"/>
              <a:ext cx="449993" cy="103462"/>
              <a:chOff x="1827846" y="1235482"/>
              <a:chExt cx="449993" cy="103462"/>
            </a:xfrm>
          </p:grpSpPr>
          <p:sp>
            <p:nvSpPr>
              <p:cNvPr id="11" name="平行四边形 10">
                <a:extLst>
                  <a:ext uri="{FF2B5EF4-FFF2-40B4-BE49-F238E27FC236}">
                    <a16:creationId xmlns:a16="http://schemas.microsoft.com/office/drawing/2014/main" id="{B552FCB4-ABAD-6F4F-B50B-4AE5912F4713}"/>
                  </a:ext>
                </a:extLst>
              </p:cNvPr>
              <p:cNvSpPr/>
              <p:nvPr/>
            </p:nvSpPr>
            <p:spPr>
              <a:xfrm>
                <a:off x="1827846" y="1235482"/>
                <a:ext cx="160397" cy="103462"/>
              </a:xfrm>
              <a:prstGeom prst="parallelogram">
                <a:avLst/>
              </a:prstGeom>
              <a:gradFill>
                <a:gsLst>
                  <a:gs pos="0">
                    <a:srgbClr val="184DDD"/>
                  </a:gs>
                  <a:gs pos="97203">
                    <a:srgbClr val="E6EEFC"/>
                  </a:gs>
                  <a:gs pos="6500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12" name="平行四边形 11">
                <a:extLst>
                  <a:ext uri="{FF2B5EF4-FFF2-40B4-BE49-F238E27FC236}">
                    <a16:creationId xmlns:a16="http://schemas.microsoft.com/office/drawing/2014/main" id="{051DE9D7-31E0-0623-DE7A-0A33DC8B7985}"/>
                  </a:ext>
                </a:extLst>
              </p:cNvPr>
              <p:cNvSpPr/>
              <p:nvPr/>
            </p:nvSpPr>
            <p:spPr>
              <a:xfrm>
                <a:off x="2029079" y="1235482"/>
                <a:ext cx="248760" cy="103462"/>
              </a:xfrm>
              <a:prstGeom prst="parallelogram">
                <a:avLst/>
              </a:prstGeom>
              <a:gradFill>
                <a:gsLst>
                  <a:gs pos="82000">
                    <a:srgbClr val="E6EEFC"/>
                  </a:gs>
                  <a:gs pos="97203">
                    <a:srgbClr val="E6EEFC"/>
                  </a:gs>
                  <a:gs pos="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grpSp>
          <p:nvGrpSpPr>
            <p:cNvPr id="8" name="组合 7">
              <a:extLst>
                <a:ext uri="{FF2B5EF4-FFF2-40B4-BE49-F238E27FC236}">
                  <a16:creationId xmlns:a16="http://schemas.microsoft.com/office/drawing/2014/main" id="{38CE6F21-3C97-2A98-144D-ADF5A76EEF71}"/>
                </a:ext>
              </a:extLst>
            </p:cNvPr>
            <p:cNvGrpSpPr/>
            <p:nvPr/>
          </p:nvGrpSpPr>
          <p:grpSpPr>
            <a:xfrm flipH="1">
              <a:off x="629335" y="1121124"/>
              <a:ext cx="449993" cy="103462"/>
              <a:chOff x="2488823" y="1260501"/>
              <a:chExt cx="449993" cy="103462"/>
            </a:xfrm>
          </p:grpSpPr>
          <p:sp>
            <p:nvSpPr>
              <p:cNvPr id="9" name="平行四边形 8">
                <a:extLst>
                  <a:ext uri="{FF2B5EF4-FFF2-40B4-BE49-F238E27FC236}">
                    <a16:creationId xmlns:a16="http://schemas.microsoft.com/office/drawing/2014/main" id="{D4E70AB6-4F6C-A014-1123-444438E39665}"/>
                  </a:ext>
                </a:extLst>
              </p:cNvPr>
              <p:cNvSpPr/>
              <p:nvPr/>
            </p:nvSpPr>
            <p:spPr>
              <a:xfrm>
                <a:off x="2488823" y="1260501"/>
                <a:ext cx="160397" cy="103462"/>
              </a:xfrm>
              <a:prstGeom prst="parallelogram">
                <a:avLst/>
              </a:prstGeom>
              <a:gradFill>
                <a:gsLst>
                  <a:gs pos="0">
                    <a:srgbClr val="184DDD"/>
                  </a:gs>
                  <a:gs pos="97203">
                    <a:srgbClr val="E6EEFC"/>
                  </a:gs>
                  <a:gs pos="6500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10" name="平行四边形 9">
                <a:extLst>
                  <a:ext uri="{FF2B5EF4-FFF2-40B4-BE49-F238E27FC236}">
                    <a16:creationId xmlns:a16="http://schemas.microsoft.com/office/drawing/2014/main" id="{86BAEBD6-A553-B006-6F01-4E9264515C5D}"/>
                  </a:ext>
                </a:extLst>
              </p:cNvPr>
              <p:cNvSpPr/>
              <p:nvPr/>
            </p:nvSpPr>
            <p:spPr>
              <a:xfrm>
                <a:off x="2690056" y="1260501"/>
                <a:ext cx="248760" cy="103462"/>
              </a:xfrm>
              <a:prstGeom prst="parallelogram">
                <a:avLst/>
              </a:prstGeom>
              <a:gradFill>
                <a:gsLst>
                  <a:gs pos="82000">
                    <a:srgbClr val="E6EEFC"/>
                  </a:gs>
                  <a:gs pos="97203">
                    <a:srgbClr val="E6EEFC"/>
                  </a:gs>
                  <a:gs pos="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grpSp>
      <p:sp>
        <p:nvSpPr>
          <p:cNvPr id="15" name="文本框 14">
            <a:extLst>
              <a:ext uri="{FF2B5EF4-FFF2-40B4-BE49-F238E27FC236}">
                <a16:creationId xmlns:a16="http://schemas.microsoft.com/office/drawing/2014/main" id="{3C1BF935-B6C4-DE09-3BD4-4C36A73C59DD}"/>
              </a:ext>
            </a:extLst>
          </p:cNvPr>
          <p:cNvSpPr txBox="1"/>
          <p:nvPr/>
        </p:nvSpPr>
        <p:spPr>
          <a:xfrm>
            <a:off x="762000" y="1523567"/>
            <a:ext cx="8679180" cy="369332"/>
          </a:xfrm>
          <a:prstGeom prst="rect">
            <a:avLst/>
          </a:prstGeom>
          <a:noFill/>
        </p:spPr>
        <p:txBody>
          <a:bodyPr wrap="square">
            <a:spAutoFit/>
          </a:bodyPr>
          <a:lstStyle/>
          <a:p>
            <a:r>
              <a:rPr lang="zh-CN" altLang="en-US"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如果在定义引用变量时用</a:t>
            </a:r>
            <a:r>
              <a:rPr lang="en-US" altLang="zh-CN"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const</a:t>
            </a:r>
            <a:r>
              <a:rPr lang="zh-CN" altLang="en-US"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修饰，被定义的引用就是常引用。</a:t>
            </a:r>
            <a:endParaRPr lang="zh-CN" altLang="en-US" dirty="0">
              <a:latin typeface="Times New Roman" panose="02020603050405020304" pitchFamily="18" charset="0"/>
              <a:ea typeface="宋体" panose="02010600030101010101" pitchFamily="2" charset="-122"/>
              <a:cs typeface="Times New Roman" panose="02020603050405020304" pitchFamily="18" charset="0"/>
            </a:endParaRPr>
          </a:p>
        </p:txBody>
      </p:sp>
      <p:grpSp>
        <p:nvGrpSpPr>
          <p:cNvPr id="16" name="组合 15">
            <a:extLst>
              <a:ext uri="{FF2B5EF4-FFF2-40B4-BE49-F238E27FC236}">
                <a16:creationId xmlns:a16="http://schemas.microsoft.com/office/drawing/2014/main" id="{D9DE29DD-B705-3CC0-ED37-57DC6605B407}"/>
              </a:ext>
            </a:extLst>
          </p:cNvPr>
          <p:cNvGrpSpPr/>
          <p:nvPr/>
        </p:nvGrpSpPr>
        <p:grpSpPr>
          <a:xfrm>
            <a:off x="2500319" y="2466018"/>
            <a:ext cx="6096000" cy="462432"/>
            <a:chOff x="2461260" y="1915838"/>
            <a:chExt cx="6096000" cy="462432"/>
          </a:xfrm>
        </p:grpSpPr>
        <p:sp>
          <p:nvSpPr>
            <p:cNvPr id="17" name="矩形: 圆角 16">
              <a:extLst>
                <a:ext uri="{FF2B5EF4-FFF2-40B4-BE49-F238E27FC236}">
                  <a16:creationId xmlns:a16="http://schemas.microsoft.com/office/drawing/2014/main" id="{F1EE6D9C-B762-1F11-5560-ACB4B80D0494}"/>
                </a:ext>
              </a:extLst>
            </p:cNvPr>
            <p:cNvSpPr/>
            <p:nvPr/>
          </p:nvSpPr>
          <p:spPr>
            <a:xfrm>
              <a:off x="2461260" y="1915838"/>
              <a:ext cx="6032500" cy="462432"/>
            </a:xfrm>
            <a:prstGeom prst="roundRect">
              <a:avLst>
                <a:gd name="adj" fmla="val 5093"/>
              </a:avLst>
            </a:prstGeom>
            <a:solidFill>
              <a:schemeClr val="bg1"/>
            </a:solidFill>
            <a:ln w="1905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ea typeface="宋体" panose="02010600030101010101" pitchFamily="2" charset="-122"/>
                <a:cs typeface="Times New Roman" panose="02020603050405020304" pitchFamily="18" charset="0"/>
              </a:endParaRPr>
            </a:p>
          </p:txBody>
        </p:sp>
        <p:sp>
          <p:nvSpPr>
            <p:cNvPr id="18" name="文本框 17">
              <a:extLst>
                <a:ext uri="{FF2B5EF4-FFF2-40B4-BE49-F238E27FC236}">
                  <a16:creationId xmlns:a16="http://schemas.microsoft.com/office/drawing/2014/main" id="{EE90B8D7-6885-F117-A403-CB8205E2AB38}"/>
                </a:ext>
              </a:extLst>
            </p:cNvPr>
            <p:cNvSpPr txBox="1"/>
            <p:nvPr/>
          </p:nvSpPr>
          <p:spPr>
            <a:xfrm>
              <a:off x="2461260" y="1962388"/>
              <a:ext cx="6096000" cy="369332"/>
            </a:xfrm>
            <a:prstGeom prst="rect">
              <a:avLst/>
            </a:prstGeom>
            <a:noFill/>
          </p:spPr>
          <p:txBody>
            <a:bodyPr wrap="square">
              <a:spAutoFit/>
            </a:bodyPr>
            <a:lstStyle/>
            <a:p>
              <a:pPr algn="ctr" eaLnBrk="1" hangingPunct="1">
                <a:buFont typeface="Wingdings" panose="05000000000000000000" pitchFamily="2" charset="2"/>
                <a:buNone/>
              </a:pPr>
              <a:r>
                <a:rPr lang="en-US" altLang="zh-CN" sz="1800" b="1" dirty="0">
                  <a:latin typeface="Times New Roman" panose="02020603050405020304" pitchFamily="18" charset="0"/>
                  <a:ea typeface="宋体" panose="02010600030101010101" pitchFamily="2" charset="-122"/>
                  <a:cs typeface="Times New Roman" panose="02020603050405020304" pitchFamily="18" charset="0"/>
                </a:rPr>
                <a:t>const </a:t>
              </a:r>
              <a:r>
                <a:rPr lang="zh-CN" altLang="en-US" sz="1800" b="1" dirty="0">
                  <a:latin typeface="Times New Roman" panose="02020603050405020304" pitchFamily="18" charset="0"/>
                  <a:ea typeface="宋体" panose="02010600030101010101" pitchFamily="2" charset="-122"/>
                  <a:cs typeface="Times New Roman" panose="02020603050405020304" pitchFamily="18" charset="0"/>
                </a:rPr>
                <a:t>数据类型</a:t>
              </a:r>
              <a:r>
                <a:rPr lang="en-US" altLang="zh-CN" sz="1800" b="1" dirty="0">
                  <a:latin typeface="Times New Roman" panose="02020603050405020304" pitchFamily="18" charset="0"/>
                  <a:ea typeface="宋体" panose="02010600030101010101" pitchFamily="2" charset="-122"/>
                  <a:cs typeface="Times New Roman" panose="02020603050405020304" pitchFamily="18" charset="0"/>
                </a:rPr>
                <a:t>&amp; </a:t>
              </a:r>
              <a:r>
                <a:rPr lang="zh-CN" altLang="en-US" sz="1800" b="1" dirty="0">
                  <a:latin typeface="Times New Roman" panose="02020603050405020304" pitchFamily="18" charset="0"/>
                  <a:ea typeface="宋体" panose="02010600030101010101" pitchFamily="2" charset="-122"/>
                  <a:cs typeface="Times New Roman" panose="02020603050405020304" pitchFamily="18" charset="0"/>
                </a:rPr>
                <a:t>引用变量 </a:t>
              </a:r>
              <a:r>
                <a:rPr lang="en-US" altLang="zh-CN" sz="1800" b="1" dirty="0">
                  <a:latin typeface="Times New Roman" panose="02020603050405020304" pitchFamily="18" charset="0"/>
                  <a:ea typeface="宋体" panose="02010600030101010101" pitchFamily="2" charset="-122"/>
                  <a:cs typeface="Times New Roman" panose="02020603050405020304" pitchFamily="18" charset="0"/>
                </a:rPr>
                <a:t>= </a:t>
              </a:r>
              <a:r>
                <a:rPr lang="zh-CN" altLang="en-US" sz="1800" b="1" dirty="0">
                  <a:latin typeface="Times New Roman" panose="02020603050405020304" pitchFamily="18" charset="0"/>
                  <a:ea typeface="宋体" panose="02010600030101010101" pitchFamily="2" charset="-122"/>
                  <a:cs typeface="Times New Roman" panose="02020603050405020304" pitchFamily="18" charset="0"/>
                </a:rPr>
                <a:t>变量名；</a:t>
              </a:r>
            </a:p>
          </p:txBody>
        </p:sp>
      </p:grpSp>
      <p:sp>
        <p:nvSpPr>
          <p:cNvPr id="20" name="文本框 19">
            <a:extLst>
              <a:ext uri="{FF2B5EF4-FFF2-40B4-BE49-F238E27FC236}">
                <a16:creationId xmlns:a16="http://schemas.microsoft.com/office/drawing/2014/main" id="{4FFBEE88-1A13-D26D-F533-BA4358DEC2FF}"/>
              </a:ext>
            </a:extLst>
          </p:cNvPr>
          <p:cNvSpPr txBox="1"/>
          <p:nvPr/>
        </p:nvSpPr>
        <p:spPr>
          <a:xfrm>
            <a:off x="762000" y="1980778"/>
            <a:ext cx="6096000" cy="320216"/>
          </a:xfrm>
          <a:prstGeom prst="rect">
            <a:avLst/>
          </a:prstGeom>
          <a:noFill/>
        </p:spPr>
        <p:txBody>
          <a:bodyPr wrap="square">
            <a:spAutoFit/>
          </a:bodyPr>
          <a:lstStyle/>
          <a:p>
            <a:pPr algn="just">
              <a:lnSpc>
                <a:spcPct val="80000"/>
              </a:lnSpc>
              <a:buFont typeface="Wingdings" panose="05000000000000000000" pitchFamily="2" charset="2"/>
              <a:buNone/>
            </a:pPr>
            <a:r>
              <a:rPr lang="zh-CN" altLang="en-US"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定义常引用格式如下： </a:t>
            </a:r>
            <a:endParaRPr lang="zh-CN" altLang="en-US" sz="1800" dirty="0">
              <a:latin typeface="Times New Roman" panose="02020603050405020304" pitchFamily="18" charset="0"/>
              <a:ea typeface="宋体" panose="02010600030101010101" pitchFamily="2" charset="-122"/>
              <a:cs typeface="Times New Roman" panose="02020603050405020304" pitchFamily="18" charset="0"/>
            </a:endParaRPr>
          </a:p>
        </p:txBody>
      </p:sp>
      <p:sp>
        <p:nvSpPr>
          <p:cNvPr id="22" name="文本框 21">
            <a:extLst>
              <a:ext uri="{FF2B5EF4-FFF2-40B4-BE49-F238E27FC236}">
                <a16:creationId xmlns:a16="http://schemas.microsoft.com/office/drawing/2014/main" id="{675AECB3-102A-1271-6849-D13384E1F21D}"/>
              </a:ext>
            </a:extLst>
          </p:cNvPr>
          <p:cNvSpPr txBox="1"/>
          <p:nvPr/>
        </p:nvSpPr>
        <p:spPr>
          <a:xfrm>
            <a:off x="753715" y="3149788"/>
            <a:ext cx="8373471" cy="369332"/>
          </a:xfrm>
          <a:prstGeom prst="rect">
            <a:avLst/>
          </a:prstGeom>
          <a:noFill/>
        </p:spPr>
        <p:txBody>
          <a:bodyPr wrap="square">
            <a:spAutoFit/>
          </a:bodyPr>
          <a:lstStyle/>
          <a:p>
            <a:r>
              <a:rPr lang="zh-CN" altLang="en-US" sz="1800" dirty="0">
                <a:latin typeface="Times New Roman" panose="02020603050405020304" pitchFamily="18" charset="0"/>
                <a:ea typeface="宋体" panose="02010600030101010101" pitchFamily="2" charset="-122"/>
                <a:cs typeface="Times New Roman" panose="02020603050405020304" pitchFamily="18" charset="0"/>
              </a:rPr>
              <a:t>定义一个</a:t>
            </a:r>
            <a:r>
              <a:rPr lang="zh-CN" altLang="en-US" sz="1800" b="1" dirty="0">
                <a:solidFill>
                  <a:srgbClr val="FF0000"/>
                </a:solidFill>
                <a:latin typeface="Times New Roman" panose="02020603050405020304" pitchFamily="18" charset="0"/>
                <a:ea typeface="宋体" panose="02010600030101010101" pitchFamily="2" charset="-122"/>
                <a:cs typeface="Times New Roman" panose="02020603050405020304" pitchFamily="18" charset="0"/>
              </a:rPr>
              <a:t>常引用</a:t>
            </a:r>
            <a:r>
              <a:rPr lang="zh-CN" altLang="en-US" sz="1800" dirty="0">
                <a:latin typeface="Times New Roman" panose="02020603050405020304" pitchFamily="18" charset="0"/>
                <a:ea typeface="宋体" panose="02010600030101010101" pitchFamily="2" charset="-122"/>
                <a:cs typeface="Times New Roman" panose="02020603050405020304" pitchFamily="18" charset="0"/>
              </a:rPr>
              <a:t>后，就不能通过常引用更改引用的变量的值。</a:t>
            </a:r>
            <a:endParaRPr lang="zh-CN" altLang="en-US" dirty="0">
              <a:latin typeface="Times New Roman" panose="02020603050405020304" pitchFamily="18" charset="0"/>
              <a:ea typeface="宋体" panose="02010600030101010101" pitchFamily="2" charset="-122"/>
              <a:cs typeface="Times New Roman" panose="02020603050405020304" pitchFamily="18" charset="0"/>
            </a:endParaRPr>
          </a:p>
        </p:txBody>
      </p:sp>
      <p:sp>
        <p:nvSpPr>
          <p:cNvPr id="24" name="文本框 23">
            <a:extLst>
              <a:ext uri="{FF2B5EF4-FFF2-40B4-BE49-F238E27FC236}">
                <a16:creationId xmlns:a16="http://schemas.microsoft.com/office/drawing/2014/main" id="{F8E22355-6789-F0E6-9779-C54420B05289}"/>
              </a:ext>
            </a:extLst>
          </p:cNvPr>
          <p:cNvSpPr txBox="1"/>
          <p:nvPr/>
        </p:nvSpPr>
        <p:spPr>
          <a:xfrm>
            <a:off x="3711625" y="3866019"/>
            <a:ext cx="4241551" cy="870751"/>
          </a:xfrm>
          <a:prstGeom prst="rect">
            <a:avLst/>
          </a:prstGeom>
          <a:noFill/>
        </p:spPr>
        <p:txBody>
          <a:bodyPr wrap="square">
            <a:spAutoFit/>
          </a:bodyPr>
          <a:lstStyle/>
          <a:p>
            <a:pPr algn="just">
              <a:lnSpc>
                <a:spcPct val="150000"/>
              </a:lnSpc>
              <a:buFont typeface="Wingdings" panose="05000000000000000000" pitchFamily="2" charset="2"/>
              <a:buNone/>
            </a:pPr>
            <a:r>
              <a:rPr lang="zh-CN" altLang="en-US" sz="1800" dirty="0">
                <a:latin typeface="Times New Roman" panose="02020603050405020304" pitchFamily="18" charset="0"/>
                <a:ea typeface="宋体" panose="02010600030101010101" pitchFamily="2" charset="-122"/>
                <a:cs typeface="Times New Roman" panose="02020603050405020304" pitchFamily="18" charset="0"/>
              </a:rPr>
              <a:t>当试图使用</a:t>
            </a:r>
            <a:r>
              <a:rPr lang="en-US" altLang="zh-CN" sz="1800" dirty="0">
                <a:latin typeface="Times New Roman" panose="02020603050405020304" pitchFamily="18" charset="0"/>
                <a:ea typeface="宋体" panose="02010600030101010101" pitchFamily="2" charset="-122"/>
                <a:cs typeface="Times New Roman" panose="02020603050405020304" pitchFamily="18" charset="0"/>
              </a:rPr>
              <a:t>r=200</a:t>
            </a:r>
            <a:r>
              <a:rPr lang="zh-CN" altLang="en-US" sz="1800" dirty="0">
                <a:latin typeface="Times New Roman" panose="02020603050405020304" pitchFamily="18" charset="0"/>
                <a:ea typeface="宋体" panose="02010600030101010101" pitchFamily="2" charset="-122"/>
                <a:cs typeface="Times New Roman" panose="02020603050405020304" pitchFamily="18" charset="0"/>
              </a:rPr>
              <a:t>去更改</a:t>
            </a:r>
            <a:r>
              <a:rPr lang="en-US" altLang="zh-CN" sz="1800" dirty="0" err="1">
                <a:latin typeface="Times New Roman" panose="02020603050405020304" pitchFamily="18" charset="0"/>
                <a:ea typeface="宋体" panose="02010600030101010101" pitchFamily="2" charset="-122"/>
                <a:cs typeface="Times New Roman" panose="02020603050405020304" pitchFamily="18" charset="0"/>
              </a:rPr>
              <a:t>i</a:t>
            </a:r>
            <a:r>
              <a:rPr lang="zh-CN" altLang="en-US" sz="1800" dirty="0">
                <a:latin typeface="Times New Roman" panose="02020603050405020304" pitchFamily="18" charset="0"/>
                <a:ea typeface="宋体" panose="02010600030101010101" pitchFamily="2" charset="-122"/>
                <a:cs typeface="Times New Roman" panose="02020603050405020304" pitchFamily="18" charset="0"/>
              </a:rPr>
              <a:t>的值是错误的，</a:t>
            </a:r>
            <a:endParaRPr lang="en-US" altLang="zh-CN" sz="1800" dirty="0">
              <a:latin typeface="Times New Roman" panose="02020603050405020304" pitchFamily="18" charset="0"/>
              <a:ea typeface="宋体" panose="02010600030101010101" pitchFamily="2" charset="-122"/>
              <a:cs typeface="Times New Roman" panose="02020603050405020304" pitchFamily="18" charset="0"/>
            </a:endParaRPr>
          </a:p>
          <a:p>
            <a:pPr algn="just">
              <a:lnSpc>
                <a:spcPct val="150000"/>
              </a:lnSpc>
              <a:buFont typeface="Wingdings" panose="05000000000000000000" pitchFamily="2" charset="2"/>
              <a:buNone/>
            </a:pPr>
            <a:r>
              <a:rPr lang="zh-CN" altLang="en-US" sz="1800" dirty="0">
                <a:latin typeface="Times New Roman" panose="02020603050405020304" pitchFamily="18" charset="0"/>
                <a:ea typeface="宋体" panose="02010600030101010101" pitchFamily="2" charset="-122"/>
                <a:cs typeface="Times New Roman" panose="02020603050405020304" pitchFamily="18" charset="0"/>
              </a:rPr>
              <a:t>但通过</a:t>
            </a:r>
            <a:r>
              <a:rPr lang="en-US" altLang="zh-CN" sz="1800" dirty="0" err="1">
                <a:latin typeface="Times New Roman" panose="02020603050405020304" pitchFamily="18" charset="0"/>
                <a:ea typeface="宋体" panose="02010600030101010101" pitchFamily="2" charset="-122"/>
                <a:cs typeface="Times New Roman" panose="02020603050405020304" pitchFamily="18" charset="0"/>
              </a:rPr>
              <a:t>i</a:t>
            </a:r>
            <a:r>
              <a:rPr lang="zh-CN" altLang="en-US" sz="1800" dirty="0">
                <a:latin typeface="Times New Roman" panose="02020603050405020304" pitchFamily="18" charset="0"/>
                <a:ea typeface="宋体" panose="02010600030101010101" pitchFamily="2" charset="-122"/>
                <a:cs typeface="Times New Roman" panose="02020603050405020304" pitchFamily="18" charset="0"/>
              </a:rPr>
              <a:t>本身可以改变</a:t>
            </a:r>
            <a:r>
              <a:rPr lang="en-US" altLang="zh-CN" sz="1800" dirty="0" err="1">
                <a:latin typeface="Times New Roman" panose="02020603050405020304" pitchFamily="18" charset="0"/>
                <a:ea typeface="宋体" panose="02010600030101010101" pitchFamily="2" charset="-122"/>
                <a:cs typeface="Times New Roman" panose="02020603050405020304" pitchFamily="18" charset="0"/>
              </a:rPr>
              <a:t>i</a:t>
            </a:r>
            <a:r>
              <a:rPr lang="zh-CN" altLang="en-US" sz="1800" dirty="0">
                <a:latin typeface="Times New Roman" panose="02020603050405020304" pitchFamily="18" charset="0"/>
                <a:ea typeface="宋体" panose="02010600030101010101" pitchFamily="2" charset="-122"/>
                <a:cs typeface="Times New Roman" panose="02020603050405020304" pitchFamily="18" charset="0"/>
              </a:rPr>
              <a:t>的值：</a:t>
            </a:r>
            <a:endParaRPr lang="en-US" altLang="zh-CN" dirty="0">
              <a:latin typeface="Times New Roman" panose="02020603050405020304" pitchFamily="18" charset="0"/>
              <a:ea typeface="宋体" panose="02010600030101010101" pitchFamily="2" charset="-122"/>
              <a:cs typeface="Times New Roman" panose="02020603050405020304" pitchFamily="18" charset="0"/>
            </a:endParaRPr>
          </a:p>
        </p:txBody>
      </p:sp>
      <p:grpSp>
        <p:nvGrpSpPr>
          <p:cNvPr id="35" name="组合 34">
            <a:extLst>
              <a:ext uri="{FF2B5EF4-FFF2-40B4-BE49-F238E27FC236}">
                <a16:creationId xmlns:a16="http://schemas.microsoft.com/office/drawing/2014/main" id="{6AA01143-5E9A-08AE-710B-D0AE18CC793C}"/>
              </a:ext>
            </a:extLst>
          </p:cNvPr>
          <p:cNvGrpSpPr/>
          <p:nvPr/>
        </p:nvGrpSpPr>
        <p:grpSpPr>
          <a:xfrm>
            <a:off x="609264" y="3787008"/>
            <a:ext cx="2948940" cy="1295989"/>
            <a:chOff x="3810000" y="3519120"/>
            <a:chExt cx="2948940" cy="1295989"/>
          </a:xfrm>
        </p:grpSpPr>
        <p:sp>
          <p:nvSpPr>
            <p:cNvPr id="27" name="矩形: 圆角 26">
              <a:extLst>
                <a:ext uri="{FF2B5EF4-FFF2-40B4-BE49-F238E27FC236}">
                  <a16:creationId xmlns:a16="http://schemas.microsoft.com/office/drawing/2014/main" id="{DCB9B0CD-ED9F-CC9B-1A0C-736FEAAF6FFF}"/>
                </a:ext>
              </a:extLst>
            </p:cNvPr>
            <p:cNvSpPr/>
            <p:nvPr/>
          </p:nvSpPr>
          <p:spPr>
            <a:xfrm>
              <a:off x="3810000" y="3632375"/>
              <a:ext cx="2948940" cy="1182734"/>
            </a:xfrm>
            <a:prstGeom prst="roundRect">
              <a:avLst>
                <a:gd name="adj" fmla="val 5093"/>
              </a:avLst>
            </a:prstGeom>
            <a:solidFill>
              <a:schemeClr val="bg1"/>
            </a:solidFill>
            <a:ln w="1905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ea typeface="宋体" panose="02010600030101010101" pitchFamily="2" charset="-122"/>
                <a:cs typeface="Times New Roman" panose="02020603050405020304" pitchFamily="18" charset="0"/>
              </a:endParaRPr>
            </a:p>
          </p:txBody>
        </p:sp>
        <p:sp>
          <p:nvSpPr>
            <p:cNvPr id="29" name="文本框 28">
              <a:extLst>
                <a:ext uri="{FF2B5EF4-FFF2-40B4-BE49-F238E27FC236}">
                  <a16:creationId xmlns:a16="http://schemas.microsoft.com/office/drawing/2014/main" id="{988A9C2C-58FB-1E8B-D551-979F8EA54A2A}"/>
                </a:ext>
              </a:extLst>
            </p:cNvPr>
            <p:cNvSpPr txBox="1"/>
            <p:nvPr/>
          </p:nvSpPr>
          <p:spPr>
            <a:xfrm>
              <a:off x="4503420" y="3519120"/>
              <a:ext cx="2179320" cy="1289071"/>
            </a:xfrm>
            <a:prstGeom prst="rect">
              <a:avLst/>
            </a:prstGeom>
            <a:noFill/>
          </p:spPr>
          <p:txBody>
            <a:bodyPr wrap="square">
              <a:spAutoFit/>
            </a:bodyPr>
            <a:lstStyle/>
            <a:p>
              <a:pPr algn="just">
                <a:lnSpc>
                  <a:spcPct val="150000"/>
                </a:lnSpc>
                <a:buFont typeface="Wingdings" panose="05000000000000000000" pitchFamily="2" charset="2"/>
                <a:buNone/>
              </a:pPr>
              <a:r>
                <a:rPr lang="zh-CN" altLang="en-US" sz="1800" dirty="0">
                  <a:latin typeface="Times New Roman" panose="02020603050405020304" pitchFamily="18" charset="0"/>
                  <a:ea typeface="宋体" panose="02010600030101010101" pitchFamily="2" charset="-122"/>
                  <a:cs typeface="Times New Roman" panose="02020603050405020304" pitchFamily="18" charset="0"/>
                </a:rPr>
                <a:t>例如：</a:t>
              </a:r>
            </a:p>
            <a:p>
              <a:pPr algn="just">
                <a:lnSpc>
                  <a:spcPct val="150000"/>
                </a:lnSpc>
                <a:buFont typeface="Wingdings" panose="05000000000000000000" pitchFamily="2" charset="2"/>
                <a:buNone/>
              </a:pPr>
              <a:r>
                <a:rPr lang="en-US" altLang="zh-CN" sz="1800" dirty="0">
                  <a:latin typeface="Times New Roman" panose="02020603050405020304" pitchFamily="18" charset="0"/>
                  <a:ea typeface="宋体" panose="02010600030101010101" pitchFamily="2" charset="-122"/>
                  <a:cs typeface="Times New Roman" panose="02020603050405020304" pitchFamily="18" charset="0"/>
                </a:rPr>
                <a:t>int </a:t>
              </a:r>
              <a:r>
                <a:rPr lang="en-US" altLang="zh-CN" sz="1800" dirty="0" err="1">
                  <a:latin typeface="Times New Roman" panose="02020603050405020304" pitchFamily="18" charset="0"/>
                  <a:ea typeface="宋体" panose="02010600030101010101" pitchFamily="2" charset="-122"/>
                  <a:cs typeface="Times New Roman" panose="02020603050405020304" pitchFamily="18" charset="0"/>
                </a:rPr>
                <a:t>i</a:t>
              </a:r>
              <a:r>
                <a:rPr lang="en-US" altLang="zh-CN" sz="1800" dirty="0">
                  <a:latin typeface="Times New Roman" panose="02020603050405020304" pitchFamily="18" charset="0"/>
                  <a:ea typeface="宋体" panose="02010600030101010101" pitchFamily="2" charset="-122"/>
                  <a:cs typeface="Times New Roman" panose="02020603050405020304" pitchFamily="18" charset="0"/>
                </a:rPr>
                <a:t> (100);</a:t>
              </a:r>
            </a:p>
            <a:p>
              <a:pPr algn="just">
                <a:lnSpc>
                  <a:spcPct val="150000"/>
                </a:lnSpc>
                <a:buFont typeface="Wingdings" panose="05000000000000000000" pitchFamily="2" charset="2"/>
                <a:buNone/>
              </a:pPr>
              <a:r>
                <a:rPr lang="en-US" altLang="zh-CN" sz="1800" dirty="0">
                  <a:latin typeface="Times New Roman" panose="02020603050405020304" pitchFamily="18" charset="0"/>
                  <a:ea typeface="宋体" panose="02010600030101010101" pitchFamily="2" charset="-122"/>
                  <a:cs typeface="Times New Roman" panose="02020603050405020304" pitchFamily="18" charset="0"/>
                </a:rPr>
                <a:t>const int &amp; r = </a:t>
              </a:r>
              <a:r>
                <a:rPr lang="en-US" altLang="zh-CN" sz="1800" dirty="0" err="1">
                  <a:latin typeface="Times New Roman" panose="02020603050405020304" pitchFamily="18" charset="0"/>
                  <a:ea typeface="宋体" panose="02010600030101010101" pitchFamily="2" charset="-122"/>
                  <a:cs typeface="Times New Roman" panose="02020603050405020304" pitchFamily="18" charset="0"/>
                </a:rPr>
                <a:t>i</a:t>
              </a:r>
              <a:r>
                <a:rPr lang="en-US" altLang="zh-CN" sz="1800" dirty="0">
                  <a:latin typeface="Times New Roman" panose="02020603050405020304" pitchFamily="18" charset="0"/>
                  <a:ea typeface="宋体" panose="02010600030101010101" pitchFamily="2" charset="-122"/>
                  <a:cs typeface="Times New Roman" panose="02020603050405020304" pitchFamily="18" charset="0"/>
                </a:rPr>
                <a:t>;</a:t>
              </a:r>
            </a:p>
          </p:txBody>
        </p:sp>
      </p:grpSp>
      <p:grpSp>
        <p:nvGrpSpPr>
          <p:cNvPr id="36" name="组合 35">
            <a:extLst>
              <a:ext uri="{FF2B5EF4-FFF2-40B4-BE49-F238E27FC236}">
                <a16:creationId xmlns:a16="http://schemas.microsoft.com/office/drawing/2014/main" id="{E380DEA0-0057-B626-28DD-843F020A626F}"/>
              </a:ext>
            </a:extLst>
          </p:cNvPr>
          <p:cNvGrpSpPr/>
          <p:nvPr/>
        </p:nvGrpSpPr>
        <p:grpSpPr>
          <a:xfrm>
            <a:off x="7872810" y="3789829"/>
            <a:ext cx="3048000" cy="1293834"/>
            <a:chOff x="3810000" y="5168613"/>
            <a:chExt cx="3048000" cy="1293834"/>
          </a:xfrm>
        </p:grpSpPr>
        <p:sp>
          <p:nvSpPr>
            <p:cNvPr id="32" name="矩形: 圆角 31">
              <a:extLst>
                <a:ext uri="{FF2B5EF4-FFF2-40B4-BE49-F238E27FC236}">
                  <a16:creationId xmlns:a16="http://schemas.microsoft.com/office/drawing/2014/main" id="{17B65F57-6FC8-B11B-52DB-0735336A5ACB}"/>
                </a:ext>
              </a:extLst>
            </p:cNvPr>
            <p:cNvSpPr/>
            <p:nvPr/>
          </p:nvSpPr>
          <p:spPr>
            <a:xfrm>
              <a:off x="3810000" y="5279712"/>
              <a:ext cx="2948940" cy="1182735"/>
            </a:xfrm>
            <a:prstGeom prst="roundRect">
              <a:avLst>
                <a:gd name="adj" fmla="val 5093"/>
              </a:avLst>
            </a:prstGeom>
            <a:solidFill>
              <a:schemeClr val="bg1"/>
            </a:solidFill>
            <a:ln w="1905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ea typeface="宋体" panose="02010600030101010101" pitchFamily="2" charset="-122"/>
                <a:cs typeface="Times New Roman" panose="02020603050405020304" pitchFamily="18" charset="0"/>
              </a:endParaRPr>
            </a:p>
          </p:txBody>
        </p:sp>
        <p:sp>
          <p:nvSpPr>
            <p:cNvPr id="34" name="文本框 33">
              <a:extLst>
                <a:ext uri="{FF2B5EF4-FFF2-40B4-BE49-F238E27FC236}">
                  <a16:creationId xmlns:a16="http://schemas.microsoft.com/office/drawing/2014/main" id="{9262E110-99EA-E6C8-EC28-A8FC9D10EBB0}"/>
                </a:ext>
              </a:extLst>
            </p:cNvPr>
            <p:cNvSpPr txBox="1"/>
            <p:nvPr/>
          </p:nvSpPr>
          <p:spPr>
            <a:xfrm>
              <a:off x="4503420" y="5168613"/>
              <a:ext cx="2354580" cy="1286250"/>
            </a:xfrm>
            <a:prstGeom prst="rect">
              <a:avLst/>
            </a:prstGeom>
            <a:noFill/>
          </p:spPr>
          <p:txBody>
            <a:bodyPr wrap="square">
              <a:spAutoFit/>
            </a:bodyPr>
            <a:lstStyle/>
            <a:p>
              <a:pPr algn="just">
                <a:lnSpc>
                  <a:spcPct val="150000"/>
                </a:lnSpc>
                <a:buFont typeface="Wingdings" panose="05000000000000000000" pitchFamily="2" charset="2"/>
                <a:buNone/>
              </a:pPr>
              <a:r>
                <a:rPr lang="zh-CN" altLang="en-US" sz="1800" dirty="0">
                  <a:latin typeface="Times New Roman" panose="02020603050405020304" pitchFamily="18" charset="0"/>
                  <a:ea typeface="宋体" panose="02010600030101010101" pitchFamily="2" charset="-122"/>
                  <a:cs typeface="Times New Roman" panose="02020603050405020304" pitchFamily="18" charset="0"/>
                </a:rPr>
                <a:t>例如：</a:t>
              </a:r>
            </a:p>
            <a:p>
              <a:pPr algn="just">
                <a:lnSpc>
                  <a:spcPct val="150000"/>
                </a:lnSpc>
                <a:buFont typeface="Wingdings" panose="05000000000000000000" pitchFamily="2" charset="2"/>
                <a:buNone/>
              </a:pPr>
              <a:r>
                <a:rPr lang="en-US" altLang="zh-CN" sz="1800" dirty="0" err="1">
                  <a:latin typeface="Times New Roman" panose="02020603050405020304" pitchFamily="18" charset="0"/>
                  <a:ea typeface="宋体" panose="02010600030101010101" pitchFamily="2" charset="-122"/>
                  <a:cs typeface="Times New Roman" panose="02020603050405020304" pitchFamily="18" charset="0"/>
                </a:rPr>
                <a:t>i</a:t>
              </a:r>
              <a:r>
                <a:rPr lang="en-US" altLang="zh-CN" sz="1800" dirty="0">
                  <a:latin typeface="Times New Roman" panose="02020603050405020304" pitchFamily="18" charset="0"/>
                  <a:ea typeface="宋体" panose="02010600030101010101" pitchFamily="2" charset="-122"/>
                  <a:cs typeface="Times New Roman" panose="02020603050405020304" pitchFamily="18" charset="0"/>
                </a:rPr>
                <a:t>=200;</a:t>
              </a:r>
            </a:p>
            <a:p>
              <a:pPr algn="just">
                <a:lnSpc>
                  <a:spcPct val="150000"/>
                </a:lnSpc>
                <a:buFont typeface="Wingdings" panose="05000000000000000000" pitchFamily="2" charset="2"/>
                <a:buNone/>
              </a:pPr>
              <a:r>
                <a:rPr lang="zh-CN" altLang="en-US" sz="1800" dirty="0">
                  <a:latin typeface="Times New Roman" panose="02020603050405020304" pitchFamily="18" charset="0"/>
                  <a:ea typeface="宋体" panose="02010600030101010101" pitchFamily="2" charset="-122"/>
                  <a:cs typeface="Times New Roman" panose="02020603050405020304" pitchFamily="18" charset="0"/>
                </a:rPr>
                <a:t>此时</a:t>
              </a:r>
              <a:r>
                <a:rPr lang="en-US" altLang="zh-CN" sz="1800" dirty="0">
                  <a:latin typeface="Times New Roman" panose="02020603050405020304" pitchFamily="18" charset="0"/>
                  <a:ea typeface="宋体" panose="02010600030101010101" pitchFamily="2" charset="-122"/>
                  <a:cs typeface="Times New Roman" panose="02020603050405020304" pitchFamily="18" charset="0"/>
                </a:rPr>
                <a:t>r</a:t>
              </a:r>
              <a:r>
                <a:rPr lang="zh-CN" altLang="en-US" sz="1800" dirty="0">
                  <a:latin typeface="Times New Roman" panose="02020603050405020304" pitchFamily="18" charset="0"/>
                  <a:ea typeface="宋体" panose="02010600030101010101" pitchFamily="2" charset="-122"/>
                  <a:cs typeface="Times New Roman" panose="02020603050405020304" pitchFamily="18" charset="0"/>
                </a:rPr>
                <a:t>的值变成</a:t>
              </a:r>
              <a:r>
                <a:rPr lang="en-US" altLang="zh-CN" sz="1800" dirty="0">
                  <a:latin typeface="Times New Roman" panose="02020603050405020304" pitchFamily="18" charset="0"/>
                  <a:ea typeface="宋体" panose="02010600030101010101" pitchFamily="2" charset="-122"/>
                  <a:cs typeface="Times New Roman" panose="02020603050405020304" pitchFamily="18" charset="0"/>
                </a:rPr>
                <a:t>200</a:t>
              </a:r>
              <a:r>
                <a:rPr lang="zh-CN" altLang="en-US" sz="1800" dirty="0">
                  <a:latin typeface="Times New Roman" panose="02020603050405020304" pitchFamily="18" charset="0"/>
                  <a:ea typeface="宋体" panose="02010600030101010101" pitchFamily="2" charset="-122"/>
                  <a:cs typeface="Times New Roman" panose="02020603050405020304" pitchFamily="18" charset="0"/>
                </a:rPr>
                <a:t>。</a:t>
              </a:r>
            </a:p>
          </p:txBody>
        </p:sp>
      </p:grpSp>
      <p:cxnSp>
        <p:nvCxnSpPr>
          <p:cNvPr id="38" name="直接箭头连接符 37">
            <a:extLst>
              <a:ext uri="{FF2B5EF4-FFF2-40B4-BE49-F238E27FC236}">
                <a16:creationId xmlns:a16="http://schemas.microsoft.com/office/drawing/2014/main" id="{89F48470-625C-A7DC-AE7C-8C5B941A8D54}"/>
              </a:ext>
            </a:extLst>
          </p:cNvPr>
          <p:cNvCxnSpPr/>
          <p:nvPr/>
        </p:nvCxnSpPr>
        <p:spPr>
          <a:xfrm>
            <a:off x="3711625" y="4818427"/>
            <a:ext cx="3996690" cy="0"/>
          </a:xfrm>
          <a:prstGeom prst="straightConnector1">
            <a:avLst/>
          </a:prstGeom>
          <a:ln w="25400">
            <a:solidFill>
              <a:schemeClr val="tx1"/>
            </a:solidFill>
            <a:prstDash val="lgDash"/>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077417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E1EA90-D65E-D3A4-49C0-A617D2C73F76}"/>
            </a:ext>
          </a:extLst>
        </p:cNvPr>
        <p:cNvGrpSpPr/>
        <p:nvPr/>
      </p:nvGrpSpPr>
      <p:grpSpPr>
        <a:xfrm>
          <a:off x="0" y="0"/>
          <a:ext cx="0" cy="0"/>
          <a:chOff x="0" y="0"/>
          <a:chExt cx="0" cy="0"/>
        </a:xfrm>
      </p:grpSpPr>
      <p:grpSp>
        <p:nvGrpSpPr>
          <p:cNvPr id="16" name="组合 15">
            <a:extLst>
              <a:ext uri="{FF2B5EF4-FFF2-40B4-BE49-F238E27FC236}">
                <a16:creationId xmlns:a16="http://schemas.microsoft.com/office/drawing/2014/main" id="{D7B2BAAE-C963-133D-1EA8-8785663BDD81}"/>
              </a:ext>
            </a:extLst>
          </p:cNvPr>
          <p:cNvGrpSpPr/>
          <p:nvPr/>
        </p:nvGrpSpPr>
        <p:grpSpPr>
          <a:xfrm>
            <a:off x="3088402" y="2486958"/>
            <a:ext cx="4318238" cy="1855283"/>
            <a:chOff x="2760742" y="2561590"/>
            <a:chExt cx="4318238" cy="1855283"/>
          </a:xfrm>
        </p:grpSpPr>
        <p:sp>
          <p:nvSpPr>
            <p:cNvPr id="15" name="矩形: 圆角 14">
              <a:extLst>
                <a:ext uri="{FF2B5EF4-FFF2-40B4-BE49-F238E27FC236}">
                  <a16:creationId xmlns:a16="http://schemas.microsoft.com/office/drawing/2014/main" id="{7412D33C-B65C-837A-9BC3-E745C3DB85BE}"/>
                </a:ext>
              </a:extLst>
            </p:cNvPr>
            <p:cNvSpPr/>
            <p:nvPr/>
          </p:nvSpPr>
          <p:spPr>
            <a:xfrm>
              <a:off x="2760742" y="2561590"/>
              <a:ext cx="3419077" cy="1774190"/>
            </a:xfrm>
            <a:prstGeom prst="roundRect">
              <a:avLst>
                <a:gd name="adj" fmla="val 5093"/>
              </a:avLst>
            </a:prstGeom>
            <a:solidFill>
              <a:schemeClr val="bg1"/>
            </a:solidFill>
            <a:ln w="1905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ea typeface="宋体" panose="02010600030101010101" pitchFamily="2" charset="-122"/>
                <a:cs typeface="Times New Roman" panose="02020603050405020304" pitchFamily="18" charset="0"/>
              </a:endParaRPr>
            </a:p>
          </p:txBody>
        </p:sp>
        <p:sp>
          <p:nvSpPr>
            <p:cNvPr id="3" name="Rectangle 3">
              <a:extLst>
                <a:ext uri="{FF2B5EF4-FFF2-40B4-BE49-F238E27FC236}">
                  <a16:creationId xmlns:a16="http://schemas.microsoft.com/office/drawing/2014/main" id="{0B959206-7675-ACBC-6109-0CDCE404C75A}"/>
                </a:ext>
              </a:extLst>
            </p:cNvPr>
            <p:cNvSpPr txBox="1">
              <a:spLocks noChangeArrowheads="1"/>
            </p:cNvSpPr>
            <p:nvPr/>
          </p:nvSpPr>
          <p:spPr>
            <a:xfrm>
              <a:off x="2876550" y="2582727"/>
              <a:ext cx="4202430" cy="1834146"/>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80000"/>
                </a:lnSpc>
                <a:buFont typeface="Wingdings" panose="05000000000000000000" pitchFamily="2" charset="2"/>
                <a:buNone/>
              </a:pPr>
              <a:r>
                <a:rPr lang="en-US" altLang="zh-CN"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void fun(const int&amp; x, int&amp; y) </a:t>
              </a:r>
            </a:p>
            <a:p>
              <a:pPr algn="just">
                <a:lnSpc>
                  <a:spcPct val="80000"/>
                </a:lnSpc>
                <a:buFont typeface="Wingdings" panose="05000000000000000000" pitchFamily="2" charset="2"/>
                <a:buNone/>
              </a:pPr>
              <a:r>
                <a:rPr lang="en-US" altLang="zh-CN"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a:t>
              </a:r>
              <a:endParaRPr lang="en-US" altLang="zh-CN" sz="1800" dirty="0">
                <a:solidFill>
                  <a:srgbClr val="FF0000"/>
                </a:solidFill>
                <a:latin typeface="Times New Roman" panose="02020603050405020304" pitchFamily="18" charset="0"/>
                <a:ea typeface="宋体" panose="02010600030101010101" pitchFamily="2" charset="-122"/>
                <a:cs typeface="Times New Roman" panose="02020603050405020304" pitchFamily="18" charset="0"/>
              </a:endParaRPr>
            </a:p>
            <a:p>
              <a:pPr algn="just">
                <a:lnSpc>
                  <a:spcPct val="80000"/>
                </a:lnSpc>
                <a:buFont typeface="Wingdings" panose="05000000000000000000" pitchFamily="2" charset="2"/>
                <a:buNone/>
              </a:pPr>
              <a:r>
                <a:rPr lang="en-US" altLang="zh-CN"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   x=y;        // </a:t>
              </a:r>
              <a:r>
                <a:rPr lang="zh-CN" altLang="en-US"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错误，</a:t>
              </a:r>
              <a:r>
                <a:rPr lang="en-US" altLang="zh-CN"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x</a:t>
              </a:r>
              <a:r>
                <a:rPr lang="zh-CN" altLang="en-US"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不可修改</a:t>
              </a:r>
              <a:endParaRPr lang="zh-CN" altLang="en-US" sz="1800" dirty="0">
                <a:solidFill>
                  <a:srgbClr val="FF0000"/>
                </a:solidFill>
                <a:latin typeface="Times New Roman" panose="02020603050405020304" pitchFamily="18" charset="0"/>
                <a:ea typeface="宋体" panose="02010600030101010101" pitchFamily="2" charset="-122"/>
                <a:cs typeface="Times New Roman" panose="02020603050405020304" pitchFamily="18" charset="0"/>
              </a:endParaRPr>
            </a:p>
            <a:p>
              <a:pPr algn="just">
                <a:lnSpc>
                  <a:spcPct val="80000"/>
                </a:lnSpc>
                <a:buFont typeface="Wingdings" panose="05000000000000000000" pitchFamily="2" charset="2"/>
                <a:buNone/>
              </a:pPr>
              <a:r>
                <a:rPr lang="zh-CN" altLang="en-US"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   </a:t>
              </a:r>
              <a:r>
                <a:rPr lang="en-US" altLang="zh-CN"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y=x;</a:t>
              </a:r>
              <a:endParaRPr lang="en-US" altLang="zh-CN" sz="1800" dirty="0">
                <a:solidFill>
                  <a:srgbClr val="FF0000"/>
                </a:solidFill>
                <a:latin typeface="Times New Roman" panose="02020603050405020304" pitchFamily="18" charset="0"/>
                <a:ea typeface="宋体" panose="02010600030101010101" pitchFamily="2" charset="-122"/>
                <a:cs typeface="Times New Roman" panose="02020603050405020304" pitchFamily="18" charset="0"/>
              </a:endParaRPr>
            </a:p>
            <a:p>
              <a:pPr algn="just">
                <a:lnSpc>
                  <a:spcPct val="80000"/>
                </a:lnSpc>
                <a:buFont typeface="Wingdings" panose="05000000000000000000" pitchFamily="2" charset="2"/>
                <a:buNone/>
              </a:pPr>
              <a:r>
                <a:rPr lang="en-US" altLang="zh-CN"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 }</a:t>
              </a:r>
              <a:r>
                <a:rPr lang="en-US" altLang="zh-CN" sz="1800" dirty="0">
                  <a:latin typeface="Times New Roman" panose="02020603050405020304" pitchFamily="18" charset="0"/>
                  <a:ea typeface="宋体" panose="02010600030101010101" pitchFamily="2" charset="-122"/>
                  <a:cs typeface="Times New Roman" panose="02020603050405020304" pitchFamily="18" charset="0"/>
                </a:rPr>
                <a:t>     </a:t>
              </a:r>
            </a:p>
          </p:txBody>
        </p:sp>
      </p:grpSp>
      <p:sp>
        <p:nvSpPr>
          <p:cNvPr id="5" name="文本框 4">
            <a:extLst>
              <a:ext uri="{FF2B5EF4-FFF2-40B4-BE49-F238E27FC236}">
                <a16:creationId xmlns:a16="http://schemas.microsoft.com/office/drawing/2014/main" id="{58ED8F2F-CD87-CB80-C65E-B5BF17E89909}"/>
              </a:ext>
            </a:extLst>
          </p:cNvPr>
          <p:cNvSpPr txBox="1"/>
          <p:nvPr/>
        </p:nvSpPr>
        <p:spPr>
          <a:xfrm>
            <a:off x="900848" y="121514"/>
            <a:ext cx="10560350" cy="584775"/>
          </a:xfrm>
          <a:prstGeom prst="rect">
            <a:avLst/>
          </a:prstGeom>
          <a:noFill/>
        </p:spPr>
        <p:txBody>
          <a:bodyPr wrap="square">
            <a:spAutoFit/>
          </a:bodyPr>
          <a:lstStyle/>
          <a:p>
            <a:r>
              <a:rPr lang="en-US" altLang="zh-CN" sz="3200" b="1" dirty="0">
                <a:latin typeface="微软雅黑" panose="020B0503020204020204" pitchFamily="34" charset="-122"/>
                <a:ea typeface="微软雅黑" panose="020B0503020204020204" pitchFamily="34" charset="-122"/>
                <a:cs typeface="+mj-cs"/>
              </a:rPr>
              <a:t>3.4.3 </a:t>
            </a:r>
            <a:r>
              <a:rPr lang="zh-CN" altLang="en-US" sz="3200" b="1" dirty="0">
                <a:latin typeface="微软雅黑" panose="020B0503020204020204" pitchFamily="34" charset="-122"/>
                <a:ea typeface="微软雅黑" panose="020B0503020204020204" pitchFamily="34" charset="-122"/>
                <a:cs typeface="+mj-cs"/>
              </a:rPr>
              <a:t>常引用</a:t>
            </a:r>
          </a:p>
        </p:txBody>
      </p:sp>
      <p:sp>
        <p:nvSpPr>
          <p:cNvPr id="7" name="文本框 6">
            <a:extLst>
              <a:ext uri="{FF2B5EF4-FFF2-40B4-BE49-F238E27FC236}">
                <a16:creationId xmlns:a16="http://schemas.microsoft.com/office/drawing/2014/main" id="{8AF6E564-680F-F211-BFD4-B16943CA712D}"/>
              </a:ext>
            </a:extLst>
          </p:cNvPr>
          <p:cNvSpPr txBox="1"/>
          <p:nvPr/>
        </p:nvSpPr>
        <p:spPr>
          <a:xfrm>
            <a:off x="830580" y="1026557"/>
            <a:ext cx="7886700" cy="1296637"/>
          </a:xfrm>
          <a:prstGeom prst="rect">
            <a:avLst/>
          </a:prstGeom>
          <a:noFill/>
        </p:spPr>
        <p:txBody>
          <a:bodyPr wrap="square">
            <a:spAutoFit/>
          </a:bodyPr>
          <a:lstStyle/>
          <a:p>
            <a:pPr algn="just">
              <a:lnSpc>
                <a:spcPct val="150000"/>
              </a:lnSpc>
            </a:pPr>
            <a:r>
              <a:rPr lang="zh-CN" altLang="en-US" sz="1800" b="1" dirty="0">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rPr>
              <a:t>常引用类型常用作函数的形参类型</a:t>
            </a:r>
            <a:r>
              <a:rPr lang="zh-CN" altLang="en-US" sz="1800" dirty="0">
                <a:latin typeface="Times New Roman" panose="02020603050405020304" pitchFamily="18" charset="0"/>
                <a:ea typeface="宋体" panose="02010600030101010101" pitchFamily="2" charset="-122"/>
                <a:cs typeface="Times New Roman" panose="02020603050405020304" pitchFamily="18" charset="0"/>
              </a:rPr>
              <a:t>，把形参定义为常引用类型时，这样在函数体内就不能通过形参改变实参的值，保证了函数调用时实参是“</a:t>
            </a:r>
            <a:r>
              <a:rPr lang="zh-CN" altLang="en-US" sz="1800" b="1" dirty="0">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rPr>
              <a:t>安全</a:t>
            </a:r>
            <a:r>
              <a:rPr lang="zh-CN" altLang="en-US" sz="1800" dirty="0">
                <a:latin typeface="Times New Roman" panose="02020603050405020304" pitchFamily="18" charset="0"/>
                <a:ea typeface="宋体" panose="02010600030101010101" pitchFamily="2" charset="-122"/>
                <a:cs typeface="Times New Roman" panose="02020603050405020304" pitchFamily="18" charset="0"/>
              </a:rPr>
              <a:t>”的。这样的形参称为</a:t>
            </a:r>
            <a:r>
              <a:rPr lang="zh-CN" altLang="en-US" sz="1800" b="1" dirty="0">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rPr>
              <a:t>只读形参</a:t>
            </a:r>
            <a:r>
              <a:rPr lang="zh-CN" altLang="en-US" sz="1800" dirty="0">
                <a:latin typeface="Times New Roman" panose="02020603050405020304" pitchFamily="18" charset="0"/>
                <a:ea typeface="宋体" panose="02010600030101010101" pitchFamily="2" charset="-122"/>
                <a:cs typeface="Times New Roman" panose="02020603050405020304" pitchFamily="18" charset="0"/>
              </a:rPr>
              <a:t>。</a:t>
            </a:r>
            <a:endParaRPr lang="zh-CN" altLang="en-US" dirty="0">
              <a:latin typeface="Times New Roman" panose="02020603050405020304" pitchFamily="18" charset="0"/>
              <a:ea typeface="宋体" panose="02010600030101010101" pitchFamily="2" charset="-122"/>
              <a:cs typeface="Times New Roman" panose="02020603050405020304" pitchFamily="18" charset="0"/>
            </a:endParaRPr>
          </a:p>
        </p:txBody>
      </p:sp>
      <p:grpSp>
        <p:nvGrpSpPr>
          <p:cNvPr id="8" name="组合 7">
            <a:extLst>
              <a:ext uri="{FF2B5EF4-FFF2-40B4-BE49-F238E27FC236}">
                <a16:creationId xmlns:a16="http://schemas.microsoft.com/office/drawing/2014/main" id="{5E78DD6E-B92C-4DDA-FA22-044C7DD03C4B}"/>
              </a:ext>
            </a:extLst>
          </p:cNvPr>
          <p:cNvGrpSpPr/>
          <p:nvPr/>
        </p:nvGrpSpPr>
        <p:grpSpPr>
          <a:xfrm>
            <a:off x="763688" y="4446049"/>
            <a:ext cx="9362402" cy="1479552"/>
            <a:chOff x="2021878" y="4852759"/>
            <a:chExt cx="9362402" cy="1479552"/>
          </a:xfrm>
        </p:grpSpPr>
        <p:grpSp>
          <p:nvGrpSpPr>
            <p:cNvPr id="9" name="组合 8">
              <a:extLst>
                <a:ext uri="{FF2B5EF4-FFF2-40B4-BE49-F238E27FC236}">
                  <a16:creationId xmlns:a16="http://schemas.microsoft.com/office/drawing/2014/main" id="{3666A622-679E-8D4E-93B6-99A5075EC11F}"/>
                </a:ext>
              </a:extLst>
            </p:cNvPr>
            <p:cNvGrpSpPr/>
            <p:nvPr/>
          </p:nvGrpSpPr>
          <p:grpSpPr>
            <a:xfrm>
              <a:off x="2021878" y="4852759"/>
              <a:ext cx="9362402" cy="1479552"/>
              <a:chOff x="717970" y="5177846"/>
              <a:chExt cx="9362402" cy="1479552"/>
            </a:xfrm>
          </p:grpSpPr>
          <p:sp>
            <p:nvSpPr>
              <p:cNvPr id="11" name="core goal bar">
                <a:extLst>
                  <a:ext uri="{FF2B5EF4-FFF2-40B4-BE49-F238E27FC236}">
                    <a16:creationId xmlns:a16="http://schemas.microsoft.com/office/drawing/2014/main" id="{6377E9A2-A080-1E9D-DC49-3488D66408F5}"/>
                  </a:ext>
                </a:extLst>
              </p:cNvPr>
              <p:cNvSpPr/>
              <p:nvPr/>
            </p:nvSpPr>
            <p:spPr>
              <a:xfrm>
                <a:off x="973238" y="5502361"/>
                <a:ext cx="9107134" cy="1155037"/>
              </a:xfrm>
              <a:prstGeom prst="roundRect">
                <a:avLst/>
              </a:prstGeom>
              <a:solidFill>
                <a:srgbClr val="EAF6FF">
                  <a:alpha val="93000"/>
                </a:srgbClr>
              </a:solidFill>
              <a:ln w="28575">
                <a:solidFill>
                  <a:schemeClr val="bg1"/>
                </a:solidFill>
              </a:ln>
              <a:effectLst>
                <a:outerShdw blurRad="25400" dist="5080" dir="5400000" algn="ctr" rotWithShape="0">
                  <a:srgbClr val="8BBDEB">
                    <a:alpha val="11000"/>
                  </a:srgbClr>
                </a:outerShdw>
              </a:effectLst>
            </p:spPr>
            <p:txBody>
              <a:bodyPr/>
              <a:lstStyle/>
              <a:p>
                <a:endParaRPr lang="zh-CN" altLang="en-US" dirty="0"/>
              </a:p>
            </p:txBody>
          </p:sp>
          <p:grpSp>
            <p:nvGrpSpPr>
              <p:cNvPr id="12" name="组合 11">
                <a:extLst>
                  <a:ext uri="{FF2B5EF4-FFF2-40B4-BE49-F238E27FC236}">
                    <a16:creationId xmlns:a16="http://schemas.microsoft.com/office/drawing/2014/main" id="{4479564C-E5DB-99C6-F98D-CBB3B55A7D99}"/>
                  </a:ext>
                </a:extLst>
              </p:cNvPr>
              <p:cNvGrpSpPr/>
              <p:nvPr/>
            </p:nvGrpSpPr>
            <p:grpSpPr>
              <a:xfrm>
                <a:off x="717970" y="5177846"/>
                <a:ext cx="1004899" cy="969673"/>
                <a:chOff x="2156821" y="5386417"/>
                <a:chExt cx="599478" cy="578464"/>
              </a:xfrm>
            </p:grpSpPr>
            <p:sp>
              <p:nvSpPr>
                <p:cNvPr id="13" name="椭圆 12">
                  <a:extLst>
                    <a:ext uri="{FF2B5EF4-FFF2-40B4-BE49-F238E27FC236}">
                      <a16:creationId xmlns:a16="http://schemas.microsoft.com/office/drawing/2014/main" id="{007684B6-75E3-CE45-A85F-692D0E28ECE7}"/>
                    </a:ext>
                  </a:extLst>
                </p:cNvPr>
                <p:cNvSpPr/>
                <p:nvPr/>
              </p:nvSpPr>
              <p:spPr>
                <a:xfrm rot="20890438">
                  <a:off x="2342355" y="5507561"/>
                  <a:ext cx="273738" cy="264143"/>
                </a:xfrm>
                <a:prstGeom prst="ellipse">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800" b="1" dirty="0">
                    <a:latin typeface="微软雅黑" panose="020B0503020204020204" pitchFamily="34" charset="-122"/>
                    <a:ea typeface="微软雅黑" panose="020B0503020204020204" pitchFamily="34" charset="-122"/>
                  </a:endParaRPr>
                </a:p>
              </p:txBody>
            </p:sp>
            <p:pic>
              <p:nvPicPr>
                <p:cNvPr id="14" name="图形 13">
                  <a:extLst>
                    <a:ext uri="{FF2B5EF4-FFF2-40B4-BE49-F238E27FC236}">
                      <a16:creationId xmlns:a16="http://schemas.microsoft.com/office/drawing/2014/main" id="{4BBEC45A-BABD-573A-D957-BADE30EEC09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20890438">
                  <a:off x="2156821" y="5386417"/>
                  <a:ext cx="599478" cy="578464"/>
                </a:xfrm>
                <a:prstGeom prst="rect">
                  <a:avLst/>
                </a:prstGeom>
              </p:spPr>
            </p:pic>
          </p:grpSp>
        </p:grpSp>
        <p:sp>
          <p:nvSpPr>
            <p:cNvPr id="10" name="文本框 9">
              <a:extLst>
                <a:ext uri="{FF2B5EF4-FFF2-40B4-BE49-F238E27FC236}">
                  <a16:creationId xmlns:a16="http://schemas.microsoft.com/office/drawing/2014/main" id="{31F99B61-A62C-D6F9-4210-71E9923D9297}"/>
                </a:ext>
              </a:extLst>
            </p:cNvPr>
            <p:cNvSpPr txBox="1"/>
            <p:nvPr/>
          </p:nvSpPr>
          <p:spPr>
            <a:xfrm>
              <a:off x="3019929" y="5177274"/>
              <a:ext cx="8144252" cy="1133900"/>
            </a:xfrm>
            <a:prstGeom prst="rect">
              <a:avLst/>
            </a:prstGeom>
            <a:noFill/>
          </p:spPr>
          <p:txBody>
            <a:bodyPr wrap="square">
              <a:spAutoFit/>
            </a:bodyPr>
            <a:lstStyle/>
            <a:p>
              <a:pPr>
                <a:lnSpc>
                  <a:spcPct val="130000"/>
                </a:lnSpc>
              </a:pPr>
              <a:r>
                <a:rPr lang="zh-CN" altLang="en-US" dirty="0">
                  <a:latin typeface="Times New Roman" panose="02020603050405020304" pitchFamily="18" charset="0"/>
                  <a:ea typeface="宋体" panose="02010600030101010101" pitchFamily="2" charset="-122"/>
                  <a:cs typeface="Times New Roman" panose="02020603050405020304" pitchFamily="18" charset="0"/>
                </a:rPr>
                <a:t>形参为常引用类型时，实参可以是常量、变量表达式；但如果为非常引用类型时，实参必须为左值。对</a:t>
              </a:r>
              <a:r>
                <a:rPr lang="en-US" altLang="zh-CN" dirty="0">
                  <a:latin typeface="Times New Roman" panose="02020603050405020304" pitchFamily="18" charset="0"/>
                  <a:ea typeface="宋体" panose="02010600030101010101" pitchFamily="2" charset="-122"/>
                  <a:cs typeface="Times New Roman" panose="02020603050405020304" pitchFamily="18" charset="0"/>
                </a:rPr>
                <a:t>void fun(const int&amp; x, int&amp; y), </a:t>
              </a:r>
              <a:r>
                <a:rPr lang="zh-CN" altLang="en-US" dirty="0">
                  <a:latin typeface="Times New Roman" panose="02020603050405020304" pitchFamily="18" charset="0"/>
                  <a:ea typeface="宋体" panose="02010600030101010101" pitchFamily="2" charset="-122"/>
                  <a:cs typeface="Times New Roman" panose="02020603050405020304" pitchFamily="18" charset="0"/>
                </a:rPr>
                <a:t>调用</a:t>
              </a:r>
              <a:r>
                <a:rPr lang="en-US" altLang="zh-CN" dirty="0">
                  <a:latin typeface="Times New Roman" panose="02020603050405020304" pitchFamily="18" charset="0"/>
                  <a:ea typeface="宋体" panose="02010600030101010101" pitchFamily="2" charset="-122"/>
                  <a:cs typeface="Times New Roman" panose="02020603050405020304" pitchFamily="18" charset="0"/>
                </a:rPr>
                <a:t>fun(100,200)</a:t>
              </a:r>
              <a:r>
                <a:rPr lang="zh-CN" altLang="en-US" dirty="0">
                  <a:latin typeface="Times New Roman" panose="02020603050405020304" pitchFamily="18" charset="0"/>
                  <a:ea typeface="宋体" panose="02010600030101010101" pitchFamily="2" charset="-122"/>
                  <a:cs typeface="Times New Roman" panose="02020603050405020304" pitchFamily="18" charset="0"/>
                </a:rPr>
                <a:t>是错误的</a:t>
              </a:r>
              <a:r>
                <a:rPr lang="en-US" altLang="zh-CN" dirty="0">
                  <a:latin typeface="Times New Roman" panose="02020603050405020304" pitchFamily="18" charset="0"/>
                  <a:ea typeface="宋体" panose="02010600030101010101" pitchFamily="2" charset="-122"/>
                  <a:cs typeface="Times New Roman" panose="02020603050405020304" pitchFamily="18" charset="0"/>
                </a:rPr>
                <a:t>, </a:t>
              </a:r>
              <a:r>
                <a:rPr lang="zh-CN" altLang="en-US" dirty="0">
                  <a:latin typeface="Times New Roman" panose="02020603050405020304" pitchFamily="18" charset="0"/>
                  <a:ea typeface="宋体" panose="02010600030101010101" pitchFamily="2" charset="-122"/>
                  <a:cs typeface="Times New Roman" panose="02020603050405020304" pitchFamily="18" charset="0"/>
                </a:rPr>
                <a:t>调用</a:t>
              </a:r>
              <a:r>
                <a:rPr lang="en-US" altLang="zh-CN" dirty="0">
                  <a:latin typeface="Times New Roman" panose="02020603050405020304" pitchFamily="18" charset="0"/>
                  <a:ea typeface="宋体" panose="02010600030101010101" pitchFamily="2" charset="-122"/>
                  <a:cs typeface="Times New Roman" panose="02020603050405020304" pitchFamily="18" charset="0"/>
                </a:rPr>
                <a:t>fun(100,a)</a:t>
              </a:r>
              <a:r>
                <a:rPr lang="zh-CN" altLang="en-US" dirty="0">
                  <a:latin typeface="Times New Roman" panose="02020603050405020304" pitchFamily="18" charset="0"/>
                  <a:ea typeface="宋体" panose="02010600030101010101" pitchFamily="2" charset="-122"/>
                  <a:cs typeface="Times New Roman" panose="02020603050405020304" pitchFamily="18" charset="0"/>
                </a:rPr>
                <a:t>是正确的</a:t>
              </a:r>
              <a:r>
                <a:rPr lang="en-US" altLang="zh-CN" dirty="0">
                  <a:latin typeface="Times New Roman" panose="02020603050405020304" pitchFamily="18" charset="0"/>
                  <a:ea typeface="宋体" panose="02010600030101010101" pitchFamily="2" charset="-122"/>
                  <a:cs typeface="Times New Roman" panose="02020603050405020304" pitchFamily="18" charset="0"/>
                </a:rPr>
                <a:t>(a</a:t>
              </a:r>
              <a:r>
                <a:rPr lang="zh-CN" altLang="en-US" dirty="0">
                  <a:latin typeface="Times New Roman" panose="02020603050405020304" pitchFamily="18" charset="0"/>
                  <a:ea typeface="宋体" panose="02010600030101010101" pitchFamily="2" charset="-122"/>
                  <a:cs typeface="Times New Roman" panose="02020603050405020304" pitchFamily="18" charset="0"/>
                </a:rPr>
                <a:t>为变量</a:t>
              </a:r>
              <a:r>
                <a:rPr lang="en-US" altLang="zh-CN" dirty="0">
                  <a:latin typeface="Times New Roman" panose="02020603050405020304" pitchFamily="18" charset="0"/>
                  <a:ea typeface="宋体" panose="02010600030101010101" pitchFamily="2" charset="-122"/>
                  <a:cs typeface="Times New Roman" panose="02020603050405020304" pitchFamily="18" charset="0"/>
                </a:rPr>
                <a:t>)</a:t>
              </a:r>
              <a:r>
                <a:rPr lang="zh-CN" altLang="en-US" dirty="0">
                  <a:latin typeface="Times New Roman" panose="02020603050405020304" pitchFamily="18" charset="0"/>
                  <a:ea typeface="宋体" panose="02010600030101010101" pitchFamily="2" charset="-122"/>
                  <a:cs typeface="Times New Roman" panose="02020603050405020304" pitchFamily="18" charset="0"/>
                </a:rPr>
                <a:t>。</a:t>
              </a:r>
            </a:p>
          </p:txBody>
        </p:sp>
      </p:grpSp>
    </p:spTree>
    <p:extLst>
      <p:ext uri="{BB962C8B-B14F-4D97-AF65-F5344CB8AC3E}">
        <p14:creationId xmlns:p14="http://schemas.microsoft.com/office/powerpoint/2010/main" val="377570236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68D3EA-1197-01E1-595F-A121EF35C702}"/>
            </a:ext>
          </a:extLst>
        </p:cNvPr>
        <p:cNvGrpSpPr/>
        <p:nvPr/>
      </p:nvGrpSpPr>
      <p:grpSpPr>
        <a:xfrm>
          <a:off x="0" y="0"/>
          <a:ext cx="0" cy="0"/>
          <a:chOff x="0" y="0"/>
          <a:chExt cx="0" cy="0"/>
        </a:xfrm>
      </p:grpSpPr>
      <p:sp>
        <p:nvSpPr>
          <p:cNvPr id="2" name="文本框 1">
            <a:extLst>
              <a:ext uri="{FF2B5EF4-FFF2-40B4-BE49-F238E27FC236}">
                <a16:creationId xmlns:a16="http://schemas.microsoft.com/office/drawing/2014/main" id="{EA0404AA-482E-DA03-69FD-5B1438225092}"/>
              </a:ext>
            </a:extLst>
          </p:cNvPr>
          <p:cNvSpPr txBox="1"/>
          <p:nvPr/>
        </p:nvSpPr>
        <p:spPr>
          <a:xfrm>
            <a:off x="900848" y="121514"/>
            <a:ext cx="10560350" cy="584775"/>
          </a:xfrm>
          <a:prstGeom prst="rect">
            <a:avLst/>
          </a:prstGeom>
          <a:noFill/>
        </p:spPr>
        <p:txBody>
          <a:bodyPr wrap="square">
            <a:spAutoFit/>
          </a:bodyPr>
          <a:lstStyle/>
          <a:p>
            <a:r>
              <a:rPr lang="en-US" altLang="zh-CN" sz="3200" b="1" dirty="0">
                <a:latin typeface="微软雅黑" panose="020B0503020204020204" pitchFamily="34" charset="-122"/>
                <a:ea typeface="微软雅黑" panose="020B0503020204020204" pitchFamily="34" charset="-122"/>
                <a:cs typeface="+mj-cs"/>
              </a:rPr>
              <a:t>3.5 </a:t>
            </a:r>
            <a:r>
              <a:rPr lang="zh-CN" altLang="en-US" sz="3200" b="1" dirty="0">
                <a:latin typeface="微软雅黑" panose="020B0503020204020204" pitchFamily="34" charset="-122"/>
                <a:ea typeface="微软雅黑" panose="020B0503020204020204" pitchFamily="34" charset="-122"/>
                <a:cs typeface="+mj-cs"/>
              </a:rPr>
              <a:t>结构与联合</a:t>
            </a:r>
          </a:p>
        </p:txBody>
      </p:sp>
      <p:sp>
        <p:nvSpPr>
          <p:cNvPr id="6" name="文本框 5">
            <a:extLst>
              <a:ext uri="{FF2B5EF4-FFF2-40B4-BE49-F238E27FC236}">
                <a16:creationId xmlns:a16="http://schemas.microsoft.com/office/drawing/2014/main" id="{0870B1C1-8DE7-4950-7CFB-246C3528965F}"/>
              </a:ext>
            </a:extLst>
          </p:cNvPr>
          <p:cNvSpPr txBox="1"/>
          <p:nvPr/>
        </p:nvSpPr>
        <p:spPr>
          <a:xfrm>
            <a:off x="674990" y="959722"/>
            <a:ext cx="10629900" cy="957250"/>
          </a:xfrm>
          <a:prstGeom prst="rect">
            <a:avLst/>
          </a:prstGeom>
          <a:noFill/>
        </p:spPr>
        <p:txBody>
          <a:bodyPr wrap="square">
            <a:spAutoFit/>
          </a:bodyPr>
          <a:lstStyle/>
          <a:p>
            <a:pPr>
              <a:lnSpc>
                <a:spcPct val="150000"/>
              </a:lnSpc>
            </a:pPr>
            <a:r>
              <a:rPr lang="zh-CN" altLang="en-US" sz="2000" dirty="0">
                <a:latin typeface="Times New Roman" panose="02020603050405020304" pitchFamily="18" charset="0"/>
                <a:ea typeface="宋体" panose="02010600030101010101" pitchFamily="2" charset="-122"/>
                <a:cs typeface="Times New Roman" panose="02020603050405020304" pitchFamily="18" charset="0"/>
              </a:rPr>
              <a:t>数组是由</a:t>
            </a:r>
            <a:r>
              <a:rPr lang="zh-CN" altLang="en-US" sz="2000" b="1" dirty="0">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rPr>
              <a:t>类型相同</a:t>
            </a:r>
            <a:r>
              <a:rPr lang="zh-CN" altLang="en-US" sz="2000" dirty="0">
                <a:latin typeface="Times New Roman" panose="02020603050405020304" pitchFamily="18" charset="0"/>
                <a:ea typeface="宋体" panose="02010600030101010101" pitchFamily="2" charset="-122"/>
                <a:cs typeface="Times New Roman" panose="02020603050405020304" pitchFamily="18" charset="0"/>
              </a:rPr>
              <a:t>的数据元素构成的。然而，程序中往往需要处理一些由同类型数据元素所构成的数据。</a:t>
            </a:r>
            <a:endParaRPr lang="zh-CN" altLang="en-US" dirty="0">
              <a:latin typeface="Times New Roman" panose="02020603050405020304" pitchFamily="18" charset="0"/>
              <a:ea typeface="宋体" panose="02010600030101010101" pitchFamily="2" charset="-122"/>
              <a:cs typeface="Times New Roman" panose="02020603050405020304" pitchFamily="18" charset="0"/>
            </a:endParaRPr>
          </a:p>
        </p:txBody>
      </p:sp>
      <p:sp>
        <p:nvSpPr>
          <p:cNvPr id="8" name="文本框 7">
            <a:extLst>
              <a:ext uri="{FF2B5EF4-FFF2-40B4-BE49-F238E27FC236}">
                <a16:creationId xmlns:a16="http://schemas.microsoft.com/office/drawing/2014/main" id="{A018624F-4C1F-0BCE-2F1D-9902E18ACA94}"/>
              </a:ext>
            </a:extLst>
          </p:cNvPr>
          <p:cNvSpPr txBox="1"/>
          <p:nvPr/>
        </p:nvSpPr>
        <p:spPr>
          <a:xfrm>
            <a:off x="674990" y="1997178"/>
            <a:ext cx="10629900" cy="1419619"/>
          </a:xfrm>
          <a:prstGeom prst="rect">
            <a:avLst/>
          </a:prstGeom>
          <a:noFill/>
        </p:spPr>
        <p:txBody>
          <a:bodyPr wrap="square">
            <a:spAutoFit/>
          </a:bodyPr>
          <a:lstStyle/>
          <a:p>
            <a:pPr>
              <a:lnSpc>
                <a:spcPct val="150000"/>
              </a:lnSpc>
            </a:pPr>
            <a:r>
              <a:rPr lang="zh-CN" altLang="en-US" sz="2000" dirty="0">
                <a:latin typeface="Times New Roman" panose="02020603050405020304" pitchFamily="18" charset="0"/>
                <a:ea typeface="宋体" panose="02010600030101010101" pitchFamily="2" charset="-122"/>
                <a:cs typeface="Times New Roman" panose="02020603050405020304" pitchFamily="18" charset="0"/>
              </a:rPr>
              <a:t>例如，一个学生的基本情况由学号、姓名、性别、出生日期、成绩等数据元素构成，这些数据元素具有不同的数据类型，如果使用独立的不同数据类型的变量来描述这些信息，那么，变量之间的关系不能体现出来。</a:t>
            </a:r>
            <a:r>
              <a:rPr lang="en-US" altLang="zh-CN" sz="2000" dirty="0">
                <a:latin typeface="Times New Roman" panose="02020603050405020304" pitchFamily="18" charset="0"/>
                <a:ea typeface="宋体" panose="02010600030101010101" pitchFamily="2" charset="-122"/>
                <a:cs typeface="Times New Roman" panose="02020603050405020304" pitchFamily="18" charset="0"/>
              </a:rPr>
              <a:t>C++</a:t>
            </a:r>
            <a:r>
              <a:rPr lang="zh-CN" altLang="en-US" sz="2000" dirty="0">
                <a:latin typeface="Times New Roman" panose="02020603050405020304" pitchFamily="18" charset="0"/>
                <a:ea typeface="宋体" panose="02010600030101010101" pitchFamily="2" charset="-122"/>
                <a:cs typeface="Times New Roman" panose="02020603050405020304" pitchFamily="18" charset="0"/>
              </a:rPr>
              <a:t>也提供了描述不同数据类型的组合体的方法：</a:t>
            </a:r>
            <a:r>
              <a:rPr lang="zh-CN" altLang="en-US" sz="2000" b="1" dirty="0">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rPr>
              <a:t>结构和联合</a:t>
            </a:r>
            <a:r>
              <a:rPr lang="zh-CN" altLang="en-US" sz="2000" b="1" dirty="0">
                <a:latin typeface="Times New Roman" panose="02020603050405020304" pitchFamily="18" charset="0"/>
                <a:ea typeface="宋体" panose="02010600030101010101" pitchFamily="2" charset="-122"/>
                <a:cs typeface="Times New Roman" panose="02020603050405020304" pitchFamily="18" charset="0"/>
              </a:rPr>
              <a:t>。</a:t>
            </a:r>
            <a:endParaRPr lang="zh-CN" altLang="en-US" dirty="0">
              <a:latin typeface="Times New Roman" panose="02020603050405020304" pitchFamily="18" charset="0"/>
              <a:ea typeface="宋体" panose="02010600030101010101" pitchFamily="2" charset="-122"/>
              <a:cs typeface="Times New Roman" panose="02020603050405020304" pitchFamily="18" charset="0"/>
            </a:endParaRPr>
          </a:p>
        </p:txBody>
      </p:sp>
      <p:grpSp>
        <p:nvGrpSpPr>
          <p:cNvPr id="9" name="组合 8">
            <a:extLst>
              <a:ext uri="{FF2B5EF4-FFF2-40B4-BE49-F238E27FC236}">
                <a16:creationId xmlns:a16="http://schemas.microsoft.com/office/drawing/2014/main" id="{9ACE3BA8-78A2-65EF-614A-DC1D1F13588C}"/>
              </a:ext>
            </a:extLst>
          </p:cNvPr>
          <p:cNvGrpSpPr/>
          <p:nvPr/>
        </p:nvGrpSpPr>
        <p:grpSpPr>
          <a:xfrm>
            <a:off x="969428" y="3623089"/>
            <a:ext cx="9362402" cy="1479552"/>
            <a:chOff x="2021878" y="4852759"/>
            <a:chExt cx="9362402" cy="1479552"/>
          </a:xfrm>
        </p:grpSpPr>
        <p:grpSp>
          <p:nvGrpSpPr>
            <p:cNvPr id="10" name="组合 9">
              <a:extLst>
                <a:ext uri="{FF2B5EF4-FFF2-40B4-BE49-F238E27FC236}">
                  <a16:creationId xmlns:a16="http://schemas.microsoft.com/office/drawing/2014/main" id="{252485DE-80F2-A90B-2B27-D3B1B223B64F}"/>
                </a:ext>
              </a:extLst>
            </p:cNvPr>
            <p:cNvGrpSpPr/>
            <p:nvPr/>
          </p:nvGrpSpPr>
          <p:grpSpPr>
            <a:xfrm>
              <a:off x="2021878" y="4852759"/>
              <a:ext cx="9362402" cy="1479552"/>
              <a:chOff x="717970" y="5177846"/>
              <a:chExt cx="9362402" cy="1479552"/>
            </a:xfrm>
          </p:grpSpPr>
          <p:sp>
            <p:nvSpPr>
              <p:cNvPr id="12" name="core goal bar">
                <a:extLst>
                  <a:ext uri="{FF2B5EF4-FFF2-40B4-BE49-F238E27FC236}">
                    <a16:creationId xmlns:a16="http://schemas.microsoft.com/office/drawing/2014/main" id="{A05F436D-A323-703A-310A-1202682697E3}"/>
                  </a:ext>
                </a:extLst>
              </p:cNvPr>
              <p:cNvSpPr/>
              <p:nvPr/>
            </p:nvSpPr>
            <p:spPr>
              <a:xfrm>
                <a:off x="973238" y="5502361"/>
                <a:ext cx="9107134" cy="1155037"/>
              </a:xfrm>
              <a:prstGeom prst="roundRect">
                <a:avLst/>
              </a:prstGeom>
              <a:solidFill>
                <a:srgbClr val="EAF6FF">
                  <a:alpha val="93000"/>
                </a:srgbClr>
              </a:solidFill>
              <a:ln w="28575">
                <a:solidFill>
                  <a:schemeClr val="bg1"/>
                </a:solidFill>
              </a:ln>
              <a:effectLst>
                <a:outerShdw blurRad="25400" dist="5080" dir="5400000" algn="ctr" rotWithShape="0">
                  <a:srgbClr val="8BBDEB">
                    <a:alpha val="11000"/>
                  </a:srgbClr>
                </a:outerShdw>
              </a:effectLst>
            </p:spPr>
            <p:txBody>
              <a:bodyPr/>
              <a:lstStyle/>
              <a:p>
                <a:endParaRPr lang="zh-CN" altLang="en-US" dirty="0"/>
              </a:p>
            </p:txBody>
          </p:sp>
          <p:grpSp>
            <p:nvGrpSpPr>
              <p:cNvPr id="13" name="组合 12">
                <a:extLst>
                  <a:ext uri="{FF2B5EF4-FFF2-40B4-BE49-F238E27FC236}">
                    <a16:creationId xmlns:a16="http://schemas.microsoft.com/office/drawing/2014/main" id="{AD6D3C05-B398-8AA1-6441-5FD2CD98E14A}"/>
                  </a:ext>
                </a:extLst>
              </p:cNvPr>
              <p:cNvGrpSpPr/>
              <p:nvPr/>
            </p:nvGrpSpPr>
            <p:grpSpPr>
              <a:xfrm>
                <a:off x="717970" y="5177846"/>
                <a:ext cx="1004899" cy="969673"/>
                <a:chOff x="2156821" y="5386417"/>
                <a:chExt cx="599478" cy="578464"/>
              </a:xfrm>
            </p:grpSpPr>
            <p:sp>
              <p:nvSpPr>
                <p:cNvPr id="14" name="椭圆 13">
                  <a:extLst>
                    <a:ext uri="{FF2B5EF4-FFF2-40B4-BE49-F238E27FC236}">
                      <a16:creationId xmlns:a16="http://schemas.microsoft.com/office/drawing/2014/main" id="{9CF47529-52CA-FEDA-391C-5EFF36DD74AC}"/>
                    </a:ext>
                  </a:extLst>
                </p:cNvPr>
                <p:cNvSpPr/>
                <p:nvPr/>
              </p:nvSpPr>
              <p:spPr>
                <a:xfrm rot="20890438">
                  <a:off x="2342355" y="5507561"/>
                  <a:ext cx="273738" cy="264143"/>
                </a:xfrm>
                <a:prstGeom prst="ellipse">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800" b="1" dirty="0">
                    <a:latin typeface="微软雅黑" panose="020B0503020204020204" pitchFamily="34" charset="-122"/>
                    <a:ea typeface="微软雅黑" panose="020B0503020204020204" pitchFamily="34" charset="-122"/>
                  </a:endParaRPr>
                </a:p>
              </p:txBody>
            </p:sp>
            <p:pic>
              <p:nvPicPr>
                <p:cNvPr id="15" name="图形 14">
                  <a:extLst>
                    <a:ext uri="{FF2B5EF4-FFF2-40B4-BE49-F238E27FC236}">
                      <a16:creationId xmlns:a16="http://schemas.microsoft.com/office/drawing/2014/main" id="{1B59671B-0662-A859-6E77-7074086B7B5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20890438">
                  <a:off x="2156821" y="5386417"/>
                  <a:ext cx="599478" cy="578464"/>
                </a:xfrm>
                <a:prstGeom prst="rect">
                  <a:avLst/>
                </a:prstGeom>
              </p:spPr>
            </p:pic>
          </p:grpSp>
        </p:grpSp>
        <p:sp>
          <p:nvSpPr>
            <p:cNvPr id="11" name="文本框 10">
              <a:extLst>
                <a:ext uri="{FF2B5EF4-FFF2-40B4-BE49-F238E27FC236}">
                  <a16:creationId xmlns:a16="http://schemas.microsoft.com/office/drawing/2014/main" id="{493A4F56-4185-A754-5935-7D68AE3CBA7D}"/>
                </a:ext>
              </a:extLst>
            </p:cNvPr>
            <p:cNvSpPr txBox="1"/>
            <p:nvPr/>
          </p:nvSpPr>
          <p:spPr>
            <a:xfrm>
              <a:off x="3019929" y="5177274"/>
              <a:ext cx="8144252" cy="1133900"/>
            </a:xfrm>
            <a:prstGeom prst="rect">
              <a:avLst/>
            </a:prstGeom>
            <a:noFill/>
          </p:spPr>
          <p:txBody>
            <a:bodyPr wrap="square">
              <a:spAutoFit/>
            </a:bodyPr>
            <a:lstStyle/>
            <a:p>
              <a:pPr algn="just">
                <a:lnSpc>
                  <a:spcPct val="130000"/>
                </a:lnSpc>
              </a:pPr>
              <a:r>
                <a:rPr lang="en-US" altLang="zh-CN" dirty="0">
                  <a:latin typeface="Times New Roman" panose="02020603050405020304" pitchFamily="18" charset="0"/>
                  <a:ea typeface="宋体" panose="02010600030101010101" pitchFamily="2" charset="-122"/>
                  <a:cs typeface="Times New Roman" panose="02020603050405020304" pitchFamily="18" charset="0"/>
                </a:rPr>
                <a:t>C++</a:t>
              </a:r>
              <a:r>
                <a:rPr lang="zh-CN" altLang="en-US" dirty="0">
                  <a:latin typeface="Times New Roman" panose="02020603050405020304" pitchFamily="18" charset="0"/>
                  <a:ea typeface="宋体" panose="02010600030101010101" pitchFamily="2" charset="-122"/>
                  <a:cs typeface="Times New Roman" panose="02020603050405020304" pitchFamily="18" charset="0"/>
                </a:rPr>
                <a:t>语言是在</a:t>
              </a:r>
              <a:r>
                <a:rPr lang="en-US" altLang="zh-CN" dirty="0">
                  <a:latin typeface="Times New Roman" panose="02020603050405020304" pitchFamily="18" charset="0"/>
                  <a:ea typeface="宋体" panose="02010600030101010101" pitchFamily="2" charset="-122"/>
                  <a:cs typeface="Times New Roman" panose="02020603050405020304" pitchFamily="18" charset="0"/>
                </a:rPr>
                <a:t>C</a:t>
              </a:r>
              <a:r>
                <a:rPr lang="zh-CN" altLang="en-US" dirty="0">
                  <a:latin typeface="Times New Roman" panose="02020603050405020304" pitchFamily="18" charset="0"/>
                  <a:ea typeface="宋体" panose="02010600030101010101" pitchFamily="2" charset="-122"/>
                  <a:cs typeface="Times New Roman" panose="02020603050405020304" pitchFamily="18" charset="0"/>
                </a:rPr>
                <a:t>语言的基础上改进和发展而来的，所以，有人将早期的</a:t>
              </a:r>
              <a:r>
                <a:rPr lang="en-US" altLang="zh-CN" dirty="0">
                  <a:latin typeface="Times New Roman" panose="02020603050405020304" pitchFamily="18" charset="0"/>
                  <a:ea typeface="宋体" panose="02010600030101010101" pitchFamily="2" charset="-122"/>
                  <a:cs typeface="Times New Roman" panose="02020603050405020304" pitchFamily="18" charset="0"/>
                </a:rPr>
                <a:t>C++</a:t>
              </a:r>
              <a:r>
                <a:rPr lang="zh-CN" altLang="en-US" dirty="0">
                  <a:latin typeface="Times New Roman" panose="02020603050405020304" pitchFamily="18" charset="0"/>
                  <a:ea typeface="宋体" panose="02010600030101010101" pitchFamily="2" charset="-122"/>
                  <a:cs typeface="Times New Roman" panose="02020603050405020304" pitchFamily="18" charset="0"/>
                </a:rPr>
                <a:t>语言中的结构体称为“带函数的结构体”，即我们即将要学习的</a:t>
              </a:r>
              <a:r>
                <a:rPr lang="en-US" altLang="zh-CN" dirty="0">
                  <a:latin typeface="Times New Roman" panose="02020603050405020304" pitchFamily="18" charset="0"/>
                  <a:ea typeface="宋体" panose="02010600030101010101" pitchFamily="2" charset="-122"/>
                  <a:cs typeface="Times New Roman" panose="02020603050405020304" pitchFamily="18" charset="0"/>
                </a:rPr>
                <a:t>C++</a:t>
              </a:r>
              <a:r>
                <a:rPr lang="zh-CN" altLang="en-US" dirty="0">
                  <a:latin typeface="Times New Roman" panose="02020603050405020304" pitchFamily="18" charset="0"/>
                  <a:ea typeface="宋体" panose="02010600030101010101" pitchFamily="2" charset="-122"/>
                  <a:cs typeface="Times New Roman" panose="02020603050405020304" pitchFamily="18" charset="0"/>
                </a:rPr>
                <a:t>中的“类（</a:t>
              </a:r>
              <a:r>
                <a:rPr lang="en-US" altLang="zh-CN" dirty="0">
                  <a:latin typeface="Times New Roman" panose="02020603050405020304" pitchFamily="18" charset="0"/>
                  <a:ea typeface="宋体" panose="02010600030101010101" pitchFamily="2" charset="-122"/>
                  <a:cs typeface="Times New Roman" panose="02020603050405020304" pitchFamily="18" charset="0"/>
                </a:rPr>
                <a:t>class</a:t>
              </a:r>
              <a:r>
                <a:rPr lang="zh-CN" altLang="en-US" dirty="0">
                  <a:latin typeface="Times New Roman" panose="02020603050405020304" pitchFamily="18" charset="0"/>
                  <a:ea typeface="宋体" panose="02010600030101010101" pitchFamily="2" charset="-122"/>
                  <a:cs typeface="Times New Roman" panose="02020603050405020304" pitchFamily="18" charset="0"/>
                </a:rPr>
                <a:t>）”。 </a:t>
              </a:r>
            </a:p>
          </p:txBody>
        </p:sp>
      </p:grpSp>
      <p:cxnSp>
        <p:nvCxnSpPr>
          <p:cNvPr id="16" name="直接连接符 15">
            <a:extLst>
              <a:ext uri="{FF2B5EF4-FFF2-40B4-BE49-F238E27FC236}">
                <a16:creationId xmlns:a16="http://schemas.microsoft.com/office/drawing/2014/main" id="{1F491E04-E417-1B31-D610-C57640292305}"/>
              </a:ext>
            </a:extLst>
          </p:cNvPr>
          <p:cNvCxnSpPr>
            <a:cxnSpLocks/>
          </p:cNvCxnSpPr>
          <p:nvPr/>
        </p:nvCxnSpPr>
        <p:spPr>
          <a:xfrm>
            <a:off x="786285" y="1997178"/>
            <a:ext cx="10518605" cy="0"/>
          </a:xfrm>
          <a:prstGeom prst="line">
            <a:avLst/>
          </a:prstGeom>
          <a:ln w="15875">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821580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B83DD7-F741-DC91-6FCC-18480DEA7705}"/>
            </a:ext>
          </a:extLst>
        </p:cNvPr>
        <p:cNvGrpSpPr/>
        <p:nvPr/>
      </p:nvGrpSpPr>
      <p:grpSpPr>
        <a:xfrm>
          <a:off x="0" y="0"/>
          <a:ext cx="0" cy="0"/>
          <a:chOff x="0" y="0"/>
          <a:chExt cx="0" cy="0"/>
        </a:xfrm>
      </p:grpSpPr>
      <p:sp>
        <p:nvSpPr>
          <p:cNvPr id="2" name="文本框 1">
            <a:extLst>
              <a:ext uri="{FF2B5EF4-FFF2-40B4-BE49-F238E27FC236}">
                <a16:creationId xmlns:a16="http://schemas.microsoft.com/office/drawing/2014/main" id="{0926A334-E94E-B1A7-1AB4-A1E912769E62}"/>
              </a:ext>
            </a:extLst>
          </p:cNvPr>
          <p:cNvSpPr txBox="1"/>
          <p:nvPr/>
        </p:nvSpPr>
        <p:spPr>
          <a:xfrm>
            <a:off x="900848" y="121514"/>
            <a:ext cx="10560350" cy="584775"/>
          </a:xfrm>
          <a:prstGeom prst="rect">
            <a:avLst/>
          </a:prstGeom>
          <a:noFill/>
        </p:spPr>
        <p:txBody>
          <a:bodyPr wrap="square">
            <a:spAutoFit/>
          </a:bodyPr>
          <a:lstStyle/>
          <a:p>
            <a:r>
              <a:rPr lang="en-US" altLang="zh-CN" sz="3200" b="1" dirty="0">
                <a:latin typeface="微软雅黑" panose="020B0503020204020204" pitchFamily="34" charset="-122"/>
                <a:ea typeface="微软雅黑" panose="020B0503020204020204" pitchFamily="34" charset="-122"/>
                <a:cs typeface="+mj-cs"/>
              </a:rPr>
              <a:t>3.5.1 </a:t>
            </a:r>
            <a:r>
              <a:rPr lang="zh-CN" altLang="en-US" sz="3200" b="1" dirty="0">
                <a:latin typeface="微软雅黑" panose="020B0503020204020204" pitchFamily="34" charset="-122"/>
                <a:ea typeface="微软雅黑" panose="020B0503020204020204" pitchFamily="34" charset="-122"/>
                <a:cs typeface="+mj-cs"/>
              </a:rPr>
              <a:t>结构</a:t>
            </a:r>
          </a:p>
        </p:txBody>
      </p:sp>
      <p:sp>
        <p:nvSpPr>
          <p:cNvPr id="3" name="Rectangle 3">
            <a:extLst>
              <a:ext uri="{FF2B5EF4-FFF2-40B4-BE49-F238E27FC236}">
                <a16:creationId xmlns:a16="http://schemas.microsoft.com/office/drawing/2014/main" id="{FB76A5C7-D403-50CD-7F32-6593EE45B9BE}"/>
              </a:ext>
            </a:extLst>
          </p:cNvPr>
          <p:cNvSpPr txBox="1">
            <a:spLocks noChangeArrowheads="1"/>
          </p:cNvSpPr>
          <p:nvPr/>
        </p:nvSpPr>
        <p:spPr>
          <a:xfrm>
            <a:off x="412750" y="1066800"/>
            <a:ext cx="8458200" cy="518160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80000"/>
              </a:lnSpc>
              <a:buClr>
                <a:srgbClr val="FF0000"/>
              </a:buClr>
            </a:pPr>
            <a:endParaRPr lang="zh-CN" altLang="en-US" sz="1600" dirty="0"/>
          </a:p>
          <a:p>
            <a:pPr>
              <a:lnSpc>
                <a:spcPct val="80000"/>
              </a:lnSpc>
              <a:buClr>
                <a:srgbClr val="FF0000"/>
              </a:buClr>
              <a:buFont typeface="Wingdings" panose="05000000000000000000" pitchFamily="2" charset="2"/>
              <a:buChar char="Ø"/>
            </a:pPr>
            <a:endParaRPr lang="zh-CN" altLang="en-US" sz="1600" b="1" dirty="0"/>
          </a:p>
          <a:p>
            <a:pPr>
              <a:lnSpc>
                <a:spcPct val="80000"/>
              </a:lnSpc>
              <a:buClr>
                <a:srgbClr val="FF0000"/>
              </a:buClr>
              <a:buFont typeface="Wingdings" panose="05000000000000000000" pitchFamily="2" charset="2"/>
              <a:buChar char="Ø"/>
            </a:pPr>
            <a:endParaRPr lang="zh-CN" altLang="en-US" sz="1600" b="1" dirty="0"/>
          </a:p>
          <a:p>
            <a:pPr>
              <a:lnSpc>
                <a:spcPct val="80000"/>
              </a:lnSpc>
              <a:buClr>
                <a:srgbClr val="FF0000"/>
              </a:buClr>
              <a:buFont typeface="Wingdings" panose="05000000000000000000" pitchFamily="2" charset="2"/>
              <a:buChar char="Ø"/>
            </a:pPr>
            <a:endParaRPr lang="zh-CN" altLang="en-US" sz="1400" dirty="0"/>
          </a:p>
          <a:p>
            <a:pPr>
              <a:lnSpc>
                <a:spcPct val="80000"/>
              </a:lnSpc>
              <a:buClr>
                <a:srgbClr val="FF0000"/>
              </a:buClr>
              <a:buFont typeface="Wingdings" panose="05000000000000000000" pitchFamily="2" charset="2"/>
              <a:buNone/>
            </a:pPr>
            <a:endParaRPr lang="zh-CN" altLang="en-US" sz="2000" dirty="0">
              <a:solidFill>
                <a:srgbClr val="FF0000"/>
              </a:solidFill>
              <a:ea typeface="隶书" panose="02010509060101010101" pitchFamily="49" charset="-122"/>
            </a:endParaRPr>
          </a:p>
          <a:p>
            <a:pPr>
              <a:lnSpc>
                <a:spcPct val="80000"/>
              </a:lnSpc>
              <a:buClr>
                <a:srgbClr val="FF0000"/>
              </a:buClr>
              <a:buFont typeface="Wingdings" panose="05000000000000000000" pitchFamily="2" charset="2"/>
              <a:buNone/>
            </a:pPr>
            <a:r>
              <a:rPr lang="zh-CN" altLang="en-US" sz="2000" dirty="0">
                <a:solidFill>
                  <a:srgbClr val="FF0000"/>
                </a:solidFill>
                <a:ea typeface="隶书" panose="02010509060101010101" pitchFamily="49" charset="-122"/>
              </a:rPr>
              <a:t>　</a:t>
            </a:r>
          </a:p>
        </p:txBody>
      </p:sp>
      <p:sp>
        <p:nvSpPr>
          <p:cNvPr id="6" name="文本框 5">
            <a:extLst>
              <a:ext uri="{FF2B5EF4-FFF2-40B4-BE49-F238E27FC236}">
                <a16:creationId xmlns:a16="http://schemas.microsoft.com/office/drawing/2014/main" id="{DE46378F-4D3C-A868-E682-721774DFD5D2}"/>
              </a:ext>
            </a:extLst>
          </p:cNvPr>
          <p:cNvSpPr txBox="1"/>
          <p:nvPr/>
        </p:nvSpPr>
        <p:spPr>
          <a:xfrm>
            <a:off x="878094" y="1450328"/>
            <a:ext cx="9553685" cy="870751"/>
          </a:xfrm>
          <a:prstGeom prst="rect">
            <a:avLst/>
          </a:prstGeom>
          <a:noFill/>
        </p:spPr>
        <p:txBody>
          <a:bodyPr wrap="square">
            <a:spAutoFit/>
          </a:bodyPr>
          <a:lstStyle/>
          <a:p>
            <a:pPr algn="just">
              <a:lnSpc>
                <a:spcPct val="150000"/>
              </a:lnSpc>
              <a:buClr>
                <a:srgbClr val="FF0000"/>
              </a:buClr>
              <a:buFont typeface="Wingdings" panose="05000000000000000000" pitchFamily="2" charset="2"/>
              <a:buNone/>
            </a:pPr>
            <a:r>
              <a:rPr lang="zh-CN" altLang="en-US" sz="1800" b="1"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结构类型</a:t>
            </a:r>
            <a:r>
              <a:rPr lang="zh-CN" altLang="en-US"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将不同数据类型组合成一个整体类型，是一种“</a:t>
            </a:r>
            <a:r>
              <a:rPr lang="zh-CN" altLang="en-US" sz="1800" b="1" dirty="0">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rPr>
              <a:t>用户自定义构造数据类型</a:t>
            </a:r>
            <a:r>
              <a:rPr lang="zh-CN" altLang="en-US"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a:t>
            </a:r>
          </a:p>
          <a:p>
            <a:pPr algn="just">
              <a:lnSpc>
                <a:spcPct val="150000"/>
              </a:lnSpc>
              <a:buClr>
                <a:srgbClr val="FF0000"/>
              </a:buClr>
              <a:buFont typeface="Wingdings" panose="05000000000000000000" pitchFamily="2" charset="2"/>
              <a:buNone/>
            </a:pPr>
            <a:r>
              <a:rPr lang="zh-CN" altLang="en-US"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 定义结构类型的格式如下：</a:t>
            </a:r>
            <a:r>
              <a:rPr lang="zh-CN" altLang="en-US" sz="16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 </a:t>
            </a:r>
          </a:p>
        </p:txBody>
      </p:sp>
      <p:grpSp>
        <p:nvGrpSpPr>
          <p:cNvPr id="7" name="组合 6">
            <a:extLst>
              <a:ext uri="{FF2B5EF4-FFF2-40B4-BE49-F238E27FC236}">
                <a16:creationId xmlns:a16="http://schemas.microsoft.com/office/drawing/2014/main" id="{DC9139E8-A737-16BE-ED02-F2DC18FAFA84}"/>
              </a:ext>
            </a:extLst>
          </p:cNvPr>
          <p:cNvGrpSpPr/>
          <p:nvPr/>
        </p:nvGrpSpPr>
        <p:grpSpPr>
          <a:xfrm>
            <a:off x="629335" y="1042426"/>
            <a:ext cx="2330644" cy="310896"/>
            <a:chOff x="629335" y="1042426"/>
            <a:chExt cx="2330644" cy="310896"/>
          </a:xfrm>
        </p:grpSpPr>
        <p:sp>
          <p:nvSpPr>
            <p:cNvPr id="8" name="core goal text">
              <a:extLst>
                <a:ext uri="{FF2B5EF4-FFF2-40B4-BE49-F238E27FC236}">
                  <a16:creationId xmlns:a16="http://schemas.microsoft.com/office/drawing/2014/main" id="{7C574433-D330-6CCF-580D-F272993F69DA}"/>
                </a:ext>
              </a:extLst>
            </p:cNvPr>
            <p:cNvSpPr txBox="1"/>
            <p:nvPr/>
          </p:nvSpPr>
          <p:spPr>
            <a:xfrm>
              <a:off x="1179059" y="1042426"/>
              <a:ext cx="1640341" cy="310896"/>
            </a:xfrm>
            <a:prstGeom prst="rect">
              <a:avLst/>
            </a:prstGeom>
            <a:noFill/>
            <a:ln>
              <a:noFill/>
            </a:ln>
          </p:spPr>
          <p:txBody>
            <a:bodyPr vert="horz" wrap="square" lIns="0" tIns="0" rIns="0" bIns="0" rtlCol="0" anchor="ctr">
              <a:noAutofit/>
            </a:bodyPr>
            <a:lstStyle/>
            <a:p>
              <a:pPr algn="l"/>
              <a:r>
                <a:rPr lang="zh-CN" altLang="en-US" sz="2400" b="1" dirty="0">
                  <a:solidFill>
                    <a:srgbClr val="1C51C8"/>
                  </a:solidFill>
                  <a:latin typeface="Times New Roman" panose="02020603050405020304" pitchFamily="18" charset="0"/>
                  <a:ea typeface="Microsoft YaHei UI"/>
                  <a:cs typeface="Times New Roman" panose="02020603050405020304" pitchFamily="18" charset="0"/>
                </a:rPr>
                <a:t>结构类型</a:t>
              </a:r>
            </a:p>
          </p:txBody>
        </p:sp>
        <p:grpSp>
          <p:nvGrpSpPr>
            <p:cNvPr id="9" name="组合 8">
              <a:extLst>
                <a:ext uri="{FF2B5EF4-FFF2-40B4-BE49-F238E27FC236}">
                  <a16:creationId xmlns:a16="http://schemas.microsoft.com/office/drawing/2014/main" id="{71064494-1CA4-AAB0-C68F-CAEE603EF24F}"/>
                </a:ext>
              </a:extLst>
            </p:cNvPr>
            <p:cNvGrpSpPr/>
            <p:nvPr/>
          </p:nvGrpSpPr>
          <p:grpSpPr>
            <a:xfrm>
              <a:off x="2509986" y="1121124"/>
              <a:ext cx="449993" cy="103462"/>
              <a:chOff x="2163126" y="1235482"/>
              <a:chExt cx="449993" cy="103462"/>
            </a:xfrm>
          </p:grpSpPr>
          <p:sp>
            <p:nvSpPr>
              <p:cNvPr id="13" name="平行四边形 12">
                <a:extLst>
                  <a:ext uri="{FF2B5EF4-FFF2-40B4-BE49-F238E27FC236}">
                    <a16:creationId xmlns:a16="http://schemas.microsoft.com/office/drawing/2014/main" id="{1570538E-E06E-10B6-C4AE-213E8320B588}"/>
                  </a:ext>
                </a:extLst>
              </p:cNvPr>
              <p:cNvSpPr/>
              <p:nvPr/>
            </p:nvSpPr>
            <p:spPr>
              <a:xfrm>
                <a:off x="2163126" y="1235482"/>
                <a:ext cx="160397" cy="103462"/>
              </a:xfrm>
              <a:prstGeom prst="parallelogram">
                <a:avLst/>
              </a:prstGeom>
              <a:gradFill>
                <a:gsLst>
                  <a:gs pos="0">
                    <a:srgbClr val="184DDD"/>
                  </a:gs>
                  <a:gs pos="97203">
                    <a:srgbClr val="E6EEFC"/>
                  </a:gs>
                  <a:gs pos="6500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14" name="平行四边形 13">
                <a:extLst>
                  <a:ext uri="{FF2B5EF4-FFF2-40B4-BE49-F238E27FC236}">
                    <a16:creationId xmlns:a16="http://schemas.microsoft.com/office/drawing/2014/main" id="{D77B19CB-3166-E5C3-8BA0-2A68E5D1BB7A}"/>
                  </a:ext>
                </a:extLst>
              </p:cNvPr>
              <p:cNvSpPr/>
              <p:nvPr/>
            </p:nvSpPr>
            <p:spPr>
              <a:xfrm>
                <a:off x="2364359" y="1235482"/>
                <a:ext cx="248760" cy="103462"/>
              </a:xfrm>
              <a:prstGeom prst="parallelogram">
                <a:avLst/>
              </a:prstGeom>
              <a:gradFill>
                <a:gsLst>
                  <a:gs pos="82000">
                    <a:srgbClr val="E6EEFC"/>
                  </a:gs>
                  <a:gs pos="97203">
                    <a:srgbClr val="E6EEFC"/>
                  </a:gs>
                  <a:gs pos="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grpSp>
          <p:nvGrpSpPr>
            <p:cNvPr id="10" name="组合 9">
              <a:extLst>
                <a:ext uri="{FF2B5EF4-FFF2-40B4-BE49-F238E27FC236}">
                  <a16:creationId xmlns:a16="http://schemas.microsoft.com/office/drawing/2014/main" id="{EAC48EE1-30CF-B881-17E2-04D9821759FF}"/>
                </a:ext>
              </a:extLst>
            </p:cNvPr>
            <p:cNvGrpSpPr/>
            <p:nvPr/>
          </p:nvGrpSpPr>
          <p:grpSpPr>
            <a:xfrm flipH="1">
              <a:off x="629335" y="1121124"/>
              <a:ext cx="449993" cy="103462"/>
              <a:chOff x="2488823" y="1260501"/>
              <a:chExt cx="449993" cy="103462"/>
            </a:xfrm>
          </p:grpSpPr>
          <p:sp>
            <p:nvSpPr>
              <p:cNvPr id="11" name="平行四边形 10">
                <a:extLst>
                  <a:ext uri="{FF2B5EF4-FFF2-40B4-BE49-F238E27FC236}">
                    <a16:creationId xmlns:a16="http://schemas.microsoft.com/office/drawing/2014/main" id="{BD9A96AE-92EC-75C0-F986-469CCABB0C77}"/>
                  </a:ext>
                </a:extLst>
              </p:cNvPr>
              <p:cNvSpPr/>
              <p:nvPr/>
            </p:nvSpPr>
            <p:spPr>
              <a:xfrm>
                <a:off x="2488823" y="1260501"/>
                <a:ext cx="160397" cy="103462"/>
              </a:xfrm>
              <a:prstGeom prst="parallelogram">
                <a:avLst/>
              </a:prstGeom>
              <a:gradFill>
                <a:gsLst>
                  <a:gs pos="0">
                    <a:srgbClr val="184DDD"/>
                  </a:gs>
                  <a:gs pos="97203">
                    <a:srgbClr val="E6EEFC"/>
                  </a:gs>
                  <a:gs pos="6500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12" name="平行四边形 11">
                <a:extLst>
                  <a:ext uri="{FF2B5EF4-FFF2-40B4-BE49-F238E27FC236}">
                    <a16:creationId xmlns:a16="http://schemas.microsoft.com/office/drawing/2014/main" id="{40802E5B-8CAD-7DDC-5F4D-0CE412C0D998}"/>
                  </a:ext>
                </a:extLst>
              </p:cNvPr>
              <p:cNvSpPr/>
              <p:nvPr/>
            </p:nvSpPr>
            <p:spPr>
              <a:xfrm>
                <a:off x="2690056" y="1260501"/>
                <a:ext cx="248760" cy="103462"/>
              </a:xfrm>
              <a:prstGeom prst="parallelogram">
                <a:avLst/>
              </a:prstGeom>
              <a:gradFill>
                <a:gsLst>
                  <a:gs pos="82000">
                    <a:srgbClr val="E6EEFC"/>
                  </a:gs>
                  <a:gs pos="97203">
                    <a:srgbClr val="E6EEFC"/>
                  </a:gs>
                  <a:gs pos="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grpSp>
      <p:sp>
        <p:nvSpPr>
          <p:cNvPr id="23" name="文本框 22">
            <a:extLst>
              <a:ext uri="{FF2B5EF4-FFF2-40B4-BE49-F238E27FC236}">
                <a16:creationId xmlns:a16="http://schemas.microsoft.com/office/drawing/2014/main" id="{5635B0F1-5C99-2EA4-22D8-A7F779C2A2DB}"/>
              </a:ext>
            </a:extLst>
          </p:cNvPr>
          <p:cNvSpPr txBox="1"/>
          <p:nvPr/>
        </p:nvSpPr>
        <p:spPr>
          <a:xfrm>
            <a:off x="4868286" y="2546821"/>
            <a:ext cx="6782694" cy="2754344"/>
          </a:xfrm>
          <a:prstGeom prst="rect">
            <a:avLst/>
          </a:prstGeom>
          <a:noFill/>
        </p:spPr>
        <p:txBody>
          <a:bodyPr wrap="square">
            <a:spAutoFit/>
          </a:bodyPr>
          <a:lstStyle/>
          <a:p>
            <a:pPr algn="just">
              <a:lnSpc>
                <a:spcPct val="80000"/>
              </a:lnSpc>
              <a:buFont typeface="Wingdings" panose="05000000000000000000" pitchFamily="2" charset="2"/>
              <a:buNone/>
            </a:pPr>
            <a:r>
              <a:rPr lang="zh-CN" altLang="en-US"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其中</a:t>
            </a:r>
            <a:r>
              <a:rPr lang="en-US" altLang="zh-CN"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a:t>
            </a:r>
          </a:p>
          <a:p>
            <a:pPr marL="285750" indent="-285750" algn="just">
              <a:lnSpc>
                <a:spcPct val="150000"/>
              </a:lnSpc>
              <a:buFont typeface="Arial" panose="020B0604020202020204" pitchFamily="34" charset="0"/>
              <a:buChar char="•"/>
            </a:pPr>
            <a:r>
              <a:rPr lang="en-US" altLang="zh-CN"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struct </a:t>
            </a:r>
            <a:r>
              <a:rPr lang="zh-CN" altLang="en-US"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是关键字，表示定义的是一个结构类型；</a:t>
            </a:r>
          </a:p>
          <a:p>
            <a:pPr marL="285750" indent="-285750" algn="just">
              <a:lnSpc>
                <a:spcPct val="150000"/>
              </a:lnSpc>
              <a:buFont typeface="Arial" panose="020B0604020202020204" pitchFamily="34" charset="0"/>
              <a:buChar char="•"/>
            </a:pPr>
            <a:r>
              <a:rPr lang="zh-CN" altLang="en-US"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结构类型名必须是一个合法的标识符，结构类型名省略时表示定义的是一个无名的结构体；</a:t>
            </a:r>
          </a:p>
          <a:p>
            <a:pPr marL="285750" indent="-285750" algn="just">
              <a:lnSpc>
                <a:spcPct val="150000"/>
              </a:lnSpc>
              <a:buFont typeface="Arial" panose="020B0604020202020204" pitchFamily="34" charset="0"/>
              <a:buChar char="•"/>
            </a:pPr>
            <a:r>
              <a:rPr lang="zh-CN" altLang="en-US"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结构类型的成员数量不限，各成员构成成员表；数据类型可以是基本数据类型，也可以是构造数据类型；</a:t>
            </a:r>
          </a:p>
          <a:p>
            <a:pPr marL="285750" indent="-285750" algn="just">
              <a:lnSpc>
                <a:spcPct val="150000"/>
              </a:lnSpc>
              <a:buFont typeface="Arial" panose="020B0604020202020204" pitchFamily="34" charset="0"/>
              <a:buChar char="•"/>
            </a:pPr>
            <a:r>
              <a:rPr lang="zh-CN" altLang="en-US" sz="18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结构类型定义的结束符；不能省略。 </a:t>
            </a:r>
          </a:p>
        </p:txBody>
      </p:sp>
      <p:grpSp>
        <p:nvGrpSpPr>
          <p:cNvPr id="28" name="组合 27">
            <a:extLst>
              <a:ext uri="{FF2B5EF4-FFF2-40B4-BE49-F238E27FC236}">
                <a16:creationId xmlns:a16="http://schemas.microsoft.com/office/drawing/2014/main" id="{EDBB909E-D4BF-CBDB-72A4-A1C71913083E}"/>
              </a:ext>
            </a:extLst>
          </p:cNvPr>
          <p:cNvGrpSpPr/>
          <p:nvPr/>
        </p:nvGrpSpPr>
        <p:grpSpPr>
          <a:xfrm>
            <a:off x="999129" y="2852529"/>
            <a:ext cx="3508633" cy="2142928"/>
            <a:chOff x="4059151" y="3131820"/>
            <a:chExt cx="3508633" cy="2142928"/>
          </a:xfrm>
        </p:grpSpPr>
        <p:sp>
          <p:nvSpPr>
            <p:cNvPr id="20" name="矩形: 圆角 19">
              <a:extLst>
                <a:ext uri="{FF2B5EF4-FFF2-40B4-BE49-F238E27FC236}">
                  <a16:creationId xmlns:a16="http://schemas.microsoft.com/office/drawing/2014/main" id="{EDEE53B8-3C9D-86DB-B287-04CFBCB50465}"/>
                </a:ext>
              </a:extLst>
            </p:cNvPr>
            <p:cNvSpPr/>
            <p:nvPr/>
          </p:nvSpPr>
          <p:spPr>
            <a:xfrm>
              <a:off x="4059151" y="3131820"/>
              <a:ext cx="3238500" cy="2142928"/>
            </a:xfrm>
            <a:prstGeom prst="roundRect">
              <a:avLst>
                <a:gd name="adj" fmla="val 5093"/>
              </a:avLst>
            </a:prstGeom>
            <a:solidFill>
              <a:schemeClr val="bg1"/>
            </a:solidFill>
            <a:ln w="1905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Times New Roman" panose="02020603050405020304" pitchFamily="18" charset="0"/>
                <a:ea typeface="宋体" panose="02010600030101010101" pitchFamily="2" charset="-122"/>
                <a:cs typeface="Times New Roman" panose="02020603050405020304" pitchFamily="18" charset="0"/>
              </a:endParaRPr>
            </a:p>
          </p:txBody>
        </p:sp>
        <p:sp>
          <p:nvSpPr>
            <p:cNvPr id="27" name="文本框 26">
              <a:extLst>
                <a:ext uri="{FF2B5EF4-FFF2-40B4-BE49-F238E27FC236}">
                  <a16:creationId xmlns:a16="http://schemas.microsoft.com/office/drawing/2014/main" id="{88705FD8-94AB-B0D6-BB36-2599F37A65DF}"/>
                </a:ext>
              </a:extLst>
            </p:cNvPr>
            <p:cNvSpPr txBox="1"/>
            <p:nvPr/>
          </p:nvSpPr>
          <p:spPr>
            <a:xfrm>
              <a:off x="4329284" y="3187621"/>
              <a:ext cx="3238500" cy="2031325"/>
            </a:xfrm>
            <a:prstGeom prst="rect">
              <a:avLst/>
            </a:prstGeom>
            <a:noFill/>
          </p:spPr>
          <p:txBody>
            <a:bodyPr wrap="square">
              <a:spAutoFit/>
            </a:bodyPr>
            <a:lstStyle/>
            <a:p>
              <a:pPr algn="just">
                <a:spcBef>
                  <a:spcPct val="0"/>
                </a:spcBef>
                <a:buClrTx/>
                <a:buSzTx/>
                <a:buFontTx/>
                <a:buNone/>
              </a:pPr>
              <a:r>
                <a:rPr lang="en-US" altLang="zh-CN" sz="1800" dirty="0">
                  <a:latin typeface="Times New Roman" panose="02020603050405020304" pitchFamily="18" charset="0"/>
                  <a:ea typeface="宋体" panose="02010600030101010101" pitchFamily="2" charset="-122"/>
                  <a:cs typeface="Times New Roman" panose="02020603050405020304" pitchFamily="18" charset="0"/>
                </a:rPr>
                <a:t>struct </a:t>
              </a:r>
              <a:r>
                <a:rPr lang="zh-CN" altLang="en-US" sz="1800" dirty="0">
                  <a:latin typeface="Times New Roman" panose="02020603050405020304" pitchFamily="18" charset="0"/>
                  <a:ea typeface="宋体" panose="02010600030101010101" pitchFamily="2" charset="-122"/>
                  <a:cs typeface="Times New Roman" panose="02020603050405020304" pitchFamily="18" charset="0"/>
                </a:rPr>
                <a:t>结构类型名 </a:t>
              </a:r>
            </a:p>
            <a:p>
              <a:pPr algn="just">
                <a:spcBef>
                  <a:spcPct val="0"/>
                </a:spcBef>
                <a:buClrTx/>
                <a:buSzTx/>
                <a:buFontTx/>
                <a:buNone/>
              </a:pPr>
              <a:r>
                <a:rPr lang="en-US" altLang="zh-CN" sz="1800" dirty="0">
                  <a:latin typeface="Times New Roman" panose="02020603050405020304" pitchFamily="18" charset="0"/>
                  <a:ea typeface="宋体" panose="02010600030101010101" pitchFamily="2" charset="-122"/>
                  <a:cs typeface="Times New Roman" panose="02020603050405020304" pitchFamily="18" charset="0"/>
                </a:rPr>
                <a:t>{</a:t>
              </a:r>
            </a:p>
            <a:p>
              <a:pPr algn="just">
                <a:spcBef>
                  <a:spcPct val="0"/>
                </a:spcBef>
                <a:buClrTx/>
                <a:buSzTx/>
                <a:buFontTx/>
                <a:buNone/>
              </a:pPr>
              <a:r>
                <a:rPr lang="en-US" altLang="zh-CN" sz="1800" dirty="0">
                  <a:latin typeface="Times New Roman" panose="02020603050405020304" pitchFamily="18" charset="0"/>
                  <a:ea typeface="宋体" panose="02010600030101010101" pitchFamily="2" charset="-122"/>
                  <a:cs typeface="Times New Roman" panose="02020603050405020304" pitchFamily="18" charset="0"/>
                </a:rPr>
                <a:t>     </a:t>
              </a:r>
              <a:r>
                <a:rPr lang="zh-CN" altLang="en-US" sz="1800" dirty="0">
                  <a:latin typeface="Times New Roman" panose="02020603050405020304" pitchFamily="18" charset="0"/>
                  <a:ea typeface="宋体" panose="02010600030101010101" pitchFamily="2" charset="-122"/>
                  <a:cs typeface="Times New Roman" panose="02020603050405020304" pitchFamily="18" charset="0"/>
                </a:rPr>
                <a:t>数据类型</a:t>
              </a:r>
              <a:r>
                <a:rPr lang="en-US" altLang="zh-CN" sz="1800" dirty="0">
                  <a:latin typeface="Times New Roman" panose="02020603050405020304" pitchFamily="18" charset="0"/>
                  <a:ea typeface="宋体" panose="02010600030101010101" pitchFamily="2" charset="-122"/>
                  <a:cs typeface="Times New Roman" panose="02020603050405020304" pitchFamily="18" charset="0"/>
                </a:rPr>
                <a:t>1  </a:t>
              </a:r>
              <a:r>
                <a:rPr lang="zh-CN" altLang="en-US" sz="1800" dirty="0">
                  <a:latin typeface="Times New Roman" panose="02020603050405020304" pitchFamily="18" charset="0"/>
                  <a:ea typeface="宋体" panose="02010600030101010101" pitchFamily="2" charset="-122"/>
                  <a:cs typeface="Times New Roman" panose="02020603050405020304" pitchFamily="18" charset="0"/>
                </a:rPr>
                <a:t>成员名</a:t>
              </a:r>
              <a:r>
                <a:rPr lang="en-US" altLang="zh-CN" sz="1800" dirty="0">
                  <a:latin typeface="Times New Roman" panose="02020603050405020304" pitchFamily="18" charset="0"/>
                  <a:ea typeface="宋体" panose="02010600030101010101" pitchFamily="2" charset="-122"/>
                  <a:cs typeface="Times New Roman" panose="02020603050405020304" pitchFamily="18" charset="0"/>
                </a:rPr>
                <a:t>1</a:t>
              </a:r>
              <a:r>
                <a:rPr lang="zh-CN" altLang="en-US" sz="1800" dirty="0">
                  <a:latin typeface="Times New Roman" panose="02020603050405020304" pitchFamily="18" charset="0"/>
                  <a:ea typeface="宋体" panose="02010600030101010101" pitchFamily="2" charset="-122"/>
                  <a:cs typeface="Times New Roman" panose="02020603050405020304" pitchFamily="18" charset="0"/>
                </a:rPr>
                <a:t>；</a:t>
              </a:r>
            </a:p>
            <a:p>
              <a:pPr algn="just">
                <a:spcBef>
                  <a:spcPct val="0"/>
                </a:spcBef>
                <a:buClrTx/>
                <a:buSzTx/>
                <a:buFontTx/>
                <a:buNone/>
              </a:pPr>
              <a:r>
                <a:rPr lang="zh-CN" altLang="en-US" sz="1800" dirty="0">
                  <a:latin typeface="Times New Roman" panose="02020603050405020304" pitchFamily="18" charset="0"/>
                  <a:ea typeface="宋体" panose="02010600030101010101" pitchFamily="2" charset="-122"/>
                  <a:cs typeface="Times New Roman" panose="02020603050405020304" pitchFamily="18" charset="0"/>
                </a:rPr>
                <a:t>     数据类型</a:t>
              </a:r>
              <a:r>
                <a:rPr lang="en-US" altLang="zh-CN" sz="1800" dirty="0">
                  <a:latin typeface="Times New Roman" panose="02020603050405020304" pitchFamily="18" charset="0"/>
                  <a:ea typeface="宋体" panose="02010600030101010101" pitchFamily="2" charset="-122"/>
                  <a:cs typeface="Times New Roman" panose="02020603050405020304" pitchFamily="18" charset="0"/>
                </a:rPr>
                <a:t>2  </a:t>
              </a:r>
              <a:r>
                <a:rPr lang="zh-CN" altLang="en-US" sz="1800" dirty="0">
                  <a:latin typeface="Times New Roman" panose="02020603050405020304" pitchFamily="18" charset="0"/>
                  <a:ea typeface="宋体" panose="02010600030101010101" pitchFamily="2" charset="-122"/>
                  <a:cs typeface="Times New Roman" panose="02020603050405020304" pitchFamily="18" charset="0"/>
                </a:rPr>
                <a:t>成员名</a:t>
              </a:r>
              <a:r>
                <a:rPr lang="en-US" altLang="zh-CN" sz="1800" dirty="0">
                  <a:latin typeface="Times New Roman" panose="02020603050405020304" pitchFamily="18" charset="0"/>
                  <a:ea typeface="宋体" panose="02010600030101010101" pitchFamily="2" charset="-122"/>
                  <a:cs typeface="Times New Roman" panose="02020603050405020304" pitchFamily="18" charset="0"/>
                </a:rPr>
                <a:t>2</a:t>
              </a:r>
              <a:r>
                <a:rPr lang="zh-CN" altLang="en-US" sz="1800" dirty="0">
                  <a:latin typeface="Times New Roman" panose="02020603050405020304" pitchFamily="18" charset="0"/>
                  <a:ea typeface="宋体" panose="02010600030101010101" pitchFamily="2" charset="-122"/>
                  <a:cs typeface="Times New Roman" panose="02020603050405020304" pitchFamily="18" charset="0"/>
                </a:rPr>
                <a:t>；</a:t>
              </a:r>
            </a:p>
            <a:p>
              <a:pPr algn="just">
                <a:spcBef>
                  <a:spcPct val="0"/>
                </a:spcBef>
                <a:buClrTx/>
                <a:buSzTx/>
                <a:buFontTx/>
                <a:buNone/>
              </a:pPr>
              <a:r>
                <a:rPr lang="zh-CN" altLang="en-US" sz="1800" dirty="0">
                  <a:latin typeface="Times New Roman" panose="02020603050405020304" pitchFamily="18" charset="0"/>
                  <a:ea typeface="宋体" panose="02010600030101010101" pitchFamily="2" charset="-122"/>
                  <a:cs typeface="Times New Roman" panose="02020603050405020304" pitchFamily="18" charset="0"/>
                </a:rPr>
                <a:t>     </a:t>
              </a:r>
              <a:r>
                <a:rPr lang="en-US" altLang="zh-CN" sz="1800" dirty="0">
                  <a:latin typeface="Times New Roman" panose="02020603050405020304" pitchFamily="18" charset="0"/>
                  <a:ea typeface="宋体" panose="02010600030101010101" pitchFamily="2" charset="-122"/>
                  <a:cs typeface="Times New Roman" panose="02020603050405020304" pitchFamily="18" charset="0"/>
                </a:rPr>
                <a:t>… …</a:t>
              </a:r>
            </a:p>
            <a:p>
              <a:pPr algn="just">
                <a:spcBef>
                  <a:spcPct val="0"/>
                </a:spcBef>
                <a:buClrTx/>
                <a:buSzTx/>
                <a:buFontTx/>
                <a:buNone/>
              </a:pPr>
              <a:r>
                <a:rPr lang="en-US" altLang="zh-CN" sz="1800" dirty="0">
                  <a:latin typeface="Times New Roman" panose="02020603050405020304" pitchFamily="18" charset="0"/>
                  <a:ea typeface="宋体" panose="02010600030101010101" pitchFamily="2" charset="-122"/>
                  <a:cs typeface="Times New Roman" panose="02020603050405020304" pitchFamily="18" charset="0"/>
                </a:rPr>
                <a:t>     </a:t>
              </a:r>
              <a:r>
                <a:rPr lang="zh-CN" altLang="en-US" sz="1800" dirty="0">
                  <a:latin typeface="Times New Roman" panose="02020603050405020304" pitchFamily="18" charset="0"/>
                  <a:ea typeface="宋体" panose="02010600030101010101" pitchFamily="2" charset="-122"/>
                  <a:cs typeface="Times New Roman" panose="02020603050405020304" pitchFamily="18" charset="0"/>
                </a:rPr>
                <a:t>数据类型 </a:t>
              </a:r>
              <a:r>
                <a:rPr lang="en-US" altLang="zh-CN" sz="1800" dirty="0">
                  <a:latin typeface="Times New Roman" panose="02020603050405020304" pitchFamily="18" charset="0"/>
                  <a:ea typeface="宋体" panose="02010600030101010101" pitchFamily="2" charset="-122"/>
                  <a:cs typeface="Times New Roman" panose="02020603050405020304" pitchFamily="18" charset="0"/>
                </a:rPr>
                <a:t>n  </a:t>
              </a:r>
              <a:r>
                <a:rPr lang="zh-CN" altLang="en-US" sz="1800" dirty="0">
                  <a:latin typeface="Times New Roman" panose="02020603050405020304" pitchFamily="18" charset="0"/>
                  <a:ea typeface="宋体" panose="02010600030101010101" pitchFamily="2" charset="-122"/>
                  <a:cs typeface="Times New Roman" panose="02020603050405020304" pitchFamily="18" charset="0"/>
                </a:rPr>
                <a:t>成员名</a:t>
              </a:r>
              <a:r>
                <a:rPr lang="en-US" altLang="zh-CN" sz="1800" dirty="0">
                  <a:latin typeface="Times New Roman" panose="02020603050405020304" pitchFamily="18" charset="0"/>
                  <a:ea typeface="宋体" panose="02010600030101010101" pitchFamily="2" charset="-122"/>
                  <a:cs typeface="Times New Roman" panose="02020603050405020304" pitchFamily="18" charset="0"/>
                </a:rPr>
                <a:t>n</a:t>
              </a:r>
              <a:r>
                <a:rPr lang="zh-CN" altLang="en-US" sz="1800" dirty="0">
                  <a:latin typeface="Times New Roman" panose="02020603050405020304" pitchFamily="18" charset="0"/>
                  <a:ea typeface="宋体" panose="02010600030101010101" pitchFamily="2" charset="-122"/>
                  <a:cs typeface="Times New Roman" panose="02020603050405020304" pitchFamily="18" charset="0"/>
                </a:rPr>
                <a:t>；</a:t>
              </a:r>
            </a:p>
            <a:p>
              <a:pPr algn="just">
                <a:spcBef>
                  <a:spcPct val="0"/>
                </a:spcBef>
                <a:buClrTx/>
                <a:buSzTx/>
                <a:buFontTx/>
                <a:buNone/>
              </a:pPr>
              <a:r>
                <a:rPr lang="en-US" altLang="zh-CN" sz="1800" dirty="0">
                  <a:latin typeface="Times New Roman" panose="02020603050405020304" pitchFamily="18" charset="0"/>
                  <a:ea typeface="宋体" panose="02010600030101010101" pitchFamily="2" charset="-122"/>
                  <a:cs typeface="Times New Roman" panose="02020603050405020304" pitchFamily="18" charset="0"/>
                </a:rPr>
                <a:t>} </a:t>
              </a:r>
              <a:r>
                <a:rPr lang="zh-CN" altLang="en-US" sz="1800" dirty="0">
                  <a:latin typeface="Times New Roman" panose="02020603050405020304" pitchFamily="18" charset="0"/>
                  <a:ea typeface="宋体" panose="02010600030101010101" pitchFamily="2" charset="-122"/>
                  <a:cs typeface="Times New Roman" panose="02020603050405020304" pitchFamily="18" charset="0"/>
                </a:rPr>
                <a:t>；</a:t>
              </a:r>
              <a:endParaRPr kumimoji="1" lang="zh-CN" altLang="en-US" sz="1800" dirty="0">
                <a:solidFill>
                  <a:schemeClr val="tx2"/>
                </a:solidFill>
                <a:latin typeface="Times New Roman" panose="02020603050405020304" pitchFamily="18" charset="0"/>
                <a:ea typeface="宋体" panose="02010600030101010101" pitchFamily="2" charset="-122"/>
                <a:cs typeface="Times New Roman" panose="02020603050405020304" pitchFamily="18" charset="0"/>
              </a:endParaRPr>
            </a:p>
          </p:txBody>
        </p:sp>
      </p:grpSp>
    </p:spTree>
    <p:extLst>
      <p:ext uri="{BB962C8B-B14F-4D97-AF65-F5344CB8AC3E}">
        <p14:creationId xmlns:p14="http://schemas.microsoft.com/office/powerpoint/2010/main" val="3016345411"/>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ACB7CD-0F87-A0AE-8FB8-3D540BCBDDB7}"/>
            </a:ext>
          </a:extLst>
        </p:cNvPr>
        <p:cNvGrpSpPr/>
        <p:nvPr/>
      </p:nvGrpSpPr>
      <p:grpSpPr>
        <a:xfrm>
          <a:off x="0" y="0"/>
          <a:ext cx="0" cy="0"/>
          <a:chOff x="0" y="0"/>
          <a:chExt cx="0" cy="0"/>
        </a:xfrm>
      </p:grpSpPr>
      <p:sp>
        <p:nvSpPr>
          <p:cNvPr id="4" name="文本框 3">
            <a:extLst>
              <a:ext uri="{FF2B5EF4-FFF2-40B4-BE49-F238E27FC236}">
                <a16:creationId xmlns:a16="http://schemas.microsoft.com/office/drawing/2014/main" id="{1F697616-17C1-57FC-2277-1E361AFB257A}"/>
              </a:ext>
            </a:extLst>
          </p:cNvPr>
          <p:cNvSpPr txBox="1"/>
          <p:nvPr/>
        </p:nvSpPr>
        <p:spPr>
          <a:xfrm>
            <a:off x="900848" y="121514"/>
            <a:ext cx="10560350" cy="584775"/>
          </a:xfrm>
          <a:prstGeom prst="rect">
            <a:avLst/>
          </a:prstGeom>
          <a:noFill/>
        </p:spPr>
        <p:txBody>
          <a:bodyPr wrap="square">
            <a:spAutoFit/>
          </a:bodyPr>
          <a:lstStyle/>
          <a:p>
            <a:r>
              <a:rPr lang="en-US" altLang="zh-CN" sz="3200" b="1" dirty="0">
                <a:latin typeface="微软雅黑" panose="020B0503020204020204" pitchFamily="34" charset="-122"/>
                <a:ea typeface="微软雅黑" panose="020B0503020204020204" pitchFamily="34" charset="-122"/>
                <a:cs typeface="+mj-cs"/>
              </a:rPr>
              <a:t>3.5 </a:t>
            </a:r>
            <a:r>
              <a:rPr lang="zh-CN" altLang="en-US" sz="3200" b="1" dirty="0">
                <a:latin typeface="微软雅黑" panose="020B0503020204020204" pitchFamily="34" charset="-122"/>
                <a:ea typeface="微软雅黑" panose="020B0503020204020204" pitchFamily="34" charset="-122"/>
                <a:cs typeface="+mj-cs"/>
              </a:rPr>
              <a:t>结构与联合</a:t>
            </a:r>
          </a:p>
        </p:txBody>
      </p:sp>
      <p:sp>
        <p:nvSpPr>
          <p:cNvPr id="17" name="文本框 16">
            <a:extLst>
              <a:ext uri="{FF2B5EF4-FFF2-40B4-BE49-F238E27FC236}">
                <a16:creationId xmlns:a16="http://schemas.microsoft.com/office/drawing/2014/main" id="{BEE31FB1-1FAA-D449-3574-A80A5A3834F0}"/>
              </a:ext>
            </a:extLst>
          </p:cNvPr>
          <p:cNvSpPr txBox="1"/>
          <p:nvPr/>
        </p:nvSpPr>
        <p:spPr>
          <a:xfrm>
            <a:off x="900848" y="1025599"/>
            <a:ext cx="7367549" cy="2308324"/>
          </a:xfrm>
          <a:prstGeom prst="rect">
            <a:avLst/>
          </a:prstGeom>
          <a:noFill/>
        </p:spPr>
        <p:txBody>
          <a:bodyPr wrap="square">
            <a:spAutoFit/>
          </a:bodyPr>
          <a:lstStyle/>
          <a:p>
            <a:pPr algn="just">
              <a:buFont typeface="Wingdings" panose="05000000000000000000" pitchFamily="2" charset="2"/>
              <a:buNone/>
              <a:defRPr/>
            </a:pPr>
            <a:r>
              <a:rPr lang="zh-CN" altLang="en-US" sz="1600" dirty="0">
                <a:latin typeface="Times New Roman" panose="02020603050405020304" pitchFamily="18" charset="0"/>
                <a:ea typeface="宋体" panose="02010600030101010101" pitchFamily="2" charset="-122"/>
                <a:cs typeface="Times New Roman" panose="02020603050405020304" pitchFamily="18" charset="0"/>
              </a:rPr>
              <a:t>例如，下面定义了一个学生信息的结构类型：</a:t>
            </a:r>
          </a:p>
          <a:p>
            <a:pPr algn="just">
              <a:buFont typeface="Wingdings" panose="05000000000000000000" pitchFamily="2" charset="2"/>
              <a:buNone/>
              <a:defRPr/>
            </a:pPr>
            <a:r>
              <a:rPr lang="en-US" altLang="zh-CN" sz="1600" dirty="0" err="1">
                <a:latin typeface="Times New Roman" panose="02020603050405020304" pitchFamily="18" charset="0"/>
                <a:ea typeface="宋体" panose="02010600030101010101" pitchFamily="2" charset="-122"/>
                <a:cs typeface="Times New Roman" panose="02020603050405020304" pitchFamily="18" charset="0"/>
              </a:rPr>
              <a:t>enum</a:t>
            </a:r>
            <a:r>
              <a:rPr lang="en-US" altLang="zh-CN" sz="1600" dirty="0">
                <a:latin typeface="Times New Roman" panose="02020603050405020304" pitchFamily="18" charset="0"/>
                <a:ea typeface="宋体" panose="02010600030101010101" pitchFamily="2" charset="-122"/>
                <a:cs typeface="Times New Roman" panose="02020603050405020304" pitchFamily="18" charset="0"/>
              </a:rPr>
              <a:t> gender {man, </a:t>
            </a:r>
            <a:r>
              <a:rPr lang="en-US" altLang="zh-CN" sz="1600" dirty="0" err="1">
                <a:latin typeface="Times New Roman" panose="02020603050405020304" pitchFamily="18" charset="0"/>
                <a:ea typeface="宋体" panose="02010600030101010101" pitchFamily="2" charset="-122"/>
                <a:cs typeface="Times New Roman" panose="02020603050405020304" pitchFamily="18" charset="0"/>
              </a:rPr>
              <a:t>ferman</a:t>
            </a:r>
            <a:r>
              <a:rPr lang="en-US" altLang="zh-CN" sz="1600" dirty="0">
                <a:latin typeface="Times New Roman" panose="02020603050405020304" pitchFamily="18" charset="0"/>
                <a:ea typeface="宋体" panose="02010600030101010101" pitchFamily="2" charset="-122"/>
                <a:cs typeface="Times New Roman" panose="02020603050405020304" pitchFamily="18" charset="0"/>
              </a:rPr>
              <a:t>};</a:t>
            </a:r>
          </a:p>
          <a:p>
            <a:pPr algn="just">
              <a:buFont typeface="Wingdings" panose="05000000000000000000" pitchFamily="2" charset="2"/>
              <a:buNone/>
              <a:defRPr/>
            </a:pPr>
            <a:r>
              <a:rPr lang="en-US" altLang="zh-CN" sz="1600" b="1" dirty="0">
                <a:solidFill>
                  <a:srgbClr val="FF0000"/>
                </a:solidFill>
                <a:latin typeface="Times New Roman" panose="02020603050405020304" pitchFamily="18" charset="0"/>
                <a:ea typeface="宋体" panose="02010600030101010101" pitchFamily="2" charset="-122"/>
                <a:cs typeface="Times New Roman" panose="02020603050405020304" pitchFamily="18" charset="0"/>
              </a:rPr>
              <a:t>struct student</a:t>
            </a:r>
          </a:p>
          <a:p>
            <a:pPr algn="just">
              <a:buFont typeface="Wingdings" panose="05000000000000000000" pitchFamily="2" charset="2"/>
              <a:buNone/>
              <a:defRPr/>
            </a:pPr>
            <a:r>
              <a:rPr lang="en-US" altLang="zh-CN" sz="1600" dirty="0">
                <a:latin typeface="Times New Roman" panose="02020603050405020304" pitchFamily="18" charset="0"/>
                <a:ea typeface="宋体" panose="02010600030101010101" pitchFamily="2" charset="-122"/>
                <a:cs typeface="Times New Roman" panose="02020603050405020304" pitchFamily="18" charset="0"/>
              </a:rPr>
              <a:t>{</a:t>
            </a:r>
          </a:p>
          <a:p>
            <a:pPr algn="just">
              <a:buFont typeface="Wingdings" panose="05000000000000000000" pitchFamily="2" charset="2"/>
              <a:buNone/>
              <a:defRPr/>
            </a:pPr>
            <a:r>
              <a:rPr lang="en-US" altLang="zh-CN" sz="1600" dirty="0">
                <a:latin typeface="Times New Roman" panose="02020603050405020304" pitchFamily="18" charset="0"/>
                <a:ea typeface="宋体" panose="02010600030101010101" pitchFamily="2" charset="-122"/>
                <a:cs typeface="Times New Roman" panose="02020603050405020304" pitchFamily="18" charset="0"/>
              </a:rPr>
              <a:t>        long </a:t>
            </a:r>
            <a:r>
              <a:rPr lang="en-US" altLang="zh-CN" sz="1600" dirty="0" err="1">
                <a:latin typeface="Times New Roman" panose="02020603050405020304" pitchFamily="18" charset="0"/>
                <a:ea typeface="宋体" panose="02010600030101010101" pitchFamily="2" charset="-122"/>
                <a:cs typeface="Times New Roman" panose="02020603050405020304" pitchFamily="18" charset="0"/>
              </a:rPr>
              <a:t>no,birthday</a:t>
            </a:r>
            <a:r>
              <a:rPr lang="en-US" altLang="zh-CN" sz="1600" dirty="0">
                <a:latin typeface="Times New Roman" panose="02020603050405020304" pitchFamily="18" charset="0"/>
                <a:ea typeface="宋体" panose="02010600030101010101" pitchFamily="2" charset="-122"/>
                <a:cs typeface="Times New Roman" panose="02020603050405020304" pitchFamily="18" charset="0"/>
              </a:rPr>
              <a:t>;   //</a:t>
            </a:r>
            <a:r>
              <a:rPr lang="zh-CN" altLang="en-US" sz="1600" dirty="0">
                <a:latin typeface="Times New Roman" panose="02020603050405020304" pitchFamily="18" charset="0"/>
                <a:ea typeface="宋体" panose="02010600030101010101" pitchFamily="2" charset="-122"/>
                <a:cs typeface="Times New Roman" panose="02020603050405020304" pitchFamily="18" charset="0"/>
              </a:rPr>
              <a:t>学号，生日</a:t>
            </a:r>
          </a:p>
          <a:p>
            <a:pPr algn="just">
              <a:buFont typeface="Wingdings" panose="05000000000000000000" pitchFamily="2" charset="2"/>
              <a:buNone/>
              <a:defRPr/>
            </a:pPr>
            <a:r>
              <a:rPr lang="zh-CN" altLang="en-US" sz="1600" dirty="0">
                <a:latin typeface="Times New Roman" panose="02020603050405020304" pitchFamily="18" charset="0"/>
                <a:ea typeface="宋体" panose="02010600030101010101" pitchFamily="2" charset="-122"/>
                <a:cs typeface="Times New Roman" panose="02020603050405020304" pitchFamily="18" charset="0"/>
              </a:rPr>
              <a:t>        </a:t>
            </a:r>
            <a:r>
              <a:rPr lang="en-US" altLang="zh-CN" sz="1600" dirty="0">
                <a:latin typeface="Times New Roman" panose="02020603050405020304" pitchFamily="18" charset="0"/>
                <a:ea typeface="宋体" panose="02010600030101010101" pitchFamily="2" charset="-122"/>
                <a:cs typeface="Times New Roman" panose="02020603050405020304" pitchFamily="18" charset="0"/>
              </a:rPr>
              <a:t>char name[22];      //</a:t>
            </a:r>
            <a:r>
              <a:rPr lang="zh-CN" altLang="en-US" sz="1600" dirty="0">
                <a:latin typeface="Times New Roman" panose="02020603050405020304" pitchFamily="18" charset="0"/>
                <a:ea typeface="宋体" panose="02010600030101010101" pitchFamily="2" charset="-122"/>
                <a:cs typeface="Times New Roman" panose="02020603050405020304" pitchFamily="18" charset="0"/>
              </a:rPr>
              <a:t>姓名</a:t>
            </a:r>
          </a:p>
          <a:p>
            <a:pPr algn="just">
              <a:buFont typeface="Wingdings" panose="05000000000000000000" pitchFamily="2" charset="2"/>
              <a:buNone/>
              <a:defRPr/>
            </a:pPr>
            <a:r>
              <a:rPr lang="zh-CN" altLang="en-US" sz="1600" dirty="0">
                <a:latin typeface="Times New Roman" panose="02020603050405020304" pitchFamily="18" charset="0"/>
                <a:ea typeface="宋体" panose="02010600030101010101" pitchFamily="2" charset="-122"/>
                <a:cs typeface="Times New Roman" panose="02020603050405020304" pitchFamily="18" charset="0"/>
              </a:rPr>
              <a:t>        </a:t>
            </a:r>
            <a:r>
              <a:rPr lang="en-US" altLang="zh-CN" sz="1600" dirty="0">
                <a:latin typeface="Times New Roman" panose="02020603050405020304" pitchFamily="18" charset="0"/>
                <a:ea typeface="宋体" panose="02010600030101010101" pitchFamily="2" charset="-122"/>
                <a:cs typeface="Times New Roman" panose="02020603050405020304" pitchFamily="18" charset="0"/>
              </a:rPr>
              <a:t>gender sex;            //</a:t>
            </a:r>
            <a:r>
              <a:rPr lang="zh-CN" altLang="en-US" sz="1600" dirty="0">
                <a:latin typeface="Times New Roman" panose="02020603050405020304" pitchFamily="18" charset="0"/>
                <a:ea typeface="宋体" panose="02010600030101010101" pitchFamily="2" charset="-122"/>
                <a:cs typeface="Times New Roman" panose="02020603050405020304" pitchFamily="18" charset="0"/>
              </a:rPr>
              <a:t>性别</a:t>
            </a:r>
          </a:p>
          <a:p>
            <a:pPr algn="just">
              <a:buFont typeface="Wingdings" panose="05000000000000000000" pitchFamily="2" charset="2"/>
              <a:buNone/>
              <a:defRPr/>
            </a:pPr>
            <a:r>
              <a:rPr lang="zh-CN" altLang="en-US" sz="1600" dirty="0">
                <a:latin typeface="Times New Roman" panose="02020603050405020304" pitchFamily="18" charset="0"/>
                <a:ea typeface="宋体" panose="02010600030101010101" pitchFamily="2" charset="-122"/>
                <a:cs typeface="Times New Roman" panose="02020603050405020304" pitchFamily="18" charset="0"/>
              </a:rPr>
              <a:t>        </a:t>
            </a:r>
            <a:r>
              <a:rPr lang="en-US" altLang="zh-CN" sz="1600" dirty="0">
                <a:latin typeface="Times New Roman" panose="02020603050405020304" pitchFamily="18" charset="0"/>
                <a:ea typeface="宋体" panose="02010600030101010101" pitchFamily="2" charset="-122"/>
                <a:cs typeface="Times New Roman" panose="02020603050405020304" pitchFamily="18" charset="0"/>
              </a:rPr>
              <a:t>float score;            //</a:t>
            </a:r>
            <a:r>
              <a:rPr lang="zh-CN" altLang="en-US" sz="1600" dirty="0">
                <a:latin typeface="Times New Roman" panose="02020603050405020304" pitchFamily="18" charset="0"/>
                <a:ea typeface="宋体" panose="02010600030101010101" pitchFamily="2" charset="-122"/>
                <a:cs typeface="Times New Roman" panose="02020603050405020304" pitchFamily="18" charset="0"/>
              </a:rPr>
              <a:t>成绩</a:t>
            </a:r>
          </a:p>
          <a:p>
            <a:pPr algn="just">
              <a:buFont typeface="Wingdings" panose="05000000000000000000" pitchFamily="2" charset="2"/>
              <a:buNone/>
              <a:defRPr/>
            </a:pPr>
            <a:r>
              <a:rPr lang="en-US" altLang="zh-CN" sz="1600" dirty="0">
                <a:latin typeface="Times New Roman" panose="02020603050405020304" pitchFamily="18" charset="0"/>
                <a:ea typeface="宋体" panose="02010600030101010101" pitchFamily="2" charset="-122"/>
                <a:cs typeface="Times New Roman" panose="02020603050405020304" pitchFamily="18" charset="0"/>
              </a:rPr>
              <a:t>}</a:t>
            </a:r>
            <a:r>
              <a:rPr lang="zh-CN" altLang="en-US" sz="1600" dirty="0">
                <a:latin typeface="Times New Roman" panose="02020603050405020304" pitchFamily="18" charset="0"/>
                <a:ea typeface="宋体" panose="02010600030101010101" pitchFamily="2" charset="-122"/>
                <a:cs typeface="Times New Roman" panose="02020603050405020304" pitchFamily="18" charset="0"/>
              </a:rPr>
              <a:t>；</a:t>
            </a:r>
          </a:p>
        </p:txBody>
      </p:sp>
      <p:sp>
        <p:nvSpPr>
          <p:cNvPr id="22" name="Rectangle 7">
            <a:extLst>
              <a:ext uri="{FF2B5EF4-FFF2-40B4-BE49-F238E27FC236}">
                <a16:creationId xmlns:a16="http://schemas.microsoft.com/office/drawing/2014/main" id="{DA5F6911-5633-6555-DD71-A0C730D85BE1}"/>
              </a:ext>
            </a:extLst>
          </p:cNvPr>
          <p:cNvSpPr>
            <a:spLocks noChangeArrowheads="1"/>
          </p:cNvSpPr>
          <p:nvPr/>
        </p:nvSpPr>
        <p:spPr bwMode="auto">
          <a:xfrm>
            <a:off x="4262737" y="1354784"/>
            <a:ext cx="8382000" cy="1649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marL="0" indent="0" algn="just" eaLnBrk="1" hangingPunct="1">
              <a:buClr>
                <a:srgbClr val="FF3300"/>
              </a:buClr>
              <a:buNone/>
            </a:pPr>
            <a:endParaRPr lang="zh-CN" altLang="en-US" sz="1800" dirty="0">
              <a:latin typeface="Times New Roman" panose="02020603050405020304" pitchFamily="18" charset="0"/>
              <a:cs typeface="Times New Roman" panose="02020603050405020304" pitchFamily="18" charset="0"/>
            </a:endParaRPr>
          </a:p>
        </p:txBody>
      </p:sp>
      <p:grpSp>
        <p:nvGrpSpPr>
          <p:cNvPr id="30" name="组合 29">
            <a:extLst>
              <a:ext uri="{FF2B5EF4-FFF2-40B4-BE49-F238E27FC236}">
                <a16:creationId xmlns:a16="http://schemas.microsoft.com/office/drawing/2014/main" id="{3F9B9847-69F6-2ADB-BDC8-068464B2C22D}"/>
              </a:ext>
            </a:extLst>
          </p:cNvPr>
          <p:cNvGrpSpPr/>
          <p:nvPr/>
        </p:nvGrpSpPr>
        <p:grpSpPr>
          <a:xfrm>
            <a:off x="900848" y="3429001"/>
            <a:ext cx="9637612" cy="2545080"/>
            <a:chOff x="3816195" y="1252787"/>
            <a:chExt cx="7736218" cy="2600475"/>
          </a:xfrm>
        </p:grpSpPr>
        <p:sp>
          <p:nvSpPr>
            <p:cNvPr id="21" name="矩形: 圆角 20">
              <a:extLst>
                <a:ext uri="{FF2B5EF4-FFF2-40B4-BE49-F238E27FC236}">
                  <a16:creationId xmlns:a16="http://schemas.microsoft.com/office/drawing/2014/main" id="{38A7600E-23CC-B086-5898-8729BF0C1D68}"/>
                </a:ext>
              </a:extLst>
            </p:cNvPr>
            <p:cNvSpPr/>
            <p:nvPr/>
          </p:nvSpPr>
          <p:spPr>
            <a:xfrm>
              <a:off x="3816195" y="1252787"/>
              <a:ext cx="7736218" cy="2600475"/>
            </a:xfrm>
            <a:prstGeom prst="roundRect">
              <a:avLst>
                <a:gd name="adj" fmla="val 5093"/>
              </a:avLst>
            </a:prstGeom>
            <a:solidFill>
              <a:schemeClr val="bg1"/>
            </a:solidFill>
            <a:ln w="1905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Times New Roman" panose="02020603050405020304" pitchFamily="18" charset="0"/>
                <a:ea typeface="宋体" panose="02010600030101010101" pitchFamily="2" charset="-122"/>
                <a:cs typeface="Times New Roman" panose="02020603050405020304" pitchFamily="18" charset="0"/>
              </a:endParaRPr>
            </a:p>
          </p:txBody>
        </p:sp>
        <p:sp>
          <p:nvSpPr>
            <p:cNvPr id="25" name="文本框 24">
              <a:extLst>
                <a:ext uri="{FF2B5EF4-FFF2-40B4-BE49-F238E27FC236}">
                  <a16:creationId xmlns:a16="http://schemas.microsoft.com/office/drawing/2014/main" id="{189B4A1D-4ED3-144E-5DED-BC0745F24C41}"/>
                </a:ext>
              </a:extLst>
            </p:cNvPr>
            <p:cNvSpPr txBox="1"/>
            <p:nvPr/>
          </p:nvSpPr>
          <p:spPr>
            <a:xfrm>
              <a:off x="3926267" y="1354784"/>
              <a:ext cx="7626146" cy="1754326"/>
            </a:xfrm>
            <a:prstGeom prst="rect">
              <a:avLst/>
            </a:prstGeom>
            <a:noFill/>
          </p:spPr>
          <p:txBody>
            <a:bodyPr wrap="square">
              <a:spAutoFit/>
            </a:bodyPr>
            <a:lstStyle/>
            <a:p>
              <a:pPr marL="285750" indent="-285750" algn="just">
                <a:buFont typeface="Arial" panose="020B0604020202020204" pitchFamily="34" charset="0"/>
                <a:buChar char="•"/>
              </a:pPr>
              <a:r>
                <a:rPr lang="zh-CN" altLang="en-US" dirty="0">
                  <a:latin typeface="Times New Roman" panose="02020603050405020304" pitchFamily="18" charset="0"/>
                  <a:ea typeface="宋体" panose="02010600030101010101" pitchFamily="2" charset="-122"/>
                  <a:cs typeface="Times New Roman" panose="02020603050405020304" pitchFamily="18" charset="0"/>
                </a:rPr>
                <a:t>结构类型是由多个成员类型组合而成，所以结构类型变量所占内存的大小理论上应为各个成员所占内存大小之和；为了提高对内存的存取速度，C++分配各个结构成员的内存空间以字为单位，以保证其地址在字的整数倍处，所以结构成员内存空间存在间隙。 </a:t>
              </a:r>
            </a:p>
            <a:p>
              <a:pPr marL="285750" indent="-285750" algn="just">
                <a:buFont typeface="Arial" panose="020B0604020202020204" pitchFamily="34" charset="0"/>
                <a:buChar char="•"/>
              </a:pPr>
              <a:r>
                <a:rPr lang="zh-CN" altLang="en-US" dirty="0">
                  <a:latin typeface="Times New Roman" panose="02020603050405020304" pitchFamily="18" charset="0"/>
                  <a:ea typeface="宋体" panose="02010600030101010101" pitchFamily="2" charset="-122"/>
                  <a:cs typeface="Times New Roman" panose="02020603050405020304" pitchFamily="18" charset="0"/>
                </a:rPr>
                <a:t>定义了一个结构类型，但并没有定义变量，结构类型中的成员名既不能当作类型名也不能当作变量使用。</a:t>
              </a:r>
            </a:p>
          </p:txBody>
        </p:sp>
        <p:sp>
          <p:nvSpPr>
            <p:cNvPr id="29" name="文本框 28">
              <a:extLst>
                <a:ext uri="{FF2B5EF4-FFF2-40B4-BE49-F238E27FC236}">
                  <a16:creationId xmlns:a16="http://schemas.microsoft.com/office/drawing/2014/main" id="{10AF7462-EA45-BC5A-9AEA-5DFB9106B4EF}"/>
                </a:ext>
              </a:extLst>
            </p:cNvPr>
            <p:cNvSpPr txBox="1"/>
            <p:nvPr/>
          </p:nvSpPr>
          <p:spPr>
            <a:xfrm>
              <a:off x="4160937" y="2887941"/>
              <a:ext cx="6243151" cy="646331"/>
            </a:xfrm>
            <a:prstGeom prst="rect">
              <a:avLst/>
            </a:prstGeom>
            <a:noFill/>
          </p:spPr>
          <p:txBody>
            <a:bodyPr wrap="square">
              <a:spAutoFit/>
            </a:bodyPr>
            <a:lstStyle/>
            <a:p>
              <a:pPr algn="just"/>
              <a:r>
                <a:rPr lang="zh-CN" altLang="en-US" sz="1800" dirty="0">
                  <a:latin typeface="Times New Roman" panose="02020603050405020304" pitchFamily="18" charset="0"/>
                  <a:ea typeface="宋体" panose="02010600030101010101" pitchFamily="2" charset="-122"/>
                  <a:cs typeface="Times New Roman" panose="02020603050405020304" pitchFamily="18" charset="0"/>
                </a:rPr>
                <a:t>score=95;                   //错误，成员名不能当作变量</a:t>
              </a:r>
            </a:p>
            <a:p>
              <a:pPr algn="just"/>
              <a:r>
                <a:rPr lang="zh-CN" altLang="en-US" sz="1800" dirty="0">
                  <a:latin typeface="Times New Roman" panose="02020603050405020304" pitchFamily="18" charset="0"/>
                  <a:ea typeface="宋体" panose="02010600030101010101" pitchFamily="2" charset="-122"/>
                  <a:cs typeface="Times New Roman" panose="02020603050405020304" pitchFamily="18" charset="0"/>
                </a:rPr>
                <a:t>cout&lt;&lt;sizeof(name);  //成员名不能当作类型名</a:t>
              </a:r>
              <a:endParaRPr lang="zh-CN" altLang="en-US" dirty="0"/>
            </a:p>
          </p:txBody>
        </p:sp>
      </p:grpSp>
      <p:cxnSp>
        <p:nvCxnSpPr>
          <p:cNvPr id="31" name="直接连接符 30">
            <a:extLst>
              <a:ext uri="{FF2B5EF4-FFF2-40B4-BE49-F238E27FC236}">
                <a16:creationId xmlns:a16="http://schemas.microsoft.com/office/drawing/2014/main" id="{F6E2E74F-CB03-168A-296F-5931E9941804}"/>
              </a:ext>
            </a:extLst>
          </p:cNvPr>
          <p:cNvCxnSpPr>
            <a:cxnSpLocks/>
          </p:cNvCxnSpPr>
          <p:nvPr/>
        </p:nvCxnSpPr>
        <p:spPr>
          <a:xfrm>
            <a:off x="1284029" y="5030061"/>
            <a:ext cx="5957415" cy="0"/>
          </a:xfrm>
          <a:prstGeom prst="line">
            <a:avLst/>
          </a:prstGeom>
          <a:ln w="15875">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71622264"/>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784C25-7DF5-64DF-E0BB-F6B8CAE9F535}"/>
            </a:ext>
          </a:extLst>
        </p:cNvPr>
        <p:cNvGrpSpPr/>
        <p:nvPr/>
      </p:nvGrpSpPr>
      <p:grpSpPr>
        <a:xfrm>
          <a:off x="0" y="0"/>
          <a:ext cx="0" cy="0"/>
          <a:chOff x="0" y="0"/>
          <a:chExt cx="0" cy="0"/>
        </a:xfrm>
      </p:grpSpPr>
      <p:sp>
        <p:nvSpPr>
          <p:cNvPr id="2" name="文本框 1">
            <a:extLst>
              <a:ext uri="{FF2B5EF4-FFF2-40B4-BE49-F238E27FC236}">
                <a16:creationId xmlns:a16="http://schemas.microsoft.com/office/drawing/2014/main" id="{37161645-9E95-E4FC-C790-A5681E931777}"/>
              </a:ext>
            </a:extLst>
          </p:cNvPr>
          <p:cNvSpPr txBox="1"/>
          <p:nvPr/>
        </p:nvSpPr>
        <p:spPr>
          <a:xfrm>
            <a:off x="900848" y="121514"/>
            <a:ext cx="10560350" cy="584775"/>
          </a:xfrm>
          <a:prstGeom prst="rect">
            <a:avLst/>
          </a:prstGeom>
          <a:noFill/>
        </p:spPr>
        <p:txBody>
          <a:bodyPr wrap="square">
            <a:spAutoFit/>
          </a:bodyPr>
          <a:lstStyle/>
          <a:p>
            <a:r>
              <a:rPr lang="en-US" altLang="zh-CN" sz="3200" b="1" dirty="0">
                <a:latin typeface="微软雅黑" panose="020B0503020204020204" pitchFamily="34" charset="-122"/>
                <a:ea typeface="微软雅黑" panose="020B0503020204020204" pitchFamily="34" charset="-122"/>
                <a:cs typeface="+mj-cs"/>
              </a:rPr>
              <a:t>3.5.2 </a:t>
            </a:r>
            <a:r>
              <a:rPr lang="zh-CN" altLang="en-US" sz="3200" b="1" dirty="0">
                <a:latin typeface="微软雅黑" panose="020B0503020204020204" pitchFamily="34" charset="-122"/>
                <a:ea typeface="微软雅黑" panose="020B0503020204020204" pitchFamily="34" charset="-122"/>
                <a:cs typeface="+mj-cs"/>
              </a:rPr>
              <a:t>联合</a:t>
            </a:r>
          </a:p>
        </p:txBody>
      </p:sp>
      <p:grpSp>
        <p:nvGrpSpPr>
          <p:cNvPr id="3" name="组合 2">
            <a:extLst>
              <a:ext uri="{FF2B5EF4-FFF2-40B4-BE49-F238E27FC236}">
                <a16:creationId xmlns:a16="http://schemas.microsoft.com/office/drawing/2014/main" id="{827578D8-0669-8A5F-C3D2-5B62972821DA}"/>
              </a:ext>
            </a:extLst>
          </p:cNvPr>
          <p:cNvGrpSpPr/>
          <p:nvPr/>
        </p:nvGrpSpPr>
        <p:grpSpPr>
          <a:xfrm>
            <a:off x="629335" y="1042426"/>
            <a:ext cx="3184084" cy="310896"/>
            <a:chOff x="629335" y="1042426"/>
            <a:chExt cx="3184084" cy="310896"/>
          </a:xfrm>
        </p:grpSpPr>
        <p:sp>
          <p:nvSpPr>
            <p:cNvPr id="4" name="core goal text">
              <a:extLst>
                <a:ext uri="{FF2B5EF4-FFF2-40B4-BE49-F238E27FC236}">
                  <a16:creationId xmlns:a16="http://schemas.microsoft.com/office/drawing/2014/main" id="{AFA37A8C-03CA-7BC1-4453-77F9E8250599}"/>
                </a:ext>
              </a:extLst>
            </p:cNvPr>
            <p:cNvSpPr txBox="1"/>
            <p:nvPr/>
          </p:nvSpPr>
          <p:spPr>
            <a:xfrm>
              <a:off x="1179059" y="1042426"/>
              <a:ext cx="2608081" cy="310896"/>
            </a:xfrm>
            <a:prstGeom prst="rect">
              <a:avLst/>
            </a:prstGeom>
            <a:noFill/>
            <a:ln>
              <a:noFill/>
            </a:ln>
          </p:spPr>
          <p:txBody>
            <a:bodyPr vert="horz" wrap="square" lIns="0" tIns="0" rIns="0" bIns="0" rtlCol="0" anchor="ctr">
              <a:noAutofit/>
            </a:bodyPr>
            <a:lstStyle/>
            <a:p>
              <a:pPr algn="l"/>
              <a:r>
                <a:rPr lang="zh-CN" altLang="en-US" sz="2400" b="1" dirty="0">
                  <a:solidFill>
                    <a:srgbClr val="1C51C8"/>
                  </a:solidFill>
                  <a:latin typeface="Times New Roman" panose="02020603050405020304" pitchFamily="18" charset="0"/>
                  <a:ea typeface="Microsoft YaHei UI"/>
                  <a:cs typeface="Times New Roman" panose="02020603050405020304" pitchFamily="18" charset="0"/>
                </a:rPr>
                <a:t>联合类型的定义</a:t>
              </a:r>
            </a:p>
          </p:txBody>
        </p:sp>
        <p:grpSp>
          <p:nvGrpSpPr>
            <p:cNvPr id="7" name="组合 6">
              <a:extLst>
                <a:ext uri="{FF2B5EF4-FFF2-40B4-BE49-F238E27FC236}">
                  <a16:creationId xmlns:a16="http://schemas.microsoft.com/office/drawing/2014/main" id="{0E057965-44FF-D601-17D2-9D00F60DDEF9}"/>
                </a:ext>
              </a:extLst>
            </p:cNvPr>
            <p:cNvGrpSpPr/>
            <p:nvPr/>
          </p:nvGrpSpPr>
          <p:grpSpPr>
            <a:xfrm>
              <a:off x="3363426" y="1121124"/>
              <a:ext cx="449993" cy="103462"/>
              <a:chOff x="3016566" y="1235482"/>
              <a:chExt cx="449993" cy="103462"/>
            </a:xfrm>
          </p:grpSpPr>
          <p:sp>
            <p:nvSpPr>
              <p:cNvPr id="11" name="平行四边形 10">
                <a:extLst>
                  <a:ext uri="{FF2B5EF4-FFF2-40B4-BE49-F238E27FC236}">
                    <a16:creationId xmlns:a16="http://schemas.microsoft.com/office/drawing/2014/main" id="{058323F5-9305-8806-B410-46B4E99C8B3A}"/>
                  </a:ext>
                </a:extLst>
              </p:cNvPr>
              <p:cNvSpPr/>
              <p:nvPr/>
            </p:nvSpPr>
            <p:spPr>
              <a:xfrm>
                <a:off x="3016566" y="1235482"/>
                <a:ext cx="160397" cy="103462"/>
              </a:xfrm>
              <a:prstGeom prst="parallelogram">
                <a:avLst/>
              </a:prstGeom>
              <a:gradFill>
                <a:gsLst>
                  <a:gs pos="0">
                    <a:srgbClr val="184DDD"/>
                  </a:gs>
                  <a:gs pos="97203">
                    <a:srgbClr val="E6EEFC"/>
                  </a:gs>
                  <a:gs pos="6500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12" name="平行四边形 11">
                <a:extLst>
                  <a:ext uri="{FF2B5EF4-FFF2-40B4-BE49-F238E27FC236}">
                    <a16:creationId xmlns:a16="http://schemas.microsoft.com/office/drawing/2014/main" id="{2663303E-849C-B27D-15ED-385149B1FA1E}"/>
                  </a:ext>
                </a:extLst>
              </p:cNvPr>
              <p:cNvSpPr/>
              <p:nvPr/>
            </p:nvSpPr>
            <p:spPr>
              <a:xfrm>
                <a:off x="3217799" y="1235482"/>
                <a:ext cx="248760" cy="103462"/>
              </a:xfrm>
              <a:prstGeom prst="parallelogram">
                <a:avLst/>
              </a:prstGeom>
              <a:gradFill>
                <a:gsLst>
                  <a:gs pos="82000">
                    <a:srgbClr val="E6EEFC"/>
                  </a:gs>
                  <a:gs pos="97203">
                    <a:srgbClr val="E6EEFC"/>
                  </a:gs>
                  <a:gs pos="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grpSp>
          <p:nvGrpSpPr>
            <p:cNvPr id="8" name="组合 7">
              <a:extLst>
                <a:ext uri="{FF2B5EF4-FFF2-40B4-BE49-F238E27FC236}">
                  <a16:creationId xmlns:a16="http://schemas.microsoft.com/office/drawing/2014/main" id="{4FB479E1-8D1F-7395-744F-937D95D4FA6F}"/>
                </a:ext>
              </a:extLst>
            </p:cNvPr>
            <p:cNvGrpSpPr/>
            <p:nvPr/>
          </p:nvGrpSpPr>
          <p:grpSpPr>
            <a:xfrm flipH="1">
              <a:off x="629335" y="1121124"/>
              <a:ext cx="449993" cy="103462"/>
              <a:chOff x="2488823" y="1260501"/>
              <a:chExt cx="449993" cy="103462"/>
            </a:xfrm>
          </p:grpSpPr>
          <p:sp>
            <p:nvSpPr>
              <p:cNvPr id="9" name="平行四边形 8">
                <a:extLst>
                  <a:ext uri="{FF2B5EF4-FFF2-40B4-BE49-F238E27FC236}">
                    <a16:creationId xmlns:a16="http://schemas.microsoft.com/office/drawing/2014/main" id="{9CA61BB3-EA0A-9D4D-86BF-DBB616A130EB}"/>
                  </a:ext>
                </a:extLst>
              </p:cNvPr>
              <p:cNvSpPr/>
              <p:nvPr/>
            </p:nvSpPr>
            <p:spPr>
              <a:xfrm>
                <a:off x="2488823" y="1260501"/>
                <a:ext cx="160397" cy="103462"/>
              </a:xfrm>
              <a:prstGeom prst="parallelogram">
                <a:avLst/>
              </a:prstGeom>
              <a:gradFill>
                <a:gsLst>
                  <a:gs pos="0">
                    <a:srgbClr val="184DDD"/>
                  </a:gs>
                  <a:gs pos="97203">
                    <a:srgbClr val="E6EEFC"/>
                  </a:gs>
                  <a:gs pos="6500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10" name="平行四边形 9">
                <a:extLst>
                  <a:ext uri="{FF2B5EF4-FFF2-40B4-BE49-F238E27FC236}">
                    <a16:creationId xmlns:a16="http://schemas.microsoft.com/office/drawing/2014/main" id="{E2E20529-2060-E597-BC05-BCCA474AF68F}"/>
                  </a:ext>
                </a:extLst>
              </p:cNvPr>
              <p:cNvSpPr/>
              <p:nvPr/>
            </p:nvSpPr>
            <p:spPr>
              <a:xfrm>
                <a:off x="2690056" y="1260501"/>
                <a:ext cx="248760" cy="103462"/>
              </a:xfrm>
              <a:prstGeom prst="parallelogram">
                <a:avLst/>
              </a:prstGeom>
              <a:gradFill>
                <a:gsLst>
                  <a:gs pos="82000">
                    <a:srgbClr val="E6EEFC"/>
                  </a:gs>
                  <a:gs pos="97203">
                    <a:srgbClr val="E6EEFC"/>
                  </a:gs>
                  <a:gs pos="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grpSp>
      <p:sp>
        <p:nvSpPr>
          <p:cNvPr id="14" name="文本框 13">
            <a:extLst>
              <a:ext uri="{FF2B5EF4-FFF2-40B4-BE49-F238E27FC236}">
                <a16:creationId xmlns:a16="http://schemas.microsoft.com/office/drawing/2014/main" id="{AA5EC761-956D-1589-31C3-74889038C471}"/>
              </a:ext>
            </a:extLst>
          </p:cNvPr>
          <p:cNvSpPr txBox="1"/>
          <p:nvPr/>
        </p:nvSpPr>
        <p:spPr>
          <a:xfrm>
            <a:off x="759834" y="1574648"/>
            <a:ext cx="9881345" cy="871392"/>
          </a:xfrm>
          <a:prstGeom prst="rect">
            <a:avLst/>
          </a:prstGeom>
          <a:noFill/>
        </p:spPr>
        <p:txBody>
          <a:bodyPr wrap="square">
            <a:spAutoFit/>
          </a:bodyPr>
          <a:lstStyle/>
          <a:p>
            <a:pPr algn="just">
              <a:lnSpc>
                <a:spcPct val="150000"/>
              </a:lnSpc>
              <a:buFont typeface="Wingdings" panose="05000000000000000000" pitchFamily="2" charset="2"/>
              <a:buNone/>
            </a:pPr>
            <a:r>
              <a:rPr lang="zh-CN" altLang="en-US" sz="1800" b="1" dirty="0">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rPr>
              <a:t>联合类型</a:t>
            </a:r>
            <a:r>
              <a:rPr lang="zh-CN" altLang="en-US" sz="1800" dirty="0">
                <a:latin typeface="Times New Roman" panose="02020603050405020304" pitchFamily="18" charset="0"/>
                <a:ea typeface="宋体" panose="02010600030101010101" pitchFamily="2" charset="-122"/>
                <a:cs typeface="Times New Roman" panose="02020603050405020304" pitchFamily="18" charset="0"/>
              </a:rPr>
              <a:t>是一种与结构类型类似的数据类型，它提供了一种可以将几种不同类型数据存放于同一段内存，对其中各个成员可以</a:t>
            </a:r>
            <a:r>
              <a:rPr lang="zh-CN" altLang="en-US" sz="1800" b="1" dirty="0">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rPr>
              <a:t>按名存取</a:t>
            </a:r>
            <a:r>
              <a:rPr lang="zh-CN" altLang="en-US" sz="1800" dirty="0">
                <a:latin typeface="Times New Roman" panose="02020603050405020304" pitchFamily="18" charset="0"/>
                <a:ea typeface="宋体" panose="02010600030101010101" pitchFamily="2" charset="-122"/>
                <a:cs typeface="Times New Roman" panose="02020603050405020304" pitchFamily="18" charset="0"/>
              </a:rPr>
              <a:t>的机制。</a:t>
            </a:r>
          </a:p>
        </p:txBody>
      </p:sp>
      <p:grpSp>
        <p:nvGrpSpPr>
          <p:cNvPr id="15" name="组合 14">
            <a:extLst>
              <a:ext uri="{FF2B5EF4-FFF2-40B4-BE49-F238E27FC236}">
                <a16:creationId xmlns:a16="http://schemas.microsoft.com/office/drawing/2014/main" id="{AF8F1A7C-2FDC-590A-FB1F-5E796B6752E8}"/>
              </a:ext>
            </a:extLst>
          </p:cNvPr>
          <p:cNvGrpSpPr/>
          <p:nvPr/>
        </p:nvGrpSpPr>
        <p:grpSpPr>
          <a:xfrm>
            <a:off x="912552" y="3068342"/>
            <a:ext cx="3508633" cy="2142928"/>
            <a:chOff x="4059151" y="3131820"/>
            <a:chExt cx="3508633" cy="2142928"/>
          </a:xfrm>
        </p:grpSpPr>
        <p:sp>
          <p:nvSpPr>
            <p:cNvPr id="16" name="矩形: 圆角 15">
              <a:extLst>
                <a:ext uri="{FF2B5EF4-FFF2-40B4-BE49-F238E27FC236}">
                  <a16:creationId xmlns:a16="http://schemas.microsoft.com/office/drawing/2014/main" id="{F2933C09-CC51-9FE7-9C7E-45799A24EFEC}"/>
                </a:ext>
              </a:extLst>
            </p:cNvPr>
            <p:cNvSpPr/>
            <p:nvPr/>
          </p:nvSpPr>
          <p:spPr>
            <a:xfrm>
              <a:off x="4059151" y="3131820"/>
              <a:ext cx="3238500" cy="2142928"/>
            </a:xfrm>
            <a:prstGeom prst="roundRect">
              <a:avLst>
                <a:gd name="adj" fmla="val 5093"/>
              </a:avLst>
            </a:prstGeom>
            <a:solidFill>
              <a:schemeClr val="bg1"/>
            </a:solidFill>
            <a:ln w="1905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Times New Roman" panose="02020603050405020304" pitchFamily="18" charset="0"/>
                <a:ea typeface="宋体" panose="02010600030101010101" pitchFamily="2" charset="-122"/>
                <a:cs typeface="Times New Roman" panose="02020603050405020304" pitchFamily="18" charset="0"/>
              </a:endParaRPr>
            </a:p>
          </p:txBody>
        </p:sp>
        <p:sp>
          <p:nvSpPr>
            <p:cNvPr id="17" name="文本框 16">
              <a:extLst>
                <a:ext uri="{FF2B5EF4-FFF2-40B4-BE49-F238E27FC236}">
                  <a16:creationId xmlns:a16="http://schemas.microsoft.com/office/drawing/2014/main" id="{89E4BBCD-B6FA-56DF-B372-87C2E5CB24F7}"/>
                </a:ext>
              </a:extLst>
            </p:cNvPr>
            <p:cNvSpPr txBox="1"/>
            <p:nvPr/>
          </p:nvSpPr>
          <p:spPr>
            <a:xfrm>
              <a:off x="4329284" y="3187621"/>
              <a:ext cx="3238500" cy="2031325"/>
            </a:xfrm>
            <a:prstGeom prst="rect">
              <a:avLst/>
            </a:prstGeom>
            <a:noFill/>
          </p:spPr>
          <p:txBody>
            <a:bodyPr wrap="square">
              <a:spAutoFit/>
            </a:bodyPr>
            <a:lstStyle/>
            <a:p>
              <a:pPr algn="just">
                <a:spcBef>
                  <a:spcPct val="0"/>
                </a:spcBef>
                <a:buClrTx/>
                <a:buSzTx/>
                <a:buFontTx/>
                <a:buNone/>
              </a:pPr>
              <a:r>
                <a:rPr lang="en-US" altLang="zh-CN" sz="1800" dirty="0">
                  <a:latin typeface="Times New Roman" panose="02020603050405020304" pitchFamily="18" charset="0"/>
                  <a:ea typeface="宋体" panose="02010600030101010101" pitchFamily="2" charset="-122"/>
                  <a:cs typeface="Times New Roman" panose="02020603050405020304" pitchFamily="18" charset="0"/>
                </a:rPr>
                <a:t>union </a:t>
              </a:r>
              <a:r>
                <a:rPr lang="zh-CN" altLang="en-US" sz="1800" dirty="0">
                  <a:latin typeface="Times New Roman" panose="02020603050405020304" pitchFamily="18" charset="0"/>
                  <a:ea typeface="宋体" panose="02010600030101010101" pitchFamily="2" charset="-122"/>
                  <a:cs typeface="Times New Roman" panose="02020603050405020304" pitchFamily="18" charset="0"/>
                </a:rPr>
                <a:t>联合类型名 </a:t>
              </a:r>
            </a:p>
            <a:p>
              <a:pPr algn="just">
                <a:spcBef>
                  <a:spcPct val="0"/>
                </a:spcBef>
                <a:buClrTx/>
                <a:buSzTx/>
                <a:buFontTx/>
                <a:buNone/>
              </a:pPr>
              <a:r>
                <a:rPr lang="en-US" altLang="zh-CN" sz="1800" dirty="0">
                  <a:latin typeface="Times New Roman" panose="02020603050405020304" pitchFamily="18" charset="0"/>
                  <a:ea typeface="宋体" panose="02010600030101010101" pitchFamily="2" charset="-122"/>
                  <a:cs typeface="Times New Roman" panose="02020603050405020304" pitchFamily="18" charset="0"/>
                </a:rPr>
                <a:t>{</a:t>
              </a:r>
            </a:p>
            <a:p>
              <a:pPr algn="just">
                <a:spcBef>
                  <a:spcPct val="0"/>
                </a:spcBef>
                <a:buClrTx/>
                <a:buSzTx/>
                <a:buFontTx/>
                <a:buNone/>
              </a:pPr>
              <a:r>
                <a:rPr lang="en-US" altLang="zh-CN" sz="1800" dirty="0">
                  <a:latin typeface="Times New Roman" panose="02020603050405020304" pitchFamily="18" charset="0"/>
                  <a:ea typeface="宋体" panose="02010600030101010101" pitchFamily="2" charset="-122"/>
                  <a:cs typeface="Times New Roman" panose="02020603050405020304" pitchFamily="18" charset="0"/>
                </a:rPr>
                <a:t>     </a:t>
              </a:r>
              <a:r>
                <a:rPr lang="zh-CN" altLang="en-US" sz="1800" dirty="0">
                  <a:latin typeface="Times New Roman" panose="02020603050405020304" pitchFamily="18" charset="0"/>
                  <a:ea typeface="宋体" panose="02010600030101010101" pitchFamily="2" charset="-122"/>
                  <a:cs typeface="Times New Roman" panose="02020603050405020304" pitchFamily="18" charset="0"/>
                </a:rPr>
                <a:t>数据类型</a:t>
              </a:r>
              <a:r>
                <a:rPr lang="en-US" altLang="zh-CN" sz="1800" dirty="0">
                  <a:latin typeface="Times New Roman" panose="02020603050405020304" pitchFamily="18" charset="0"/>
                  <a:ea typeface="宋体" panose="02010600030101010101" pitchFamily="2" charset="-122"/>
                  <a:cs typeface="Times New Roman" panose="02020603050405020304" pitchFamily="18" charset="0"/>
                </a:rPr>
                <a:t>1  </a:t>
              </a:r>
              <a:r>
                <a:rPr lang="zh-CN" altLang="en-US" sz="1800" dirty="0">
                  <a:latin typeface="Times New Roman" panose="02020603050405020304" pitchFamily="18" charset="0"/>
                  <a:ea typeface="宋体" panose="02010600030101010101" pitchFamily="2" charset="-122"/>
                  <a:cs typeface="Times New Roman" panose="02020603050405020304" pitchFamily="18" charset="0"/>
                </a:rPr>
                <a:t>成员名</a:t>
              </a:r>
              <a:r>
                <a:rPr lang="en-US" altLang="zh-CN" sz="1800" dirty="0">
                  <a:latin typeface="Times New Roman" panose="02020603050405020304" pitchFamily="18" charset="0"/>
                  <a:ea typeface="宋体" panose="02010600030101010101" pitchFamily="2" charset="-122"/>
                  <a:cs typeface="Times New Roman" panose="02020603050405020304" pitchFamily="18" charset="0"/>
                </a:rPr>
                <a:t>1</a:t>
              </a:r>
              <a:r>
                <a:rPr lang="zh-CN" altLang="en-US" sz="1800" dirty="0">
                  <a:latin typeface="Times New Roman" panose="02020603050405020304" pitchFamily="18" charset="0"/>
                  <a:ea typeface="宋体" panose="02010600030101010101" pitchFamily="2" charset="-122"/>
                  <a:cs typeface="Times New Roman" panose="02020603050405020304" pitchFamily="18" charset="0"/>
                </a:rPr>
                <a:t>；</a:t>
              </a:r>
            </a:p>
            <a:p>
              <a:pPr algn="just">
                <a:spcBef>
                  <a:spcPct val="0"/>
                </a:spcBef>
                <a:buClrTx/>
                <a:buSzTx/>
                <a:buFontTx/>
                <a:buNone/>
              </a:pPr>
              <a:r>
                <a:rPr lang="zh-CN" altLang="en-US" sz="1800" dirty="0">
                  <a:latin typeface="Times New Roman" panose="02020603050405020304" pitchFamily="18" charset="0"/>
                  <a:ea typeface="宋体" panose="02010600030101010101" pitchFamily="2" charset="-122"/>
                  <a:cs typeface="Times New Roman" panose="02020603050405020304" pitchFamily="18" charset="0"/>
                </a:rPr>
                <a:t>     数据类型</a:t>
              </a:r>
              <a:r>
                <a:rPr lang="en-US" altLang="zh-CN" sz="1800" dirty="0">
                  <a:latin typeface="Times New Roman" panose="02020603050405020304" pitchFamily="18" charset="0"/>
                  <a:ea typeface="宋体" panose="02010600030101010101" pitchFamily="2" charset="-122"/>
                  <a:cs typeface="Times New Roman" panose="02020603050405020304" pitchFamily="18" charset="0"/>
                </a:rPr>
                <a:t>2  </a:t>
              </a:r>
              <a:r>
                <a:rPr lang="zh-CN" altLang="en-US" sz="1800" dirty="0">
                  <a:latin typeface="Times New Roman" panose="02020603050405020304" pitchFamily="18" charset="0"/>
                  <a:ea typeface="宋体" panose="02010600030101010101" pitchFamily="2" charset="-122"/>
                  <a:cs typeface="Times New Roman" panose="02020603050405020304" pitchFamily="18" charset="0"/>
                </a:rPr>
                <a:t>成员名</a:t>
              </a:r>
              <a:r>
                <a:rPr lang="en-US" altLang="zh-CN" sz="1800" dirty="0">
                  <a:latin typeface="Times New Roman" panose="02020603050405020304" pitchFamily="18" charset="0"/>
                  <a:ea typeface="宋体" panose="02010600030101010101" pitchFamily="2" charset="-122"/>
                  <a:cs typeface="Times New Roman" panose="02020603050405020304" pitchFamily="18" charset="0"/>
                </a:rPr>
                <a:t>2</a:t>
              </a:r>
              <a:r>
                <a:rPr lang="zh-CN" altLang="en-US" sz="1800" dirty="0">
                  <a:latin typeface="Times New Roman" panose="02020603050405020304" pitchFamily="18" charset="0"/>
                  <a:ea typeface="宋体" panose="02010600030101010101" pitchFamily="2" charset="-122"/>
                  <a:cs typeface="Times New Roman" panose="02020603050405020304" pitchFamily="18" charset="0"/>
                </a:rPr>
                <a:t>；</a:t>
              </a:r>
            </a:p>
            <a:p>
              <a:pPr algn="just">
                <a:spcBef>
                  <a:spcPct val="0"/>
                </a:spcBef>
                <a:buClrTx/>
                <a:buSzTx/>
                <a:buFontTx/>
                <a:buNone/>
              </a:pPr>
              <a:r>
                <a:rPr lang="zh-CN" altLang="en-US" sz="1800" dirty="0">
                  <a:latin typeface="Times New Roman" panose="02020603050405020304" pitchFamily="18" charset="0"/>
                  <a:ea typeface="宋体" panose="02010600030101010101" pitchFamily="2" charset="-122"/>
                  <a:cs typeface="Times New Roman" panose="02020603050405020304" pitchFamily="18" charset="0"/>
                </a:rPr>
                <a:t>     </a:t>
              </a:r>
              <a:r>
                <a:rPr lang="en-US" altLang="zh-CN" sz="1800" dirty="0">
                  <a:latin typeface="Times New Roman" panose="02020603050405020304" pitchFamily="18" charset="0"/>
                  <a:ea typeface="宋体" panose="02010600030101010101" pitchFamily="2" charset="-122"/>
                  <a:cs typeface="Times New Roman" panose="02020603050405020304" pitchFamily="18" charset="0"/>
                </a:rPr>
                <a:t>… …</a:t>
              </a:r>
            </a:p>
            <a:p>
              <a:pPr algn="just">
                <a:spcBef>
                  <a:spcPct val="0"/>
                </a:spcBef>
                <a:buClrTx/>
                <a:buSzTx/>
                <a:buFontTx/>
                <a:buNone/>
              </a:pPr>
              <a:r>
                <a:rPr lang="en-US" altLang="zh-CN" sz="1800" dirty="0">
                  <a:latin typeface="Times New Roman" panose="02020603050405020304" pitchFamily="18" charset="0"/>
                  <a:ea typeface="宋体" panose="02010600030101010101" pitchFamily="2" charset="-122"/>
                  <a:cs typeface="Times New Roman" panose="02020603050405020304" pitchFamily="18" charset="0"/>
                </a:rPr>
                <a:t>     </a:t>
              </a:r>
              <a:r>
                <a:rPr lang="zh-CN" altLang="en-US" sz="1800" dirty="0">
                  <a:latin typeface="Times New Roman" panose="02020603050405020304" pitchFamily="18" charset="0"/>
                  <a:ea typeface="宋体" panose="02010600030101010101" pitchFamily="2" charset="-122"/>
                  <a:cs typeface="Times New Roman" panose="02020603050405020304" pitchFamily="18" charset="0"/>
                </a:rPr>
                <a:t>数据类型 </a:t>
              </a:r>
              <a:r>
                <a:rPr lang="en-US" altLang="zh-CN" sz="1800" dirty="0">
                  <a:latin typeface="Times New Roman" panose="02020603050405020304" pitchFamily="18" charset="0"/>
                  <a:ea typeface="宋体" panose="02010600030101010101" pitchFamily="2" charset="-122"/>
                  <a:cs typeface="Times New Roman" panose="02020603050405020304" pitchFamily="18" charset="0"/>
                </a:rPr>
                <a:t>n  </a:t>
              </a:r>
              <a:r>
                <a:rPr lang="zh-CN" altLang="en-US" sz="1800" dirty="0">
                  <a:latin typeface="Times New Roman" panose="02020603050405020304" pitchFamily="18" charset="0"/>
                  <a:ea typeface="宋体" panose="02010600030101010101" pitchFamily="2" charset="-122"/>
                  <a:cs typeface="Times New Roman" panose="02020603050405020304" pitchFamily="18" charset="0"/>
                </a:rPr>
                <a:t>成员名</a:t>
              </a:r>
              <a:r>
                <a:rPr lang="en-US" altLang="zh-CN" sz="1800" dirty="0">
                  <a:latin typeface="Times New Roman" panose="02020603050405020304" pitchFamily="18" charset="0"/>
                  <a:ea typeface="宋体" panose="02010600030101010101" pitchFamily="2" charset="-122"/>
                  <a:cs typeface="Times New Roman" panose="02020603050405020304" pitchFamily="18" charset="0"/>
                </a:rPr>
                <a:t>n</a:t>
              </a:r>
              <a:r>
                <a:rPr lang="zh-CN" altLang="en-US" sz="1800" dirty="0">
                  <a:latin typeface="Times New Roman" panose="02020603050405020304" pitchFamily="18" charset="0"/>
                  <a:ea typeface="宋体" panose="02010600030101010101" pitchFamily="2" charset="-122"/>
                  <a:cs typeface="Times New Roman" panose="02020603050405020304" pitchFamily="18" charset="0"/>
                </a:rPr>
                <a:t>；</a:t>
              </a:r>
            </a:p>
            <a:p>
              <a:pPr algn="just">
                <a:spcBef>
                  <a:spcPct val="0"/>
                </a:spcBef>
                <a:buClrTx/>
                <a:buSzTx/>
                <a:buFontTx/>
                <a:buNone/>
              </a:pPr>
              <a:r>
                <a:rPr lang="en-US" altLang="zh-CN" sz="1800" dirty="0">
                  <a:latin typeface="Times New Roman" panose="02020603050405020304" pitchFamily="18" charset="0"/>
                  <a:ea typeface="宋体" panose="02010600030101010101" pitchFamily="2" charset="-122"/>
                  <a:cs typeface="Times New Roman" panose="02020603050405020304" pitchFamily="18" charset="0"/>
                </a:rPr>
                <a:t>} </a:t>
              </a:r>
              <a:r>
                <a:rPr lang="zh-CN" altLang="en-US" sz="1800" dirty="0">
                  <a:latin typeface="Times New Roman" panose="02020603050405020304" pitchFamily="18" charset="0"/>
                  <a:ea typeface="宋体" panose="02010600030101010101" pitchFamily="2" charset="-122"/>
                  <a:cs typeface="Times New Roman" panose="02020603050405020304" pitchFamily="18" charset="0"/>
                </a:rPr>
                <a:t>； </a:t>
              </a:r>
            </a:p>
          </p:txBody>
        </p:sp>
      </p:grpSp>
      <p:sp>
        <p:nvSpPr>
          <p:cNvPr id="19" name="文本框 18">
            <a:extLst>
              <a:ext uri="{FF2B5EF4-FFF2-40B4-BE49-F238E27FC236}">
                <a16:creationId xmlns:a16="http://schemas.microsoft.com/office/drawing/2014/main" id="{DBDBF966-EBB4-A206-69F0-BB9FB66C25AE}"/>
              </a:ext>
            </a:extLst>
          </p:cNvPr>
          <p:cNvSpPr txBox="1"/>
          <p:nvPr/>
        </p:nvSpPr>
        <p:spPr>
          <a:xfrm>
            <a:off x="765419" y="2640210"/>
            <a:ext cx="6096000" cy="315536"/>
          </a:xfrm>
          <a:prstGeom prst="rect">
            <a:avLst/>
          </a:prstGeom>
          <a:noFill/>
        </p:spPr>
        <p:txBody>
          <a:bodyPr wrap="square">
            <a:spAutoFit/>
          </a:bodyPr>
          <a:lstStyle/>
          <a:p>
            <a:pPr algn="just">
              <a:lnSpc>
                <a:spcPct val="80000"/>
              </a:lnSpc>
              <a:buFont typeface="Wingdings" panose="05000000000000000000" pitchFamily="2" charset="2"/>
              <a:buNone/>
            </a:pPr>
            <a:r>
              <a:rPr lang="zh-CN" altLang="en-US" sz="1800" dirty="0">
                <a:latin typeface="Times New Roman" panose="02020603050405020304" pitchFamily="18" charset="0"/>
                <a:ea typeface="宋体" panose="02010600030101010101" pitchFamily="2" charset="-122"/>
                <a:cs typeface="Times New Roman" panose="02020603050405020304" pitchFamily="18" charset="0"/>
              </a:rPr>
              <a:t>联合类型定义的语法形式为： </a:t>
            </a:r>
          </a:p>
        </p:txBody>
      </p:sp>
      <p:sp>
        <p:nvSpPr>
          <p:cNvPr id="21" name="文本框 20">
            <a:extLst>
              <a:ext uri="{FF2B5EF4-FFF2-40B4-BE49-F238E27FC236}">
                <a16:creationId xmlns:a16="http://schemas.microsoft.com/office/drawing/2014/main" id="{C642DAE8-54EC-A106-D9E7-7D8386783572}"/>
              </a:ext>
            </a:extLst>
          </p:cNvPr>
          <p:cNvSpPr txBox="1"/>
          <p:nvPr/>
        </p:nvSpPr>
        <p:spPr>
          <a:xfrm>
            <a:off x="4651495" y="3258809"/>
            <a:ext cx="6238643" cy="1286891"/>
          </a:xfrm>
          <a:prstGeom prst="rect">
            <a:avLst/>
          </a:prstGeom>
          <a:noFill/>
        </p:spPr>
        <p:txBody>
          <a:bodyPr wrap="square">
            <a:spAutoFit/>
          </a:bodyPr>
          <a:lstStyle/>
          <a:p>
            <a:pPr>
              <a:lnSpc>
                <a:spcPct val="150000"/>
              </a:lnSpc>
            </a:pPr>
            <a:r>
              <a:rPr lang="zh-CN" altLang="en-US" sz="1800" dirty="0">
                <a:latin typeface="Times New Roman" panose="02020603050405020304" pitchFamily="18" charset="0"/>
                <a:ea typeface="宋体" panose="02010600030101010101" pitchFamily="2" charset="-122"/>
                <a:cs typeface="Times New Roman" panose="02020603050405020304" pitchFamily="18" charset="0"/>
              </a:rPr>
              <a:t>与结构类型不同，联合类型虽然由多个成员类型组合而成，但联合类型变量的各个成员</a:t>
            </a:r>
            <a:r>
              <a:rPr lang="zh-CN" altLang="en-US" sz="1800" b="1" dirty="0">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rPr>
              <a:t>拥有共同的内存空间</a:t>
            </a:r>
            <a:r>
              <a:rPr lang="zh-CN" altLang="en-US" sz="1800" dirty="0">
                <a:latin typeface="Times New Roman" panose="02020603050405020304" pitchFamily="18" charset="0"/>
                <a:ea typeface="宋体" panose="02010600030101010101" pitchFamily="2" charset="-122"/>
                <a:cs typeface="Times New Roman" panose="02020603050405020304" pitchFamily="18" charset="0"/>
              </a:rPr>
              <a:t>，联合类型变量所占内存的大小应为各个成员所占内存大小的</a:t>
            </a:r>
            <a:r>
              <a:rPr lang="zh-CN" altLang="en-US" sz="1800" b="1" dirty="0">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rPr>
              <a:t>最大者</a:t>
            </a:r>
            <a:r>
              <a:rPr lang="zh-CN" altLang="en-US" sz="1800" dirty="0">
                <a:latin typeface="Times New Roman" panose="02020603050405020304" pitchFamily="18" charset="0"/>
                <a:ea typeface="宋体" panose="02010600030101010101" pitchFamily="2" charset="-122"/>
                <a:cs typeface="Times New Roman" panose="02020603050405020304" pitchFamily="18" charset="0"/>
              </a:rPr>
              <a:t>。</a:t>
            </a:r>
            <a:endParaRPr lang="zh-CN" altLang="en-US" dirty="0">
              <a:latin typeface="Times New Roman" panose="02020603050405020304" pitchFamily="18" charset="0"/>
              <a:ea typeface="宋体"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4250800374"/>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17ABAE-C993-519E-BE63-ABF1328ED15F}"/>
            </a:ext>
          </a:extLst>
        </p:cNvPr>
        <p:cNvGrpSpPr/>
        <p:nvPr/>
      </p:nvGrpSpPr>
      <p:grpSpPr>
        <a:xfrm>
          <a:off x="0" y="0"/>
          <a:ext cx="0" cy="0"/>
          <a:chOff x="0" y="0"/>
          <a:chExt cx="0" cy="0"/>
        </a:xfrm>
      </p:grpSpPr>
      <p:sp>
        <p:nvSpPr>
          <p:cNvPr id="9" name="矩形: 圆角 8">
            <a:extLst>
              <a:ext uri="{FF2B5EF4-FFF2-40B4-BE49-F238E27FC236}">
                <a16:creationId xmlns:a16="http://schemas.microsoft.com/office/drawing/2014/main" id="{8468FB75-1369-3DB2-DDA2-6D45E760EC72}"/>
              </a:ext>
            </a:extLst>
          </p:cNvPr>
          <p:cNvSpPr/>
          <p:nvPr/>
        </p:nvSpPr>
        <p:spPr>
          <a:xfrm>
            <a:off x="3556692" y="1643947"/>
            <a:ext cx="5015808" cy="4157129"/>
          </a:xfrm>
          <a:prstGeom prst="roundRect">
            <a:avLst>
              <a:gd name="adj" fmla="val 5093"/>
            </a:avLst>
          </a:prstGeom>
          <a:solidFill>
            <a:schemeClr val="bg1"/>
          </a:solidFill>
          <a:ln w="1905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Times New Roman" panose="02020603050405020304" pitchFamily="18" charset="0"/>
              <a:ea typeface="宋体" panose="02010600030101010101" pitchFamily="2" charset="-122"/>
              <a:cs typeface="Times New Roman" panose="02020603050405020304" pitchFamily="18" charset="0"/>
            </a:endParaRPr>
          </a:p>
        </p:txBody>
      </p:sp>
      <p:sp>
        <p:nvSpPr>
          <p:cNvPr id="4" name="文本框 3">
            <a:extLst>
              <a:ext uri="{FF2B5EF4-FFF2-40B4-BE49-F238E27FC236}">
                <a16:creationId xmlns:a16="http://schemas.microsoft.com/office/drawing/2014/main" id="{693D90A7-EE70-C4ED-2BE5-333D83873364}"/>
              </a:ext>
            </a:extLst>
          </p:cNvPr>
          <p:cNvSpPr txBox="1"/>
          <p:nvPr/>
        </p:nvSpPr>
        <p:spPr>
          <a:xfrm>
            <a:off x="900848" y="121514"/>
            <a:ext cx="10560350" cy="584775"/>
          </a:xfrm>
          <a:prstGeom prst="rect">
            <a:avLst/>
          </a:prstGeom>
          <a:noFill/>
        </p:spPr>
        <p:txBody>
          <a:bodyPr wrap="square">
            <a:spAutoFit/>
          </a:bodyPr>
          <a:lstStyle/>
          <a:p>
            <a:r>
              <a:rPr lang="en-US" altLang="zh-CN" sz="3200" b="1" dirty="0">
                <a:latin typeface="微软雅黑" panose="020B0503020204020204" pitchFamily="34" charset="-122"/>
                <a:ea typeface="微软雅黑" panose="020B0503020204020204" pitchFamily="34" charset="-122"/>
                <a:cs typeface="+mj-cs"/>
              </a:rPr>
              <a:t>3.5.2 </a:t>
            </a:r>
            <a:r>
              <a:rPr lang="zh-CN" altLang="en-US" sz="3200" b="1" dirty="0">
                <a:latin typeface="微软雅黑" panose="020B0503020204020204" pitchFamily="34" charset="-122"/>
                <a:ea typeface="微软雅黑" panose="020B0503020204020204" pitchFamily="34" charset="-122"/>
                <a:cs typeface="+mj-cs"/>
              </a:rPr>
              <a:t>联合</a:t>
            </a:r>
          </a:p>
        </p:txBody>
      </p:sp>
      <p:sp>
        <p:nvSpPr>
          <p:cNvPr id="6" name="文本框 5">
            <a:extLst>
              <a:ext uri="{FF2B5EF4-FFF2-40B4-BE49-F238E27FC236}">
                <a16:creationId xmlns:a16="http://schemas.microsoft.com/office/drawing/2014/main" id="{7AB92EE4-D891-56B2-FB2A-BB272CC38363}"/>
              </a:ext>
            </a:extLst>
          </p:cNvPr>
          <p:cNvSpPr txBox="1"/>
          <p:nvPr/>
        </p:nvSpPr>
        <p:spPr>
          <a:xfrm>
            <a:off x="626042" y="1056923"/>
            <a:ext cx="10560349" cy="495585"/>
          </a:xfrm>
          <a:prstGeom prst="rect">
            <a:avLst/>
          </a:prstGeom>
          <a:noFill/>
        </p:spPr>
        <p:txBody>
          <a:bodyPr wrap="square">
            <a:spAutoFit/>
          </a:bodyPr>
          <a:lstStyle/>
          <a:p>
            <a:pPr>
              <a:lnSpc>
                <a:spcPct val="150000"/>
              </a:lnSpc>
            </a:pPr>
            <a:r>
              <a:rPr lang="zh-CN" altLang="en-US" sz="2000" dirty="0">
                <a:latin typeface="Times New Roman" panose="02020603050405020304" pitchFamily="18" charset="0"/>
                <a:ea typeface="宋体" panose="02010600030101010101" pitchFamily="2" charset="-122"/>
                <a:cs typeface="Times New Roman" panose="02020603050405020304" pitchFamily="18" charset="0"/>
              </a:rPr>
              <a:t>在联合类型中，如果其中有构造数据类型，其大小为其中</a:t>
            </a:r>
            <a:r>
              <a:rPr lang="zh-CN" altLang="en-US" sz="2000" b="1" dirty="0">
                <a:latin typeface="Times New Roman" panose="02020603050405020304" pitchFamily="18" charset="0"/>
                <a:ea typeface="宋体" panose="02010600030101010101" pitchFamily="2" charset="-122"/>
                <a:cs typeface="Times New Roman" panose="02020603050405020304" pitchFamily="18" charset="0"/>
              </a:rPr>
              <a:t>最长的基本数据类型的整数倍</a:t>
            </a:r>
            <a:r>
              <a:rPr lang="zh-CN" altLang="en-US" sz="2000" dirty="0">
                <a:latin typeface="Times New Roman" panose="02020603050405020304" pitchFamily="18" charset="0"/>
                <a:ea typeface="宋体" panose="02010600030101010101" pitchFamily="2" charset="-122"/>
                <a:cs typeface="Times New Roman" panose="02020603050405020304" pitchFamily="18" charset="0"/>
              </a:rPr>
              <a:t>。 </a:t>
            </a:r>
          </a:p>
        </p:txBody>
      </p:sp>
      <p:sp>
        <p:nvSpPr>
          <p:cNvPr id="8" name="文本框 7">
            <a:extLst>
              <a:ext uri="{FF2B5EF4-FFF2-40B4-BE49-F238E27FC236}">
                <a16:creationId xmlns:a16="http://schemas.microsoft.com/office/drawing/2014/main" id="{6FD56A5E-1086-1F26-4B4A-7C46030D0307}"/>
              </a:ext>
            </a:extLst>
          </p:cNvPr>
          <p:cNvSpPr txBox="1"/>
          <p:nvPr/>
        </p:nvSpPr>
        <p:spPr>
          <a:xfrm>
            <a:off x="3931920" y="1643948"/>
            <a:ext cx="5151120" cy="3985130"/>
          </a:xfrm>
          <a:prstGeom prst="rect">
            <a:avLst/>
          </a:prstGeom>
          <a:noFill/>
        </p:spPr>
        <p:txBody>
          <a:bodyPr wrap="square">
            <a:spAutoFit/>
          </a:bodyPr>
          <a:lstStyle/>
          <a:p>
            <a:pPr algn="just">
              <a:lnSpc>
                <a:spcPct val="150000"/>
              </a:lnSpc>
              <a:buFont typeface="Wingdings" panose="05000000000000000000" pitchFamily="2" charset="2"/>
              <a:buNone/>
            </a:pPr>
            <a:r>
              <a:rPr lang="zh-CN" altLang="en-US" sz="1600" dirty="0">
                <a:latin typeface="Times New Roman" panose="02020603050405020304" pitchFamily="18" charset="0"/>
                <a:ea typeface="宋体" panose="02010600030101010101" pitchFamily="2" charset="-122"/>
                <a:cs typeface="Times New Roman" panose="02020603050405020304" pitchFamily="18" charset="0"/>
              </a:rPr>
              <a:t>例如，下面定义了联合类型：</a:t>
            </a:r>
          </a:p>
          <a:p>
            <a:pPr algn="just">
              <a:buFont typeface="Wingdings" panose="05000000000000000000" pitchFamily="2" charset="2"/>
              <a:buNone/>
            </a:pPr>
            <a:r>
              <a:rPr lang="zh-CN" altLang="en-US" sz="1600" dirty="0">
                <a:latin typeface="Times New Roman" panose="02020603050405020304" pitchFamily="18" charset="0"/>
                <a:ea typeface="宋体" panose="02010600030101010101" pitchFamily="2" charset="-122"/>
                <a:cs typeface="Times New Roman" panose="02020603050405020304" pitchFamily="18" charset="0"/>
              </a:rPr>
              <a:t>   </a:t>
            </a:r>
            <a:r>
              <a:rPr lang="en-US" altLang="zh-CN" sz="1600" dirty="0">
                <a:latin typeface="Times New Roman" panose="02020603050405020304" pitchFamily="18" charset="0"/>
                <a:ea typeface="宋体" panose="02010600030101010101" pitchFamily="2" charset="-122"/>
                <a:cs typeface="Times New Roman" panose="02020603050405020304" pitchFamily="18" charset="0"/>
              </a:rPr>
              <a:t>union </a:t>
            </a:r>
            <a:r>
              <a:rPr lang="en-US" altLang="zh-CN" sz="1600" dirty="0" err="1">
                <a:latin typeface="Times New Roman" panose="02020603050405020304" pitchFamily="18" charset="0"/>
                <a:ea typeface="宋体" panose="02010600030101010101" pitchFamily="2" charset="-122"/>
                <a:cs typeface="Times New Roman" panose="02020603050405020304" pitchFamily="18" charset="0"/>
              </a:rPr>
              <a:t>UData</a:t>
            </a:r>
            <a:endParaRPr lang="en-US" altLang="zh-CN" sz="1600" dirty="0">
              <a:latin typeface="Times New Roman" panose="02020603050405020304" pitchFamily="18" charset="0"/>
              <a:ea typeface="宋体" panose="02010600030101010101" pitchFamily="2" charset="-122"/>
              <a:cs typeface="Times New Roman" panose="02020603050405020304" pitchFamily="18" charset="0"/>
            </a:endParaRPr>
          </a:p>
          <a:p>
            <a:pPr algn="just">
              <a:buFont typeface="Wingdings" panose="05000000000000000000" pitchFamily="2" charset="2"/>
              <a:buNone/>
            </a:pPr>
            <a:r>
              <a:rPr lang="en-US" altLang="zh-CN" sz="1600" dirty="0">
                <a:latin typeface="Times New Roman" panose="02020603050405020304" pitchFamily="18" charset="0"/>
                <a:ea typeface="宋体" panose="02010600030101010101" pitchFamily="2" charset="-122"/>
                <a:cs typeface="Times New Roman" panose="02020603050405020304" pitchFamily="18" charset="0"/>
              </a:rPr>
              <a:t>   {</a:t>
            </a:r>
          </a:p>
          <a:p>
            <a:pPr algn="just">
              <a:buFont typeface="Wingdings" panose="05000000000000000000" pitchFamily="2" charset="2"/>
              <a:buNone/>
            </a:pPr>
            <a:r>
              <a:rPr lang="en-US" altLang="zh-CN" sz="1600" dirty="0">
                <a:latin typeface="Times New Roman" panose="02020603050405020304" pitchFamily="18" charset="0"/>
                <a:ea typeface="宋体" panose="02010600030101010101" pitchFamily="2" charset="-122"/>
                <a:cs typeface="Times New Roman" panose="02020603050405020304" pitchFamily="18" charset="0"/>
              </a:rPr>
              <a:t>        char       Ch;</a:t>
            </a:r>
          </a:p>
          <a:p>
            <a:pPr algn="just">
              <a:buFont typeface="Wingdings" panose="05000000000000000000" pitchFamily="2" charset="2"/>
              <a:buNone/>
            </a:pPr>
            <a:r>
              <a:rPr lang="en-US" altLang="zh-CN" sz="1600" dirty="0">
                <a:latin typeface="Times New Roman" panose="02020603050405020304" pitchFamily="18" charset="0"/>
                <a:ea typeface="宋体" panose="02010600030101010101" pitchFamily="2" charset="-122"/>
                <a:cs typeface="Times New Roman" panose="02020603050405020304" pitchFamily="18" charset="0"/>
              </a:rPr>
              <a:t>        short      Sint;</a:t>
            </a:r>
          </a:p>
          <a:p>
            <a:pPr algn="just">
              <a:buFont typeface="Wingdings" panose="05000000000000000000" pitchFamily="2" charset="2"/>
              <a:buNone/>
            </a:pPr>
            <a:r>
              <a:rPr lang="en-US" altLang="zh-CN" sz="1600" dirty="0">
                <a:latin typeface="Times New Roman" panose="02020603050405020304" pitchFamily="18" charset="0"/>
                <a:ea typeface="宋体" panose="02010600030101010101" pitchFamily="2" charset="-122"/>
                <a:cs typeface="Times New Roman" panose="02020603050405020304" pitchFamily="18" charset="0"/>
              </a:rPr>
              <a:t>        long       Lint;</a:t>
            </a:r>
          </a:p>
          <a:p>
            <a:pPr algn="just">
              <a:buFont typeface="Wingdings" panose="05000000000000000000" pitchFamily="2" charset="2"/>
              <a:buNone/>
            </a:pPr>
            <a:r>
              <a:rPr lang="en-US" altLang="zh-CN" sz="1600" dirty="0">
                <a:latin typeface="Times New Roman" panose="02020603050405020304" pitchFamily="18" charset="0"/>
                <a:ea typeface="宋体" panose="02010600030101010101" pitchFamily="2" charset="-122"/>
                <a:cs typeface="Times New Roman" panose="02020603050405020304" pitchFamily="18" charset="0"/>
              </a:rPr>
              <a:t>        unsigned   </a:t>
            </a:r>
            <a:r>
              <a:rPr lang="en-US" altLang="zh-CN" sz="1600" dirty="0" err="1">
                <a:latin typeface="Times New Roman" panose="02020603050405020304" pitchFamily="18" charset="0"/>
                <a:ea typeface="宋体" panose="02010600030101010101" pitchFamily="2" charset="-122"/>
                <a:cs typeface="Times New Roman" panose="02020603050405020304" pitchFamily="18" charset="0"/>
              </a:rPr>
              <a:t>Uint</a:t>
            </a:r>
            <a:r>
              <a:rPr lang="en-US" altLang="zh-CN" sz="1600" dirty="0">
                <a:latin typeface="Times New Roman" panose="02020603050405020304" pitchFamily="18" charset="0"/>
                <a:ea typeface="宋体" panose="02010600030101010101" pitchFamily="2" charset="-122"/>
                <a:cs typeface="Times New Roman" panose="02020603050405020304" pitchFamily="18" charset="0"/>
              </a:rPr>
              <a:t>;</a:t>
            </a:r>
          </a:p>
          <a:p>
            <a:pPr algn="just">
              <a:buFont typeface="Wingdings" panose="05000000000000000000" pitchFamily="2" charset="2"/>
              <a:buNone/>
            </a:pPr>
            <a:r>
              <a:rPr lang="en-US" altLang="zh-CN" sz="1600" dirty="0">
                <a:latin typeface="Times New Roman" panose="02020603050405020304" pitchFamily="18" charset="0"/>
                <a:ea typeface="宋体" panose="02010600030101010101" pitchFamily="2" charset="-122"/>
                <a:cs typeface="Times New Roman" panose="02020603050405020304" pitchFamily="18" charset="0"/>
              </a:rPr>
              <a:t>        float       f;</a:t>
            </a:r>
          </a:p>
          <a:p>
            <a:pPr algn="just">
              <a:buFont typeface="Wingdings" panose="05000000000000000000" pitchFamily="2" charset="2"/>
              <a:buNone/>
            </a:pPr>
            <a:r>
              <a:rPr lang="en-US" altLang="zh-CN" sz="1600" dirty="0">
                <a:latin typeface="Times New Roman" panose="02020603050405020304" pitchFamily="18" charset="0"/>
                <a:ea typeface="宋体" panose="02010600030101010101" pitchFamily="2" charset="-122"/>
                <a:cs typeface="Times New Roman" panose="02020603050405020304" pitchFamily="18" charset="0"/>
              </a:rPr>
              <a:t>        double     d;</a:t>
            </a:r>
          </a:p>
          <a:p>
            <a:pPr algn="just">
              <a:buFont typeface="Wingdings" panose="05000000000000000000" pitchFamily="2" charset="2"/>
              <a:buNone/>
            </a:pPr>
            <a:r>
              <a:rPr lang="en-US" altLang="zh-CN" sz="1600" dirty="0">
                <a:latin typeface="Times New Roman" panose="02020603050405020304" pitchFamily="18" charset="0"/>
                <a:ea typeface="宋体" panose="02010600030101010101" pitchFamily="2" charset="-122"/>
                <a:cs typeface="Times New Roman" panose="02020603050405020304" pitchFamily="18" charset="0"/>
              </a:rPr>
              <a:t>        char       str[10]</a:t>
            </a:r>
          </a:p>
          <a:p>
            <a:pPr algn="just">
              <a:buFont typeface="Wingdings" panose="05000000000000000000" pitchFamily="2" charset="2"/>
              <a:buNone/>
            </a:pPr>
            <a:r>
              <a:rPr lang="en-US" altLang="zh-CN" sz="1600" dirty="0">
                <a:latin typeface="Times New Roman" panose="02020603050405020304" pitchFamily="18" charset="0"/>
                <a:ea typeface="宋体" panose="02010600030101010101" pitchFamily="2" charset="-122"/>
                <a:cs typeface="Times New Roman" panose="02020603050405020304" pitchFamily="18" charset="0"/>
              </a:rPr>
              <a:t>     }</a:t>
            </a:r>
            <a:r>
              <a:rPr lang="zh-CN" altLang="en-US" sz="1600" dirty="0">
                <a:latin typeface="Times New Roman" panose="02020603050405020304" pitchFamily="18" charset="0"/>
                <a:ea typeface="宋体" panose="02010600030101010101" pitchFamily="2" charset="-122"/>
                <a:cs typeface="Times New Roman" panose="02020603050405020304" pitchFamily="18" charset="0"/>
              </a:rPr>
              <a:t>；</a:t>
            </a:r>
          </a:p>
          <a:p>
            <a:pPr algn="just">
              <a:lnSpc>
                <a:spcPct val="150000"/>
              </a:lnSpc>
              <a:buFont typeface="Wingdings" panose="05000000000000000000" pitchFamily="2" charset="2"/>
              <a:buNone/>
            </a:pPr>
            <a:endParaRPr lang="zh-CN" altLang="en-US" sz="1600" dirty="0">
              <a:latin typeface="Times New Roman" panose="02020603050405020304" pitchFamily="18" charset="0"/>
              <a:ea typeface="宋体" panose="02010600030101010101" pitchFamily="2" charset="-122"/>
              <a:cs typeface="Times New Roman" panose="02020603050405020304" pitchFamily="18" charset="0"/>
            </a:endParaRPr>
          </a:p>
          <a:p>
            <a:pPr algn="just">
              <a:lnSpc>
                <a:spcPct val="150000"/>
              </a:lnSpc>
              <a:buFont typeface="Wingdings" panose="05000000000000000000" pitchFamily="2" charset="2"/>
              <a:buNone/>
            </a:pPr>
            <a:r>
              <a:rPr lang="zh-CN" altLang="en-US" sz="1600" dirty="0">
                <a:latin typeface="Times New Roman" panose="02020603050405020304" pitchFamily="18" charset="0"/>
                <a:ea typeface="宋体" panose="02010600030101010101" pitchFamily="2" charset="-122"/>
                <a:cs typeface="Times New Roman" panose="02020603050405020304" pitchFamily="18" charset="0"/>
              </a:rPr>
              <a:t>    </a:t>
            </a:r>
            <a:r>
              <a:rPr lang="en-US" altLang="zh-CN" sz="1600" dirty="0" err="1">
                <a:latin typeface="Times New Roman" panose="02020603050405020304" pitchFamily="18" charset="0"/>
                <a:ea typeface="宋体" panose="02010600030101010101" pitchFamily="2" charset="-122"/>
                <a:cs typeface="Times New Roman" panose="02020603050405020304" pitchFamily="18" charset="0"/>
              </a:rPr>
              <a:t>sizeof</a:t>
            </a:r>
            <a:r>
              <a:rPr lang="en-US" altLang="zh-CN" sz="16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1600" dirty="0" err="1">
                <a:latin typeface="Times New Roman" panose="02020603050405020304" pitchFamily="18" charset="0"/>
                <a:ea typeface="宋体" panose="02010600030101010101" pitchFamily="2" charset="-122"/>
                <a:cs typeface="Times New Roman" panose="02020603050405020304" pitchFamily="18" charset="0"/>
              </a:rPr>
              <a:t>UData</a:t>
            </a:r>
            <a:r>
              <a:rPr lang="en-US" altLang="zh-CN" sz="1600" dirty="0">
                <a:latin typeface="Times New Roman" panose="02020603050405020304" pitchFamily="18" charset="0"/>
                <a:ea typeface="宋体" panose="02010600030101010101" pitchFamily="2" charset="-122"/>
                <a:cs typeface="Times New Roman" panose="02020603050405020304" pitchFamily="18" charset="0"/>
              </a:rPr>
              <a:t>)</a:t>
            </a:r>
            <a:r>
              <a:rPr lang="zh-CN" altLang="en-US" sz="1600" dirty="0">
                <a:latin typeface="Times New Roman" panose="02020603050405020304" pitchFamily="18" charset="0"/>
                <a:ea typeface="宋体" panose="02010600030101010101" pitchFamily="2" charset="-122"/>
                <a:cs typeface="Times New Roman" panose="02020603050405020304" pitchFamily="18" charset="0"/>
              </a:rPr>
              <a:t>的理论值 </a:t>
            </a:r>
            <a:r>
              <a:rPr lang="en-US" altLang="zh-CN" sz="1600" dirty="0">
                <a:latin typeface="Times New Roman" panose="02020603050405020304" pitchFamily="18" charset="0"/>
                <a:ea typeface="宋体" panose="02010600030101010101" pitchFamily="2" charset="-122"/>
                <a:cs typeface="Times New Roman" panose="02020603050405020304" pitchFamily="18" charset="0"/>
              </a:rPr>
              <a:t>= </a:t>
            </a:r>
            <a:r>
              <a:rPr lang="en-US" altLang="zh-CN" sz="1600" dirty="0" err="1">
                <a:latin typeface="Times New Roman" panose="02020603050405020304" pitchFamily="18" charset="0"/>
                <a:ea typeface="宋体" panose="02010600030101010101" pitchFamily="2" charset="-122"/>
                <a:cs typeface="Times New Roman" panose="02020603050405020304" pitchFamily="18" charset="0"/>
              </a:rPr>
              <a:t>sizeof</a:t>
            </a:r>
            <a:r>
              <a:rPr lang="en-US" altLang="zh-CN" sz="1600" dirty="0">
                <a:latin typeface="Times New Roman" panose="02020603050405020304" pitchFamily="18" charset="0"/>
                <a:ea typeface="宋体" panose="02010600030101010101" pitchFamily="2" charset="-122"/>
                <a:cs typeface="Times New Roman" panose="02020603050405020304" pitchFamily="18" charset="0"/>
              </a:rPr>
              <a:t>(str) = 10;</a:t>
            </a:r>
          </a:p>
          <a:p>
            <a:pPr algn="just">
              <a:lnSpc>
                <a:spcPct val="150000"/>
              </a:lnSpc>
              <a:buFont typeface="Wingdings" panose="05000000000000000000" pitchFamily="2" charset="2"/>
              <a:buNone/>
            </a:pPr>
            <a:r>
              <a:rPr lang="en-US" altLang="zh-CN" sz="1600" dirty="0">
                <a:latin typeface="Times New Roman" panose="02020603050405020304" pitchFamily="18" charset="0"/>
                <a:ea typeface="宋体" panose="02010600030101010101" pitchFamily="2" charset="-122"/>
                <a:cs typeface="Times New Roman" panose="02020603050405020304" pitchFamily="18" charset="0"/>
              </a:rPr>
              <a:t>    </a:t>
            </a:r>
            <a:r>
              <a:rPr lang="en-US" altLang="zh-CN" sz="1600" dirty="0" err="1">
                <a:latin typeface="Times New Roman" panose="02020603050405020304" pitchFamily="18" charset="0"/>
                <a:ea typeface="宋体" panose="02010600030101010101" pitchFamily="2" charset="-122"/>
                <a:cs typeface="Times New Roman" panose="02020603050405020304" pitchFamily="18" charset="0"/>
              </a:rPr>
              <a:t>sizeof</a:t>
            </a:r>
            <a:r>
              <a:rPr lang="en-US" altLang="zh-CN" sz="16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1600" dirty="0" err="1">
                <a:latin typeface="Times New Roman" panose="02020603050405020304" pitchFamily="18" charset="0"/>
                <a:ea typeface="宋体" panose="02010600030101010101" pitchFamily="2" charset="-122"/>
                <a:cs typeface="Times New Roman" panose="02020603050405020304" pitchFamily="18" charset="0"/>
              </a:rPr>
              <a:t>UData</a:t>
            </a:r>
            <a:r>
              <a:rPr lang="en-US" altLang="zh-CN" sz="1600" dirty="0">
                <a:latin typeface="Times New Roman" panose="02020603050405020304" pitchFamily="18" charset="0"/>
                <a:ea typeface="宋体" panose="02010600030101010101" pitchFamily="2" charset="-122"/>
                <a:cs typeface="Times New Roman" panose="02020603050405020304" pitchFamily="18" charset="0"/>
              </a:rPr>
              <a:t>)</a:t>
            </a:r>
            <a:r>
              <a:rPr lang="zh-CN" altLang="en-US" sz="1600" dirty="0">
                <a:latin typeface="Times New Roman" panose="02020603050405020304" pitchFamily="18" charset="0"/>
                <a:ea typeface="宋体" panose="02010600030101010101" pitchFamily="2" charset="-122"/>
                <a:cs typeface="Times New Roman" panose="02020603050405020304" pitchFamily="18" charset="0"/>
              </a:rPr>
              <a:t>的实际值 </a:t>
            </a:r>
            <a:r>
              <a:rPr lang="en-US" altLang="zh-CN" sz="1600" dirty="0">
                <a:latin typeface="Times New Roman" panose="02020603050405020304" pitchFamily="18" charset="0"/>
                <a:ea typeface="宋体" panose="02010600030101010101" pitchFamily="2" charset="-122"/>
                <a:cs typeface="Times New Roman" panose="02020603050405020304" pitchFamily="18" charset="0"/>
              </a:rPr>
              <a:t>= </a:t>
            </a:r>
            <a:r>
              <a:rPr lang="en-US" altLang="zh-CN" sz="1600" dirty="0" err="1">
                <a:latin typeface="Times New Roman" panose="02020603050405020304" pitchFamily="18" charset="0"/>
                <a:ea typeface="宋体" panose="02010600030101010101" pitchFamily="2" charset="-122"/>
                <a:cs typeface="Times New Roman" panose="02020603050405020304" pitchFamily="18" charset="0"/>
              </a:rPr>
              <a:t>sizeof</a:t>
            </a:r>
            <a:r>
              <a:rPr lang="en-US" altLang="zh-CN" sz="1600" dirty="0">
                <a:latin typeface="Times New Roman" panose="02020603050405020304" pitchFamily="18" charset="0"/>
                <a:ea typeface="宋体" panose="02010600030101010101" pitchFamily="2" charset="-122"/>
                <a:cs typeface="Times New Roman" panose="02020603050405020304" pitchFamily="18" charset="0"/>
              </a:rPr>
              <a:t>(double)*2 = 16</a:t>
            </a:r>
            <a:r>
              <a:rPr lang="zh-CN" altLang="en-US" sz="1600" dirty="0">
                <a:latin typeface="Times New Roman" panose="02020603050405020304" pitchFamily="18" charset="0"/>
                <a:ea typeface="宋体" panose="02010600030101010101" pitchFamily="2" charset="-122"/>
                <a:cs typeface="Times New Roman" panose="02020603050405020304" pitchFamily="18" charset="0"/>
              </a:rPr>
              <a:t>； </a:t>
            </a:r>
          </a:p>
        </p:txBody>
      </p:sp>
    </p:spTree>
    <p:extLst>
      <p:ext uri="{BB962C8B-B14F-4D97-AF65-F5344CB8AC3E}">
        <p14:creationId xmlns:p14="http://schemas.microsoft.com/office/powerpoint/2010/main" val="4257426351"/>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3E51E5-6356-7059-D208-EDDF79855404}"/>
            </a:ext>
          </a:extLst>
        </p:cNvPr>
        <p:cNvGrpSpPr/>
        <p:nvPr/>
      </p:nvGrpSpPr>
      <p:grpSpPr>
        <a:xfrm>
          <a:off x="0" y="0"/>
          <a:ext cx="0" cy="0"/>
          <a:chOff x="0" y="0"/>
          <a:chExt cx="0" cy="0"/>
        </a:xfrm>
      </p:grpSpPr>
      <p:sp>
        <p:nvSpPr>
          <p:cNvPr id="19" name="矩形: 圆角 18">
            <a:extLst>
              <a:ext uri="{FF2B5EF4-FFF2-40B4-BE49-F238E27FC236}">
                <a16:creationId xmlns:a16="http://schemas.microsoft.com/office/drawing/2014/main" id="{59F07006-4DB9-258C-C183-DB7E6CBFC605}"/>
              </a:ext>
            </a:extLst>
          </p:cNvPr>
          <p:cNvSpPr/>
          <p:nvPr/>
        </p:nvSpPr>
        <p:spPr>
          <a:xfrm>
            <a:off x="1179059" y="3922447"/>
            <a:ext cx="3486150" cy="1594433"/>
          </a:xfrm>
          <a:prstGeom prst="roundRect">
            <a:avLst>
              <a:gd name="adj" fmla="val 5093"/>
            </a:avLst>
          </a:prstGeom>
          <a:solidFill>
            <a:schemeClr val="bg1"/>
          </a:solidFill>
          <a:ln w="1905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Times New Roman" panose="02020603050405020304" pitchFamily="18" charset="0"/>
              <a:ea typeface="宋体" panose="02010600030101010101" pitchFamily="2" charset="-122"/>
              <a:cs typeface="Times New Roman" panose="02020603050405020304" pitchFamily="18" charset="0"/>
            </a:endParaRPr>
          </a:p>
        </p:txBody>
      </p:sp>
      <p:graphicFrame>
        <p:nvGraphicFramePr>
          <p:cNvPr id="4" name="Object 6">
            <a:extLst>
              <a:ext uri="{FF2B5EF4-FFF2-40B4-BE49-F238E27FC236}">
                <a16:creationId xmlns:a16="http://schemas.microsoft.com/office/drawing/2014/main" id="{09CC8929-2ADE-8259-2E14-D82C1EA651BD}"/>
              </a:ext>
            </a:extLst>
          </p:cNvPr>
          <p:cNvGraphicFramePr>
            <a:graphicFrameLocks noChangeAspect="1"/>
          </p:cNvGraphicFramePr>
          <p:nvPr>
            <p:extLst>
              <p:ext uri="{D42A27DB-BD31-4B8C-83A1-F6EECF244321}">
                <p14:modId xmlns:p14="http://schemas.microsoft.com/office/powerpoint/2010/main" val="519960563"/>
              </p:ext>
            </p:extLst>
          </p:nvPr>
        </p:nvGraphicFramePr>
        <p:xfrm>
          <a:off x="5470821" y="1534556"/>
          <a:ext cx="6504813" cy="3245349"/>
        </p:xfrm>
        <a:graphic>
          <a:graphicData uri="http://schemas.openxmlformats.org/presentationml/2006/ole">
            <mc:AlternateContent xmlns:mc="http://schemas.openxmlformats.org/markup-compatibility/2006">
              <mc:Choice xmlns:v="urn:schemas-microsoft-com:vml" Requires="v">
                <p:oleObj r:id="rId3" imgW="4796402" imgH="2474528" progId="Word.Picture.8">
                  <p:embed/>
                </p:oleObj>
              </mc:Choice>
              <mc:Fallback>
                <p:oleObj r:id="rId3" imgW="4796402" imgH="2474528" progId="Word.Picture.8">
                  <p:embed/>
                  <p:pic>
                    <p:nvPicPr>
                      <p:cNvPr id="197637" name="Object 6">
                        <a:extLst>
                          <a:ext uri="{FF2B5EF4-FFF2-40B4-BE49-F238E27FC236}">
                            <a16:creationId xmlns:a16="http://schemas.microsoft.com/office/drawing/2014/main" id="{028305A8-6B63-3CFB-2C08-03A6EEBC987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70821" y="1534556"/>
                        <a:ext cx="6504813" cy="3245349"/>
                      </a:xfrm>
                      <a:prstGeom prst="rect">
                        <a:avLst/>
                      </a:prstGeom>
                      <a:noFill/>
                      <a:ln>
                        <a:noFill/>
                      </a:ln>
                    </p:spPr>
                  </p:pic>
                </p:oleObj>
              </mc:Fallback>
            </mc:AlternateContent>
          </a:graphicData>
        </a:graphic>
      </p:graphicFrame>
      <p:sp>
        <p:nvSpPr>
          <p:cNvPr id="6" name="文本框 5">
            <a:extLst>
              <a:ext uri="{FF2B5EF4-FFF2-40B4-BE49-F238E27FC236}">
                <a16:creationId xmlns:a16="http://schemas.microsoft.com/office/drawing/2014/main" id="{4AFFFB94-9144-1AB4-1B9E-A194359F16A2}"/>
              </a:ext>
            </a:extLst>
          </p:cNvPr>
          <p:cNvSpPr txBox="1"/>
          <p:nvPr/>
        </p:nvSpPr>
        <p:spPr>
          <a:xfrm>
            <a:off x="900848" y="121514"/>
            <a:ext cx="10560350" cy="584775"/>
          </a:xfrm>
          <a:prstGeom prst="rect">
            <a:avLst/>
          </a:prstGeom>
          <a:noFill/>
        </p:spPr>
        <p:txBody>
          <a:bodyPr wrap="square">
            <a:spAutoFit/>
          </a:bodyPr>
          <a:lstStyle/>
          <a:p>
            <a:r>
              <a:rPr lang="en-US" altLang="zh-CN" sz="3200" b="1" dirty="0">
                <a:latin typeface="微软雅黑" panose="020B0503020204020204" pitchFamily="34" charset="-122"/>
                <a:ea typeface="微软雅黑" panose="020B0503020204020204" pitchFamily="34" charset="-122"/>
                <a:cs typeface="+mj-cs"/>
              </a:rPr>
              <a:t>3.5.2 </a:t>
            </a:r>
            <a:r>
              <a:rPr lang="zh-CN" altLang="en-US" sz="3200" b="1" dirty="0">
                <a:latin typeface="微软雅黑" panose="020B0503020204020204" pitchFamily="34" charset="-122"/>
                <a:ea typeface="微软雅黑" panose="020B0503020204020204" pitchFamily="34" charset="-122"/>
                <a:cs typeface="+mj-cs"/>
              </a:rPr>
              <a:t>联合</a:t>
            </a:r>
          </a:p>
        </p:txBody>
      </p:sp>
      <p:grpSp>
        <p:nvGrpSpPr>
          <p:cNvPr id="7" name="组合 6">
            <a:extLst>
              <a:ext uri="{FF2B5EF4-FFF2-40B4-BE49-F238E27FC236}">
                <a16:creationId xmlns:a16="http://schemas.microsoft.com/office/drawing/2014/main" id="{BAAC1DFA-A59A-E436-FF59-3484513F8FFE}"/>
              </a:ext>
            </a:extLst>
          </p:cNvPr>
          <p:cNvGrpSpPr/>
          <p:nvPr/>
        </p:nvGrpSpPr>
        <p:grpSpPr>
          <a:xfrm>
            <a:off x="629335" y="1042426"/>
            <a:ext cx="4418524" cy="310896"/>
            <a:chOff x="629335" y="1042426"/>
            <a:chExt cx="4418524" cy="310896"/>
          </a:xfrm>
        </p:grpSpPr>
        <p:sp>
          <p:nvSpPr>
            <p:cNvPr id="8" name="core goal text">
              <a:extLst>
                <a:ext uri="{FF2B5EF4-FFF2-40B4-BE49-F238E27FC236}">
                  <a16:creationId xmlns:a16="http://schemas.microsoft.com/office/drawing/2014/main" id="{6C3DE70C-009F-FA2C-0085-93BF03390FDE}"/>
                </a:ext>
              </a:extLst>
            </p:cNvPr>
            <p:cNvSpPr txBox="1"/>
            <p:nvPr/>
          </p:nvSpPr>
          <p:spPr>
            <a:xfrm>
              <a:off x="1179059" y="1042426"/>
              <a:ext cx="3751081" cy="310896"/>
            </a:xfrm>
            <a:prstGeom prst="rect">
              <a:avLst/>
            </a:prstGeom>
            <a:noFill/>
            <a:ln>
              <a:noFill/>
            </a:ln>
          </p:spPr>
          <p:txBody>
            <a:bodyPr vert="horz" wrap="square" lIns="0" tIns="0" rIns="0" bIns="0" rtlCol="0" anchor="ctr">
              <a:noAutofit/>
            </a:bodyPr>
            <a:lstStyle/>
            <a:p>
              <a:pPr algn="l"/>
              <a:r>
                <a:rPr lang="zh-CN" altLang="en-US" sz="2400" b="1" dirty="0">
                  <a:solidFill>
                    <a:srgbClr val="1C51C8"/>
                  </a:solidFill>
                  <a:latin typeface="Times New Roman" panose="02020603050405020304" pitchFamily="18" charset="0"/>
                  <a:ea typeface="Microsoft YaHei UI"/>
                  <a:cs typeface="Times New Roman" panose="02020603050405020304" pitchFamily="18" charset="0"/>
                </a:rPr>
                <a:t>联合变量在内存中的排列</a:t>
              </a:r>
            </a:p>
          </p:txBody>
        </p:sp>
        <p:grpSp>
          <p:nvGrpSpPr>
            <p:cNvPr id="9" name="组合 8">
              <a:extLst>
                <a:ext uri="{FF2B5EF4-FFF2-40B4-BE49-F238E27FC236}">
                  <a16:creationId xmlns:a16="http://schemas.microsoft.com/office/drawing/2014/main" id="{3DD45986-3682-68E6-A810-C007EBB2AC2C}"/>
                </a:ext>
              </a:extLst>
            </p:cNvPr>
            <p:cNvGrpSpPr/>
            <p:nvPr/>
          </p:nvGrpSpPr>
          <p:grpSpPr>
            <a:xfrm>
              <a:off x="4597866" y="1121124"/>
              <a:ext cx="449993" cy="103462"/>
              <a:chOff x="4251006" y="1235482"/>
              <a:chExt cx="449993" cy="103462"/>
            </a:xfrm>
          </p:grpSpPr>
          <p:sp>
            <p:nvSpPr>
              <p:cNvPr id="13" name="平行四边形 12">
                <a:extLst>
                  <a:ext uri="{FF2B5EF4-FFF2-40B4-BE49-F238E27FC236}">
                    <a16:creationId xmlns:a16="http://schemas.microsoft.com/office/drawing/2014/main" id="{6C8D4E36-07F8-5528-F3E8-DB265195425F}"/>
                  </a:ext>
                </a:extLst>
              </p:cNvPr>
              <p:cNvSpPr/>
              <p:nvPr/>
            </p:nvSpPr>
            <p:spPr>
              <a:xfrm>
                <a:off x="4251006" y="1235482"/>
                <a:ext cx="160397" cy="103462"/>
              </a:xfrm>
              <a:prstGeom prst="parallelogram">
                <a:avLst/>
              </a:prstGeom>
              <a:gradFill>
                <a:gsLst>
                  <a:gs pos="0">
                    <a:srgbClr val="184DDD"/>
                  </a:gs>
                  <a:gs pos="97203">
                    <a:srgbClr val="E6EEFC"/>
                  </a:gs>
                  <a:gs pos="6500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14" name="平行四边形 13">
                <a:extLst>
                  <a:ext uri="{FF2B5EF4-FFF2-40B4-BE49-F238E27FC236}">
                    <a16:creationId xmlns:a16="http://schemas.microsoft.com/office/drawing/2014/main" id="{4FD44FE4-D476-614E-9FBC-2E718C1F1BDA}"/>
                  </a:ext>
                </a:extLst>
              </p:cNvPr>
              <p:cNvSpPr/>
              <p:nvPr/>
            </p:nvSpPr>
            <p:spPr>
              <a:xfrm>
                <a:off x="4452239" y="1235482"/>
                <a:ext cx="248760" cy="103462"/>
              </a:xfrm>
              <a:prstGeom prst="parallelogram">
                <a:avLst/>
              </a:prstGeom>
              <a:gradFill>
                <a:gsLst>
                  <a:gs pos="82000">
                    <a:srgbClr val="E6EEFC"/>
                  </a:gs>
                  <a:gs pos="97203">
                    <a:srgbClr val="E6EEFC"/>
                  </a:gs>
                  <a:gs pos="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grpSp>
          <p:nvGrpSpPr>
            <p:cNvPr id="10" name="组合 9">
              <a:extLst>
                <a:ext uri="{FF2B5EF4-FFF2-40B4-BE49-F238E27FC236}">
                  <a16:creationId xmlns:a16="http://schemas.microsoft.com/office/drawing/2014/main" id="{81E0F581-2C90-014D-BAF0-5B676270689A}"/>
                </a:ext>
              </a:extLst>
            </p:cNvPr>
            <p:cNvGrpSpPr/>
            <p:nvPr/>
          </p:nvGrpSpPr>
          <p:grpSpPr>
            <a:xfrm flipH="1">
              <a:off x="629335" y="1121124"/>
              <a:ext cx="449993" cy="103462"/>
              <a:chOff x="2488823" y="1260501"/>
              <a:chExt cx="449993" cy="103462"/>
            </a:xfrm>
          </p:grpSpPr>
          <p:sp>
            <p:nvSpPr>
              <p:cNvPr id="11" name="平行四边形 10">
                <a:extLst>
                  <a:ext uri="{FF2B5EF4-FFF2-40B4-BE49-F238E27FC236}">
                    <a16:creationId xmlns:a16="http://schemas.microsoft.com/office/drawing/2014/main" id="{7610D3CA-6DB9-1E13-FD62-1B39621B82ED}"/>
                  </a:ext>
                </a:extLst>
              </p:cNvPr>
              <p:cNvSpPr/>
              <p:nvPr/>
            </p:nvSpPr>
            <p:spPr>
              <a:xfrm>
                <a:off x="2488823" y="1260501"/>
                <a:ext cx="160397" cy="103462"/>
              </a:xfrm>
              <a:prstGeom prst="parallelogram">
                <a:avLst/>
              </a:prstGeom>
              <a:gradFill>
                <a:gsLst>
                  <a:gs pos="0">
                    <a:srgbClr val="184DDD"/>
                  </a:gs>
                  <a:gs pos="97203">
                    <a:srgbClr val="E6EEFC"/>
                  </a:gs>
                  <a:gs pos="6500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12" name="平行四边形 11">
                <a:extLst>
                  <a:ext uri="{FF2B5EF4-FFF2-40B4-BE49-F238E27FC236}">
                    <a16:creationId xmlns:a16="http://schemas.microsoft.com/office/drawing/2014/main" id="{BDFAB75A-6193-E60C-8BF1-2EF5DB449C64}"/>
                  </a:ext>
                </a:extLst>
              </p:cNvPr>
              <p:cNvSpPr/>
              <p:nvPr/>
            </p:nvSpPr>
            <p:spPr>
              <a:xfrm>
                <a:off x="2690056" y="1260501"/>
                <a:ext cx="248760" cy="103462"/>
              </a:xfrm>
              <a:prstGeom prst="parallelogram">
                <a:avLst/>
              </a:prstGeom>
              <a:gradFill>
                <a:gsLst>
                  <a:gs pos="82000">
                    <a:srgbClr val="E6EEFC"/>
                  </a:gs>
                  <a:gs pos="97203">
                    <a:srgbClr val="E6EEFC"/>
                  </a:gs>
                  <a:gs pos="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grpSp>
      <p:sp>
        <p:nvSpPr>
          <p:cNvPr id="16" name="文本框 15">
            <a:extLst>
              <a:ext uri="{FF2B5EF4-FFF2-40B4-BE49-F238E27FC236}">
                <a16:creationId xmlns:a16="http://schemas.microsoft.com/office/drawing/2014/main" id="{77FDE3E5-420F-73F7-E97D-B3B84D44B1FD}"/>
              </a:ext>
            </a:extLst>
          </p:cNvPr>
          <p:cNvSpPr txBox="1"/>
          <p:nvPr/>
        </p:nvSpPr>
        <p:spPr>
          <a:xfrm>
            <a:off x="468630" y="1534556"/>
            <a:ext cx="4773930" cy="2117246"/>
          </a:xfrm>
          <a:prstGeom prst="rect">
            <a:avLst/>
          </a:prstGeom>
          <a:noFill/>
        </p:spPr>
        <p:txBody>
          <a:bodyPr wrap="square">
            <a:spAutoFit/>
          </a:bodyPr>
          <a:lstStyle/>
          <a:p>
            <a:pPr algn="just">
              <a:lnSpc>
                <a:spcPct val="150000"/>
              </a:lnSpc>
              <a:buFont typeface="Wingdings" panose="05000000000000000000" pitchFamily="2" charset="2"/>
              <a:buNone/>
            </a:pPr>
            <a:r>
              <a:rPr lang="zh-CN" altLang="en-US" dirty="0">
                <a:latin typeface="Times New Roman" panose="02020603050405020304" pitchFamily="18" charset="0"/>
                <a:ea typeface="宋体" panose="02010600030101010101" pitchFamily="2" charset="-122"/>
                <a:cs typeface="Times New Roman" panose="02020603050405020304" pitchFamily="18" charset="0"/>
              </a:rPr>
              <a:t>当定义联合变量后，联合变量在内存中获得了共同的内存，由于各个成员的数据类型不同，因此长度也不同。各成员在内存排列均从低地址开始，遵循“低地址低字节，高地址高字节”的原则。 </a:t>
            </a:r>
          </a:p>
        </p:txBody>
      </p:sp>
      <p:sp>
        <p:nvSpPr>
          <p:cNvPr id="18" name="文本框 17">
            <a:extLst>
              <a:ext uri="{FF2B5EF4-FFF2-40B4-BE49-F238E27FC236}">
                <a16:creationId xmlns:a16="http://schemas.microsoft.com/office/drawing/2014/main" id="{C1EDD55A-D57C-B78F-3D06-BDBC21718E78}"/>
              </a:ext>
            </a:extLst>
          </p:cNvPr>
          <p:cNvSpPr txBox="1"/>
          <p:nvPr/>
        </p:nvSpPr>
        <p:spPr>
          <a:xfrm>
            <a:off x="1179059" y="3922447"/>
            <a:ext cx="3714750" cy="1522917"/>
          </a:xfrm>
          <a:prstGeom prst="rect">
            <a:avLst/>
          </a:prstGeom>
          <a:noFill/>
        </p:spPr>
        <p:txBody>
          <a:bodyPr wrap="square">
            <a:spAutoFit/>
          </a:bodyPr>
          <a:lstStyle/>
          <a:p>
            <a:pPr algn="just">
              <a:lnSpc>
                <a:spcPct val="150000"/>
              </a:lnSpc>
              <a:buFont typeface="Wingdings" panose="05000000000000000000" pitchFamily="2" charset="2"/>
              <a:buNone/>
            </a:pPr>
            <a:r>
              <a:rPr lang="zh-CN" altLang="en-US" sz="1600" dirty="0">
                <a:latin typeface="Times New Roman" panose="02020603050405020304" pitchFamily="18" charset="0"/>
                <a:ea typeface="宋体" panose="02010600030101010101" pitchFamily="2" charset="-122"/>
                <a:cs typeface="Times New Roman" panose="02020603050405020304" pitchFamily="18" charset="0"/>
              </a:rPr>
              <a:t>例如：</a:t>
            </a:r>
          </a:p>
          <a:p>
            <a:pPr algn="just">
              <a:lnSpc>
                <a:spcPct val="150000"/>
              </a:lnSpc>
              <a:buFont typeface="Wingdings" panose="05000000000000000000" pitchFamily="2" charset="2"/>
              <a:buNone/>
            </a:pPr>
            <a:r>
              <a:rPr lang="zh-CN" altLang="en-US" sz="1600" dirty="0">
                <a:latin typeface="Times New Roman" panose="02020603050405020304" pitchFamily="18" charset="0"/>
                <a:ea typeface="宋体" panose="02010600030101010101" pitchFamily="2" charset="-122"/>
                <a:cs typeface="Times New Roman" panose="02020603050405020304" pitchFamily="18" charset="0"/>
              </a:rPr>
              <a:t>    </a:t>
            </a:r>
            <a:r>
              <a:rPr lang="en-US" altLang="zh-CN" sz="1600" dirty="0" err="1">
                <a:latin typeface="Times New Roman" panose="02020603050405020304" pitchFamily="18" charset="0"/>
                <a:ea typeface="宋体" panose="02010600030101010101" pitchFamily="2" charset="-122"/>
                <a:cs typeface="Times New Roman" panose="02020603050405020304" pitchFamily="18" charset="0"/>
              </a:rPr>
              <a:t>UData</a:t>
            </a:r>
            <a:r>
              <a:rPr lang="en-US" altLang="zh-CN" sz="1600" dirty="0">
                <a:latin typeface="Times New Roman" panose="02020603050405020304" pitchFamily="18" charset="0"/>
                <a:ea typeface="宋体" panose="02010600030101010101" pitchFamily="2" charset="-122"/>
                <a:cs typeface="Times New Roman" panose="02020603050405020304" pitchFamily="18" charset="0"/>
              </a:rPr>
              <a:t> u;</a:t>
            </a:r>
          </a:p>
          <a:p>
            <a:pPr algn="just">
              <a:lnSpc>
                <a:spcPct val="150000"/>
              </a:lnSpc>
              <a:buFont typeface="Wingdings" panose="05000000000000000000" pitchFamily="2" charset="2"/>
              <a:buNone/>
            </a:pPr>
            <a:r>
              <a:rPr lang="en-US" altLang="zh-CN" sz="1600" dirty="0">
                <a:latin typeface="Times New Roman" panose="02020603050405020304" pitchFamily="18" charset="0"/>
                <a:ea typeface="宋体" panose="02010600030101010101" pitchFamily="2" charset="-122"/>
                <a:cs typeface="Times New Roman" panose="02020603050405020304" pitchFamily="18" charset="0"/>
              </a:rPr>
              <a:t>	</a:t>
            </a:r>
            <a:r>
              <a:rPr lang="en-US" altLang="zh-CN" sz="1600" dirty="0" err="1">
                <a:latin typeface="Times New Roman" panose="02020603050405020304" pitchFamily="18" charset="0"/>
                <a:ea typeface="宋体" panose="02010600030101010101" pitchFamily="2" charset="-122"/>
                <a:cs typeface="Times New Roman" panose="02020603050405020304" pitchFamily="18" charset="0"/>
              </a:rPr>
              <a:t>strcpy</a:t>
            </a:r>
            <a:r>
              <a:rPr lang="en-US" altLang="zh-CN" sz="1600" dirty="0">
                <a:latin typeface="Times New Roman" panose="02020603050405020304" pitchFamily="18" charset="0"/>
                <a:ea typeface="宋体" panose="02010600030101010101" pitchFamily="2" charset="-122"/>
                <a:cs typeface="Times New Roman" panose="02020603050405020304" pitchFamily="18" charset="0"/>
              </a:rPr>
              <a:t>(u.str,“123456789");</a:t>
            </a:r>
          </a:p>
          <a:p>
            <a:pPr algn="just">
              <a:lnSpc>
                <a:spcPct val="150000"/>
              </a:lnSpc>
              <a:buFont typeface="Wingdings" panose="05000000000000000000" pitchFamily="2" charset="2"/>
              <a:buNone/>
            </a:pPr>
            <a:r>
              <a:rPr lang="en-US" altLang="zh-CN" sz="1600" dirty="0">
                <a:latin typeface="Times New Roman" panose="02020603050405020304" pitchFamily="18" charset="0"/>
                <a:ea typeface="宋体" panose="02010600030101010101" pitchFamily="2" charset="-122"/>
                <a:cs typeface="Times New Roman" panose="02020603050405020304" pitchFamily="18" charset="0"/>
              </a:rPr>
              <a:t>                  //</a:t>
            </a:r>
            <a:r>
              <a:rPr lang="zh-CN" altLang="en-US" sz="1600" dirty="0">
                <a:latin typeface="Times New Roman" panose="02020603050405020304" pitchFamily="18" charset="0"/>
                <a:ea typeface="宋体" panose="02010600030101010101" pitchFamily="2" charset="-122"/>
                <a:cs typeface="Times New Roman" panose="02020603050405020304" pitchFamily="18" charset="0"/>
              </a:rPr>
              <a:t>给成员</a:t>
            </a:r>
            <a:r>
              <a:rPr lang="en-US" altLang="zh-CN" sz="1600" dirty="0" err="1">
                <a:latin typeface="Times New Roman" panose="02020603050405020304" pitchFamily="18" charset="0"/>
                <a:ea typeface="宋体" panose="02010600030101010101" pitchFamily="2" charset="-122"/>
                <a:cs typeface="Times New Roman" panose="02020603050405020304" pitchFamily="18" charset="0"/>
              </a:rPr>
              <a:t>u.str</a:t>
            </a:r>
            <a:r>
              <a:rPr lang="zh-CN" altLang="en-US" sz="1600" dirty="0">
                <a:latin typeface="Times New Roman" panose="02020603050405020304" pitchFamily="18" charset="0"/>
                <a:ea typeface="宋体" panose="02010600030101010101" pitchFamily="2" charset="-122"/>
                <a:cs typeface="Times New Roman" panose="02020603050405020304" pitchFamily="18" charset="0"/>
              </a:rPr>
              <a:t>赋初值  </a:t>
            </a:r>
          </a:p>
        </p:txBody>
      </p:sp>
    </p:spTree>
    <p:extLst>
      <p:ext uri="{BB962C8B-B14F-4D97-AF65-F5344CB8AC3E}">
        <p14:creationId xmlns:p14="http://schemas.microsoft.com/office/powerpoint/2010/main" val="280617990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2F9925-67D3-7444-6F58-4F6B60B3C9A3}"/>
            </a:ext>
          </a:extLst>
        </p:cNvPr>
        <p:cNvGrpSpPr/>
        <p:nvPr/>
      </p:nvGrpSpPr>
      <p:grpSpPr>
        <a:xfrm>
          <a:off x="0" y="0"/>
          <a:ext cx="0" cy="0"/>
          <a:chOff x="0" y="0"/>
          <a:chExt cx="0" cy="0"/>
        </a:xfrm>
      </p:grpSpPr>
      <p:sp>
        <p:nvSpPr>
          <p:cNvPr id="6" name="文本框 5">
            <a:extLst>
              <a:ext uri="{FF2B5EF4-FFF2-40B4-BE49-F238E27FC236}">
                <a16:creationId xmlns:a16="http://schemas.microsoft.com/office/drawing/2014/main" id="{7A0B04F6-0071-17D1-316F-D8F7F1DCE9A5}"/>
              </a:ext>
            </a:extLst>
          </p:cNvPr>
          <p:cNvSpPr txBox="1"/>
          <p:nvPr/>
        </p:nvSpPr>
        <p:spPr>
          <a:xfrm>
            <a:off x="900848" y="121514"/>
            <a:ext cx="10560350" cy="584775"/>
          </a:xfrm>
          <a:prstGeom prst="rect">
            <a:avLst/>
          </a:prstGeom>
          <a:noFill/>
        </p:spPr>
        <p:txBody>
          <a:bodyPr wrap="square">
            <a:spAutoFit/>
          </a:bodyPr>
          <a:lstStyle/>
          <a:p>
            <a:r>
              <a:rPr lang="zh-CN" altLang="en-US" sz="3200" b="1" dirty="0">
                <a:latin typeface="微软雅黑" panose="020B0503020204020204" pitchFamily="34" charset="-122"/>
                <a:ea typeface="微软雅黑" panose="020B0503020204020204" pitchFamily="34" charset="-122"/>
                <a:cs typeface="+mj-cs"/>
              </a:rPr>
              <a:t>本章小结</a:t>
            </a:r>
          </a:p>
        </p:txBody>
      </p:sp>
      <p:sp>
        <p:nvSpPr>
          <p:cNvPr id="2" name="矩形: 圆角 1">
            <a:extLst>
              <a:ext uri="{FF2B5EF4-FFF2-40B4-BE49-F238E27FC236}">
                <a16:creationId xmlns:a16="http://schemas.microsoft.com/office/drawing/2014/main" id="{9F4CB050-F92A-BDD8-2235-308825D7EBB9}"/>
              </a:ext>
            </a:extLst>
          </p:cNvPr>
          <p:cNvSpPr/>
          <p:nvPr/>
        </p:nvSpPr>
        <p:spPr>
          <a:xfrm>
            <a:off x="1021556" y="1153058"/>
            <a:ext cx="10194132" cy="4993363"/>
          </a:xfrm>
          <a:prstGeom prst="roundRect">
            <a:avLst>
              <a:gd name="adj" fmla="val 5093"/>
            </a:avLst>
          </a:prstGeom>
          <a:solidFill>
            <a:srgbClr val="E6EEFC"/>
          </a:solidFill>
          <a:ln w="1905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a:extLst>
              <a:ext uri="{FF2B5EF4-FFF2-40B4-BE49-F238E27FC236}">
                <a16:creationId xmlns:a16="http://schemas.microsoft.com/office/drawing/2014/main" id="{026340E2-312F-A08C-2C3C-ABA0C44EBD45}"/>
              </a:ext>
            </a:extLst>
          </p:cNvPr>
          <p:cNvSpPr txBox="1"/>
          <p:nvPr/>
        </p:nvSpPr>
        <p:spPr>
          <a:xfrm>
            <a:off x="1200638" y="1153058"/>
            <a:ext cx="9960769" cy="4943148"/>
          </a:xfrm>
          <a:prstGeom prst="rect">
            <a:avLst/>
          </a:prstGeom>
          <a:noFill/>
        </p:spPr>
        <p:txBody>
          <a:bodyPr wrap="square">
            <a:spAutoFit/>
          </a:bodyPr>
          <a:lstStyle/>
          <a:p>
            <a:pPr>
              <a:lnSpc>
                <a:spcPct val="120000"/>
              </a:lnSpc>
            </a:pPr>
            <a:r>
              <a:rPr lang="en-US" altLang="zh-CN" sz="1900" b="1" dirty="0">
                <a:latin typeface="Times New Roman" panose="02020603050405020304" pitchFamily="18" charset="0"/>
                <a:cs typeface="Times New Roman" panose="02020603050405020304" pitchFamily="18" charset="0"/>
              </a:rPr>
              <a:t>1. </a:t>
            </a:r>
            <a:r>
              <a:rPr lang="zh-CN" altLang="en-US" sz="1900" b="1" dirty="0">
                <a:latin typeface="Times New Roman" panose="02020603050405020304" pitchFamily="18" charset="0"/>
                <a:cs typeface="Times New Roman" panose="02020603050405020304" pitchFamily="18" charset="0"/>
              </a:rPr>
              <a:t>枚举 </a:t>
            </a:r>
            <a:r>
              <a:rPr lang="en-US" altLang="zh-CN" sz="1900" b="1" dirty="0" err="1">
                <a:latin typeface="Times New Roman" panose="02020603050405020304" pitchFamily="18" charset="0"/>
                <a:cs typeface="Times New Roman" panose="02020603050405020304" pitchFamily="18" charset="0"/>
              </a:rPr>
              <a:t>enum</a:t>
            </a:r>
            <a:endParaRPr lang="en-US" altLang="zh-CN" sz="1900" b="1" dirty="0">
              <a:latin typeface="Times New Roman" panose="02020603050405020304" pitchFamily="18" charset="0"/>
              <a:cs typeface="Times New Roman" panose="02020603050405020304" pitchFamily="18" charset="0"/>
            </a:endParaRPr>
          </a:p>
          <a:p>
            <a:pPr marL="285750" indent="-285750">
              <a:lnSpc>
                <a:spcPct val="120000"/>
              </a:lnSpc>
              <a:buFont typeface="Arial" panose="020B0604020202020204" pitchFamily="34" charset="0"/>
              <a:buChar char="•"/>
            </a:pPr>
            <a:r>
              <a:rPr lang="zh-CN" altLang="en-US" dirty="0">
                <a:latin typeface="Times New Roman" panose="02020603050405020304" pitchFamily="18" charset="0"/>
                <a:cs typeface="Times New Roman" panose="02020603050405020304" pitchFamily="18" charset="0"/>
              </a:rPr>
              <a:t>将变量所有合法取值列举出来，枚举常量默认从 </a:t>
            </a:r>
            <a:r>
              <a:rPr lang="en-US" altLang="zh-CN" dirty="0">
                <a:latin typeface="Times New Roman" panose="02020603050405020304" pitchFamily="18" charset="0"/>
                <a:cs typeface="Times New Roman" panose="02020603050405020304" pitchFamily="18" charset="0"/>
              </a:rPr>
              <a:t>0 </a:t>
            </a:r>
            <a:r>
              <a:rPr lang="zh-CN" altLang="en-US" dirty="0">
                <a:latin typeface="Times New Roman" panose="02020603050405020304" pitchFamily="18" charset="0"/>
                <a:cs typeface="Times New Roman" panose="02020603050405020304" pitchFamily="18" charset="0"/>
              </a:rPr>
              <a:t>开始递增，可手动指定值。</a:t>
            </a:r>
          </a:p>
          <a:p>
            <a:pPr marL="285750" indent="-285750">
              <a:lnSpc>
                <a:spcPct val="120000"/>
              </a:lnSpc>
              <a:buFont typeface="Arial" panose="020B0604020202020204" pitchFamily="34" charset="0"/>
              <a:buChar char="•"/>
            </a:pPr>
            <a:r>
              <a:rPr lang="zh-CN" altLang="en-US" dirty="0">
                <a:latin typeface="Times New Roman" panose="02020603050405020304" pitchFamily="18" charset="0"/>
                <a:cs typeface="Times New Roman" panose="02020603050405020304" pitchFamily="18" charset="0"/>
              </a:rPr>
              <a:t>枚举变量只能接收同类型枚举常量，整数赋值需要强制类型转换。</a:t>
            </a:r>
          </a:p>
          <a:p>
            <a:pPr>
              <a:lnSpc>
                <a:spcPct val="120000"/>
              </a:lnSpc>
            </a:pPr>
            <a:r>
              <a:rPr lang="en-US" altLang="zh-CN" sz="1900" b="1" dirty="0">
                <a:latin typeface="Times New Roman" panose="02020603050405020304" pitchFamily="18" charset="0"/>
                <a:cs typeface="Times New Roman" panose="02020603050405020304" pitchFamily="18" charset="0"/>
              </a:rPr>
              <a:t>2. </a:t>
            </a:r>
            <a:r>
              <a:rPr lang="zh-CN" altLang="en-US" sz="1900" b="1" dirty="0">
                <a:latin typeface="Times New Roman" panose="02020603050405020304" pitchFamily="18" charset="0"/>
                <a:cs typeface="Times New Roman" panose="02020603050405020304" pitchFamily="18" charset="0"/>
              </a:rPr>
              <a:t>数组</a:t>
            </a:r>
          </a:p>
          <a:p>
            <a:pPr marL="285750" indent="-285750">
              <a:lnSpc>
                <a:spcPct val="120000"/>
              </a:lnSpc>
              <a:buFont typeface="Arial" panose="020B0604020202020204" pitchFamily="34" charset="0"/>
              <a:buChar char="•"/>
            </a:pPr>
            <a:r>
              <a:rPr lang="zh-CN" altLang="en-US" sz="1900" dirty="0">
                <a:latin typeface="Times New Roman" panose="02020603050405020304" pitchFamily="18" charset="0"/>
                <a:cs typeface="Times New Roman" panose="02020603050405020304" pitchFamily="18" charset="0"/>
              </a:rPr>
              <a:t>数组存放同类型数据，内存连续，下标从 </a:t>
            </a:r>
            <a:r>
              <a:rPr lang="en-US" altLang="zh-CN" sz="1900" dirty="0">
                <a:latin typeface="Times New Roman" panose="02020603050405020304" pitchFamily="18" charset="0"/>
                <a:cs typeface="Times New Roman" panose="02020603050405020304" pitchFamily="18" charset="0"/>
              </a:rPr>
              <a:t>0 </a:t>
            </a:r>
            <a:r>
              <a:rPr lang="zh-CN" altLang="en-US" sz="1900" dirty="0">
                <a:latin typeface="Times New Roman" panose="02020603050405020304" pitchFamily="18" charset="0"/>
                <a:cs typeface="Times New Roman" panose="02020603050405020304" pitchFamily="18" charset="0"/>
              </a:rPr>
              <a:t>开始，谨防下标越界。</a:t>
            </a:r>
          </a:p>
          <a:p>
            <a:pPr marL="285750" indent="-285750">
              <a:lnSpc>
                <a:spcPct val="120000"/>
              </a:lnSpc>
              <a:buFont typeface="Arial" panose="020B0604020202020204" pitchFamily="34" charset="0"/>
              <a:buChar char="•"/>
            </a:pPr>
            <a:r>
              <a:rPr lang="zh-CN" altLang="en-US" sz="1900" dirty="0">
                <a:latin typeface="Times New Roman" panose="02020603050405020304" pitchFamily="18" charset="0"/>
                <a:cs typeface="Times New Roman" panose="02020603050405020304" pitchFamily="18" charset="0"/>
              </a:rPr>
              <a:t>数组名是地址常量，不能整体赋值；作为函数参数传递首地址，函数内修改会影响实参。</a:t>
            </a:r>
          </a:p>
          <a:p>
            <a:pPr marL="285750" indent="-285750">
              <a:lnSpc>
                <a:spcPct val="120000"/>
              </a:lnSpc>
              <a:buFont typeface="Arial" panose="020B0604020202020204" pitchFamily="34" charset="0"/>
              <a:buChar char="•"/>
            </a:pPr>
            <a:r>
              <a:rPr lang="zh-CN" altLang="en-US" sz="1900" dirty="0">
                <a:latin typeface="Times New Roman" panose="02020603050405020304" pitchFamily="18" charset="0"/>
                <a:cs typeface="Times New Roman" panose="02020603050405020304" pitchFamily="18" charset="0"/>
              </a:rPr>
              <a:t>字符数组可保存字符串，末尾自带</a:t>
            </a:r>
            <a:r>
              <a:rPr lang="en-US" altLang="zh-CN" sz="1900" dirty="0">
                <a:latin typeface="Times New Roman" panose="02020603050405020304" pitchFamily="18" charset="0"/>
                <a:cs typeface="Times New Roman" panose="02020603050405020304" pitchFamily="18" charset="0"/>
              </a:rPr>
              <a:t>\0</a:t>
            </a:r>
            <a:r>
              <a:rPr lang="zh-CN" altLang="en-US" sz="1900" dirty="0">
                <a:latin typeface="Times New Roman" panose="02020603050405020304" pitchFamily="18" charset="0"/>
                <a:cs typeface="Times New Roman" panose="02020603050405020304" pitchFamily="18" charset="0"/>
              </a:rPr>
              <a:t>；</a:t>
            </a:r>
            <a:r>
              <a:rPr lang="en-US" altLang="zh-CN" sz="1900" dirty="0">
                <a:latin typeface="Times New Roman" panose="02020603050405020304" pitchFamily="18" charset="0"/>
                <a:cs typeface="Times New Roman" panose="02020603050405020304" pitchFamily="18" charset="0"/>
              </a:rPr>
              <a:t>&lt;</a:t>
            </a:r>
            <a:r>
              <a:rPr lang="en-US" altLang="zh-CN" sz="1900" dirty="0" err="1">
                <a:latin typeface="Times New Roman" panose="02020603050405020304" pitchFamily="18" charset="0"/>
                <a:cs typeface="Times New Roman" panose="02020603050405020304" pitchFamily="18" charset="0"/>
              </a:rPr>
              <a:t>cstring</a:t>
            </a:r>
            <a:r>
              <a:rPr lang="en-US" altLang="zh-CN" sz="1900" dirty="0">
                <a:latin typeface="Times New Roman" panose="02020603050405020304" pitchFamily="18" charset="0"/>
                <a:cs typeface="Times New Roman" panose="02020603050405020304" pitchFamily="18" charset="0"/>
              </a:rPr>
              <a:t>&gt;</a:t>
            </a:r>
            <a:r>
              <a:rPr lang="zh-CN" altLang="en-US" sz="1900" dirty="0">
                <a:latin typeface="Times New Roman" panose="02020603050405020304" pitchFamily="18" charset="0"/>
                <a:cs typeface="Times New Roman" panose="02020603050405020304" pitchFamily="18" charset="0"/>
              </a:rPr>
              <a:t>提供字符串处理函数。</a:t>
            </a:r>
          </a:p>
          <a:p>
            <a:pPr>
              <a:lnSpc>
                <a:spcPct val="120000"/>
              </a:lnSpc>
            </a:pPr>
            <a:r>
              <a:rPr lang="en-US" altLang="zh-CN" sz="1900" b="1" dirty="0">
                <a:latin typeface="Times New Roman" panose="02020603050405020304" pitchFamily="18" charset="0"/>
                <a:cs typeface="Times New Roman" panose="02020603050405020304" pitchFamily="18" charset="0"/>
              </a:rPr>
              <a:t>3. </a:t>
            </a:r>
            <a:r>
              <a:rPr lang="zh-CN" altLang="en-US" sz="1900" b="1" dirty="0">
                <a:latin typeface="Times New Roman" panose="02020603050405020304" pitchFamily="18" charset="0"/>
                <a:cs typeface="Times New Roman" panose="02020603050405020304" pitchFamily="18" charset="0"/>
              </a:rPr>
              <a:t>指针</a:t>
            </a:r>
          </a:p>
          <a:p>
            <a:pPr marL="285750" indent="-285750">
              <a:lnSpc>
                <a:spcPct val="120000"/>
              </a:lnSpc>
              <a:buFont typeface="Arial" panose="020B0604020202020204" pitchFamily="34" charset="0"/>
              <a:buChar char="•"/>
            </a:pPr>
            <a:r>
              <a:rPr lang="zh-CN" altLang="en-US" sz="1900" dirty="0">
                <a:latin typeface="Times New Roman" panose="02020603050405020304" pitchFamily="18" charset="0"/>
                <a:cs typeface="Times New Roman" panose="02020603050405020304" pitchFamily="18" charset="0"/>
              </a:rPr>
              <a:t>指针保存内存地址；</a:t>
            </a:r>
            <a:r>
              <a:rPr lang="en-US" altLang="zh-CN" sz="1900" dirty="0">
                <a:latin typeface="Times New Roman" panose="02020603050405020304" pitchFamily="18" charset="0"/>
                <a:cs typeface="Times New Roman" panose="02020603050405020304" pitchFamily="18" charset="0"/>
              </a:rPr>
              <a:t>&amp;</a:t>
            </a:r>
            <a:r>
              <a:rPr lang="zh-CN" altLang="en-US" sz="1900" dirty="0">
                <a:latin typeface="Times New Roman" panose="02020603050405020304" pitchFamily="18" charset="0"/>
                <a:cs typeface="Times New Roman" panose="02020603050405020304" pitchFamily="18" charset="0"/>
              </a:rPr>
              <a:t>取地址，*解引用；指针加减按类型长度移动内存单元。</a:t>
            </a:r>
          </a:p>
          <a:p>
            <a:pPr marL="285750" indent="-285750">
              <a:lnSpc>
                <a:spcPct val="120000"/>
              </a:lnSpc>
              <a:buFont typeface="Arial" panose="020B0604020202020204" pitchFamily="34" charset="0"/>
              <a:buChar char="•"/>
            </a:pPr>
            <a:r>
              <a:rPr lang="zh-CN" altLang="en-US" sz="1900" dirty="0">
                <a:latin typeface="Times New Roman" panose="02020603050405020304" pitchFamily="18" charset="0"/>
                <a:cs typeface="Times New Roman" panose="02020603050405020304" pitchFamily="18" charset="0"/>
              </a:rPr>
              <a:t>分清：指针数组</a:t>
            </a:r>
            <a:r>
              <a:rPr lang="en-US" altLang="zh-CN" sz="1900" dirty="0">
                <a:latin typeface="Times New Roman" panose="02020603050405020304" pitchFamily="18" charset="0"/>
                <a:cs typeface="Times New Roman" panose="02020603050405020304" pitchFamily="18" charset="0"/>
              </a:rPr>
              <a:t>int *p[]</a:t>
            </a:r>
            <a:r>
              <a:rPr lang="zh-CN" altLang="en-US" sz="1900" dirty="0">
                <a:latin typeface="Times New Roman" panose="02020603050405020304" pitchFamily="18" charset="0"/>
                <a:cs typeface="Times New Roman" panose="02020603050405020304" pitchFamily="18" charset="0"/>
              </a:rPr>
              <a:t>、数组指针</a:t>
            </a:r>
            <a:r>
              <a:rPr lang="en-US" altLang="zh-CN" sz="1900" dirty="0">
                <a:latin typeface="Times New Roman" panose="02020603050405020304" pitchFamily="18" charset="0"/>
                <a:cs typeface="Times New Roman" panose="02020603050405020304" pitchFamily="18" charset="0"/>
              </a:rPr>
              <a:t>int (*p)[N]</a:t>
            </a:r>
            <a:r>
              <a:rPr lang="zh-CN" altLang="en-US" sz="1900" dirty="0">
                <a:latin typeface="Times New Roman" panose="02020603050405020304" pitchFamily="18" charset="0"/>
                <a:cs typeface="Times New Roman" panose="02020603050405020304" pitchFamily="18" charset="0"/>
              </a:rPr>
              <a:t>；多级指针要逐级初始化。</a:t>
            </a:r>
          </a:p>
          <a:p>
            <a:pPr marL="285750" indent="-285750">
              <a:lnSpc>
                <a:spcPct val="120000"/>
              </a:lnSpc>
              <a:buFont typeface="Arial" panose="020B0604020202020204" pitchFamily="34" charset="0"/>
              <a:buChar char="•"/>
            </a:pPr>
            <a:r>
              <a:rPr lang="en-US" altLang="zh-CN" sz="1900" dirty="0">
                <a:latin typeface="Times New Roman" panose="02020603050405020304" pitchFamily="18" charset="0"/>
                <a:cs typeface="Times New Roman" panose="02020603050405020304" pitchFamily="18" charset="0"/>
              </a:rPr>
              <a:t>new</a:t>
            </a:r>
            <a:r>
              <a:rPr lang="zh-CN" altLang="en-US" sz="1900" dirty="0">
                <a:latin typeface="Times New Roman" panose="02020603050405020304" pitchFamily="18" charset="0"/>
                <a:cs typeface="Times New Roman" panose="02020603050405020304" pitchFamily="18" charset="0"/>
              </a:rPr>
              <a:t>申请堆内存，</a:t>
            </a:r>
            <a:r>
              <a:rPr lang="en-US" altLang="zh-CN" sz="1900" dirty="0">
                <a:latin typeface="Times New Roman" panose="02020603050405020304" pitchFamily="18" charset="0"/>
                <a:cs typeface="Times New Roman" panose="02020603050405020304" pitchFamily="18" charset="0"/>
              </a:rPr>
              <a:t>delete</a:t>
            </a:r>
            <a:r>
              <a:rPr lang="zh-CN" altLang="en-US" sz="1900" dirty="0">
                <a:latin typeface="Times New Roman" panose="02020603050405020304" pitchFamily="18" charset="0"/>
                <a:cs typeface="Times New Roman" panose="02020603050405020304" pitchFamily="18" charset="0"/>
              </a:rPr>
              <a:t>释放，二者必须配对，避免内存泄漏。</a:t>
            </a:r>
          </a:p>
          <a:p>
            <a:pPr marL="285750" indent="-285750">
              <a:lnSpc>
                <a:spcPct val="120000"/>
              </a:lnSpc>
              <a:buFont typeface="Arial" panose="020B0604020202020204" pitchFamily="34" charset="0"/>
              <a:buChar char="•"/>
            </a:pPr>
            <a:r>
              <a:rPr lang="en-US" altLang="zh-CN" sz="1900" dirty="0">
                <a:latin typeface="Times New Roman" panose="02020603050405020304" pitchFamily="18" charset="0"/>
                <a:cs typeface="Times New Roman" panose="02020603050405020304" pitchFamily="18" charset="0"/>
              </a:rPr>
              <a:t>const </a:t>
            </a:r>
            <a:r>
              <a:rPr lang="zh-CN" altLang="en-US" sz="1900" dirty="0">
                <a:latin typeface="Times New Roman" panose="02020603050405020304" pitchFamily="18" charset="0"/>
                <a:cs typeface="Times New Roman" panose="02020603050405020304" pitchFamily="18" charset="0"/>
              </a:rPr>
              <a:t>指针区分： </a:t>
            </a:r>
          </a:p>
          <a:p>
            <a:pPr marL="628650" indent="-342900">
              <a:lnSpc>
                <a:spcPct val="120000"/>
              </a:lnSpc>
              <a:buFont typeface="Wingdings" panose="05000000000000000000" pitchFamily="2" charset="2"/>
              <a:buChar char="p"/>
            </a:pPr>
            <a:r>
              <a:rPr lang="en-US" altLang="zh-CN" sz="1900" dirty="0">
                <a:latin typeface="Times New Roman" panose="02020603050405020304" pitchFamily="18" charset="0"/>
                <a:cs typeface="Times New Roman" panose="02020603050405020304" pitchFamily="18" charset="0"/>
              </a:rPr>
              <a:t>int * const p</a:t>
            </a:r>
            <a:r>
              <a:rPr lang="zh-CN" altLang="en-US" sz="1900" dirty="0">
                <a:latin typeface="Times New Roman" panose="02020603050405020304" pitchFamily="18" charset="0"/>
                <a:cs typeface="Times New Roman" panose="02020603050405020304" pitchFamily="18" charset="0"/>
              </a:rPr>
              <a:t>指针常量：不能改变指向，可修改内容</a:t>
            </a:r>
          </a:p>
          <a:p>
            <a:pPr marL="628650" indent="-342900">
              <a:lnSpc>
                <a:spcPct val="120000"/>
              </a:lnSpc>
              <a:buFont typeface="Wingdings" panose="05000000000000000000" pitchFamily="2" charset="2"/>
              <a:buChar char="p"/>
            </a:pPr>
            <a:r>
              <a:rPr lang="en-US" altLang="zh-CN" sz="1900" dirty="0">
                <a:latin typeface="Times New Roman" panose="02020603050405020304" pitchFamily="18" charset="0"/>
                <a:cs typeface="Times New Roman" panose="02020603050405020304" pitchFamily="18" charset="0"/>
              </a:rPr>
              <a:t>const int *p</a:t>
            </a:r>
            <a:r>
              <a:rPr lang="zh-CN" altLang="en-US" sz="1900" dirty="0">
                <a:latin typeface="Times New Roman" panose="02020603050405020304" pitchFamily="18" charset="0"/>
                <a:cs typeface="Times New Roman" panose="02020603050405020304" pitchFamily="18" charset="0"/>
              </a:rPr>
              <a:t>常量指针：可以改变指向，不可修改指向内容</a:t>
            </a:r>
          </a:p>
        </p:txBody>
      </p:sp>
    </p:spTree>
    <p:extLst>
      <p:ext uri="{BB962C8B-B14F-4D97-AF65-F5344CB8AC3E}">
        <p14:creationId xmlns:p14="http://schemas.microsoft.com/office/powerpoint/2010/main" val="1946986214"/>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F83296-BE47-319B-FFCF-7F5F46C3E987}"/>
            </a:ext>
          </a:extLst>
        </p:cNvPr>
        <p:cNvGrpSpPr/>
        <p:nvPr/>
      </p:nvGrpSpPr>
      <p:grpSpPr>
        <a:xfrm>
          <a:off x="0" y="0"/>
          <a:ext cx="0" cy="0"/>
          <a:chOff x="0" y="0"/>
          <a:chExt cx="0" cy="0"/>
        </a:xfrm>
      </p:grpSpPr>
      <p:sp>
        <p:nvSpPr>
          <p:cNvPr id="6" name="文本框 5">
            <a:extLst>
              <a:ext uri="{FF2B5EF4-FFF2-40B4-BE49-F238E27FC236}">
                <a16:creationId xmlns:a16="http://schemas.microsoft.com/office/drawing/2014/main" id="{500E25D6-B739-722C-6EAD-825ADD108D9C}"/>
              </a:ext>
            </a:extLst>
          </p:cNvPr>
          <p:cNvSpPr txBox="1"/>
          <p:nvPr/>
        </p:nvSpPr>
        <p:spPr>
          <a:xfrm>
            <a:off x="900848" y="121514"/>
            <a:ext cx="10560350" cy="584775"/>
          </a:xfrm>
          <a:prstGeom prst="rect">
            <a:avLst/>
          </a:prstGeom>
          <a:noFill/>
        </p:spPr>
        <p:txBody>
          <a:bodyPr wrap="square">
            <a:spAutoFit/>
          </a:bodyPr>
          <a:lstStyle/>
          <a:p>
            <a:r>
              <a:rPr lang="zh-CN" altLang="en-US" sz="3200" b="1" dirty="0">
                <a:latin typeface="微软雅黑" panose="020B0503020204020204" pitchFamily="34" charset="-122"/>
                <a:ea typeface="微软雅黑" panose="020B0503020204020204" pitchFamily="34" charset="-122"/>
                <a:cs typeface="+mj-cs"/>
              </a:rPr>
              <a:t>本章小结</a:t>
            </a:r>
          </a:p>
        </p:txBody>
      </p:sp>
      <p:sp>
        <p:nvSpPr>
          <p:cNvPr id="2" name="矩形: 圆角 1">
            <a:extLst>
              <a:ext uri="{FF2B5EF4-FFF2-40B4-BE49-F238E27FC236}">
                <a16:creationId xmlns:a16="http://schemas.microsoft.com/office/drawing/2014/main" id="{CF06BAED-63D6-2AC8-9B5E-C125D2C41E9F}"/>
              </a:ext>
            </a:extLst>
          </p:cNvPr>
          <p:cNvSpPr/>
          <p:nvPr/>
        </p:nvSpPr>
        <p:spPr>
          <a:xfrm>
            <a:off x="936533" y="1010184"/>
            <a:ext cx="10194132" cy="3011748"/>
          </a:xfrm>
          <a:prstGeom prst="roundRect">
            <a:avLst>
              <a:gd name="adj" fmla="val 5093"/>
            </a:avLst>
          </a:prstGeom>
          <a:solidFill>
            <a:srgbClr val="E6EEFC"/>
          </a:solidFill>
          <a:ln w="1905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a:extLst>
              <a:ext uri="{FF2B5EF4-FFF2-40B4-BE49-F238E27FC236}">
                <a16:creationId xmlns:a16="http://schemas.microsoft.com/office/drawing/2014/main" id="{331B6A18-61BD-89C7-F8A5-3A1408269ADD}"/>
              </a:ext>
            </a:extLst>
          </p:cNvPr>
          <p:cNvSpPr txBox="1"/>
          <p:nvPr/>
        </p:nvSpPr>
        <p:spPr>
          <a:xfrm>
            <a:off x="1115615" y="1010183"/>
            <a:ext cx="9960769" cy="2874890"/>
          </a:xfrm>
          <a:prstGeom prst="rect">
            <a:avLst/>
          </a:prstGeom>
          <a:noFill/>
        </p:spPr>
        <p:txBody>
          <a:bodyPr wrap="square">
            <a:spAutoFit/>
          </a:bodyPr>
          <a:lstStyle/>
          <a:p>
            <a:pPr>
              <a:lnSpc>
                <a:spcPct val="120000"/>
              </a:lnSpc>
            </a:pPr>
            <a:r>
              <a:rPr lang="en-US" altLang="zh-CN" sz="1900" b="1" dirty="0">
                <a:latin typeface="Times New Roman" panose="02020603050405020304" pitchFamily="18" charset="0"/>
                <a:cs typeface="Times New Roman" panose="02020603050405020304" pitchFamily="18" charset="0"/>
              </a:rPr>
              <a:t>4. </a:t>
            </a:r>
            <a:r>
              <a:rPr lang="zh-CN" altLang="en-US" sz="1900" b="1" dirty="0">
                <a:latin typeface="Times New Roman" panose="02020603050405020304" pitchFamily="18" charset="0"/>
                <a:cs typeface="Times New Roman" panose="02020603050405020304" pitchFamily="18" charset="0"/>
              </a:rPr>
              <a:t>引用 </a:t>
            </a:r>
            <a:r>
              <a:rPr lang="en-US" altLang="zh-CN" sz="1900" b="1" dirty="0">
                <a:latin typeface="Times New Roman" panose="02020603050405020304" pitchFamily="18" charset="0"/>
                <a:cs typeface="Times New Roman" panose="02020603050405020304" pitchFamily="18" charset="0"/>
              </a:rPr>
              <a:t>&amp;</a:t>
            </a:r>
          </a:p>
          <a:p>
            <a:pPr marL="342900" indent="-342900">
              <a:lnSpc>
                <a:spcPct val="120000"/>
              </a:lnSpc>
              <a:buFont typeface="Arial" panose="020B0604020202020204" pitchFamily="34" charset="0"/>
              <a:buChar char="•"/>
            </a:pPr>
            <a:r>
              <a:rPr lang="zh-CN" altLang="en-US" sz="1900" dirty="0">
                <a:latin typeface="Times New Roman" panose="02020603050405020304" pitchFamily="18" charset="0"/>
                <a:cs typeface="Times New Roman" panose="02020603050405020304" pitchFamily="18" charset="0"/>
              </a:rPr>
              <a:t>引用是变量别名，定义时必须绑定变量，绑定后不能更换对象，不分配独立内存。</a:t>
            </a:r>
          </a:p>
          <a:p>
            <a:pPr marL="342900" indent="-342900">
              <a:lnSpc>
                <a:spcPct val="120000"/>
              </a:lnSpc>
              <a:buFont typeface="Arial" panose="020B0604020202020204" pitchFamily="34" charset="0"/>
              <a:buChar char="•"/>
            </a:pPr>
            <a:r>
              <a:rPr lang="zh-CN" altLang="en-US" sz="1900" dirty="0">
                <a:latin typeface="Times New Roman" panose="02020603050405020304" pitchFamily="18" charset="0"/>
                <a:cs typeface="Times New Roman" panose="02020603050405020304" pitchFamily="18" charset="0"/>
              </a:rPr>
              <a:t>底层为编译器隐藏的指针，使用比指针更安全，常作为函数形参实现双向修改。</a:t>
            </a:r>
          </a:p>
          <a:p>
            <a:pPr marL="342900" indent="-342900">
              <a:lnSpc>
                <a:spcPct val="120000"/>
              </a:lnSpc>
              <a:buFont typeface="Arial" panose="020B0604020202020204" pitchFamily="34" charset="0"/>
              <a:buChar char="•"/>
            </a:pPr>
            <a:r>
              <a:rPr lang="zh-CN" altLang="en-US" sz="1900" b="1" dirty="0">
                <a:latin typeface="Times New Roman" panose="02020603050405020304" pitchFamily="18" charset="0"/>
                <a:cs typeface="Times New Roman" panose="02020603050405020304" pitchFamily="18" charset="0"/>
              </a:rPr>
              <a:t>常引用</a:t>
            </a:r>
            <a:r>
              <a:rPr lang="en-US" altLang="zh-CN" sz="1900" b="1" dirty="0">
                <a:latin typeface="Times New Roman" panose="02020603050405020304" pitchFamily="18" charset="0"/>
                <a:cs typeface="Times New Roman" panose="02020603050405020304" pitchFamily="18" charset="0"/>
              </a:rPr>
              <a:t>const T &amp;</a:t>
            </a:r>
            <a:r>
              <a:rPr lang="zh-CN" altLang="en-US" sz="1900" dirty="0">
                <a:latin typeface="Times New Roman" panose="02020603050405020304" pitchFamily="18" charset="0"/>
                <a:cs typeface="Times New Roman" panose="02020603050405020304" pitchFamily="18" charset="0"/>
              </a:rPr>
              <a:t>：只读，保护实参不被修改。</a:t>
            </a:r>
          </a:p>
          <a:p>
            <a:pPr>
              <a:lnSpc>
                <a:spcPct val="120000"/>
              </a:lnSpc>
            </a:pPr>
            <a:r>
              <a:rPr lang="zh-CN" altLang="en-US" sz="1900" b="1" dirty="0">
                <a:solidFill>
                  <a:schemeClr val="accent1"/>
                </a:solidFill>
                <a:latin typeface="Times New Roman" panose="02020603050405020304" pitchFamily="18" charset="0"/>
                <a:cs typeface="Times New Roman" panose="02020603050405020304" pitchFamily="18" charset="0"/>
              </a:rPr>
              <a:t>对比：指针是独立变量，可随意改变指向；引用别名绑定后不可修改。</a:t>
            </a:r>
          </a:p>
          <a:p>
            <a:pPr>
              <a:lnSpc>
                <a:spcPct val="120000"/>
              </a:lnSpc>
            </a:pPr>
            <a:r>
              <a:rPr lang="en-US" altLang="zh-CN" sz="1900" b="1" dirty="0">
                <a:latin typeface="Times New Roman" panose="02020603050405020304" pitchFamily="18" charset="0"/>
                <a:cs typeface="Times New Roman" panose="02020603050405020304" pitchFamily="18" charset="0"/>
              </a:rPr>
              <a:t>5. </a:t>
            </a:r>
            <a:r>
              <a:rPr lang="zh-CN" altLang="en-US" sz="1900" b="1" dirty="0">
                <a:latin typeface="Times New Roman" panose="02020603050405020304" pitchFamily="18" charset="0"/>
                <a:cs typeface="Times New Roman" panose="02020603050405020304" pitchFamily="18" charset="0"/>
              </a:rPr>
              <a:t>结构体 </a:t>
            </a:r>
            <a:r>
              <a:rPr lang="en-US" altLang="zh-CN" sz="1900" b="1" dirty="0">
                <a:latin typeface="Times New Roman" panose="02020603050405020304" pitchFamily="18" charset="0"/>
                <a:cs typeface="Times New Roman" panose="02020603050405020304" pitchFamily="18" charset="0"/>
              </a:rPr>
              <a:t>struct / </a:t>
            </a:r>
            <a:r>
              <a:rPr lang="zh-CN" altLang="en-US" sz="1900" b="1" dirty="0">
                <a:latin typeface="Times New Roman" panose="02020603050405020304" pitchFamily="18" charset="0"/>
                <a:cs typeface="Times New Roman" panose="02020603050405020304" pitchFamily="18" charset="0"/>
              </a:rPr>
              <a:t>联合 </a:t>
            </a:r>
            <a:r>
              <a:rPr lang="en-US" altLang="zh-CN" sz="1900" b="1" dirty="0">
                <a:latin typeface="Times New Roman" panose="02020603050405020304" pitchFamily="18" charset="0"/>
                <a:cs typeface="Times New Roman" panose="02020603050405020304" pitchFamily="18" charset="0"/>
              </a:rPr>
              <a:t>union</a:t>
            </a:r>
          </a:p>
          <a:p>
            <a:pPr marL="342900" indent="-342900">
              <a:lnSpc>
                <a:spcPct val="120000"/>
              </a:lnSpc>
              <a:buFont typeface="Arial" panose="020B0604020202020204" pitchFamily="34" charset="0"/>
              <a:buChar char="•"/>
            </a:pPr>
            <a:r>
              <a:rPr lang="zh-CN" altLang="en-US" sz="1900" b="1" dirty="0">
                <a:latin typeface="Times New Roman" panose="02020603050405020304" pitchFamily="18" charset="0"/>
                <a:cs typeface="Times New Roman" panose="02020603050405020304" pitchFamily="18" charset="0"/>
              </a:rPr>
              <a:t>结构体 </a:t>
            </a:r>
            <a:r>
              <a:rPr lang="en-US" altLang="zh-CN" sz="1900" b="1" dirty="0">
                <a:latin typeface="Times New Roman" panose="02020603050405020304" pitchFamily="18" charset="0"/>
                <a:cs typeface="Times New Roman" panose="02020603050405020304" pitchFamily="18" charset="0"/>
              </a:rPr>
              <a:t>struct</a:t>
            </a:r>
            <a:r>
              <a:rPr lang="zh-CN" altLang="en-US" sz="1900" dirty="0">
                <a:latin typeface="Times New Roman" panose="02020603050405020304" pitchFamily="18" charset="0"/>
                <a:cs typeface="Times New Roman" panose="02020603050405020304" pitchFamily="18" charset="0"/>
              </a:rPr>
              <a:t>：组合多种不同类型成员，各成员拥有独立内存，存在内存对齐。</a:t>
            </a:r>
          </a:p>
          <a:p>
            <a:pPr marL="342900" indent="-342900">
              <a:lnSpc>
                <a:spcPct val="120000"/>
              </a:lnSpc>
              <a:buFont typeface="Arial" panose="020B0604020202020204" pitchFamily="34" charset="0"/>
              <a:buChar char="•"/>
            </a:pPr>
            <a:r>
              <a:rPr lang="zh-CN" altLang="en-US" sz="1900" b="1" dirty="0">
                <a:latin typeface="Times New Roman" panose="02020603050405020304" pitchFamily="18" charset="0"/>
                <a:cs typeface="Times New Roman" panose="02020603050405020304" pitchFamily="18" charset="0"/>
              </a:rPr>
              <a:t>联合 </a:t>
            </a:r>
            <a:r>
              <a:rPr lang="en-US" altLang="zh-CN" sz="1900" b="1" dirty="0">
                <a:latin typeface="Times New Roman" panose="02020603050405020304" pitchFamily="18" charset="0"/>
                <a:cs typeface="Times New Roman" panose="02020603050405020304" pitchFamily="18" charset="0"/>
              </a:rPr>
              <a:t>union</a:t>
            </a:r>
            <a:r>
              <a:rPr lang="zh-CN" altLang="en-US" sz="1900" dirty="0">
                <a:latin typeface="Times New Roman" panose="02020603050405020304" pitchFamily="18" charset="0"/>
                <a:cs typeface="Times New Roman" panose="02020603050405020304" pitchFamily="18" charset="0"/>
              </a:rPr>
              <a:t>：多个成员共享同一块内存，大小等于最大成员，同一时刻仅一个成员有效。</a:t>
            </a:r>
          </a:p>
        </p:txBody>
      </p:sp>
      <p:sp>
        <p:nvSpPr>
          <p:cNvPr id="5" name="文本框 4">
            <a:extLst>
              <a:ext uri="{FF2B5EF4-FFF2-40B4-BE49-F238E27FC236}">
                <a16:creationId xmlns:a16="http://schemas.microsoft.com/office/drawing/2014/main" id="{B0E4759C-217D-4D74-596F-A74D02C00058}"/>
              </a:ext>
            </a:extLst>
          </p:cNvPr>
          <p:cNvSpPr txBox="1"/>
          <p:nvPr/>
        </p:nvSpPr>
        <p:spPr>
          <a:xfrm>
            <a:off x="900848" y="4267038"/>
            <a:ext cx="6097190" cy="1094659"/>
          </a:xfrm>
          <a:prstGeom prst="rect">
            <a:avLst/>
          </a:prstGeom>
          <a:noFill/>
        </p:spPr>
        <p:txBody>
          <a:bodyPr wrap="square">
            <a:spAutoFit/>
          </a:bodyPr>
          <a:lstStyle/>
          <a:p>
            <a:pPr>
              <a:lnSpc>
                <a:spcPct val="120000"/>
              </a:lnSpc>
              <a:buNone/>
            </a:pPr>
            <a:r>
              <a:rPr lang="zh-CN" altLang="zh-CN" sz="2000" b="1" dirty="0">
                <a:latin typeface="Times New Roman" panose="02020603050405020304" pitchFamily="18" charset="0"/>
                <a:ea typeface="宋体" panose="02010600030101010101" pitchFamily="2" charset="-122"/>
                <a:cs typeface="Times New Roman" panose="02020603050405020304" pitchFamily="18" charset="0"/>
              </a:rPr>
              <a:t>本章高频易错点</a:t>
            </a:r>
          </a:p>
          <a:p>
            <a:pPr marL="342900" lvl="0" indent="-342900">
              <a:lnSpc>
                <a:spcPct val="120000"/>
              </a:lnSpc>
              <a:buFont typeface="Arial" panose="020B0604020202020204" pitchFamily="34" charset="0"/>
              <a:buChar char="•"/>
            </a:pPr>
            <a:r>
              <a:rPr lang="zh-CN" altLang="zh-CN" dirty="0">
                <a:effectLst/>
                <a:latin typeface="Times New Roman" panose="02020603050405020304" pitchFamily="18" charset="0"/>
                <a:ea typeface="宋体" panose="02010600030101010101" pitchFamily="2" charset="-122"/>
                <a:cs typeface="Times New Roman" panose="02020603050405020304" pitchFamily="18" charset="0"/>
              </a:rPr>
              <a:t>数组下标越界，数组名不能直接赋值拷贝</a:t>
            </a:r>
          </a:p>
          <a:p>
            <a:pPr marL="342900" lvl="0" indent="-342900">
              <a:lnSpc>
                <a:spcPct val="120000"/>
              </a:lnSpc>
              <a:buFont typeface="Arial" panose="020B0604020202020204" pitchFamily="34" charset="0"/>
              <a:buChar char="•"/>
            </a:pPr>
            <a:r>
              <a:rPr lang="zh-CN" altLang="zh-CN" dirty="0">
                <a:effectLst/>
                <a:latin typeface="Times New Roman" panose="02020603050405020304" pitchFamily="18" charset="0"/>
                <a:ea typeface="宋体" panose="02010600030101010101" pitchFamily="2" charset="-122"/>
                <a:cs typeface="Times New Roman" panose="02020603050405020304" pitchFamily="18" charset="0"/>
              </a:rPr>
              <a:t>new/delete 配对使用，多级指针必须逐级初始化</a:t>
            </a:r>
          </a:p>
        </p:txBody>
      </p:sp>
      <p:sp>
        <p:nvSpPr>
          <p:cNvPr id="8" name="文本框 7">
            <a:extLst>
              <a:ext uri="{FF2B5EF4-FFF2-40B4-BE49-F238E27FC236}">
                <a16:creationId xmlns:a16="http://schemas.microsoft.com/office/drawing/2014/main" id="{086171E4-BFEE-AC81-634D-6A725ACE9DB7}"/>
              </a:ext>
            </a:extLst>
          </p:cNvPr>
          <p:cNvSpPr txBox="1"/>
          <p:nvPr/>
        </p:nvSpPr>
        <p:spPr>
          <a:xfrm>
            <a:off x="6095999" y="4403897"/>
            <a:ext cx="6097190" cy="1057725"/>
          </a:xfrm>
          <a:prstGeom prst="rect">
            <a:avLst/>
          </a:prstGeom>
          <a:noFill/>
        </p:spPr>
        <p:txBody>
          <a:bodyPr wrap="square">
            <a:spAutoFit/>
          </a:bodyPr>
          <a:lstStyle/>
          <a:p>
            <a:pPr marL="342900" lvl="0" indent="-342900">
              <a:lnSpc>
                <a:spcPct val="120000"/>
              </a:lnSpc>
              <a:buFont typeface="Arial" panose="020B0604020202020204" pitchFamily="34" charset="0"/>
              <a:buChar char="•"/>
            </a:pPr>
            <a:r>
              <a:rPr lang="zh-CN" altLang="zh-CN" sz="1800" dirty="0">
                <a:effectLst/>
                <a:latin typeface="Times New Roman" panose="02020603050405020304" pitchFamily="18" charset="0"/>
                <a:ea typeface="宋体" panose="02010600030101010101" pitchFamily="2" charset="-122"/>
                <a:cs typeface="Times New Roman" panose="02020603050405020304" pitchFamily="18" charset="0"/>
              </a:rPr>
              <a:t>引用定义必须初始化，不可重新绑定其他变量</a:t>
            </a:r>
          </a:p>
          <a:p>
            <a:pPr marL="342900" lvl="0" indent="-342900">
              <a:lnSpc>
                <a:spcPct val="120000"/>
              </a:lnSpc>
              <a:buFont typeface="Arial" panose="020B0604020202020204" pitchFamily="34" charset="0"/>
              <a:buChar char="•"/>
            </a:pPr>
            <a:r>
              <a:rPr lang="zh-CN" altLang="zh-CN" sz="1800" dirty="0">
                <a:effectLst/>
                <a:latin typeface="Times New Roman" panose="02020603050405020304" pitchFamily="18" charset="0"/>
                <a:ea typeface="宋体" panose="02010600030101010101" pitchFamily="2" charset="-122"/>
                <a:cs typeface="Times New Roman" panose="02020603050405020304" pitchFamily="18" charset="0"/>
              </a:rPr>
              <a:t>枚举变量不能直接接收整数</a:t>
            </a:r>
          </a:p>
          <a:p>
            <a:pPr marL="342900" lvl="0" indent="-342900">
              <a:lnSpc>
                <a:spcPct val="120000"/>
              </a:lnSpc>
              <a:buFont typeface="Arial" panose="020B0604020202020204" pitchFamily="34" charset="0"/>
              <a:buChar char="•"/>
            </a:pPr>
            <a:r>
              <a:rPr lang="zh-CN" altLang="zh-CN" sz="1800" dirty="0">
                <a:effectLst/>
                <a:latin typeface="Times New Roman" panose="02020603050405020304" pitchFamily="18" charset="0"/>
                <a:ea typeface="宋体" panose="02010600030101010101" pitchFamily="2" charset="-122"/>
                <a:cs typeface="Times New Roman" panose="02020603050405020304" pitchFamily="18" charset="0"/>
              </a:rPr>
              <a:t>结构体成员内存独立；联合体成员内存相互覆盖</a:t>
            </a:r>
          </a:p>
        </p:txBody>
      </p:sp>
    </p:spTree>
    <p:extLst>
      <p:ext uri="{BB962C8B-B14F-4D97-AF65-F5344CB8AC3E}">
        <p14:creationId xmlns:p14="http://schemas.microsoft.com/office/powerpoint/2010/main" val="356349923"/>
      </p:ext>
    </p:extLst>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7329</TotalTime>
  <Words>24941</Words>
  <Application>Microsoft Office PowerPoint</Application>
  <PresentationFormat>宽屏</PresentationFormat>
  <Paragraphs>2021</Paragraphs>
  <Slides>102</Slides>
  <Notes>101</Notes>
  <HiddenSlides>0</HiddenSlides>
  <MMClips>0</MMClips>
  <ScaleCrop>false</ScaleCrop>
  <HeadingPairs>
    <vt:vector size="8" baseType="variant">
      <vt:variant>
        <vt:lpstr>已用的字体</vt:lpstr>
      </vt:variant>
      <vt:variant>
        <vt:i4>11</vt:i4>
      </vt:variant>
      <vt:variant>
        <vt:lpstr>主题</vt:lpstr>
      </vt:variant>
      <vt:variant>
        <vt:i4>1</vt:i4>
      </vt:variant>
      <vt:variant>
        <vt:lpstr>嵌入 OLE 服务器</vt:lpstr>
      </vt:variant>
      <vt:variant>
        <vt:i4>2</vt:i4>
      </vt:variant>
      <vt:variant>
        <vt:lpstr>幻灯片标题</vt:lpstr>
      </vt:variant>
      <vt:variant>
        <vt:i4>102</vt:i4>
      </vt:variant>
    </vt:vector>
  </HeadingPairs>
  <TitlesOfParts>
    <vt:vector size="116" baseType="lpstr">
      <vt:lpstr>Microsoft YaHei UI</vt:lpstr>
      <vt:lpstr>等线</vt:lpstr>
      <vt:lpstr>等线 Light</vt:lpstr>
      <vt:lpstr>楷体_GB2312</vt:lpstr>
      <vt:lpstr>隶书</vt:lpstr>
      <vt:lpstr>宋体</vt:lpstr>
      <vt:lpstr>微软雅黑</vt:lpstr>
      <vt:lpstr>Arial</vt:lpstr>
      <vt:lpstr>Comic Sans MS</vt:lpstr>
      <vt:lpstr>Times New Roman</vt:lpstr>
      <vt:lpstr>Wingdings</vt:lpstr>
      <vt:lpstr>Office 主题​​</vt:lpstr>
      <vt:lpstr>Microsoft Word Picture</vt:lpstr>
      <vt:lpstr>Picture2</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铭萌 张</dc:creator>
  <cp:lastModifiedBy>铭萌 张</cp:lastModifiedBy>
  <cp:revision>428</cp:revision>
  <dcterms:created xsi:type="dcterms:W3CDTF">2026-09-11T14:28:11Z</dcterms:created>
  <dcterms:modified xsi:type="dcterms:W3CDTF">2026-10-06T14:15:10Z</dcterms:modified>
</cp:coreProperties>
</file>