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handoutMasterIdLst>
    <p:handoutMasterId r:id="rId94"/>
  </p:handoutMasterIdLst>
  <p:sldIdLst>
    <p:sldId id="256" r:id="rId2"/>
    <p:sldId id="257" r:id="rId3"/>
    <p:sldId id="291" r:id="rId4"/>
    <p:sldId id="260" r:id="rId5"/>
    <p:sldId id="292" r:id="rId6"/>
    <p:sldId id="293" r:id="rId7"/>
    <p:sldId id="363" r:id="rId8"/>
    <p:sldId id="294" r:id="rId9"/>
    <p:sldId id="364" r:id="rId10"/>
    <p:sldId id="296" r:id="rId11"/>
    <p:sldId id="297" r:id="rId12"/>
    <p:sldId id="298" r:id="rId13"/>
    <p:sldId id="301" r:id="rId14"/>
    <p:sldId id="302" r:id="rId15"/>
    <p:sldId id="303" r:id="rId16"/>
    <p:sldId id="304" r:id="rId17"/>
    <p:sldId id="305" r:id="rId18"/>
    <p:sldId id="306" r:id="rId19"/>
    <p:sldId id="307" r:id="rId20"/>
    <p:sldId id="308" r:id="rId21"/>
    <p:sldId id="310" r:id="rId22"/>
    <p:sldId id="311" r:id="rId23"/>
    <p:sldId id="312" r:id="rId24"/>
    <p:sldId id="313" r:id="rId25"/>
    <p:sldId id="314" r:id="rId26"/>
    <p:sldId id="315" r:id="rId27"/>
    <p:sldId id="359" r:id="rId28"/>
    <p:sldId id="318" r:id="rId29"/>
    <p:sldId id="321" r:id="rId30"/>
    <p:sldId id="322" r:id="rId31"/>
    <p:sldId id="323" r:id="rId32"/>
    <p:sldId id="324" r:id="rId33"/>
    <p:sldId id="325" r:id="rId34"/>
    <p:sldId id="326" r:id="rId35"/>
    <p:sldId id="327" r:id="rId36"/>
    <p:sldId id="328" r:id="rId37"/>
    <p:sldId id="329" r:id="rId38"/>
    <p:sldId id="330" r:id="rId39"/>
    <p:sldId id="331" r:id="rId40"/>
    <p:sldId id="360" r:id="rId41"/>
    <p:sldId id="334" r:id="rId42"/>
    <p:sldId id="335" r:id="rId43"/>
    <p:sldId id="336" r:id="rId44"/>
    <p:sldId id="337" r:id="rId45"/>
    <p:sldId id="338" r:id="rId46"/>
    <p:sldId id="339" r:id="rId47"/>
    <p:sldId id="340" r:id="rId48"/>
    <p:sldId id="341" r:id="rId49"/>
    <p:sldId id="342" r:id="rId50"/>
    <p:sldId id="343" r:id="rId51"/>
    <p:sldId id="344" r:id="rId52"/>
    <p:sldId id="345" r:id="rId53"/>
    <p:sldId id="346" r:id="rId54"/>
    <p:sldId id="347" r:id="rId55"/>
    <p:sldId id="361" r:id="rId56"/>
    <p:sldId id="349" r:id="rId57"/>
    <p:sldId id="362" r:id="rId58"/>
    <p:sldId id="350" r:id="rId59"/>
    <p:sldId id="351" r:id="rId60"/>
    <p:sldId id="352" r:id="rId61"/>
    <p:sldId id="353" r:id="rId62"/>
    <p:sldId id="354" r:id="rId63"/>
    <p:sldId id="355" r:id="rId64"/>
    <p:sldId id="356" r:id="rId65"/>
    <p:sldId id="357" r:id="rId66"/>
    <p:sldId id="365" r:id="rId67"/>
    <p:sldId id="366" r:id="rId68"/>
    <p:sldId id="367" r:id="rId69"/>
    <p:sldId id="358" r:id="rId70"/>
    <p:sldId id="274" r:id="rId71"/>
    <p:sldId id="275" r:id="rId72"/>
    <p:sldId id="368" r:id="rId73"/>
    <p:sldId id="369" r:id="rId74"/>
    <p:sldId id="373" r:id="rId75"/>
    <p:sldId id="374" r:id="rId76"/>
    <p:sldId id="375" r:id="rId77"/>
    <p:sldId id="376" r:id="rId78"/>
    <p:sldId id="377" r:id="rId79"/>
    <p:sldId id="378" r:id="rId80"/>
    <p:sldId id="379" r:id="rId81"/>
    <p:sldId id="370" r:id="rId82"/>
    <p:sldId id="371" r:id="rId83"/>
    <p:sldId id="372" r:id="rId84"/>
    <p:sldId id="276" r:id="rId85"/>
    <p:sldId id="380" r:id="rId86"/>
    <p:sldId id="381" r:id="rId87"/>
    <p:sldId id="382" r:id="rId88"/>
    <p:sldId id="383" r:id="rId89"/>
    <p:sldId id="384" r:id="rId90"/>
    <p:sldId id="386" r:id="rId91"/>
    <p:sldId id="290" r:id="rId9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9FD"/>
    <a:srgbClr val="E8EEF8"/>
    <a:srgbClr val="F3EBF9"/>
    <a:srgbClr val="E5EBF7"/>
    <a:srgbClr val="B9B9B9"/>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060" autoAdjust="0"/>
  </p:normalViewPr>
  <p:slideViewPr>
    <p:cSldViewPr snapToGrid="0">
      <p:cViewPr>
        <p:scale>
          <a:sx n="100" d="100"/>
          <a:sy n="100" d="100"/>
        </p:scale>
        <p:origin x="542" y="43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4" d="100"/>
          <a:sy n="94" d="100"/>
        </p:scale>
        <p:origin x="2155" y="8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54343DA8-B6B0-7ED6-B5F0-55807E366E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D181ABF5-938B-9B22-8429-C630136FFA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59F05C-2466-4665-B7DF-6BE1CBCD5537}" type="datetimeFigureOut">
              <a:rPr lang="zh-CN" altLang="en-US" smtClean="0"/>
              <a:t>2026/9/21</a:t>
            </a:fld>
            <a:endParaRPr lang="zh-CN" altLang="en-US"/>
          </a:p>
        </p:txBody>
      </p:sp>
      <p:sp>
        <p:nvSpPr>
          <p:cNvPr id="4" name="页脚占位符 3">
            <a:extLst>
              <a:ext uri="{FF2B5EF4-FFF2-40B4-BE49-F238E27FC236}">
                <a16:creationId xmlns:a16="http://schemas.microsoft.com/office/drawing/2014/main" id="{59179D89-8BB6-7E94-B514-BFF311BF69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B6B19EF8-67BF-94B5-68F6-AF115BC023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3BFF06-2D4E-43AA-9A3A-1DBD5D35D725}" type="slidenum">
              <a:rPr lang="zh-CN" altLang="en-US" smtClean="0"/>
              <a:t>‹#›</a:t>
            </a:fld>
            <a:endParaRPr lang="zh-CN" altLang="en-US"/>
          </a:p>
        </p:txBody>
      </p:sp>
    </p:spTree>
    <p:extLst>
      <p:ext uri="{BB962C8B-B14F-4D97-AF65-F5344CB8AC3E}">
        <p14:creationId xmlns:p14="http://schemas.microsoft.com/office/powerpoint/2010/main" val="25237616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C2BE2-E8BA-4D7D-A988-072DFDF5459D}" type="datetimeFigureOut">
              <a:rPr lang="zh-CN" altLang="en-US" smtClean="0"/>
              <a:t>2026/9/21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6BBBF-AD56-4454-A8A9-5E2E68335195}" type="slidenum">
              <a:rPr lang="zh-CN" altLang="en-US" smtClean="0"/>
              <a:t>‹#›</a:t>
            </a:fld>
            <a:endParaRPr lang="zh-CN" altLang="en-US"/>
          </a:p>
        </p:txBody>
      </p:sp>
    </p:spTree>
    <p:extLst>
      <p:ext uri="{BB962C8B-B14F-4D97-AF65-F5344CB8AC3E}">
        <p14:creationId xmlns:p14="http://schemas.microsoft.com/office/powerpoint/2010/main" val="2086368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2</a:t>
            </a:fld>
            <a:endParaRPr lang="zh-CN" altLang="en-US"/>
          </a:p>
        </p:txBody>
      </p:sp>
    </p:spTree>
    <p:extLst>
      <p:ext uri="{BB962C8B-B14F-4D97-AF65-F5344CB8AC3E}">
        <p14:creationId xmlns:p14="http://schemas.microsoft.com/office/powerpoint/2010/main" val="428562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D52B4-CD84-D842-8FB3-561FA881BD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DC083D6-C13D-4C8E-2697-CA4DD2DCC0C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91E44D3-71D6-E557-9120-DD8ECDA89C9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CC16D39-4E1B-EE51-0ED7-7C1637F33803}"/>
              </a:ext>
            </a:extLst>
          </p:cNvPr>
          <p:cNvSpPr>
            <a:spLocks noGrp="1"/>
          </p:cNvSpPr>
          <p:nvPr>
            <p:ph type="sldNum" sz="quarter" idx="5"/>
          </p:nvPr>
        </p:nvSpPr>
        <p:spPr/>
        <p:txBody>
          <a:bodyPr/>
          <a:lstStyle/>
          <a:p>
            <a:fld id="{9D26BBBF-AD56-4454-A8A9-5E2E68335195}" type="slidenum">
              <a:rPr lang="zh-CN" altLang="en-US" smtClean="0"/>
              <a:t>3</a:t>
            </a:fld>
            <a:endParaRPr lang="zh-CN" altLang="en-US"/>
          </a:p>
        </p:txBody>
      </p:sp>
    </p:spTree>
    <p:extLst>
      <p:ext uri="{BB962C8B-B14F-4D97-AF65-F5344CB8AC3E}">
        <p14:creationId xmlns:p14="http://schemas.microsoft.com/office/powerpoint/2010/main" val="682132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E0D1C-1B8A-F0F6-3D1E-CAC509C65C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23E8A4-CA52-1A88-9018-A3EE672180C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C004375-5D4C-B8C9-4CF5-266F8968B7B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126FD1F-F520-5AAC-0D7A-736953D95F7E}"/>
              </a:ext>
            </a:extLst>
          </p:cNvPr>
          <p:cNvSpPr>
            <a:spLocks noGrp="1"/>
          </p:cNvSpPr>
          <p:nvPr>
            <p:ph type="sldNum" sz="quarter" idx="5"/>
          </p:nvPr>
        </p:nvSpPr>
        <p:spPr/>
        <p:txBody>
          <a:bodyPr/>
          <a:lstStyle/>
          <a:p>
            <a:fld id="{9D26BBBF-AD56-4454-A8A9-5E2E68335195}" type="slidenum">
              <a:rPr lang="zh-CN" altLang="en-US" smtClean="0"/>
              <a:t>4</a:t>
            </a:fld>
            <a:endParaRPr lang="zh-CN" altLang="en-US"/>
          </a:p>
        </p:txBody>
      </p:sp>
    </p:spTree>
    <p:extLst>
      <p:ext uri="{BB962C8B-B14F-4D97-AF65-F5344CB8AC3E}">
        <p14:creationId xmlns:p14="http://schemas.microsoft.com/office/powerpoint/2010/main" val="1009150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133A3-CAED-C670-DF6E-BA8886FFC39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807413-BC1B-D444-616E-7B51F0E8BD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671B50A-DB34-A833-286D-28DF35C5127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3D944E8-2024-2063-6DE1-3374CA3F1620}"/>
              </a:ext>
            </a:extLst>
          </p:cNvPr>
          <p:cNvSpPr>
            <a:spLocks noGrp="1"/>
          </p:cNvSpPr>
          <p:nvPr>
            <p:ph type="sldNum" sz="quarter" idx="5"/>
          </p:nvPr>
        </p:nvSpPr>
        <p:spPr/>
        <p:txBody>
          <a:bodyPr/>
          <a:lstStyle/>
          <a:p>
            <a:fld id="{9D26BBBF-AD56-4454-A8A9-5E2E68335195}" type="slidenum">
              <a:rPr lang="zh-CN" altLang="en-US" smtClean="0"/>
              <a:t>5</a:t>
            </a:fld>
            <a:endParaRPr lang="zh-CN" altLang="en-US"/>
          </a:p>
        </p:txBody>
      </p:sp>
    </p:spTree>
    <p:extLst>
      <p:ext uri="{BB962C8B-B14F-4D97-AF65-F5344CB8AC3E}">
        <p14:creationId xmlns:p14="http://schemas.microsoft.com/office/powerpoint/2010/main" val="266519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D839-D4A6-1387-BE12-EF7223E121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A925040-DBF2-E9D6-029A-4E25165C492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FC0E9A0-2DF1-A99F-70B1-2AD1611E383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7A5FDE7-A485-5906-BFE1-873EE867F47D}"/>
              </a:ext>
            </a:extLst>
          </p:cNvPr>
          <p:cNvSpPr>
            <a:spLocks noGrp="1"/>
          </p:cNvSpPr>
          <p:nvPr>
            <p:ph type="sldNum" sz="quarter" idx="5"/>
          </p:nvPr>
        </p:nvSpPr>
        <p:spPr/>
        <p:txBody>
          <a:bodyPr/>
          <a:lstStyle/>
          <a:p>
            <a:fld id="{9D26BBBF-AD56-4454-A8A9-5E2E68335195}" type="slidenum">
              <a:rPr lang="zh-CN" altLang="en-US" smtClean="0"/>
              <a:t>6</a:t>
            </a:fld>
            <a:endParaRPr lang="zh-CN" altLang="en-US"/>
          </a:p>
        </p:txBody>
      </p:sp>
    </p:spTree>
    <p:extLst>
      <p:ext uri="{BB962C8B-B14F-4D97-AF65-F5344CB8AC3E}">
        <p14:creationId xmlns:p14="http://schemas.microsoft.com/office/powerpoint/2010/main" val="2689059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08BB9-89BB-363F-4BCE-B25C85A087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8F60B8B-BA3F-EC9A-8FBC-F76F243F651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52A48F-212A-C5BA-143B-E8DCDDAAD76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CA9FC36-E77D-018F-F2FF-2F9CB33CF779}"/>
              </a:ext>
            </a:extLst>
          </p:cNvPr>
          <p:cNvSpPr>
            <a:spLocks noGrp="1"/>
          </p:cNvSpPr>
          <p:nvPr>
            <p:ph type="sldNum" sz="quarter" idx="5"/>
          </p:nvPr>
        </p:nvSpPr>
        <p:spPr/>
        <p:txBody>
          <a:bodyPr/>
          <a:lstStyle/>
          <a:p>
            <a:fld id="{9D26BBBF-AD56-4454-A8A9-5E2E68335195}" type="slidenum">
              <a:rPr lang="zh-CN" altLang="en-US" smtClean="0"/>
              <a:t>7</a:t>
            </a:fld>
            <a:endParaRPr lang="zh-CN" altLang="en-US"/>
          </a:p>
        </p:txBody>
      </p:sp>
    </p:spTree>
    <p:extLst>
      <p:ext uri="{BB962C8B-B14F-4D97-AF65-F5344CB8AC3E}">
        <p14:creationId xmlns:p14="http://schemas.microsoft.com/office/powerpoint/2010/main" val="3517663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EEF8C-F384-EA72-2898-3A434369369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A5EB72B-2795-AF3D-052E-B8CC3CED2E5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9108AB9-4674-2F0E-A3FE-3C4F24C32B3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6764F05-DBA5-926D-1A78-DEDEB733B347}"/>
              </a:ext>
            </a:extLst>
          </p:cNvPr>
          <p:cNvSpPr>
            <a:spLocks noGrp="1"/>
          </p:cNvSpPr>
          <p:nvPr>
            <p:ph type="sldNum" sz="quarter" idx="5"/>
          </p:nvPr>
        </p:nvSpPr>
        <p:spPr/>
        <p:txBody>
          <a:bodyPr/>
          <a:lstStyle/>
          <a:p>
            <a:fld id="{9D26BBBF-AD56-4454-A8A9-5E2E68335195}" type="slidenum">
              <a:rPr lang="zh-CN" altLang="en-US" smtClean="0"/>
              <a:t>8</a:t>
            </a:fld>
            <a:endParaRPr lang="zh-CN" altLang="en-US"/>
          </a:p>
        </p:txBody>
      </p:sp>
    </p:spTree>
    <p:extLst>
      <p:ext uri="{BB962C8B-B14F-4D97-AF65-F5344CB8AC3E}">
        <p14:creationId xmlns:p14="http://schemas.microsoft.com/office/powerpoint/2010/main" val="1991346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1C323-0FAE-3022-155C-F9FEA192BBE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CD93CAD-0B00-949F-9F45-F092B71DC3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78950D7-B28C-A7EA-6931-42443DCCEE9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94BEB5C-5395-F58A-931D-D0A2D6D5F414}"/>
              </a:ext>
            </a:extLst>
          </p:cNvPr>
          <p:cNvSpPr>
            <a:spLocks noGrp="1"/>
          </p:cNvSpPr>
          <p:nvPr>
            <p:ph type="sldNum" sz="quarter" idx="5"/>
          </p:nvPr>
        </p:nvSpPr>
        <p:spPr/>
        <p:txBody>
          <a:bodyPr/>
          <a:lstStyle/>
          <a:p>
            <a:fld id="{9D26BBBF-AD56-4454-A8A9-5E2E68335195}" type="slidenum">
              <a:rPr lang="zh-CN" altLang="en-US" smtClean="0"/>
              <a:t>9</a:t>
            </a:fld>
            <a:endParaRPr lang="zh-CN" altLang="en-US"/>
          </a:p>
        </p:txBody>
      </p:sp>
    </p:spTree>
    <p:extLst>
      <p:ext uri="{BB962C8B-B14F-4D97-AF65-F5344CB8AC3E}">
        <p14:creationId xmlns:p14="http://schemas.microsoft.com/office/powerpoint/2010/main" val="426966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B7124-518A-D3AB-B804-60F2B4A5FE4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2233511-AD2D-6BC9-B499-2F469D0235D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1F1BC32-D6A4-3AD0-ED18-12E6D1ED947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3447DBE-381A-619C-6201-D445765B112C}"/>
              </a:ext>
            </a:extLst>
          </p:cNvPr>
          <p:cNvSpPr>
            <a:spLocks noGrp="1"/>
          </p:cNvSpPr>
          <p:nvPr>
            <p:ph type="sldNum" sz="quarter" idx="5"/>
          </p:nvPr>
        </p:nvSpPr>
        <p:spPr/>
        <p:txBody>
          <a:bodyPr/>
          <a:lstStyle/>
          <a:p>
            <a:fld id="{9D26BBBF-AD56-4454-A8A9-5E2E68335195}" type="slidenum">
              <a:rPr lang="zh-CN" altLang="en-US" smtClean="0"/>
              <a:t>10</a:t>
            </a:fld>
            <a:endParaRPr lang="zh-CN" altLang="en-US"/>
          </a:p>
        </p:txBody>
      </p:sp>
    </p:spTree>
    <p:extLst>
      <p:ext uri="{BB962C8B-B14F-4D97-AF65-F5344CB8AC3E}">
        <p14:creationId xmlns:p14="http://schemas.microsoft.com/office/powerpoint/2010/main" val="4002748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04F03-7CE2-E2ED-8A69-A5E28CC4FB9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EB1E401-313C-1A61-7A04-F138A2A4B1A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9EEAA3-2A5A-FC32-1A18-6CB4FA25521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B6B19A9-3CB5-5D05-F039-84577EC0F9EA}"/>
              </a:ext>
            </a:extLst>
          </p:cNvPr>
          <p:cNvSpPr>
            <a:spLocks noGrp="1"/>
          </p:cNvSpPr>
          <p:nvPr>
            <p:ph type="sldNum" sz="quarter" idx="5"/>
          </p:nvPr>
        </p:nvSpPr>
        <p:spPr/>
        <p:txBody>
          <a:bodyPr/>
          <a:lstStyle/>
          <a:p>
            <a:fld id="{9D26BBBF-AD56-4454-A8A9-5E2E68335195}" type="slidenum">
              <a:rPr lang="zh-CN" altLang="en-US" smtClean="0"/>
              <a:t>11</a:t>
            </a:fld>
            <a:endParaRPr lang="zh-CN" altLang="en-US"/>
          </a:p>
        </p:txBody>
      </p:sp>
    </p:spTree>
    <p:extLst>
      <p:ext uri="{BB962C8B-B14F-4D97-AF65-F5344CB8AC3E}">
        <p14:creationId xmlns:p14="http://schemas.microsoft.com/office/powerpoint/2010/main" val="1300114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BF8E-7670-EF59-BCF5-196DBFC3387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6936F98-56C7-1735-D0C3-7360B597522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AE7F639-DAC5-D812-0F97-F47E099B920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F8587F1-4620-85F4-9EAE-5D9545BC10C6}"/>
              </a:ext>
            </a:extLst>
          </p:cNvPr>
          <p:cNvSpPr>
            <a:spLocks noGrp="1"/>
          </p:cNvSpPr>
          <p:nvPr>
            <p:ph type="sldNum" sz="quarter" idx="5"/>
          </p:nvPr>
        </p:nvSpPr>
        <p:spPr/>
        <p:txBody>
          <a:bodyPr/>
          <a:lstStyle/>
          <a:p>
            <a:fld id="{9D26BBBF-AD56-4454-A8A9-5E2E68335195}" type="slidenum">
              <a:rPr lang="zh-CN" altLang="en-US" smtClean="0"/>
              <a:t>12</a:t>
            </a:fld>
            <a:endParaRPr lang="zh-CN" altLang="en-US"/>
          </a:p>
        </p:txBody>
      </p:sp>
    </p:spTree>
    <p:extLst>
      <p:ext uri="{BB962C8B-B14F-4D97-AF65-F5344CB8AC3E}">
        <p14:creationId xmlns:p14="http://schemas.microsoft.com/office/powerpoint/2010/main" val="3826748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582A0-9607-3E39-B1CE-3AB90DC9CB6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4821C97-69D9-8E0A-8267-D71BE13E33A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C9EFDB7-3D39-375C-E4F9-E4F3C9E1FB9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B7120C9-42ED-A1A2-FFF3-9269D2794580}"/>
              </a:ext>
            </a:extLst>
          </p:cNvPr>
          <p:cNvSpPr>
            <a:spLocks noGrp="1"/>
          </p:cNvSpPr>
          <p:nvPr>
            <p:ph type="sldNum" sz="quarter" idx="5"/>
          </p:nvPr>
        </p:nvSpPr>
        <p:spPr/>
        <p:txBody>
          <a:bodyPr/>
          <a:lstStyle/>
          <a:p>
            <a:fld id="{9D26BBBF-AD56-4454-A8A9-5E2E68335195}" type="slidenum">
              <a:rPr lang="zh-CN" altLang="en-US" smtClean="0"/>
              <a:t>13</a:t>
            </a:fld>
            <a:endParaRPr lang="zh-CN" altLang="en-US"/>
          </a:p>
        </p:txBody>
      </p:sp>
    </p:spTree>
    <p:extLst>
      <p:ext uri="{BB962C8B-B14F-4D97-AF65-F5344CB8AC3E}">
        <p14:creationId xmlns:p14="http://schemas.microsoft.com/office/powerpoint/2010/main" val="381130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F031D-CF62-8E02-5CFF-9A9F3979859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52CF349-50BF-B8F4-9916-761776D79DA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28DB0EA-795A-079C-84FD-20DC5393546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8CC3BC0-AFAE-EBD6-818D-96FC4C84DC60}"/>
              </a:ext>
            </a:extLst>
          </p:cNvPr>
          <p:cNvSpPr>
            <a:spLocks noGrp="1"/>
          </p:cNvSpPr>
          <p:nvPr>
            <p:ph type="sldNum" sz="quarter" idx="5"/>
          </p:nvPr>
        </p:nvSpPr>
        <p:spPr/>
        <p:txBody>
          <a:bodyPr/>
          <a:lstStyle/>
          <a:p>
            <a:fld id="{9D26BBBF-AD56-4454-A8A9-5E2E68335195}" type="slidenum">
              <a:rPr lang="zh-CN" altLang="en-US" smtClean="0"/>
              <a:t>14</a:t>
            </a:fld>
            <a:endParaRPr lang="zh-CN" altLang="en-US"/>
          </a:p>
        </p:txBody>
      </p:sp>
    </p:spTree>
    <p:extLst>
      <p:ext uri="{BB962C8B-B14F-4D97-AF65-F5344CB8AC3E}">
        <p14:creationId xmlns:p14="http://schemas.microsoft.com/office/powerpoint/2010/main" val="2143148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8C242-81DA-4F1E-2358-4EF2DF1E7F6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946A6C4-D80E-2D39-5122-7A8D5638E9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BB4317C-C39C-6902-ED3F-786AC63E6E7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A2E3E12-3152-8D15-99AB-4BB25316041B}"/>
              </a:ext>
            </a:extLst>
          </p:cNvPr>
          <p:cNvSpPr>
            <a:spLocks noGrp="1"/>
          </p:cNvSpPr>
          <p:nvPr>
            <p:ph type="sldNum" sz="quarter" idx="5"/>
          </p:nvPr>
        </p:nvSpPr>
        <p:spPr/>
        <p:txBody>
          <a:bodyPr/>
          <a:lstStyle/>
          <a:p>
            <a:fld id="{9D26BBBF-AD56-4454-A8A9-5E2E68335195}" type="slidenum">
              <a:rPr lang="zh-CN" altLang="en-US" smtClean="0"/>
              <a:t>15</a:t>
            </a:fld>
            <a:endParaRPr lang="zh-CN" altLang="en-US"/>
          </a:p>
        </p:txBody>
      </p:sp>
    </p:spTree>
    <p:extLst>
      <p:ext uri="{BB962C8B-B14F-4D97-AF65-F5344CB8AC3E}">
        <p14:creationId xmlns:p14="http://schemas.microsoft.com/office/powerpoint/2010/main" val="3842265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9CB7-2464-A373-C740-E8F1A614B9B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90C6D09-C1C1-A972-05BE-C73AB1904D6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FD0CBCB-3E2B-15B6-CD8F-C6F89565E67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01012E5-CCA4-9751-3B20-65CEFE27797E}"/>
              </a:ext>
            </a:extLst>
          </p:cNvPr>
          <p:cNvSpPr>
            <a:spLocks noGrp="1"/>
          </p:cNvSpPr>
          <p:nvPr>
            <p:ph type="sldNum" sz="quarter" idx="5"/>
          </p:nvPr>
        </p:nvSpPr>
        <p:spPr/>
        <p:txBody>
          <a:bodyPr/>
          <a:lstStyle/>
          <a:p>
            <a:fld id="{9D26BBBF-AD56-4454-A8A9-5E2E68335195}" type="slidenum">
              <a:rPr lang="zh-CN" altLang="en-US" smtClean="0"/>
              <a:t>16</a:t>
            </a:fld>
            <a:endParaRPr lang="zh-CN" altLang="en-US"/>
          </a:p>
        </p:txBody>
      </p:sp>
    </p:spTree>
    <p:extLst>
      <p:ext uri="{BB962C8B-B14F-4D97-AF65-F5344CB8AC3E}">
        <p14:creationId xmlns:p14="http://schemas.microsoft.com/office/powerpoint/2010/main" val="1820277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FC859-C984-3F44-60EA-56FFABE0681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F6C178-E2A2-0237-1FE2-EE5057FCE4C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37C8BB8-A3E7-8063-C7FB-14842D20E36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52493E1-FB64-4289-04C6-706552669422}"/>
              </a:ext>
            </a:extLst>
          </p:cNvPr>
          <p:cNvSpPr>
            <a:spLocks noGrp="1"/>
          </p:cNvSpPr>
          <p:nvPr>
            <p:ph type="sldNum" sz="quarter" idx="5"/>
          </p:nvPr>
        </p:nvSpPr>
        <p:spPr/>
        <p:txBody>
          <a:bodyPr/>
          <a:lstStyle/>
          <a:p>
            <a:fld id="{9D26BBBF-AD56-4454-A8A9-5E2E68335195}" type="slidenum">
              <a:rPr lang="zh-CN" altLang="en-US" smtClean="0"/>
              <a:t>17</a:t>
            </a:fld>
            <a:endParaRPr lang="zh-CN" altLang="en-US"/>
          </a:p>
        </p:txBody>
      </p:sp>
    </p:spTree>
    <p:extLst>
      <p:ext uri="{BB962C8B-B14F-4D97-AF65-F5344CB8AC3E}">
        <p14:creationId xmlns:p14="http://schemas.microsoft.com/office/powerpoint/2010/main" val="1890173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DD75-7DFC-020C-12A3-45822607F6F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D6ACCC-0C82-D9A6-5A84-19E7BA418D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5AC34CD-D14C-C500-1EDF-106DBEC985D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3FB579C-77F5-C9F0-2722-AD000F6FE599}"/>
              </a:ext>
            </a:extLst>
          </p:cNvPr>
          <p:cNvSpPr>
            <a:spLocks noGrp="1"/>
          </p:cNvSpPr>
          <p:nvPr>
            <p:ph type="sldNum" sz="quarter" idx="5"/>
          </p:nvPr>
        </p:nvSpPr>
        <p:spPr/>
        <p:txBody>
          <a:bodyPr/>
          <a:lstStyle/>
          <a:p>
            <a:fld id="{9D26BBBF-AD56-4454-A8A9-5E2E68335195}" type="slidenum">
              <a:rPr lang="zh-CN" altLang="en-US" smtClean="0"/>
              <a:t>18</a:t>
            </a:fld>
            <a:endParaRPr lang="zh-CN" altLang="en-US"/>
          </a:p>
        </p:txBody>
      </p:sp>
    </p:spTree>
    <p:extLst>
      <p:ext uri="{BB962C8B-B14F-4D97-AF65-F5344CB8AC3E}">
        <p14:creationId xmlns:p14="http://schemas.microsoft.com/office/powerpoint/2010/main" val="3324711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40A4E-5E2D-1B81-0540-1C06B320F88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B2FD9E1-56EE-C7B3-574E-E7BC88D80E7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F657E0A-0219-E945-3FE8-EBD821C57E7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E5C923B-F252-182E-F0DB-DB50C8577769}"/>
              </a:ext>
            </a:extLst>
          </p:cNvPr>
          <p:cNvSpPr>
            <a:spLocks noGrp="1"/>
          </p:cNvSpPr>
          <p:nvPr>
            <p:ph type="sldNum" sz="quarter" idx="5"/>
          </p:nvPr>
        </p:nvSpPr>
        <p:spPr/>
        <p:txBody>
          <a:bodyPr/>
          <a:lstStyle/>
          <a:p>
            <a:fld id="{9D26BBBF-AD56-4454-A8A9-5E2E68335195}" type="slidenum">
              <a:rPr lang="zh-CN" altLang="en-US" smtClean="0"/>
              <a:t>19</a:t>
            </a:fld>
            <a:endParaRPr lang="zh-CN" altLang="en-US"/>
          </a:p>
        </p:txBody>
      </p:sp>
    </p:spTree>
    <p:extLst>
      <p:ext uri="{BB962C8B-B14F-4D97-AF65-F5344CB8AC3E}">
        <p14:creationId xmlns:p14="http://schemas.microsoft.com/office/powerpoint/2010/main" val="2933284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63327-D724-649F-D51F-D66249EA75E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F096071-A106-FA53-6870-378F83A94BD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C4EFF88-C472-545C-27DB-DC28617987D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F12ECAD-3CF6-30A9-DD18-EECC18BF9156}"/>
              </a:ext>
            </a:extLst>
          </p:cNvPr>
          <p:cNvSpPr>
            <a:spLocks noGrp="1"/>
          </p:cNvSpPr>
          <p:nvPr>
            <p:ph type="sldNum" sz="quarter" idx="5"/>
          </p:nvPr>
        </p:nvSpPr>
        <p:spPr/>
        <p:txBody>
          <a:bodyPr/>
          <a:lstStyle/>
          <a:p>
            <a:fld id="{9D26BBBF-AD56-4454-A8A9-5E2E68335195}" type="slidenum">
              <a:rPr lang="zh-CN" altLang="en-US" smtClean="0"/>
              <a:t>20</a:t>
            </a:fld>
            <a:endParaRPr lang="zh-CN" altLang="en-US"/>
          </a:p>
        </p:txBody>
      </p:sp>
    </p:spTree>
    <p:extLst>
      <p:ext uri="{BB962C8B-B14F-4D97-AF65-F5344CB8AC3E}">
        <p14:creationId xmlns:p14="http://schemas.microsoft.com/office/powerpoint/2010/main" val="3830271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58AA8-509C-3EB1-AA7A-1BE7EEE0200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B95EA5-8468-ABCF-A17F-8B5AE28DECB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1BC6972-407F-6D43-122F-640EBAF1AF0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CA5CD1B-81A6-3DDA-0B23-E3D5CE941042}"/>
              </a:ext>
            </a:extLst>
          </p:cNvPr>
          <p:cNvSpPr>
            <a:spLocks noGrp="1"/>
          </p:cNvSpPr>
          <p:nvPr>
            <p:ph type="sldNum" sz="quarter" idx="5"/>
          </p:nvPr>
        </p:nvSpPr>
        <p:spPr/>
        <p:txBody>
          <a:bodyPr/>
          <a:lstStyle/>
          <a:p>
            <a:fld id="{9D26BBBF-AD56-4454-A8A9-5E2E68335195}" type="slidenum">
              <a:rPr lang="zh-CN" altLang="en-US" smtClean="0"/>
              <a:t>21</a:t>
            </a:fld>
            <a:endParaRPr lang="zh-CN" altLang="en-US"/>
          </a:p>
        </p:txBody>
      </p:sp>
    </p:spTree>
    <p:extLst>
      <p:ext uri="{BB962C8B-B14F-4D97-AF65-F5344CB8AC3E}">
        <p14:creationId xmlns:p14="http://schemas.microsoft.com/office/powerpoint/2010/main" val="1145974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B20E7-C5C6-810A-85AE-6E820F5137F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B5FC800-C4CE-D53D-B6CA-5A123A4BB47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F02A4D1-CBD2-FD8B-AF6F-1463450868F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6B940EA-B735-9893-5F92-C99B2EAC7EE2}"/>
              </a:ext>
            </a:extLst>
          </p:cNvPr>
          <p:cNvSpPr>
            <a:spLocks noGrp="1"/>
          </p:cNvSpPr>
          <p:nvPr>
            <p:ph type="sldNum" sz="quarter" idx="5"/>
          </p:nvPr>
        </p:nvSpPr>
        <p:spPr/>
        <p:txBody>
          <a:bodyPr/>
          <a:lstStyle/>
          <a:p>
            <a:fld id="{9D26BBBF-AD56-4454-A8A9-5E2E68335195}" type="slidenum">
              <a:rPr lang="zh-CN" altLang="en-US" smtClean="0"/>
              <a:t>22</a:t>
            </a:fld>
            <a:endParaRPr lang="zh-CN" altLang="en-US"/>
          </a:p>
        </p:txBody>
      </p:sp>
    </p:spTree>
    <p:extLst>
      <p:ext uri="{BB962C8B-B14F-4D97-AF65-F5344CB8AC3E}">
        <p14:creationId xmlns:p14="http://schemas.microsoft.com/office/powerpoint/2010/main" val="1023456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CCA1F-EF60-4DE6-2257-87CE78EB8B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83BE540-EE97-F701-EDB0-BB5859A1C7C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138492E-4B86-642C-A040-0AAB72C0723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81966DE-3B88-765C-B2F0-B1E8121DE157}"/>
              </a:ext>
            </a:extLst>
          </p:cNvPr>
          <p:cNvSpPr>
            <a:spLocks noGrp="1"/>
          </p:cNvSpPr>
          <p:nvPr>
            <p:ph type="sldNum" sz="quarter" idx="5"/>
          </p:nvPr>
        </p:nvSpPr>
        <p:spPr/>
        <p:txBody>
          <a:bodyPr/>
          <a:lstStyle/>
          <a:p>
            <a:fld id="{9D26BBBF-AD56-4454-A8A9-5E2E68335195}" type="slidenum">
              <a:rPr lang="zh-CN" altLang="en-US" smtClean="0"/>
              <a:t>23</a:t>
            </a:fld>
            <a:endParaRPr lang="zh-CN" altLang="en-US"/>
          </a:p>
        </p:txBody>
      </p:sp>
    </p:spTree>
    <p:extLst>
      <p:ext uri="{BB962C8B-B14F-4D97-AF65-F5344CB8AC3E}">
        <p14:creationId xmlns:p14="http://schemas.microsoft.com/office/powerpoint/2010/main" val="957993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2FEC-83B1-8154-86F3-91E717B470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7B83D36-861D-650B-DB70-982B40287A4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74629DC-4B15-6620-FC73-C2AABB91BBC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8705A2C-F4FF-BE03-C9D5-A6274BFD763F}"/>
              </a:ext>
            </a:extLst>
          </p:cNvPr>
          <p:cNvSpPr>
            <a:spLocks noGrp="1"/>
          </p:cNvSpPr>
          <p:nvPr>
            <p:ph type="sldNum" sz="quarter" idx="5"/>
          </p:nvPr>
        </p:nvSpPr>
        <p:spPr/>
        <p:txBody>
          <a:bodyPr/>
          <a:lstStyle/>
          <a:p>
            <a:fld id="{9D26BBBF-AD56-4454-A8A9-5E2E68335195}" type="slidenum">
              <a:rPr lang="zh-CN" altLang="en-US" smtClean="0"/>
              <a:t>24</a:t>
            </a:fld>
            <a:endParaRPr lang="zh-CN" altLang="en-US"/>
          </a:p>
        </p:txBody>
      </p:sp>
    </p:spTree>
    <p:extLst>
      <p:ext uri="{BB962C8B-B14F-4D97-AF65-F5344CB8AC3E}">
        <p14:creationId xmlns:p14="http://schemas.microsoft.com/office/powerpoint/2010/main" val="30652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D98A4-750E-AA2C-41E3-FF163649DF8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B3B5348-35CC-3178-7C00-D3193595CB1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3F7E785-3B2C-258A-2678-6FDB26AFC89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E25EB45-73C9-DC84-1A57-01AEF5616C48}"/>
              </a:ext>
            </a:extLst>
          </p:cNvPr>
          <p:cNvSpPr>
            <a:spLocks noGrp="1"/>
          </p:cNvSpPr>
          <p:nvPr>
            <p:ph type="sldNum" sz="quarter" idx="5"/>
          </p:nvPr>
        </p:nvSpPr>
        <p:spPr/>
        <p:txBody>
          <a:bodyPr/>
          <a:lstStyle/>
          <a:p>
            <a:fld id="{9D26BBBF-AD56-4454-A8A9-5E2E68335195}" type="slidenum">
              <a:rPr lang="zh-CN" altLang="en-US" smtClean="0"/>
              <a:t>25</a:t>
            </a:fld>
            <a:endParaRPr lang="zh-CN" altLang="en-US"/>
          </a:p>
        </p:txBody>
      </p:sp>
    </p:spTree>
    <p:extLst>
      <p:ext uri="{BB962C8B-B14F-4D97-AF65-F5344CB8AC3E}">
        <p14:creationId xmlns:p14="http://schemas.microsoft.com/office/powerpoint/2010/main" val="3077685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4C9E-88CB-C3DA-25DF-4F1EF2E2875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8DA5DC1-1FBA-6D4E-1238-9D72008109C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24819C-9E85-51B8-9216-47389DCD68A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D7892D1-7CF6-AF18-243D-7FF2935B4706}"/>
              </a:ext>
            </a:extLst>
          </p:cNvPr>
          <p:cNvSpPr>
            <a:spLocks noGrp="1"/>
          </p:cNvSpPr>
          <p:nvPr>
            <p:ph type="sldNum" sz="quarter" idx="5"/>
          </p:nvPr>
        </p:nvSpPr>
        <p:spPr/>
        <p:txBody>
          <a:bodyPr/>
          <a:lstStyle/>
          <a:p>
            <a:fld id="{9D26BBBF-AD56-4454-A8A9-5E2E68335195}" type="slidenum">
              <a:rPr lang="zh-CN" altLang="en-US" smtClean="0"/>
              <a:t>26</a:t>
            </a:fld>
            <a:endParaRPr lang="zh-CN" altLang="en-US"/>
          </a:p>
        </p:txBody>
      </p:sp>
    </p:spTree>
    <p:extLst>
      <p:ext uri="{BB962C8B-B14F-4D97-AF65-F5344CB8AC3E}">
        <p14:creationId xmlns:p14="http://schemas.microsoft.com/office/powerpoint/2010/main" val="138188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E8DA8-4D43-C91B-4A0C-325FD3781B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D8F8291-10E5-8964-B9BD-3BFF3C2905E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698316C-613A-FCAD-0CEA-2665497B4F5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AFF71FE-9943-F054-1422-81FBAA987D6E}"/>
              </a:ext>
            </a:extLst>
          </p:cNvPr>
          <p:cNvSpPr>
            <a:spLocks noGrp="1"/>
          </p:cNvSpPr>
          <p:nvPr>
            <p:ph type="sldNum" sz="quarter" idx="5"/>
          </p:nvPr>
        </p:nvSpPr>
        <p:spPr/>
        <p:txBody>
          <a:bodyPr/>
          <a:lstStyle/>
          <a:p>
            <a:fld id="{9D26BBBF-AD56-4454-A8A9-5E2E68335195}" type="slidenum">
              <a:rPr lang="zh-CN" altLang="en-US" smtClean="0"/>
              <a:t>27</a:t>
            </a:fld>
            <a:endParaRPr lang="zh-CN" altLang="en-US"/>
          </a:p>
        </p:txBody>
      </p:sp>
    </p:spTree>
    <p:extLst>
      <p:ext uri="{BB962C8B-B14F-4D97-AF65-F5344CB8AC3E}">
        <p14:creationId xmlns:p14="http://schemas.microsoft.com/office/powerpoint/2010/main" val="699044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BBBA1-384C-9F3D-FBC7-330EB070D03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9D046C-7AAF-BB3C-4DD8-874623872FC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1A6E998-53B4-F3FD-CCCD-5BEA75AC58C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FA72E2E-21C5-290A-BFB7-97FE8C2D82B5}"/>
              </a:ext>
            </a:extLst>
          </p:cNvPr>
          <p:cNvSpPr>
            <a:spLocks noGrp="1"/>
          </p:cNvSpPr>
          <p:nvPr>
            <p:ph type="sldNum" sz="quarter" idx="5"/>
          </p:nvPr>
        </p:nvSpPr>
        <p:spPr/>
        <p:txBody>
          <a:bodyPr/>
          <a:lstStyle/>
          <a:p>
            <a:fld id="{9D26BBBF-AD56-4454-A8A9-5E2E68335195}" type="slidenum">
              <a:rPr lang="zh-CN" altLang="en-US" smtClean="0"/>
              <a:t>28</a:t>
            </a:fld>
            <a:endParaRPr lang="zh-CN" altLang="en-US"/>
          </a:p>
        </p:txBody>
      </p:sp>
    </p:spTree>
    <p:extLst>
      <p:ext uri="{BB962C8B-B14F-4D97-AF65-F5344CB8AC3E}">
        <p14:creationId xmlns:p14="http://schemas.microsoft.com/office/powerpoint/2010/main" val="1964527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DC52-B711-D2FF-6B95-DA76CF235D3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796D865-ECD7-2AB2-6974-2F3ACE06C99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A222797-4393-F452-A7AE-77F58892C0B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1C9AE18-EB80-6C31-95D1-7C69B346D995}"/>
              </a:ext>
            </a:extLst>
          </p:cNvPr>
          <p:cNvSpPr>
            <a:spLocks noGrp="1"/>
          </p:cNvSpPr>
          <p:nvPr>
            <p:ph type="sldNum" sz="quarter" idx="5"/>
          </p:nvPr>
        </p:nvSpPr>
        <p:spPr/>
        <p:txBody>
          <a:bodyPr/>
          <a:lstStyle/>
          <a:p>
            <a:fld id="{9D26BBBF-AD56-4454-A8A9-5E2E68335195}" type="slidenum">
              <a:rPr lang="zh-CN" altLang="en-US" smtClean="0"/>
              <a:t>29</a:t>
            </a:fld>
            <a:endParaRPr lang="zh-CN" altLang="en-US"/>
          </a:p>
        </p:txBody>
      </p:sp>
    </p:spTree>
    <p:extLst>
      <p:ext uri="{BB962C8B-B14F-4D97-AF65-F5344CB8AC3E}">
        <p14:creationId xmlns:p14="http://schemas.microsoft.com/office/powerpoint/2010/main" val="3416838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BEAB3-659B-F00A-2B67-EE9CE746AF2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E017C9E-4F61-F6AC-DA2C-272815F16D7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8F44A5A-34D0-4078-A49D-4B89F4B806E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7E05466-1B01-4D31-44C2-868807D3AE6D}"/>
              </a:ext>
            </a:extLst>
          </p:cNvPr>
          <p:cNvSpPr>
            <a:spLocks noGrp="1"/>
          </p:cNvSpPr>
          <p:nvPr>
            <p:ph type="sldNum" sz="quarter" idx="5"/>
          </p:nvPr>
        </p:nvSpPr>
        <p:spPr/>
        <p:txBody>
          <a:bodyPr/>
          <a:lstStyle/>
          <a:p>
            <a:fld id="{9D26BBBF-AD56-4454-A8A9-5E2E68335195}" type="slidenum">
              <a:rPr lang="zh-CN" altLang="en-US" smtClean="0"/>
              <a:t>30</a:t>
            </a:fld>
            <a:endParaRPr lang="zh-CN" altLang="en-US"/>
          </a:p>
        </p:txBody>
      </p:sp>
    </p:spTree>
    <p:extLst>
      <p:ext uri="{BB962C8B-B14F-4D97-AF65-F5344CB8AC3E}">
        <p14:creationId xmlns:p14="http://schemas.microsoft.com/office/powerpoint/2010/main" val="1805004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B5C68-B4A6-7540-70C7-DE34EF5AE2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BD545C-F1B7-1CDB-7BB7-111EE31905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8EE38AE-17AA-E03F-1AA6-EF941FF57F9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C6C63E7-4CB6-0901-5A0D-64C887DDB343}"/>
              </a:ext>
            </a:extLst>
          </p:cNvPr>
          <p:cNvSpPr>
            <a:spLocks noGrp="1"/>
          </p:cNvSpPr>
          <p:nvPr>
            <p:ph type="sldNum" sz="quarter" idx="5"/>
          </p:nvPr>
        </p:nvSpPr>
        <p:spPr/>
        <p:txBody>
          <a:bodyPr/>
          <a:lstStyle/>
          <a:p>
            <a:fld id="{9D26BBBF-AD56-4454-A8A9-5E2E68335195}" type="slidenum">
              <a:rPr lang="zh-CN" altLang="en-US" smtClean="0"/>
              <a:t>31</a:t>
            </a:fld>
            <a:endParaRPr lang="zh-CN" altLang="en-US"/>
          </a:p>
        </p:txBody>
      </p:sp>
    </p:spTree>
    <p:extLst>
      <p:ext uri="{BB962C8B-B14F-4D97-AF65-F5344CB8AC3E}">
        <p14:creationId xmlns:p14="http://schemas.microsoft.com/office/powerpoint/2010/main" val="94165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0BE6-46AC-8004-9718-496613140DE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097F58F-A56A-E7BB-92EC-42AB2527F3A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FE2138F-E513-DCF4-3A20-42683F27165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023586B-0B1B-AEA9-9A1B-319299714F79}"/>
              </a:ext>
            </a:extLst>
          </p:cNvPr>
          <p:cNvSpPr>
            <a:spLocks noGrp="1"/>
          </p:cNvSpPr>
          <p:nvPr>
            <p:ph type="sldNum" sz="quarter" idx="5"/>
          </p:nvPr>
        </p:nvSpPr>
        <p:spPr/>
        <p:txBody>
          <a:bodyPr/>
          <a:lstStyle/>
          <a:p>
            <a:fld id="{9D26BBBF-AD56-4454-A8A9-5E2E68335195}" type="slidenum">
              <a:rPr lang="zh-CN" altLang="en-US" smtClean="0"/>
              <a:t>32</a:t>
            </a:fld>
            <a:endParaRPr lang="zh-CN" altLang="en-US"/>
          </a:p>
        </p:txBody>
      </p:sp>
    </p:spTree>
    <p:extLst>
      <p:ext uri="{BB962C8B-B14F-4D97-AF65-F5344CB8AC3E}">
        <p14:creationId xmlns:p14="http://schemas.microsoft.com/office/powerpoint/2010/main" val="3902661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ED967-B5D7-F1AB-D4F8-29495CF2781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53A1DF3-AA89-C6CA-3BD6-567EE50B37C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5D93A85-9759-9389-FBAF-0832C172530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96829AF-6DC8-987C-83E3-8DE77DAF88C8}"/>
              </a:ext>
            </a:extLst>
          </p:cNvPr>
          <p:cNvSpPr>
            <a:spLocks noGrp="1"/>
          </p:cNvSpPr>
          <p:nvPr>
            <p:ph type="sldNum" sz="quarter" idx="5"/>
          </p:nvPr>
        </p:nvSpPr>
        <p:spPr/>
        <p:txBody>
          <a:bodyPr/>
          <a:lstStyle/>
          <a:p>
            <a:fld id="{9D26BBBF-AD56-4454-A8A9-5E2E68335195}" type="slidenum">
              <a:rPr lang="zh-CN" altLang="en-US" smtClean="0"/>
              <a:t>33</a:t>
            </a:fld>
            <a:endParaRPr lang="zh-CN" altLang="en-US"/>
          </a:p>
        </p:txBody>
      </p:sp>
    </p:spTree>
    <p:extLst>
      <p:ext uri="{BB962C8B-B14F-4D97-AF65-F5344CB8AC3E}">
        <p14:creationId xmlns:p14="http://schemas.microsoft.com/office/powerpoint/2010/main" val="163589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808DF-E7AD-5FB0-B1EC-93049D99035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39D01E4-103A-9023-79CD-D9F4C7866BF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E4E53D-E335-8C8B-B86A-13363C346E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1488A69-CE97-40D5-EB49-54D2117F6DC7}"/>
              </a:ext>
            </a:extLst>
          </p:cNvPr>
          <p:cNvSpPr>
            <a:spLocks noGrp="1"/>
          </p:cNvSpPr>
          <p:nvPr>
            <p:ph type="sldNum" sz="quarter" idx="5"/>
          </p:nvPr>
        </p:nvSpPr>
        <p:spPr/>
        <p:txBody>
          <a:bodyPr/>
          <a:lstStyle/>
          <a:p>
            <a:fld id="{9D26BBBF-AD56-4454-A8A9-5E2E68335195}" type="slidenum">
              <a:rPr lang="zh-CN" altLang="en-US" smtClean="0"/>
              <a:t>34</a:t>
            </a:fld>
            <a:endParaRPr lang="zh-CN" altLang="en-US"/>
          </a:p>
        </p:txBody>
      </p:sp>
    </p:spTree>
    <p:extLst>
      <p:ext uri="{BB962C8B-B14F-4D97-AF65-F5344CB8AC3E}">
        <p14:creationId xmlns:p14="http://schemas.microsoft.com/office/powerpoint/2010/main" val="1318795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0E8A5-4769-0330-257A-A29BEE411DC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F009E99-8C50-BC8C-7640-2A6346408B3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8E18107-10A0-C1C9-D68B-09E3124A981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E60F608-0DB9-1558-996C-8E332EF81EB2}"/>
              </a:ext>
            </a:extLst>
          </p:cNvPr>
          <p:cNvSpPr>
            <a:spLocks noGrp="1"/>
          </p:cNvSpPr>
          <p:nvPr>
            <p:ph type="sldNum" sz="quarter" idx="5"/>
          </p:nvPr>
        </p:nvSpPr>
        <p:spPr/>
        <p:txBody>
          <a:bodyPr/>
          <a:lstStyle/>
          <a:p>
            <a:fld id="{9D26BBBF-AD56-4454-A8A9-5E2E68335195}" type="slidenum">
              <a:rPr lang="zh-CN" altLang="en-US" smtClean="0"/>
              <a:t>35</a:t>
            </a:fld>
            <a:endParaRPr lang="zh-CN" altLang="en-US"/>
          </a:p>
        </p:txBody>
      </p:sp>
    </p:spTree>
    <p:extLst>
      <p:ext uri="{BB962C8B-B14F-4D97-AF65-F5344CB8AC3E}">
        <p14:creationId xmlns:p14="http://schemas.microsoft.com/office/powerpoint/2010/main" val="1475331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810C8-116F-5691-6AE5-92F944F3B7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457EF81-B97B-F824-A6FF-4602ED181D2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4422829-3868-983A-02B2-96D2E27605A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0E7D1DD-6C4D-7E58-F9D2-F9BB87DF8629}"/>
              </a:ext>
            </a:extLst>
          </p:cNvPr>
          <p:cNvSpPr>
            <a:spLocks noGrp="1"/>
          </p:cNvSpPr>
          <p:nvPr>
            <p:ph type="sldNum" sz="quarter" idx="5"/>
          </p:nvPr>
        </p:nvSpPr>
        <p:spPr/>
        <p:txBody>
          <a:bodyPr/>
          <a:lstStyle/>
          <a:p>
            <a:fld id="{9D26BBBF-AD56-4454-A8A9-5E2E68335195}" type="slidenum">
              <a:rPr lang="zh-CN" altLang="en-US" smtClean="0"/>
              <a:t>36</a:t>
            </a:fld>
            <a:endParaRPr lang="zh-CN" altLang="en-US"/>
          </a:p>
        </p:txBody>
      </p:sp>
    </p:spTree>
    <p:extLst>
      <p:ext uri="{BB962C8B-B14F-4D97-AF65-F5344CB8AC3E}">
        <p14:creationId xmlns:p14="http://schemas.microsoft.com/office/powerpoint/2010/main" val="78199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49DA9-99D3-AEF4-7DFA-F8B0C5B65FB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89BA296-1FC8-A675-02EE-38D2593FEAA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358A5C0-EC44-5508-D90C-07456950278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8C100A3-3F80-5D70-BC75-3B348BDD920D}"/>
              </a:ext>
            </a:extLst>
          </p:cNvPr>
          <p:cNvSpPr>
            <a:spLocks noGrp="1"/>
          </p:cNvSpPr>
          <p:nvPr>
            <p:ph type="sldNum" sz="quarter" idx="5"/>
          </p:nvPr>
        </p:nvSpPr>
        <p:spPr/>
        <p:txBody>
          <a:bodyPr/>
          <a:lstStyle/>
          <a:p>
            <a:fld id="{9D26BBBF-AD56-4454-A8A9-5E2E68335195}" type="slidenum">
              <a:rPr lang="zh-CN" altLang="en-US" smtClean="0"/>
              <a:t>37</a:t>
            </a:fld>
            <a:endParaRPr lang="zh-CN" altLang="en-US"/>
          </a:p>
        </p:txBody>
      </p:sp>
    </p:spTree>
    <p:extLst>
      <p:ext uri="{BB962C8B-B14F-4D97-AF65-F5344CB8AC3E}">
        <p14:creationId xmlns:p14="http://schemas.microsoft.com/office/powerpoint/2010/main" val="18816937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1C42A-F3B5-E77A-258D-8324B9D2F62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AB32A20-66C6-8A76-CE94-A8B33BBB314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7AF594C-CC65-350E-498D-9FE83E5DB49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D7692A9-ABD4-74CC-D13E-A72E309C3D12}"/>
              </a:ext>
            </a:extLst>
          </p:cNvPr>
          <p:cNvSpPr>
            <a:spLocks noGrp="1"/>
          </p:cNvSpPr>
          <p:nvPr>
            <p:ph type="sldNum" sz="quarter" idx="5"/>
          </p:nvPr>
        </p:nvSpPr>
        <p:spPr/>
        <p:txBody>
          <a:bodyPr/>
          <a:lstStyle/>
          <a:p>
            <a:fld id="{9D26BBBF-AD56-4454-A8A9-5E2E68335195}" type="slidenum">
              <a:rPr lang="zh-CN" altLang="en-US" smtClean="0"/>
              <a:t>38</a:t>
            </a:fld>
            <a:endParaRPr lang="zh-CN" altLang="en-US"/>
          </a:p>
        </p:txBody>
      </p:sp>
    </p:spTree>
    <p:extLst>
      <p:ext uri="{BB962C8B-B14F-4D97-AF65-F5344CB8AC3E}">
        <p14:creationId xmlns:p14="http://schemas.microsoft.com/office/powerpoint/2010/main" val="2527978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6001B-DED0-E970-3477-796D80C9239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97D5C1F-61FC-A40C-5615-E99C845D97B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CC9E1ED-ACDF-6462-CD99-A8AABAEB6A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9F5DEC3-325C-E4C5-705F-997A8B6ED45A}"/>
              </a:ext>
            </a:extLst>
          </p:cNvPr>
          <p:cNvSpPr>
            <a:spLocks noGrp="1"/>
          </p:cNvSpPr>
          <p:nvPr>
            <p:ph type="sldNum" sz="quarter" idx="5"/>
          </p:nvPr>
        </p:nvSpPr>
        <p:spPr/>
        <p:txBody>
          <a:bodyPr/>
          <a:lstStyle/>
          <a:p>
            <a:fld id="{9D26BBBF-AD56-4454-A8A9-5E2E68335195}" type="slidenum">
              <a:rPr lang="zh-CN" altLang="en-US" smtClean="0"/>
              <a:t>39</a:t>
            </a:fld>
            <a:endParaRPr lang="zh-CN" altLang="en-US"/>
          </a:p>
        </p:txBody>
      </p:sp>
    </p:spTree>
    <p:extLst>
      <p:ext uri="{BB962C8B-B14F-4D97-AF65-F5344CB8AC3E}">
        <p14:creationId xmlns:p14="http://schemas.microsoft.com/office/powerpoint/2010/main" val="696929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D3EF3-641F-A085-8E57-4993ED0447C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037D2EB-6AE8-DFAB-AC5A-B16988DAD92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58D6819-41CE-7126-F137-937B826CB31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19493C0-0541-73E1-9720-26557F29B873}"/>
              </a:ext>
            </a:extLst>
          </p:cNvPr>
          <p:cNvSpPr>
            <a:spLocks noGrp="1"/>
          </p:cNvSpPr>
          <p:nvPr>
            <p:ph type="sldNum" sz="quarter" idx="5"/>
          </p:nvPr>
        </p:nvSpPr>
        <p:spPr/>
        <p:txBody>
          <a:bodyPr/>
          <a:lstStyle/>
          <a:p>
            <a:fld id="{9D26BBBF-AD56-4454-A8A9-5E2E68335195}" type="slidenum">
              <a:rPr lang="zh-CN" altLang="en-US" smtClean="0"/>
              <a:t>40</a:t>
            </a:fld>
            <a:endParaRPr lang="zh-CN" altLang="en-US"/>
          </a:p>
        </p:txBody>
      </p:sp>
    </p:spTree>
    <p:extLst>
      <p:ext uri="{BB962C8B-B14F-4D97-AF65-F5344CB8AC3E}">
        <p14:creationId xmlns:p14="http://schemas.microsoft.com/office/powerpoint/2010/main" val="7217380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59156-EFE2-4EC0-5797-3CE2017D351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7036111-1215-B48A-B723-5CD61A4A4BF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FAA47D-0848-23AE-27D1-76435EC8323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14B2C1E-2334-94D6-EA50-2D4BDE0F10C8}"/>
              </a:ext>
            </a:extLst>
          </p:cNvPr>
          <p:cNvSpPr>
            <a:spLocks noGrp="1"/>
          </p:cNvSpPr>
          <p:nvPr>
            <p:ph type="sldNum" sz="quarter" idx="5"/>
          </p:nvPr>
        </p:nvSpPr>
        <p:spPr/>
        <p:txBody>
          <a:bodyPr/>
          <a:lstStyle/>
          <a:p>
            <a:fld id="{9D26BBBF-AD56-4454-A8A9-5E2E68335195}" type="slidenum">
              <a:rPr lang="zh-CN" altLang="en-US" smtClean="0"/>
              <a:t>41</a:t>
            </a:fld>
            <a:endParaRPr lang="zh-CN" altLang="en-US"/>
          </a:p>
        </p:txBody>
      </p:sp>
    </p:spTree>
    <p:extLst>
      <p:ext uri="{BB962C8B-B14F-4D97-AF65-F5344CB8AC3E}">
        <p14:creationId xmlns:p14="http://schemas.microsoft.com/office/powerpoint/2010/main" val="376504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FBCBD-979C-2D6D-D778-06534E8812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B78323-0C20-C0AC-CEFA-41682F39B23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8D19AE7-428C-E41D-C1B8-AC8E9A679D9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F086CE0-3BAD-DF99-6370-E59A4A9423BB}"/>
              </a:ext>
            </a:extLst>
          </p:cNvPr>
          <p:cNvSpPr>
            <a:spLocks noGrp="1"/>
          </p:cNvSpPr>
          <p:nvPr>
            <p:ph type="sldNum" sz="quarter" idx="5"/>
          </p:nvPr>
        </p:nvSpPr>
        <p:spPr/>
        <p:txBody>
          <a:bodyPr/>
          <a:lstStyle/>
          <a:p>
            <a:fld id="{9D26BBBF-AD56-4454-A8A9-5E2E68335195}" type="slidenum">
              <a:rPr lang="zh-CN" altLang="en-US" smtClean="0"/>
              <a:t>42</a:t>
            </a:fld>
            <a:endParaRPr lang="zh-CN" altLang="en-US"/>
          </a:p>
        </p:txBody>
      </p:sp>
    </p:spTree>
    <p:extLst>
      <p:ext uri="{BB962C8B-B14F-4D97-AF65-F5344CB8AC3E}">
        <p14:creationId xmlns:p14="http://schemas.microsoft.com/office/powerpoint/2010/main" val="2864173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C7310-437F-6243-4D95-093E785A944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78E05BD-E7AC-598C-E85A-9EC3BE4C78D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025298-870C-7CB8-2727-29A9C9A5FE3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97836D5-8B0F-8005-A399-EA109BE4B781}"/>
              </a:ext>
            </a:extLst>
          </p:cNvPr>
          <p:cNvSpPr>
            <a:spLocks noGrp="1"/>
          </p:cNvSpPr>
          <p:nvPr>
            <p:ph type="sldNum" sz="quarter" idx="5"/>
          </p:nvPr>
        </p:nvSpPr>
        <p:spPr/>
        <p:txBody>
          <a:bodyPr/>
          <a:lstStyle/>
          <a:p>
            <a:fld id="{9D26BBBF-AD56-4454-A8A9-5E2E68335195}" type="slidenum">
              <a:rPr lang="zh-CN" altLang="en-US" smtClean="0"/>
              <a:t>43</a:t>
            </a:fld>
            <a:endParaRPr lang="zh-CN" altLang="en-US"/>
          </a:p>
        </p:txBody>
      </p:sp>
    </p:spTree>
    <p:extLst>
      <p:ext uri="{BB962C8B-B14F-4D97-AF65-F5344CB8AC3E}">
        <p14:creationId xmlns:p14="http://schemas.microsoft.com/office/powerpoint/2010/main" val="4086599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C59E4-528D-F331-9989-72FC8844071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B5E500D-F59D-46C8-DC60-B1E9D56AD66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EDFE317-6EF8-93B3-2EE4-E34BCF5CA29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6DA1509-2DC4-67AB-A3BA-BF12B707CD17}"/>
              </a:ext>
            </a:extLst>
          </p:cNvPr>
          <p:cNvSpPr>
            <a:spLocks noGrp="1"/>
          </p:cNvSpPr>
          <p:nvPr>
            <p:ph type="sldNum" sz="quarter" idx="5"/>
          </p:nvPr>
        </p:nvSpPr>
        <p:spPr/>
        <p:txBody>
          <a:bodyPr/>
          <a:lstStyle/>
          <a:p>
            <a:fld id="{9D26BBBF-AD56-4454-A8A9-5E2E68335195}" type="slidenum">
              <a:rPr lang="zh-CN" altLang="en-US" smtClean="0"/>
              <a:t>44</a:t>
            </a:fld>
            <a:endParaRPr lang="zh-CN" altLang="en-US"/>
          </a:p>
        </p:txBody>
      </p:sp>
    </p:spTree>
    <p:extLst>
      <p:ext uri="{BB962C8B-B14F-4D97-AF65-F5344CB8AC3E}">
        <p14:creationId xmlns:p14="http://schemas.microsoft.com/office/powerpoint/2010/main" val="1130870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95394-F782-F337-FA4E-1FA8CFCBB47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458435-B9E2-0CCA-D8E7-990B5388CA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24FB83-A528-F59A-2DBA-0F43B4D450D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EC79B92-85F2-86AA-92D7-1E34B779AA60}"/>
              </a:ext>
            </a:extLst>
          </p:cNvPr>
          <p:cNvSpPr>
            <a:spLocks noGrp="1"/>
          </p:cNvSpPr>
          <p:nvPr>
            <p:ph type="sldNum" sz="quarter" idx="5"/>
          </p:nvPr>
        </p:nvSpPr>
        <p:spPr/>
        <p:txBody>
          <a:bodyPr/>
          <a:lstStyle/>
          <a:p>
            <a:fld id="{9D26BBBF-AD56-4454-A8A9-5E2E68335195}" type="slidenum">
              <a:rPr lang="zh-CN" altLang="en-US" smtClean="0"/>
              <a:t>45</a:t>
            </a:fld>
            <a:endParaRPr lang="zh-CN" altLang="en-US"/>
          </a:p>
        </p:txBody>
      </p:sp>
    </p:spTree>
    <p:extLst>
      <p:ext uri="{BB962C8B-B14F-4D97-AF65-F5344CB8AC3E}">
        <p14:creationId xmlns:p14="http://schemas.microsoft.com/office/powerpoint/2010/main" val="12099946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8B1B-C4C0-1CCF-5D3C-F848D3B7999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E8289F5-93F9-7467-C527-42B2A67C789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3277058-B33B-8898-2F05-65E7F607502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16F5F3B-A367-44D7-4117-CB9A1577DD5A}"/>
              </a:ext>
            </a:extLst>
          </p:cNvPr>
          <p:cNvSpPr>
            <a:spLocks noGrp="1"/>
          </p:cNvSpPr>
          <p:nvPr>
            <p:ph type="sldNum" sz="quarter" idx="5"/>
          </p:nvPr>
        </p:nvSpPr>
        <p:spPr/>
        <p:txBody>
          <a:bodyPr/>
          <a:lstStyle/>
          <a:p>
            <a:fld id="{9D26BBBF-AD56-4454-A8A9-5E2E68335195}" type="slidenum">
              <a:rPr lang="zh-CN" altLang="en-US" smtClean="0"/>
              <a:t>46</a:t>
            </a:fld>
            <a:endParaRPr lang="zh-CN" altLang="en-US"/>
          </a:p>
        </p:txBody>
      </p:sp>
    </p:spTree>
    <p:extLst>
      <p:ext uri="{BB962C8B-B14F-4D97-AF65-F5344CB8AC3E}">
        <p14:creationId xmlns:p14="http://schemas.microsoft.com/office/powerpoint/2010/main" val="3278105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423A4-B528-99ED-28AB-5FA5E112507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6FFA04C-653C-104C-A148-8659921C4EE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F1C651B-ACD9-E055-6080-E0B06D5EED1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729850C-C07C-28EC-0A7B-CBC1AB07118C}"/>
              </a:ext>
            </a:extLst>
          </p:cNvPr>
          <p:cNvSpPr>
            <a:spLocks noGrp="1"/>
          </p:cNvSpPr>
          <p:nvPr>
            <p:ph type="sldNum" sz="quarter" idx="5"/>
          </p:nvPr>
        </p:nvSpPr>
        <p:spPr/>
        <p:txBody>
          <a:bodyPr/>
          <a:lstStyle/>
          <a:p>
            <a:fld id="{9D26BBBF-AD56-4454-A8A9-5E2E68335195}" type="slidenum">
              <a:rPr lang="zh-CN" altLang="en-US" smtClean="0"/>
              <a:t>47</a:t>
            </a:fld>
            <a:endParaRPr lang="zh-CN" altLang="en-US"/>
          </a:p>
        </p:txBody>
      </p:sp>
    </p:spTree>
    <p:extLst>
      <p:ext uri="{BB962C8B-B14F-4D97-AF65-F5344CB8AC3E}">
        <p14:creationId xmlns:p14="http://schemas.microsoft.com/office/powerpoint/2010/main" val="37189996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475CB-E65A-14B6-583C-32B907A3C3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18643A-6772-B5B2-DF19-2E4424F1E9D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0C86D26-D5FE-403C-4408-6A33FFC7EB1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0864167-8016-B4DB-6DAA-2152FC22FE27}"/>
              </a:ext>
            </a:extLst>
          </p:cNvPr>
          <p:cNvSpPr>
            <a:spLocks noGrp="1"/>
          </p:cNvSpPr>
          <p:nvPr>
            <p:ph type="sldNum" sz="quarter" idx="5"/>
          </p:nvPr>
        </p:nvSpPr>
        <p:spPr/>
        <p:txBody>
          <a:bodyPr/>
          <a:lstStyle/>
          <a:p>
            <a:fld id="{9D26BBBF-AD56-4454-A8A9-5E2E68335195}" type="slidenum">
              <a:rPr lang="zh-CN" altLang="en-US" smtClean="0"/>
              <a:t>48</a:t>
            </a:fld>
            <a:endParaRPr lang="zh-CN" altLang="en-US"/>
          </a:p>
        </p:txBody>
      </p:sp>
    </p:spTree>
    <p:extLst>
      <p:ext uri="{BB962C8B-B14F-4D97-AF65-F5344CB8AC3E}">
        <p14:creationId xmlns:p14="http://schemas.microsoft.com/office/powerpoint/2010/main" val="31966829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56EE8-F6C9-924F-6BAE-E3AD429356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5418139-3BDE-F68E-7772-916000254AD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2330871-B002-8F07-C591-3FA378B2E5F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A6D9EDF-0745-F207-55C1-DBF894FABC1D}"/>
              </a:ext>
            </a:extLst>
          </p:cNvPr>
          <p:cNvSpPr>
            <a:spLocks noGrp="1"/>
          </p:cNvSpPr>
          <p:nvPr>
            <p:ph type="sldNum" sz="quarter" idx="5"/>
          </p:nvPr>
        </p:nvSpPr>
        <p:spPr/>
        <p:txBody>
          <a:bodyPr/>
          <a:lstStyle/>
          <a:p>
            <a:fld id="{9D26BBBF-AD56-4454-A8A9-5E2E68335195}" type="slidenum">
              <a:rPr lang="zh-CN" altLang="en-US" smtClean="0"/>
              <a:t>49</a:t>
            </a:fld>
            <a:endParaRPr lang="zh-CN" altLang="en-US"/>
          </a:p>
        </p:txBody>
      </p:sp>
    </p:spTree>
    <p:extLst>
      <p:ext uri="{BB962C8B-B14F-4D97-AF65-F5344CB8AC3E}">
        <p14:creationId xmlns:p14="http://schemas.microsoft.com/office/powerpoint/2010/main" val="8735266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098E3-EBC5-DDE3-1152-97205A2DDEE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56014A-7D60-E8F2-6D35-A076E4EC421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0B00607-275F-6DD4-0120-EEEB40F4FFE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E0181EC-B0EA-78FA-83B7-A95958A3BEC0}"/>
              </a:ext>
            </a:extLst>
          </p:cNvPr>
          <p:cNvSpPr>
            <a:spLocks noGrp="1"/>
          </p:cNvSpPr>
          <p:nvPr>
            <p:ph type="sldNum" sz="quarter" idx="5"/>
          </p:nvPr>
        </p:nvSpPr>
        <p:spPr/>
        <p:txBody>
          <a:bodyPr/>
          <a:lstStyle/>
          <a:p>
            <a:fld id="{9D26BBBF-AD56-4454-A8A9-5E2E68335195}" type="slidenum">
              <a:rPr lang="zh-CN" altLang="en-US" smtClean="0"/>
              <a:t>50</a:t>
            </a:fld>
            <a:endParaRPr lang="zh-CN" altLang="en-US"/>
          </a:p>
        </p:txBody>
      </p:sp>
    </p:spTree>
    <p:extLst>
      <p:ext uri="{BB962C8B-B14F-4D97-AF65-F5344CB8AC3E}">
        <p14:creationId xmlns:p14="http://schemas.microsoft.com/office/powerpoint/2010/main" val="25869149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E05B6-1A98-A1F4-374E-38C459F1DC5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E2C216A-4FF8-46FD-EDDF-8394B92DC98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C49446D-1784-FF6F-2390-3D5B6875D22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5382AF3-68D6-56D1-C98F-A08E99D28C94}"/>
              </a:ext>
            </a:extLst>
          </p:cNvPr>
          <p:cNvSpPr>
            <a:spLocks noGrp="1"/>
          </p:cNvSpPr>
          <p:nvPr>
            <p:ph type="sldNum" sz="quarter" idx="5"/>
          </p:nvPr>
        </p:nvSpPr>
        <p:spPr/>
        <p:txBody>
          <a:bodyPr/>
          <a:lstStyle/>
          <a:p>
            <a:fld id="{9D26BBBF-AD56-4454-A8A9-5E2E68335195}" type="slidenum">
              <a:rPr lang="zh-CN" altLang="en-US" smtClean="0"/>
              <a:t>51</a:t>
            </a:fld>
            <a:endParaRPr lang="zh-CN" altLang="en-US"/>
          </a:p>
        </p:txBody>
      </p:sp>
    </p:spTree>
    <p:extLst>
      <p:ext uri="{BB962C8B-B14F-4D97-AF65-F5344CB8AC3E}">
        <p14:creationId xmlns:p14="http://schemas.microsoft.com/office/powerpoint/2010/main" val="30351098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C9A1C-E332-8D0B-1A42-E186BC6F0A6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01612F4-75C8-0144-5DFB-81EED5D0C3D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A810695-95A6-F7D0-2893-65462401F9B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3D47B4A-9CDB-E35A-1394-7D3254165545}"/>
              </a:ext>
            </a:extLst>
          </p:cNvPr>
          <p:cNvSpPr>
            <a:spLocks noGrp="1"/>
          </p:cNvSpPr>
          <p:nvPr>
            <p:ph type="sldNum" sz="quarter" idx="5"/>
          </p:nvPr>
        </p:nvSpPr>
        <p:spPr/>
        <p:txBody>
          <a:bodyPr/>
          <a:lstStyle/>
          <a:p>
            <a:fld id="{9D26BBBF-AD56-4454-A8A9-5E2E68335195}" type="slidenum">
              <a:rPr lang="zh-CN" altLang="en-US" smtClean="0"/>
              <a:t>52</a:t>
            </a:fld>
            <a:endParaRPr lang="zh-CN" altLang="en-US"/>
          </a:p>
        </p:txBody>
      </p:sp>
    </p:spTree>
    <p:extLst>
      <p:ext uri="{BB962C8B-B14F-4D97-AF65-F5344CB8AC3E}">
        <p14:creationId xmlns:p14="http://schemas.microsoft.com/office/powerpoint/2010/main" val="15327652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1579-A1D5-9E09-58F1-797E4DE6F2C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29439B4-953D-ACF4-AC83-5C2E36A2E19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CFA753C-FCC5-52F8-9005-F4D62D31DDE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82CC561-04F1-2CD5-0EC8-C80BA5AB1032}"/>
              </a:ext>
            </a:extLst>
          </p:cNvPr>
          <p:cNvSpPr>
            <a:spLocks noGrp="1"/>
          </p:cNvSpPr>
          <p:nvPr>
            <p:ph type="sldNum" sz="quarter" idx="5"/>
          </p:nvPr>
        </p:nvSpPr>
        <p:spPr/>
        <p:txBody>
          <a:bodyPr/>
          <a:lstStyle/>
          <a:p>
            <a:fld id="{9D26BBBF-AD56-4454-A8A9-5E2E68335195}" type="slidenum">
              <a:rPr lang="zh-CN" altLang="en-US" smtClean="0"/>
              <a:t>53</a:t>
            </a:fld>
            <a:endParaRPr lang="zh-CN" altLang="en-US"/>
          </a:p>
        </p:txBody>
      </p:sp>
    </p:spTree>
    <p:extLst>
      <p:ext uri="{BB962C8B-B14F-4D97-AF65-F5344CB8AC3E}">
        <p14:creationId xmlns:p14="http://schemas.microsoft.com/office/powerpoint/2010/main" val="18851094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CEFFE-A053-885A-32DC-B299B30AEE1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EAB7931-C696-820B-383E-72CC1C3E969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9538A00-36B4-A213-386B-F6B7E839774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6B04B39-886B-08F6-4E0C-5C56A3373CCE}"/>
              </a:ext>
            </a:extLst>
          </p:cNvPr>
          <p:cNvSpPr>
            <a:spLocks noGrp="1"/>
          </p:cNvSpPr>
          <p:nvPr>
            <p:ph type="sldNum" sz="quarter" idx="5"/>
          </p:nvPr>
        </p:nvSpPr>
        <p:spPr/>
        <p:txBody>
          <a:bodyPr/>
          <a:lstStyle/>
          <a:p>
            <a:fld id="{9D26BBBF-AD56-4454-A8A9-5E2E68335195}" type="slidenum">
              <a:rPr lang="zh-CN" altLang="en-US" smtClean="0"/>
              <a:t>54</a:t>
            </a:fld>
            <a:endParaRPr lang="zh-CN" altLang="en-US"/>
          </a:p>
        </p:txBody>
      </p:sp>
    </p:spTree>
    <p:extLst>
      <p:ext uri="{BB962C8B-B14F-4D97-AF65-F5344CB8AC3E}">
        <p14:creationId xmlns:p14="http://schemas.microsoft.com/office/powerpoint/2010/main" val="3541787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53617-2B65-6FA3-81F3-F11AD3BF2CD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97EA46B-17AC-80BE-A538-C771FA4A1D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A3A4A6B-556B-1254-CBFD-A28F9FB8AA3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1166527-4B5E-D418-A368-3A0551B1B7A2}"/>
              </a:ext>
            </a:extLst>
          </p:cNvPr>
          <p:cNvSpPr>
            <a:spLocks noGrp="1"/>
          </p:cNvSpPr>
          <p:nvPr>
            <p:ph type="sldNum" sz="quarter" idx="5"/>
          </p:nvPr>
        </p:nvSpPr>
        <p:spPr/>
        <p:txBody>
          <a:bodyPr/>
          <a:lstStyle/>
          <a:p>
            <a:fld id="{9D26BBBF-AD56-4454-A8A9-5E2E68335195}" type="slidenum">
              <a:rPr lang="zh-CN" altLang="en-US" smtClean="0"/>
              <a:t>55</a:t>
            </a:fld>
            <a:endParaRPr lang="zh-CN" altLang="en-US"/>
          </a:p>
        </p:txBody>
      </p:sp>
    </p:spTree>
    <p:extLst>
      <p:ext uri="{BB962C8B-B14F-4D97-AF65-F5344CB8AC3E}">
        <p14:creationId xmlns:p14="http://schemas.microsoft.com/office/powerpoint/2010/main" val="10425011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CBB73-602F-BF75-AD01-767473CF860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32086E-3A26-4C83-1C28-E06924A3D32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4CFAAFC-748F-6860-3DFC-D36CD6CC506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6A4D3AB-6B66-4576-E8DE-064A15EFA4E4}"/>
              </a:ext>
            </a:extLst>
          </p:cNvPr>
          <p:cNvSpPr>
            <a:spLocks noGrp="1"/>
          </p:cNvSpPr>
          <p:nvPr>
            <p:ph type="sldNum" sz="quarter" idx="5"/>
          </p:nvPr>
        </p:nvSpPr>
        <p:spPr/>
        <p:txBody>
          <a:bodyPr/>
          <a:lstStyle/>
          <a:p>
            <a:fld id="{9D26BBBF-AD56-4454-A8A9-5E2E68335195}" type="slidenum">
              <a:rPr lang="zh-CN" altLang="en-US" smtClean="0"/>
              <a:t>56</a:t>
            </a:fld>
            <a:endParaRPr lang="zh-CN" altLang="en-US"/>
          </a:p>
        </p:txBody>
      </p:sp>
    </p:spTree>
    <p:extLst>
      <p:ext uri="{BB962C8B-B14F-4D97-AF65-F5344CB8AC3E}">
        <p14:creationId xmlns:p14="http://schemas.microsoft.com/office/powerpoint/2010/main" val="27914261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F1E29-8C9E-E174-B11B-97901114D7B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C415B5-2A0F-CA84-E8D1-B23504B917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5ECA4CF-4D56-AD40-36DF-C5ED36407C1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4AC636F-E88B-08C6-E940-130468B86772}"/>
              </a:ext>
            </a:extLst>
          </p:cNvPr>
          <p:cNvSpPr>
            <a:spLocks noGrp="1"/>
          </p:cNvSpPr>
          <p:nvPr>
            <p:ph type="sldNum" sz="quarter" idx="5"/>
          </p:nvPr>
        </p:nvSpPr>
        <p:spPr/>
        <p:txBody>
          <a:bodyPr/>
          <a:lstStyle/>
          <a:p>
            <a:fld id="{9D26BBBF-AD56-4454-A8A9-5E2E68335195}" type="slidenum">
              <a:rPr lang="zh-CN" altLang="en-US" smtClean="0"/>
              <a:t>57</a:t>
            </a:fld>
            <a:endParaRPr lang="zh-CN" altLang="en-US"/>
          </a:p>
        </p:txBody>
      </p:sp>
    </p:spTree>
    <p:extLst>
      <p:ext uri="{BB962C8B-B14F-4D97-AF65-F5344CB8AC3E}">
        <p14:creationId xmlns:p14="http://schemas.microsoft.com/office/powerpoint/2010/main" val="31186399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989FE-86C2-EF86-5E1C-3B5CA471782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E15DB8E-42C8-EA73-3243-4B64FF04CF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3B5E5A9-0D26-20E6-4645-7E033C188D1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D75C506-F3FD-D610-3E88-866A76E0A3DA}"/>
              </a:ext>
            </a:extLst>
          </p:cNvPr>
          <p:cNvSpPr>
            <a:spLocks noGrp="1"/>
          </p:cNvSpPr>
          <p:nvPr>
            <p:ph type="sldNum" sz="quarter" idx="5"/>
          </p:nvPr>
        </p:nvSpPr>
        <p:spPr/>
        <p:txBody>
          <a:bodyPr/>
          <a:lstStyle/>
          <a:p>
            <a:fld id="{9D26BBBF-AD56-4454-A8A9-5E2E68335195}" type="slidenum">
              <a:rPr lang="zh-CN" altLang="en-US" smtClean="0"/>
              <a:t>58</a:t>
            </a:fld>
            <a:endParaRPr lang="zh-CN" altLang="en-US"/>
          </a:p>
        </p:txBody>
      </p:sp>
    </p:spTree>
    <p:extLst>
      <p:ext uri="{BB962C8B-B14F-4D97-AF65-F5344CB8AC3E}">
        <p14:creationId xmlns:p14="http://schemas.microsoft.com/office/powerpoint/2010/main" val="19014959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1B4A7-778B-0C66-F45D-2B8FA634D1B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3A150FC-BE22-4F9A-BC54-05FDA26E78B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8BAB436-BE14-8DEA-6B2C-8B8FBC668EE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068FC5E-137A-A17A-F65F-1A8ACB1767CD}"/>
              </a:ext>
            </a:extLst>
          </p:cNvPr>
          <p:cNvSpPr>
            <a:spLocks noGrp="1"/>
          </p:cNvSpPr>
          <p:nvPr>
            <p:ph type="sldNum" sz="quarter" idx="5"/>
          </p:nvPr>
        </p:nvSpPr>
        <p:spPr/>
        <p:txBody>
          <a:bodyPr/>
          <a:lstStyle/>
          <a:p>
            <a:fld id="{9D26BBBF-AD56-4454-A8A9-5E2E68335195}" type="slidenum">
              <a:rPr lang="zh-CN" altLang="en-US" smtClean="0"/>
              <a:t>59</a:t>
            </a:fld>
            <a:endParaRPr lang="zh-CN" altLang="en-US"/>
          </a:p>
        </p:txBody>
      </p:sp>
    </p:spTree>
    <p:extLst>
      <p:ext uri="{BB962C8B-B14F-4D97-AF65-F5344CB8AC3E}">
        <p14:creationId xmlns:p14="http://schemas.microsoft.com/office/powerpoint/2010/main" val="36356690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25807-F052-E7DD-8990-EC2A53EDCD3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2CCD4E2-7120-B8CB-BBD6-CB2855D67E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ACFE511-AF6B-9965-64FC-7D5930E30DA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DC448C0-0627-1EB5-53C9-2727CD861568}"/>
              </a:ext>
            </a:extLst>
          </p:cNvPr>
          <p:cNvSpPr>
            <a:spLocks noGrp="1"/>
          </p:cNvSpPr>
          <p:nvPr>
            <p:ph type="sldNum" sz="quarter" idx="5"/>
          </p:nvPr>
        </p:nvSpPr>
        <p:spPr/>
        <p:txBody>
          <a:bodyPr/>
          <a:lstStyle/>
          <a:p>
            <a:fld id="{9D26BBBF-AD56-4454-A8A9-5E2E68335195}" type="slidenum">
              <a:rPr lang="zh-CN" altLang="en-US" smtClean="0"/>
              <a:t>60</a:t>
            </a:fld>
            <a:endParaRPr lang="zh-CN" altLang="en-US"/>
          </a:p>
        </p:txBody>
      </p:sp>
    </p:spTree>
    <p:extLst>
      <p:ext uri="{BB962C8B-B14F-4D97-AF65-F5344CB8AC3E}">
        <p14:creationId xmlns:p14="http://schemas.microsoft.com/office/powerpoint/2010/main" val="38142516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CDF55-66D0-37D4-A360-921FCAF0D57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BE1E6FE-96B4-0D96-890C-EA7B6480186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512CEB8-5EE7-9B94-4322-D9D2F88E1C2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A51F7FF-1396-5261-AD09-1E10A82CF47B}"/>
              </a:ext>
            </a:extLst>
          </p:cNvPr>
          <p:cNvSpPr>
            <a:spLocks noGrp="1"/>
          </p:cNvSpPr>
          <p:nvPr>
            <p:ph type="sldNum" sz="quarter" idx="5"/>
          </p:nvPr>
        </p:nvSpPr>
        <p:spPr/>
        <p:txBody>
          <a:bodyPr/>
          <a:lstStyle/>
          <a:p>
            <a:fld id="{9D26BBBF-AD56-4454-A8A9-5E2E68335195}" type="slidenum">
              <a:rPr lang="zh-CN" altLang="en-US" smtClean="0"/>
              <a:t>61</a:t>
            </a:fld>
            <a:endParaRPr lang="zh-CN" altLang="en-US"/>
          </a:p>
        </p:txBody>
      </p:sp>
    </p:spTree>
    <p:extLst>
      <p:ext uri="{BB962C8B-B14F-4D97-AF65-F5344CB8AC3E}">
        <p14:creationId xmlns:p14="http://schemas.microsoft.com/office/powerpoint/2010/main" val="30593280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86640-901A-4865-FFED-0216C84A208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52E1B81-B693-4390-F7D3-D8CD4FD8554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068D9D4-0268-003B-B94D-2BEEA718153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49490E2-5249-F254-E907-FB0A83A9C0A6}"/>
              </a:ext>
            </a:extLst>
          </p:cNvPr>
          <p:cNvSpPr>
            <a:spLocks noGrp="1"/>
          </p:cNvSpPr>
          <p:nvPr>
            <p:ph type="sldNum" sz="quarter" idx="5"/>
          </p:nvPr>
        </p:nvSpPr>
        <p:spPr/>
        <p:txBody>
          <a:bodyPr/>
          <a:lstStyle/>
          <a:p>
            <a:fld id="{9D26BBBF-AD56-4454-A8A9-5E2E68335195}" type="slidenum">
              <a:rPr lang="zh-CN" altLang="en-US" smtClean="0"/>
              <a:t>62</a:t>
            </a:fld>
            <a:endParaRPr lang="zh-CN" altLang="en-US"/>
          </a:p>
        </p:txBody>
      </p:sp>
    </p:spTree>
    <p:extLst>
      <p:ext uri="{BB962C8B-B14F-4D97-AF65-F5344CB8AC3E}">
        <p14:creationId xmlns:p14="http://schemas.microsoft.com/office/powerpoint/2010/main" val="24274563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9825E-C098-0882-8135-D8DD0293E3F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6EE10CD-0820-923C-B8E0-E6D929C2A41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E111183-62BF-FE73-5D77-29CCB7D6F5B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533CDA3-CE9D-2F06-B862-662F815B6906}"/>
              </a:ext>
            </a:extLst>
          </p:cNvPr>
          <p:cNvSpPr>
            <a:spLocks noGrp="1"/>
          </p:cNvSpPr>
          <p:nvPr>
            <p:ph type="sldNum" sz="quarter" idx="5"/>
          </p:nvPr>
        </p:nvSpPr>
        <p:spPr/>
        <p:txBody>
          <a:bodyPr/>
          <a:lstStyle/>
          <a:p>
            <a:fld id="{9D26BBBF-AD56-4454-A8A9-5E2E68335195}" type="slidenum">
              <a:rPr lang="zh-CN" altLang="en-US" smtClean="0"/>
              <a:t>63</a:t>
            </a:fld>
            <a:endParaRPr lang="zh-CN" altLang="en-US"/>
          </a:p>
        </p:txBody>
      </p:sp>
    </p:spTree>
    <p:extLst>
      <p:ext uri="{BB962C8B-B14F-4D97-AF65-F5344CB8AC3E}">
        <p14:creationId xmlns:p14="http://schemas.microsoft.com/office/powerpoint/2010/main" val="31885849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77581-8CDE-3C1D-6EE3-5DF4FD67F94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1D16CF3-A552-5CDA-D270-B214407F068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020ABAB-A32B-6E6B-B289-37A20431BBC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F32972F-5FE7-6E8D-2430-732122D720FE}"/>
              </a:ext>
            </a:extLst>
          </p:cNvPr>
          <p:cNvSpPr>
            <a:spLocks noGrp="1"/>
          </p:cNvSpPr>
          <p:nvPr>
            <p:ph type="sldNum" sz="quarter" idx="5"/>
          </p:nvPr>
        </p:nvSpPr>
        <p:spPr/>
        <p:txBody>
          <a:bodyPr/>
          <a:lstStyle/>
          <a:p>
            <a:fld id="{9D26BBBF-AD56-4454-A8A9-5E2E68335195}" type="slidenum">
              <a:rPr lang="zh-CN" altLang="en-US" smtClean="0"/>
              <a:t>64</a:t>
            </a:fld>
            <a:endParaRPr lang="zh-CN" altLang="en-US"/>
          </a:p>
        </p:txBody>
      </p:sp>
    </p:spTree>
    <p:extLst>
      <p:ext uri="{BB962C8B-B14F-4D97-AF65-F5344CB8AC3E}">
        <p14:creationId xmlns:p14="http://schemas.microsoft.com/office/powerpoint/2010/main" val="38154487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07531-3913-262F-1A14-25AE6FC2495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B8D23D8-1FEC-9934-FB4B-DF139632052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9D3B226-5CE6-E10D-D95E-6EA5311E3FB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4498CE4-86B8-5643-5F66-95674BB01F34}"/>
              </a:ext>
            </a:extLst>
          </p:cNvPr>
          <p:cNvSpPr>
            <a:spLocks noGrp="1"/>
          </p:cNvSpPr>
          <p:nvPr>
            <p:ph type="sldNum" sz="quarter" idx="5"/>
          </p:nvPr>
        </p:nvSpPr>
        <p:spPr/>
        <p:txBody>
          <a:bodyPr/>
          <a:lstStyle/>
          <a:p>
            <a:fld id="{9D26BBBF-AD56-4454-A8A9-5E2E68335195}" type="slidenum">
              <a:rPr lang="zh-CN" altLang="en-US" smtClean="0"/>
              <a:t>65</a:t>
            </a:fld>
            <a:endParaRPr lang="zh-CN" altLang="en-US"/>
          </a:p>
        </p:txBody>
      </p:sp>
    </p:spTree>
    <p:extLst>
      <p:ext uri="{BB962C8B-B14F-4D97-AF65-F5344CB8AC3E}">
        <p14:creationId xmlns:p14="http://schemas.microsoft.com/office/powerpoint/2010/main" val="17355155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B5136-3DA1-6E3A-2F52-EADE282463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2C08137-A853-BD25-F301-1AED8099C0F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D7FC0E2-4241-F858-8882-7709AF35296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2FEAD82-1B1F-4AD0-A4B1-E03E84538079}"/>
              </a:ext>
            </a:extLst>
          </p:cNvPr>
          <p:cNvSpPr>
            <a:spLocks noGrp="1"/>
          </p:cNvSpPr>
          <p:nvPr>
            <p:ph type="sldNum" sz="quarter" idx="5"/>
          </p:nvPr>
        </p:nvSpPr>
        <p:spPr/>
        <p:txBody>
          <a:bodyPr/>
          <a:lstStyle/>
          <a:p>
            <a:fld id="{9D26BBBF-AD56-4454-A8A9-5E2E68335195}" type="slidenum">
              <a:rPr lang="zh-CN" altLang="en-US" smtClean="0"/>
              <a:t>66</a:t>
            </a:fld>
            <a:endParaRPr lang="zh-CN" altLang="en-US"/>
          </a:p>
        </p:txBody>
      </p:sp>
    </p:spTree>
    <p:extLst>
      <p:ext uri="{BB962C8B-B14F-4D97-AF65-F5344CB8AC3E}">
        <p14:creationId xmlns:p14="http://schemas.microsoft.com/office/powerpoint/2010/main" val="11841983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80B33-BD2A-686D-25DD-4B4F9B9E317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2D8FAE7-64F5-444C-5924-603D3DB80ED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E1B0342-94DF-FE88-DF25-00F2045C0CF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3914172-FEE8-AFCC-347B-AD97E95F8657}"/>
              </a:ext>
            </a:extLst>
          </p:cNvPr>
          <p:cNvSpPr>
            <a:spLocks noGrp="1"/>
          </p:cNvSpPr>
          <p:nvPr>
            <p:ph type="sldNum" sz="quarter" idx="5"/>
          </p:nvPr>
        </p:nvSpPr>
        <p:spPr/>
        <p:txBody>
          <a:bodyPr/>
          <a:lstStyle/>
          <a:p>
            <a:fld id="{9D26BBBF-AD56-4454-A8A9-5E2E68335195}" type="slidenum">
              <a:rPr lang="zh-CN" altLang="en-US" smtClean="0"/>
              <a:t>67</a:t>
            </a:fld>
            <a:endParaRPr lang="zh-CN" altLang="en-US"/>
          </a:p>
        </p:txBody>
      </p:sp>
    </p:spTree>
    <p:extLst>
      <p:ext uri="{BB962C8B-B14F-4D97-AF65-F5344CB8AC3E}">
        <p14:creationId xmlns:p14="http://schemas.microsoft.com/office/powerpoint/2010/main" val="23486709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54371-64CB-DBD3-7734-4FD2F86F265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A2C6816-0927-A1F7-E9C7-9DB5B1F8AF6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D860766-8A45-247B-6174-5B01887AA70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A8FC3B3-AC27-1F02-FD6F-118B035F7E4D}"/>
              </a:ext>
            </a:extLst>
          </p:cNvPr>
          <p:cNvSpPr>
            <a:spLocks noGrp="1"/>
          </p:cNvSpPr>
          <p:nvPr>
            <p:ph type="sldNum" sz="quarter" idx="5"/>
          </p:nvPr>
        </p:nvSpPr>
        <p:spPr/>
        <p:txBody>
          <a:bodyPr/>
          <a:lstStyle/>
          <a:p>
            <a:fld id="{9D26BBBF-AD56-4454-A8A9-5E2E68335195}" type="slidenum">
              <a:rPr lang="zh-CN" altLang="en-US" smtClean="0"/>
              <a:t>68</a:t>
            </a:fld>
            <a:endParaRPr lang="zh-CN" altLang="en-US"/>
          </a:p>
        </p:txBody>
      </p:sp>
    </p:spTree>
    <p:extLst>
      <p:ext uri="{BB962C8B-B14F-4D97-AF65-F5344CB8AC3E}">
        <p14:creationId xmlns:p14="http://schemas.microsoft.com/office/powerpoint/2010/main" val="17605449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FEF49-A49F-2676-1551-2D88BCF8BF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35BB1B9-AF5C-014A-326C-5BBCC228986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6F383BF-2D82-BB0C-EA10-E0A0466A84F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B2B52FB-9566-439F-10B1-2FF0EEF360D8}"/>
              </a:ext>
            </a:extLst>
          </p:cNvPr>
          <p:cNvSpPr>
            <a:spLocks noGrp="1"/>
          </p:cNvSpPr>
          <p:nvPr>
            <p:ph type="sldNum" sz="quarter" idx="5"/>
          </p:nvPr>
        </p:nvSpPr>
        <p:spPr/>
        <p:txBody>
          <a:bodyPr/>
          <a:lstStyle/>
          <a:p>
            <a:fld id="{9D26BBBF-AD56-4454-A8A9-5E2E68335195}" type="slidenum">
              <a:rPr lang="zh-CN" altLang="en-US" smtClean="0"/>
              <a:t>69</a:t>
            </a:fld>
            <a:endParaRPr lang="zh-CN" altLang="en-US"/>
          </a:p>
        </p:txBody>
      </p:sp>
    </p:spTree>
    <p:extLst>
      <p:ext uri="{BB962C8B-B14F-4D97-AF65-F5344CB8AC3E}">
        <p14:creationId xmlns:p14="http://schemas.microsoft.com/office/powerpoint/2010/main" val="42753947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76</a:t>
            </a:fld>
            <a:endParaRPr lang="zh-CN" altLang="en-US"/>
          </a:p>
        </p:txBody>
      </p:sp>
    </p:spTree>
    <p:extLst>
      <p:ext uri="{BB962C8B-B14F-4D97-AF65-F5344CB8AC3E}">
        <p14:creationId xmlns:p14="http://schemas.microsoft.com/office/powerpoint/2010/main" val="27581547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79</a:t>
            </a:fld>
            <a:endParaRPr lang="zh-CN" altLang="en-US"/>
          </a:p>
        </p:txBody>
      </p:sp>
    </p:spTree>
    <p:extLst>
      <p:ext uri="{BB962C8B-B14F-4D97-AF65-F5344CB8AC3E}">
        <p14:creationId xmlns:p14="http://schemas.microsoft.com/office/powerpoint/2010/main" val="12667244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84</a:t>
            </a:fld>
            <a:endParaRPr lang="zh-CN" altLang="en-US"/>
          </a:p>
        </p:txBody>
      </p:sp>
    </p:spTree>
    <p:extLst>
      <p:ext uri="{BB962C8B-B14F-4D97-AF65-F5344CB8AC3E}">
        <p14:creationId xmlns:p14="http://schemas.microsoft.com/office/powerpoint/2010/main" val="30935902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68789-3806-A171-16BA-839B70020F4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4CAA837-EB13-5386-8E93-DC7B3DEF811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1F09D9-0265-70AC-945E-6E161821312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43C013F-D6A0-3AF8-4DB7-CCC40AB202B9}"/>
              </a:ext>
            </a:extLst>
          </p:cNvPr>
          <p:cNvSpPr>
            <a:spLocks noGrp="1"/>
          </p:cNvSpPr>
          <p:nvPr>
            <p:ph type="sldNum" sz="quarter" idx="5"/>
          </p:nvPr>
        </p:nvSpPr>
        <p:spPr/>
        <p:txBody>
          <a:bodyPr/>
          <a:lstStyle/>
          <a:p>
            <a:fld id="{9D26BBBF-AD56-4454-A8A9-5E2E68335195}" type="slidenum">
              <a:rPr lang="zh-CN" altLang="en-US" smtClean="0"/>
              <a:t>85</a:t>
            </a:fld>
            <a:endParaRPr lang="zh-CN" altLang="en-US"/>
          </a:p>
        </p:txBody>
      </p:sp>
    </p:spTree>
    <p:extLst>
      <p:ext uri="{BB962C8B-B14F-4D97-AF65-F5344CB8AC3E}">
        <p14:creationId xmlns:p14="http://schemas.microsoft.com/office/powerpoint/2010/main" val="9653013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AB8D3-D635-5045-BCC0-38F96F339CB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D0344C-88A9-D3C8-2F5A-22CE30335E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DA3D15E-756E-4D99-567E-17FC33DA171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9E891AC-83FF-B359-C249-185FC1BF173A}"/>
              </a:ext>
            </a:extLst>
          </p:cNvPr>
          <p:cNvSpPr>
            <a:spLocks noGrp="1"/>
          </p:cNvSpPr>
          <p:nvPr>
            <p:ph type="sldNum" sz="quarter" idx="5"/>
          </p:nvPr>
        </p:nvSpPr>
        <p:spPr/>
        <p:txBody>
          <a:bodyPr/>
          <a:lstStyle/>
          <a:p>
            <a:fld id="{9D26BBBF-AD56-4454-A8A9-5E2E68335195}" type="slidenum">
              <a:rPr lang="zh-CN" altLang="en-US" smtClean="0"/>
              <a:t>86</a:t>
            </a:fld>
            <a:endParaRPr lang="zh-CN" altLang="en-US"/>
          </a:p>
        </p:txBody>
      </p:sp>
    </p:spTree>
    <p:extLst>
      <p:ext uri="{BB962C8B-B14F-4D97-AF65-F5344CB8AC3E}">
        <p14:creationId xmlns:p14="http://schemas.microsoft.com/office/powerpoint/2010/main" val="16133785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5BD38-B609-C064-262F-2A2E492F9B5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9C3D4ED-4CBF-0C3B-ECAA-CC391CA98D1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16179CD-F144-6CBE-6E69-498A7BC34BC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6ACDFBD-5014-12D5-3B3F-3A83DCD3CB32}"/>
              </a:ext>
            </a:extLst>
          </p:cNvPr>
          <p:cNvSpPr>
            <a:spLocks noGrp="1"/>
          </p:cNvSpPr>
          <p:nvPr>
            <p:ph type="sldNum" sz="quarter" idx="5"/>
          </p:nvPr>
        </p:nvSpPr>
        <p:spPr/>
        <p:txBody>
          <a:bodyPr/>
          <a:lstStyle/>
          <a:p>
            <a:fld id="{9D26BBBF-AD56-4454-A8A9-5E2E68335195}" type="slidenum">
              <a:rPr lang="zh-CN" altLang="en-US" smtClean="0"/>
              <a:t>87</a:t>
            </a:fld>
            <a:endParaRPr lang="zh-CN" altLang="en-US"/>
          </a:p>
        </p:txBody>
      </p:sp>
    </p:spTree>
    <p:extLst>
      <p:ext uri="{BB962C8B-B14F-4D97-AF65-F5344CB8AC3E}">
        <p14:creationId xmlns:p14="http://schemas.microsoft.com/office/powerpoint/2010/main" val="20490796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78BB-9D48-9BE1-C10F-1DB678E5F1E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5D1EC79-FFB4-E03D-2320-2A66815D79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6381072-4C47-986E-259A-50E0770CD06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9BC8733-3B3F-ADE5-AFC6-BC03D4F26F5E}"/>
              </a:ext>
            </a:extLst>
          </p:cNvPr>
          <p:cNvSpPr>
            <a:spLocks noGrp="1"/>
          </p:cNvSpPr>
          <p:nvPr>
            <p:ph type="sldNum" sz="quarter" idx="5"/>
          </p:nvPr>
        </p:nvSpPr>
        <p:spPr/>
        <p:txBody>
          <a:bodyPr/>
          <a:lstStyle/>
          <a:p>
            <a:fld id="{9D26BBBF-AD56-4454-A8A9-5E2E68335195}" type="slidenum">
              <a:rPr lang="zh-CN" altLang="en-US" smtClean="0"/>
              <a:t>88</a:t>
            </a:fld>
            <a:endParaRPr lang="zh-CN" altLang="en-US"/>
          </a:p>
        </p:txBody>
      </p:sp>
    </p:spTree>
    <p:extLst>
      <p:ext uri="{BB962C8B-B14F-4D97-AF65-F5344CB8AC3E}">
        <p14:creationId xmlns:p14="http://schemas.microsoft.com/office/powerpoint/2010/main" val="2030678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4B082-7C3D-EB9D-DC5C-D971E4FA80D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80978F1-12DD-01D5-0EF2-F58C88351E1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19DEE1-29AF-AF27-710C-547E523661B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D5E4B76-3426-7954-06A4-06E523B60326}"/>
              </a:ext>
            </a:extLst>
          </p:cNvPr>
          <p:cNvSpPr>
            <a:spLocks noGrp="1"/>
          </p:cNvSpPr>
          <p:nvPr>
            <p:ph type="sldNum" sz="quarter" idx="5"/>
          </p:nvPr>
        </p:nvSpPr>
        <p:spPr/>
        <p:txBody>
          <a:bodyPr/>
          <a:lstStyle/>
          <a:p>
            <a:fld id="{9D26BBBF-AD56-4454-A8A9-5E2E68335195}" type="slidenum">
              <a:rPr lang="zh-CN" altLang="en-US" smtClean="0"/>
              <a:t>89</a:t>
            </a:fld>
            <a:endParaRPr lang="zh-CN" altLang="en-US"/>
          </a:p>
        </p:txBody>
      </p:sp>
    </p:spTree>
    <p:extLst>
      <p:ext uri="{BB962C8B-B14F-4D97-AF65-F5344CB8AC3E}">
        <p14:creationId xmlns:p14="http://schemas.microsoft.com/office/powerpoint/2010/main" val="21702067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31FBF-614C-0571-21CE-E71606CCF94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310659D-49A8-0176-64CA-62281364230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C8D89AD-F7B8-BE36-42B0-C795EE01B35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5C2F4AC-19C6-6FF2-13FE-9583543247ED}"/>
              </a:ext>
            </a:extLst>
          </p:cNvPr>
          <p:cNvSpPr>
            <a:spLocks noGrp="1"/>
          </p:cNvSpPr>
          <p:nvPr>
            <p:ph type="sldNum" sz="quarter" idx="5"/>
          </p:nvPr>
        </p:nvSpPr>
        <p:spPr/>
        <p:txBody>
          <a:bodyPr/>
          <a:lstStyle/>
          <a:p>
            <a:fld id="{9D26BBBF-AD56-4454-A8A9-5E2E68335195}" type="slidenum">
              <a:rPr lang="zh-CN" altLang="en-US" smtClean="0"/>
              <a:t>90</a:t>
            </a:fld>
            <a:endParaRPr lang="zh-CN" altLang="en-US"/>
          </a:p>
        </p:txBody>
      </p:sp>
    </p:spTree>
    <p:extLst>
      <p:ext uri="{BB962C8B-B14F-4D97-AF65-F5344CB8AC3E}">
        <p14:creationId xmlns:p14="http://schemas.microsoft.com/office/powerpoint/2010/main" val="10755243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80E7B-13F0-B2D8-56C6-8D1868EFF8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FD1A7E-43C2-06BD-08A8-32E9990AD9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5CD74B-CB07-86C9-2101-44532A57FC0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A56780F-67ED-A0D9-3CA5-6527CF14772D}"/>
              </a:ext>
            </a:extLst>
          </p:cNvPr>
          <p:cNvSpPr>
            <a:spLocks noGrp="1"/>
          </p:cNvSpPr>
          <p:nvPr>
            <p:ph type="sldNum" sz="quarter" idx="5"/>
          </p:nvPr>
        </p:nvSpPr>
        <p:spPr/>
        <p:txBody>
          <a:bodyPr/>
          <a:lstStyle/>
          <a:p>
            <a:fld id="{9D26BBBF-AD56-4454-A8A9-5E2E68335195}" type="slidenum">
              <a:rPr lang="zh-CN" altLang="en-US" smtClean="0"/>
              <a:t>91</a:t>
            </a:fld>
            <a:endParaRPr lang="zh-CN" altLang="en-US"/>
          </a:p>
        </p:txBody>
      </p:sp>
    </p:spTree>
    <p:extLst>
      <p:ext uri="{BB962C8B-B14F-4D97-AF65-F5344CB8AC3E}">
        <p14:creationId xmlns:p14="http://schemas.microsoft.com/office/powerpoint/2010/main" val="36701939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55FE56-D168-578E-F921-DB2643E2671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4235422-F5B6-65F0-6DAE-EEC1370AF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4973E7B-5F71-6871-0DB1-1449E01ACFE1}"/>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75F68B6D-0CF3-E750-4DE4-D7480E81AC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CFE3695-BFB3-7E5F-01AB-5D6774DA3AD3}"/>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pic>
        <p:nvPicPr>
          <p:cNvPr id="10" name="图片 9">
            <a:extLst>
              <a:ext uri="{FF2B5EF4-FFF2-40B4-BE49-F238E27FC236}">
                <a16:creationId xmlns:a16="http://schemas.microsoft.com/office/drawing/2014/main" id="{D780DDFC-4243-EA7C-12B6-D1F97A1843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4913" y="176378"/>
            <a:ext cx="1897854" cy="555905"/>
          </a:xfrm>
          <a:prstGeom prst="rect">
            <a:avLst/>
          </a:prstGeom>
        </p:spPr>
      </p:pic>
      <p:grpSp>
        <p:nvGrpSpPr>
          <p:cNvPr id="11" name="组合 10">
            <a:extLst>
              <a:ext uri="{FF2B5EF4-FFF2-40B4-BE49-F238E27FC236}">
                <a16:creationId xmlns:a16="http://schemas.microsoft.com/office/drawing/2014/main" id="{7A6E1E48-4073-4638-EDB4-D459C357E062}"/>
              </a:ext>
            </a:extLst>
          </p:cNvPr>
          <p:cNvGrpSpPr/>
          <p:nvPr userDrawn="1"/>
        </p:nvGrpSpPr>
        <p:grpSpPr>
          <a:xfrm>
            <a:off x="203760" y="159728"/>
            <a:ext cx="647578" cy="619478"/>
            <a:chOff x="178632" y="159728"/>
            <a:chExt cx="647578" cy="619478"/>
          </a:xfrm>
        </p:grpSpPr>
        <p:sp>
          <p:nvSpPr>
            <p:cNvPr id="12" name="椭圆 11">
              <a:extLst>
                <a:ext uri="{FF2B5EF4-FFF2-40B4-BE49-F238E27FC236}">
                  <a16:creationId xmlns:a16="http://schemas.microsoft.com/office/drawing/2014/main" id="{6849131B-2805-EBFF-B57F-DC6AAF93079A}"/>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椭圆 12">
              <a:extLst>
                <a:ext uri="{FF2B5EF4-FFF2-40B4-BE49-F238E27FC236}">
                  <a16:creationId xmlns:a16="http://schemas.microsoft.com/office/drawing/2014/main" id="{ED6970B2-C9F2-6678-6316-1D0BBF9C3E43}"/>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6" name="直接连接符 15">
            <a:extLst>
              <a:ext uri="{FF2B5EF4-FFF2-40B4-BE49-F238E27FC236}">
                <a16:creationId xmlns:a16="http://schemas.microsoft.com/office/drawing/2014/main" id="{B6C1A979-1087-256F-AEB5-95B21CC655CD}"/>
              </a:ext>
            </a:extLst>
          </p:cNvPr>
          <p:cNvCxnSpPr>
            <a:cxnSpLocks/>
          </p:cNvCxnSpPr>
          <p:nvPr userDrawn="1"/>
        </p:nvCxnSpPr>
        <p:spPr>
          <a:xfrm>
            <a:off x="660400" y="760413"/>
            <a:ext cx="10858500" cy="0"/>
          </a:xfrm>
          <a:prstGeom prst="line">
            <a:avLst/>
          </a:prstGeom>
          <a:noFill/>
          <a:ln w="22225" cap="flat" cmpd="sng" algn="ctr">
            <a:solidFill>
              <a:srgbClr val="1C6299"/>
            </a:solidFill>
            <a:prstDash val="solid"/>
            <a:miter lim="800000"/>
          </a:ln>
          <a:effectLst/>
        </p:spPr>
      </p:cxnSp>
      <p:sp>
        <p:nvSpPr>
          <p:cNvPr id="17" name="AutoShape 14">
            <a:extLst>
              <a:ext uri="{FF2B5EF4-FFF2-40B4-BE49-F238E27FC236}">
                <a16:creationId xmlns:a16="http://schemas.microsoft.com/office/drawing/2014/main" id="{9DD30921-2BB6-EC20-5154-196900F509A7}"/>
              </a:ext>
            </a:extLst>
          </p:cNvPr>
          <p:cNvSpPr/>
          <p:nvPr userDrawn="1"/>
        </p:nvSpPr>
        <p:spPr>
          <a:xfrm>
            <a:off x="0" y="65659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5">
            <a:extLst>
              <a:ext uri="{FF2B5EF4-FFF2-40B4-BE49-F238E27FC236}">
                <a16:creationId xmlns:a16="http://schemas.microsoft.com/office/drawing/2014/main" id="{5D990E09-DD32-A247-99EC-2DD17B97C474}"/>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9" name="AutoShape 16">
            <a:extLst>
              <a:ext uri="{FF2B5EF4-FFF2-40B4-BE49-F238E27FC236}">
                <a16:creationId xmlns:a16="http://schemas.microsoft.com/office/drawing/2014/main" id="{05064913-9CBF-7296-4028-5902AD2077DC}"/>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438821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0D2DC6-6299-CF32-8F05-E6AB93E689B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B2CAFA8-7E6B-EB24-38D8-2F5857A11C8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4B529C9-DF79-4C6D-5254-D4167C79B646}"/>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A9C16686-0DB9-D8AB-5703-10082077E1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A31EE6E-8B29-5F1D-59EF-4D9A62C8CC02}"/>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pic>
        <p:nvPicPr>
          <p:cNvPr id="7" name="图片 6">
            <a:extLst>
              <a:ext uri="{FF2B5EF4-FFF2-40B4-BE49-F238E27FC236}">
                <a16:creationId xmlns:a16="http://schemas.microsoft.com/office/drawing/2014/main" id="{644FAF8D-2183-9CF7-DA2E-5A7849DD8C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4913" y="176378"/>
            <a:ext cx="1897854" cy="555905"/>
          </a:xfrm>
          <a:prstGeom prst="rect">
            <a:avLst/>
          </a:prstGeom>
        </p:spPr>
      </p:pic>
      <p:grpSp>
        <p:nvGrpSpPr>
          <p:cNvPr id="8" name="组合 7">
            <a:extLst>
              <a:ext uri="{FF2B5EF4-FFF2-40B4-BE49-F238E27FC236}">
                <a16:creationId xmlns:a16="http://schemas.microsoft.com/office/drawing/2014/main" id="{DD16C4A9-B4D4-7BAD-0FBF-1318C557F456}"/>
              </a:ext>
            </a:extLst>
          </p:cNvPr>
          <p:cNvGrpSpPr/>
          <p:nvPr userDrawn="1"/>
        </p:nvGrpSpPr>
        <p:grpSpPr>
          <a:xfrm>
            <a:off x="203760" y="159728"/>
            <a:ext cx="647578" cy="619478"/>
            <a:chOff x="178632" y="159728"/>
            <a:chExt cx="647578" cy="619478"/>
          </a:xfrm>
        </p:grpSpPr>
        <p:sp>
          <p:nvSpPr>
            <p:cNvPr id="9" name="椭圆 8">
              <a:extLst>
                <a:ext uri="{FF2B5EF4-FFF2-40B4-BE49-F238E27FC236}">
                  <a16:creationId xmlns:a16="http://schemas.microsoft.com/office/drawing/2014/main" id="{C9B8AFC2-70BD-A799-B2E5-8044B318C877}"/>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椭圆 9">
              <a:extLst>
                <a:ext uri="{FF2B5EF4-FFF2-40B4-BE49-F238E27FC236}">
                  <a16:creationId xmlns:a16="http://schemas.microsoft.com/office/drawing/2014/main" id="{0B217D01-331B-A8EA-9BC0-A3441C154A09}"/>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1" name="直接连接符 10">
            <a:extLst>
              <a:ext uri="{FF2B5EF4-FFF2-40B4-BE49-F238E27FC236}">
                <a16:creationId xmlns:a16="http://schemas.microsoft.com/office/drawing/2014/main" id="{D65C559C-92FB-FC5C-9611-58D401EFE8C6}"/>
              </a:ext>
            </a:extLst>
          </p:cNvPr>
          <p:cNvCxnSpPr>
            <a:cxnSpLocks/>
          </p:cNvCxnSpPr>
          <p:nvPr userDrawn="1"/>
        </p:nvCxnSpPr>
        <p:spPr>
          <a:xfrm>
            <a:off x="660400" y="760413"/>
            <a:ext cx="10858500" cy="0"/>
          </a:xfrm>
          <a:prstGeom prst="line">
            <a:avLst/>
          </a:prstGeom>
          <a:noFill/>
          <a:ln w="22225" cap="flat" cmpd="sng" algn="ctr">
            <a:solidFill>
              <a:srgbClr val="1C6299"/>
            </a:solidFill>
            <a:prstDash val="solid"/>
            <a:miter lim="800000"/>
          </a:ln>
          <a:effectLst/>
        </p:spPr>
      </p:cxnSp>
      <p:sp>
        <p:nvSpPr>
          <p:cNvPr id="12" name="AutoShape 14">
            <a:extLst>
              <a:ext uri="{FF2B5EF4-FFF2-40B4-BE49-F238E27FC236}">
                <a16:creationId xmlns:a16="http://schemas.microsoft.com/office/drawing/2014/main" id="{0F18E464-62D6-2AB1-DCCD-BADEE51350C3}"/>
              </a:ext>
            </a:extLst>
          </p:cNvPr>
          <p:cNvSpPr/>
          <p:nvPr userDrawn="1"/>
        </p:nvSpPr>
        <p:spPr>
          <a:xfrm>
            <a:off x="0" y="65659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5">
            <a:extLst>
              <a:ext uri="{FF2B5EF4-FFF2-40B4-BE49-F238E27FC236}">
                <a16:creationId xmlns:a16="http://schemas.microsoft.com/office/drawing/2014/main" id="{8CFB2F00-D7BD-D38C-D2CE-5356CFE5505F}"/>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4" name="AutoShape 16">
            <a:extLst>
              <a:ext uri="{FF2B5EF4-FFF2-40B4-BE49-F238E27FC236}">
                <a16:creationId xmlns:a16="http://schemas.microsoft.com/office/drawing/2014/main" id="{A6740CA5-9E3C-5207-22F5-2A8C70462577}"/>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3328470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622AC2-2ACB-7582-7BA5-FD0EEBE52CF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99D7DF2-2C92-D6A5-66A0-BB60BBE295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1DF9151-D2FE-5F3F-BEBF-D309914A7782}"/>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20831DE4-3298-3D8D-76AE-DCBB05E455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D70EB25-57B6-3E0C-5147-FF4A547BD6CF}"/>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
        <p:nvSpPr>
          <p:cNvPr id="8" name="AutoShape 15">
            <a:extLst>
              <a:ext uri="{FF2B5EF4-FFF2-40B4-BE49-F238E27FC236}">
                <a16:creationId xmlns:a16="http://schemas.microsoft.com/office/drawing/2014/main" id="{CAD91903-A3D3-0963-C6E4-6FAC3288B8E6}"/>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9" name="AutoShape 16">
            <a:extLst>
              <a:ext uri="{FF2B5EF4-FFF2-40B4-BE49-F238E27FC236}">
                <a16:creationId xmlns:a16="http://schemas.microsoft.com/office/drawing/2014/main" id="{0B993C87-36C7-E85C-EE70-2698579E73FE}"/>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dirty="0" err="1">
                <a:solidFill>
                  <a:srgbClr val="FFFFFF"/>
                </a:solidFill>
                <a:latin typeface="微软雅黑"/>
                <a:ea typeface="微软雅黑"/>
                <a:cs typeface="微软雅黑"/>
                <a:sym typeface="微软雅黑"/>
              </a:rPr>
              <a:t>知行合一，经世致用</a:t>
            </a:r>
            <a:endParaRPr lang="en-US" sz="1100" dirty="0"/>
          </a:p>
        </p:txBody>
      </p:sp>
      <p:pic>
        <p:nvPicPr>
          <p:cNvPr id="10" name="图片 9">
            <a:extLst>
              <a:ext uri="{FF2B5EF4-FFF2-40B4-BE49-F238E27FC236}">
                <a16:creationId xmlns:a16="http://schemas.microsoft.com/office/drawing/2014/main" id="{91BC2614-A98C-9BEC-AF39-7693B87EB5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7313" y="328778"/>
            <a:ext cx="1897854" cy="555905"/>
          </a:xfrm>
          <a:prstGeom prst="rect">
            <a:avLst/>
          </a:prstGeom>
        </p:spPr>
      </p:pic>
      <p:grpSp>
        <p:nvGrpSpPr>
          <p:cNvPr id="11" name="组合 10">
            <a:extLst>
              <a:ext uri="{FF2B5EF4-FFF2-40B4-BE49-F238E27FC236}">
                <a16:creationId xmlns:a16="http://schemas.microsoft.com/office/drawing/2014/main" id="{FB613A20-5E60-AE37-9C44-61F77C12034C}"/>
              </a:ext>
            </a:extLst>
          </p:cNvPr>
          <p:cNvGrpSpPr/>
          <p:nvPr userDrawn="1"/>
        </p:nvGrpSpPr>
        <p:grpSpPr>
          <a:xfrm>
            <a:off x="356160" y="312128"/>
            <a:ext cx="647578" cy="619478"/>
            <a:chOff x="178632" y="159728"/>
            <a:chExt cx="647578" cy="619478"/>
          </a:xfrm>
        </p:grpSpPr>
        <p:sp>
          <p:nvSpPr>
            <p:cNvPr id="12" name="椭圆 11">
              <a:extLst>
                <a:ext uri="{FF2B5EF4-FFF2-40B4-BE49-F238E27FC236}">
                  <a16:creationId xmlns:a16="http://schemas.microsoft.com/office/drawing/2014/main" id="{5885C12A-EEA8-8D73-BD5E-AD5D5983C6B2}"/>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椭圆 12">
              <a:extLst>
                <a:ext uri="{FF2B5EF4-FFF2-40B4-BE49-F238E27FC236}">
                  <a16:creationId xmlns:a16="http://schemas.microsoft.com/office/drawing/2014/main" id="{F6157CA9-EB80-18BE-B57B-EF08708E3313}"/>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4" name="直接连接符 13">
            <a:extLst>
              <a:ext uri="{FF2B5EF4-FFF2-40B4-BE49-F238E27FC236}">
                <a16:creationId xmlns:a16="http://schemas.microsoft.com/office/drawing/2014/main" id="{0AB41D32-A183-5ABA-F97B-78FB9E38E568}"/>
              </a:ext>
            </a:extLst>
          </p:cNvPr>
          <p:cNvCxnSpPr>
            <a:cxnSpLocks/>
          </p:cNvCxnSpPr>
          <p:nvPr userDrawn="1"/>
        </p:nvCxnSpPr>
        <p:spPr>
          <a:xfrm>
            <a:off x="812800" y="912813"/>
            <a:ext cx="10858500" cy="0"/>
          </a:xfrm>
          <a:prstGeom prst="line">
            <a:avLst/>
          </a:prstGeom>
          <a:noFill/>
          <a:ln w="22225" cap="flat" cmpd="sng" algn="ctr">
            <a:solidFill>
              <a:srgbClr val="1C6299"/>
            </a:solidFill>
            <a:prstDash val="solid"/>
            <a:miter lim="800000"/>
          </a:ln>
          <a:effectLst/>
        </p:spPr>
      </p:cxnSp>
      <p:sp>
        <p:nvSpPr>
          <p:cNvPr id="15" name="AutoShape 14">
            <a:extLst>
              <a:ext uri="{FF2B5EF4-FFF2-40B4-BE49-F238E27FC236}">
                <a16:creationId xmlns:a16="http://schemas.microsoft.com/office/drawing/2014/main" id="{EE089444-9BB6-EE64-FE8F-75FD94B8747D}"/>
              </a:ext>
            </a:extLst>
          </p:cNvPr>
          <p:cNvSpPr/>
          <p:nvPr userDrawn="1"/>
        </p:nvSpPr>
        <p:spPr>
          <a:xfrm>
            <a:off x="152400" y="67183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5">
            <a:extLst>
              <a:ext uri="{FF2B5EF4-FFF2-40B4-BE49-F238E27FC236}">
                <a16:creationId xmlns:a16="http://schemas.microsoft.com/office/drawing/2014/main" id="{81BEB6EB-6F6E-A219-7121-483F96416F55}"/>
              </a:ext>
            </a:extLst>
          </p:cNvPr>
          <p:cNvSpPr/>
          <p:nvPr userDrawn="1"/>
        </p:nvSpPr>
        <p:spPr>
          <a:xfrm>
            <a:off x="9296400" y="67310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7" name="AutoShape 16">
            <a:extLst>
              <a:ext uri="{FF2B5EF4-FFF2-40B4-BE49-F238E27FC236}">
                <a16:creationId xmlns:a16="http://schemas.microsoft.com/office/drawing/2014/main" id="{F82645ED-1AAE-06B4-601C-6AA6695657CC}"/>
              </a:ext>
            </a:extLst>
          </p:cNvPr>
          <p:cNvSpPr/>
          <p:nvPr userDrawn="1"/>
        </p:nvSpPr>
        <p:spPr>
          <a:xfrm>
            <a:off x="749300" y="66802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207237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2E7796-42D3-A5CF-3CFE-5A822DB9F06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504E5D8-155C-FC7C-6ABB-C3D822DF11B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224A5F6-BF5C-DE8E-C83D-60FB3FC6B6E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B99140B-DF37-0186-2A33-C43CA98B1ECB}"/>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6" name="页脚占位符 5">
            <a:extLst>
              <a:ext uri="{FF2B5EF4-FFF2-40B4-BE49-F238E27FC236}">
                <a16:creationId xmlns:a16="http://schemas.microsoft.com/office/drawing/2014/main" id="{63B35646-7989-DA28-75B1-091776EF9D1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90617B-34A1-A713-EABF-2453EBFB8B73}"/>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72185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924DD6-7413-AC4C-AFB0-8D564D1AE89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CA5E95D-7B71-43A3-8FA7-9BDC6FBA8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C81DBC4-52D6-8560-FBCF-7C92B7EF155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55AEB27-BEDF-94A8-A808-77B154B7B2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1B51B75-792E-8531-0D39-5B0DBA49184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E3152B8-146B-7E8D-8EDD-229A280F72AB}"/>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8" name="页脚占位符 7">
            <a:extLst>
              <a:ext uri="{FF2B5EF4-FFF2-40B4-BE49-F238E27FC236}">
                <a16:creationId xmlns:a16="http://schemas.microsoft.com/office/drawing/2014/main" id="{25B1D4A1-099E-E1B2-1B3C-A82B5CB880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AA3F2B-A250-4116-7175-9C710AF341DC}"/>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3683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D550AD-6992-3A8C-25D6-D922BF588AF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CEA9510-0546-0425-BFE1-6D70643088B1}"/>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4" name="页脚占位符 3">
            <a:extLst>
              <a:ext uri="{FF2B5EF4-FFF2-40B4-BE49-F238E27FC236}">
                <a16:creationId xmlns:a16="http://schemas.microsoft.com/office/drawing/2014/main" id="{3383FC13-4990-C9DE-6DB3-A3EE9D5C4FA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B3F2CA9-BC53-9A34-264D-F00C33001836}"/>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113457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34BC3D0-3216-0843-76E0-4744E2F6FDE0}"/>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3" name="页脚占位符 2">
            <a:extLst>
              <a:ext uri="{FF2B5EF4-FFF2-40B4-BE49-F238E27FC236}">
                <a16:creationId xmlns:a16="http://schemas.microsoft.com/office/drawing/2014/main" id="{77902CF0-9680-AA7B-BCBF-9B9624974BF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A4B0975-737D-9CB6-38DE-6C294CE2F05A}"/>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26588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2F4D72-2108-B368-D13D-2D6E4550BFE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CD48F26-BBC7-8EEC-B530-4476DC6D11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037FF8B-244C-2063-FB73-DD28F2036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5414EB2-CDAF-091E-27DD-B4F4D827E1AC}"/>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6" name="页脚占位符 5">
            <a:extLst>
              <a:ext uri="{FF2B5EF4-FFF2-40B4-BE49-F238E27FC236}">
                <a16:creationId xmlns:a16="http://schemas.microsoft.com/office/drawing/2014/main" id="{2DA9EC8F-E1F3-FAAB-D120-E07BE0E7B39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C0863FA-0AE5-332D-C043-FC4400709076}"/>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391792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57A72-0926-D4DB-C0D8-E42F6B685CD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BDE87DE-5850-4950-58B8-DE7A9980B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51F5268-3DD4-631E-700D-E98AEE4262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FDB529E-594D-1BA3-D11D-A474A02D0E55}"/>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6" name="页脚占位符 5">
            <a:extLst>
              <a:ext uri="{FF2B5EF4-FFF2-40B4-BE49-F238E27FC236}">
                <a16:creationId xmlns:a16="http://schemas.microsoft.com/office/drawing/2014/main" id="{C4AB5B67-1FEE-9325-5379-5EB5982BFB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03AE993-257B-7657-5B3B-A37B86A146C8}"/>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62918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5D2C59-9A39-5D6E-D3C9-299FB9FEDE5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6CE06C3-F797-3630-1424-554D044CFF7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D9A22FB-A883-DC64-4F94-6C995C96C653}"/>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2FF34E8E-F3D3-2BC5-4CD0-C18AFFFD51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C41251F-ACC5-64E0-1636-94533082E1D2}"/>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371351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F2A524A-433C-EFE7-C083-8248B54CE77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EAB23E2-A255-5331-B96F-2FA39A056CE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4B5174B-49E8-F656-B9DA-19E38864B272}"/>
              </a:ext>
            </a:extLst>
          </p:cNvPr>
          <p:cNvSpPr>
            <a:spLocks noGrp="1"/>
          </p:cNvSpPr>
          <p:nvPr>
            <p:ph type="dt" sz="half" idx="10"/>
          </p:nvPr>
        </p:nvSpPr>
        <p:spPr/>
        <p:txBody>
          <a:bodyPr/>
          <a:lstStyle/>
          <a:p>
            <a:fld id="{15F35311-61BA-43F8-88AC-5E7A2AEE4E12}"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6E2791B6-1E6F-3DE1-332F-59332957B0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3879A1-D326-F187-6F40-D0E333FD6FCF}"/>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42751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4EFD86A-B94B-C9E3-47FF-05409D1A0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B258A08-1610-DF1D-A5CA-3FFF9A0408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1245A5A-7B1A-1E2F-5FD7-6F85ADD0EA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35311-61BA-43F8-88AC-5E7A2AEE4E12}"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5F117AA0-D06E-14C5-3A35-622F2296F7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B2EE938-53C7-2274-CB3A-1B86B4B7B7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98825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angfengxiao@csu.edu.cn"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10.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11.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2.wmf"/></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3.wmf"/></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7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3.bin"/><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3A1AFDA-EE96-5A37-A2A4-2E8AE6067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159" y="1278556"/>
            <a:ext cx="3345543" cy="4331363"/>
          </a:xfrm>
          <a:prstGeom prst="rect">
            <a:avLst/>
          </a:prstGeom>
          <a:effectLst>
            <a:outerShdw blurRad="38100" dist="38100" dir="2700000" algn="tl" rotWithShape="0">
              <a:prstClr val="black">
                <a:alpha val="45000"/>
              </a:prstClr>
            </a:outerShdw>
          </a:effectLst>
        </p:spPr>
      </p:pic>
      <p:grpSp>
        <p:nvGrpSpPr>
          <p:cNvPr id="5" name="组合 4">
            <a:extLst>
              <a:ext uri="{FF2B5EF4-FFF2-40B4-BE49-F238E27FC236}">
                <a16:creationId xmlns:a16="http://schemas.microsoft.com/office/drawing/2014/main" id="{CF2055EA-7107-5B57-2FB7-FD0C66FB3DCF}"/>
              </a:ext>
            </a:extLst>
          </p:cNvPr>
          <p:cNvGrpSpPr/>
          <p:nvPr/>
        </p:nvGrpSpPr>
        <p:grpSpPr>
          <a:xfrm>
            <a:off x="912298" y="1056735"/>
            <a:ext cx="6907999" cy="1046440"/>
            <a:chOff x="851338" y="1260125"/>
            <a:chExt cx="6907999" cy="1046440"/>
          </a:xfrm>
        </p:grpSpPr>
        <p:sp>
          <p:nvSpPr>
            <p:cNvPr id="6" name="title shadow">
              <a:extLst>
                <a:ext uri="{FF2B5EF4-FFF2-40B4-BE49-F238E27FC236}">
                  <a16:creationId xmlns:a16="http://schemas.microsoft.com/office/drawing/2014/main" id="{5CE3F989-C182-E7AC-58E3-1A7E79C2B67C}"/>
                </a:ext>
              </a:extLst>
            </p:cNvPr>
            <p:cNvSpPr txBox="1"/>
            <p:nvPr/>
          </p:nvSpPr>
          <p:spPr>
            <a:xfrm>
              <a:off x="965200" y="1343652"/>
              <a:ext cx="6794137" cy="868680"/>
            </a:xfrm>
            <a:prstGeom prst="rect">
              <a:avLst/>
            </a:prstGeom>
            <a:noFill/>
            <a:ln>
              <a:noFill/>
            </a:ln>
          </p:spPr>
          <p:txBody>
            <a:bodyPr vert="horz" wrap="square" lIns="0" tIns="0" rIns="0" bIns="0" rtlCol="0" anchor="t">
              <a:noAutofit/>
            </a:bodyPr>
            <a:lstStyle/>
            <a:p>
              <a:pPr algn="l"/>
              <a:r>
                <a:rPr lang="zh-CN" sz="6200" b="1" dirty="0">
                  <a:solidFill>
                    <a:srgbClr val="9CB5D6">
                      <a:alpha val="54000"/>
                    </a:srgbClr>
                  </a:solidFill>
                  <a:latin typeface="微软雅黑" panose="020B0503020204020204" pitchFamily="34" charset="-122"/>
                  <a:ea typeface="微软雅黑" panose="020B0503020204020204" pitchFamily="34" charset="-122"/>
                  <a:cs typeface="Microsoft YaHei UI"/>
                </a:rPr>
                <a:t>C++程序设计基础</a:t>
              </a:r>
              <a:endParaRPr lang="zh-CN" sz="620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2E23E244-8303-2991-F49E-1E1F7E4DCEAF}"/>
                </a:ext>
              </a:extLst>
            </p:cNvPr>
            <p:cNvSpPr txBox="1"/>
            <p:nvPr/>
          </p:nvSpPr>
          <p:spPr>
            <a:xfrm>
              <a:off x="851338" y="1260125"/>
              <a:ext cx="6702476" cy="1046440"/>
            </a:xfrm>
            <a:prstGeom prst="rect">
              <a:avLst/>
            </a:prstGeom>
            <a:noFill/>
            <a:ln>
              <a:noFill/>
            </a:ln>
            <a:effectLst>
              <a:outerShdw blurRad="50800" dist="38100" dir="2700000" algn="tl" rotWithShape="0">
                <a:prstClr val="black">
                  <a:alpha val="19000"/>
                </a:prstClr>
              </a:outerShdw>
            </a:effectLst>
          </p:spPr>
          <p:txBody>
            <a:bodyPr wrap="none" rtlCol="0">
              <a:spAutoFit/>
            </a:bodyPr>
            <a:lstStyle/>
            <a:p>
              <a:r>
                <a:rPr lang="en-US" altLang="zh-CN" sz="6200" b="1" dirty="0">
                  <a:gradFill>
                    <a:gsLst>
                      <a:gs pos="53000">
                        <a:srgbClr val="183B7F"/>
                      </a:gs>
                      <a:gs pos="5000">
                        <a:srgbClr val="0A2463"/>
                      </a:gs>
                      <a:gs pos="100000">
                        <a:srgbClr val="0A2463"/>
                      </a:gs>
                      <a:gs pos="100000">
                        <a:schemeClr val="accent1">
                          <a:lumMod val="30000"/>
                          <a:lumOff val="70000"/>
                        </a:schemeClr>
                      </a:gs>
                    </a:gsLst>
                    <a:lin ang="5400000" scaled="1"/>
                  </a:gradFill>
                  <a:latin typeface="微软雅黑" panose="020B0503020204020204" pitchFamily="34" charset="-122"/>
                  <a:ea typeface="微软雅黑" panose="020B0503020204020204" pitchFamily="34" charset="-122"/>
                </a:rPr>
                <a:t>C++</a:t>
              </a:r>
              <a:r>
                <a:rPr lang="zh-CN" altLang="en-US" sz="6200" b="1" dirty="0">
                  <a:gradFill>
                    <a:gsLst>
                      <a:gs pos="53000">
                        <a:srgbClr val="183B7F"/>
                      </a:gs>
                      <a:gs pos="5000">
                        <a:srgbClr val="0A2463"/>
                      </a:gs>
                      <a:gs pos="100000">
                        <a:srgbClr val="0A2463"/>
                      </a:gs>
                      <a:gs pos="100000">
                        <a:schemeClr val="accent1">
                          <a:lumMod val="30000"/>
                          <a:lumOff val="70000"/>
                        </a:schemeClr>
                      </a:gs>
                    </a:gsLst>
                    <a:lin ang="5400000" scaled="1"/>
                  </a:gradFill>
                  <a:latin typeface="微软雅黑" panose="020B0503020204020204" pitchFamily="34" charset="-122"/>
                  <a:ea typeface="微软雅黑" panose="020B0503020204020204" pitchFamily="34" charset="-122"/>
                </a:rPr>
                <a:t>程序设计基础</a:t>
              </a:r>
            </a:p>
          </p:txBody>
        </p:sp>
      </p:grpSp>
      <p:sp>
        <p:nvSpPr>
          <p:cNvPr id="8" name="文本框 7">
            <a:extLst>
              <a:ext uri="{FF2B5EF4-FFF2-40B4-BE49-F238E27FC236}">
                <a16:creationId xmlns:a16="http://schemas.microsoft.com/office/drawing/2014/main" id="{A9F8CFCD-6BEE-0186-6056-560F355B29AF}"/>
              </a:ext>
            </a:extLst>
          </p:cNvPr>
          <p:cNvSpPr txBox="1"/>
          <p:nvPr/>
        </p:nvSpPr>
        <p:spPr>
          <a:xfrm>
            <a:off x="2297371" y="3162524"/>
            <a:ext cx="5218609" cy="1653786"/>
          </a:xfrm>
          <a:prstGeom prst="rect">
            <a:avLst/>
          </a:prstGeom>
          <a:noFill/>
        </p:spPr>
        <p:txBody>
          <a:bodyPr wrap="square">
            <a:spAutoFit/>
          </a:bodyPr>
          <a:lstStyle/>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授课老师：唐枫枭（教授）</a:t>
            </a:r>
            <a:endPar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电话：</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 13996455380</a:t>
            </a: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邮箱：</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rPr>
              <a:t> tangfengxiao@csu.edu.cn</a:t>
            </a:r>
            <a:endPar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地址：本部管理楼</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308</a:t>
            </a:r>
            <a:endPar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A1891B5-AF68-7EE3-E83C-28F6D03565D5}"/>
              </a:ext>
            </a:extLst>
          </p:cNvPr>
          <p:cNvSpPr txBox="1"/>
          <p:nvPr/>
        </p:nvSpPr>
        <p:spPr>
          <a:xfrm>
            <a:off x="1920825" y="2309684"/>
            <a:ext cx="4532603" cy="646331"/>
          </a:xfrm>
          <a:prstGeom prst="rect">
            <a:avLst/>
          </a:prstGeom>
          <a:noFill/>
        </p:spPr>
        <p:txBody>
          <a:bodyPr wrap="square">
            <a:spAutoFit/>
          </a:bodyPr>
          <a:lstStyle/>
          <a:p>
            <a:r>
              <a:rPr lang="zh-CN" altLang="en-US" sz="3600" b="1" dirty="0">
                <a:latin typeface="微软雅黑" panose="020B0503020204020204" pitchFamily="34" charset="-122"/>
                <a:ea typeface="微软雅黑" panose="020B0503020204020204" pitchFamily="34" charset="-122"/>
                <a:cs typeface="+mj-cs"/>
              </a:rPr>
              <a:t>第</a:t>
            </a:r>
            <a:r>
              <a:rPr lang="en-US" altLang="zh-CN" sz="3600" b="1" dirty="0">
                <a:latin typeface="微软雅黑" panose="020B0503020204020204" pitchFamily="34" charset="-122"/>
                <a:ea typeface="微软雅黑" panose="020B0503020204020204" pitchFamily="34" charset="-122"/>
                <a:cs typeface="+mj-cs"/>
              </a:rPr>
              <a:t>2</a:t>
            </a:r>
            <a:r>
              <a:rPr lang="zh-CN" altLang="en-US" sz="3600" b="1" dirty="0">
                <a:latin typeface="微软雅黑" panose="020B0503020204020204" pitchFamily="34" charset="-122"/>
                <a:ea typeface="微软雅黑" panose="020B0503020204020204" pitchFamily="34" charset="-122"/>
                <a:cs typeface="+mj-cs"/>
              </a:rPr>
              <a:t>章 </a:t>
            </a:r>
            <a:r>
              <a:rPr lang="en-US" altLang="zh-CN" sz="3600" b="1" dirty="0">
                <a:latin typeface="微软雅黑" panose="020B0503020204020204" pitchFamily="34" charset="-122"/>
                <a:ea typeface="微软雅黑" panose="020B0503020204020204" pitchFamily="34" charset="-122"/>
                <a:cs typeface="+mj-cs"/>
              </a:rPr>
              <a:t>C++</a:t>
            </a:r>
            <a:r>
              <a:rPr lang="zh-CN" altLang="en-US" sz="3600" b="1" dirty="0">
                <a:latin typeface="微软雅黑" panose="020B0503020204020204" pitchFamily="34" charset="-122"/>
                <a:ea typeface="微软雅黑" panose="020B0503020204020204" pitchFamily="34" charset="-122"/>
                <a:cs typeface="+mj-cs"/>
              </a:rPr>
              <a:t>语言基础</a:t>
            </a:r>
          </a:p>
        </p:txBody>
      </p:sp>
    </p:spTree>
    <p:extLst>
      <p:ext uri="{BB962C8B-B14F-4D97-AF65-F5344CB8AC3E}">
        <p14:creationId xmlns:p14="http://schemas.microsoft.com/office/powerpoint/2010/main" val="532986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AB245-C406-7B83-3BF4-444D171CA05F}"/>
            </a:ext>
          </a:extLst>
        </p:cNvPr>
        <p:cNvGrpSpPr/>
        <p:nvPr/>
      </p:nvGrpSpPr>
      <p:grpSpPr>
        <a:xfrm>
          <a:off x="0" y="0"/>
          <a:ext cx="0" cy="0"/>
          <a:chOff x="0" y="0"/>
          <a:chExt cx="0" cy="0"/>
        </a:xfrm>
      </p:grpSpPr>
      <p:sp>
        <p:nvSpPr>
          <p:cNvPr id="14" name="矩形: 圆角 13">
            <a:extLst>
              <a:ext uri="{FF2B5EF4-FFF2-40B4-BE49-F238E27FC236}">
                <a16:creationId xmlns:a16="http://schemas.microsoft.com/office/drawing/2014/main" id="{53816EF6-EAE8-E607-1457-352BF90373EC}"/>
              </a:ext>
            </a:extLst>
          </p:cNvPr>
          <p:cNvSpPr/>
          <p:nvPr/>
        </p:nvSpPr>
        <p:spPr>
          <a:xfrm>
            <a:off x="1920240" y="2087880"/>
            <a:ext cx="8131025" cy="3086100"/>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B7D96938-E334-FEFF-37B6-748FDA6B5ED0}"/>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学习目标</a:t>
            </a:r>
          </a:p>
        </p:txBody>
      </p:sp>
      <p:sp>
        <p:nvSpPr>
          <p:cNvPr id="6" name="文本框 5">
            <a:extLst>
              <a:ext uri="{FF2B5EF4-FFF2-40B4-BE49-F238E27FC236}">
                <a16:creationId xmlns:a16="http://schemas.microsoft.com/office/drawing/2014/main" id="{8B34C696-DD37-FB24-1F63-32E78BE513DA}"/>
              </a:ext>
            </a:extLst>
          </p:cNvPr>
          <p:cNvSpPr txBox="1"/>
          <p:nvPr/>
        </p:nvSpPr>
        <p:spPr>
          <a:xfrm>
            <a:off x="2140735" y="2258359"/>
            <a:ext cx="7780505" cy="2721386"/>
          </a:xfrm>
          <a:prstGeom prst="rect">
            <a:avLst/>
          </a:prstGeom>
          <a:noFill/>
        </p:spPr>
        <p:txBody>
          <a:bodyPr wrap="square">
            <a:spAutoFit/>
          </a:bodyPr>
          <a:lstStyle/>
          <a:p>
            <a:pPr marL="285750" indent="-285750">
              <a:lnSpc>
                <a:spcPct val="13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掌握 </a:t>
            </a:r>
            <a:r>
              <a:rPr lang="en-US" altLang="zh-CN" sz="1900" dirty="0">
                <a:latin typeface="Times New Roman" panose="02020603050405020304" pitchFamily="18" charset="0"/>
                <a:cs typeface="Times New Roman" panose="02020603050405020304" pitchFamily="18" charset="0"/>
              </a:rPr>
              <a:t>C++ </a:t>
            </a:r>
            <a:r>
              <a:rPr lang="zh-CN" altLang="en-US" sz="1900" dirty="0">
                <a:latin typeface="Times New Roman" panose="02020603050405020304" pitchFamily="18" charset="0"/>
                <a:cs typeface="Times New Roman" panose="02020603050405020304" pitchFamily="18" charset="0"/>
              </a:rPr>
              <a:t>基础数据类型、取值范围、字节大小</a:t>
            </a:r>
          </a:p>
          <a:p>
            <a:pPr marL="285750" indent="-285750">
              <a:lnSpc>
                <a:spcPct val="13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掌握变量、常量（字面量、</a:t>
            </a:r>
            <a:r>
              <a:rPr lang="en-US" altLang="zh-CN" sz="1900" dirty="0">
                <a:latin typeface="Times New Roman" panose="02020603050405020304" pitchFamily="18" charset="0"/>
                <a:cs typeface="Times New Roman" panose="02020603050405020304" pitchFamily="18" charset="0"/>
              </a:rPr>
              <a:t>#define</a:t>
            </a:r>
            <a:r>
              <a:rPr lang="zh-CN" altLang="en-US" sz="1900" dirty="0">
                <a:latin typeface="Times New Roman" panose="02020603050405020304" pitchFamily="18" charset="0"/>
                <a:cs typeface="Times New Roman" panose="02020603050405020304" pitchFamily="18" charset="0"/>
              </a:rPr>
              <a:t>、</a:t>
            </a:r>
            <a:r>
              <a:rPr lang="en-US" altLang="zh-CN" sz="1900" dirty="0">
                <a:latin typeface="Times New Roman" panose="02020603050405020304" pitchFamily="18" charset="0"/>
                <a:cs typeface="Times New Roman" panose="02020603050405020304" pitchFamily="18" charset="0"/>
              </a:rPr>
              <a:t>const </a:t>
            </a:r>
            <a:r>
              <a:rPr lang="zh-CN" altLang="en-US" sz="1900" dirty="0">
                <a:latin typeface="Times New Roman" panose="02020603050405020304" pitchFamily="18" charset="0"/>
                <a:cs typeface="Times New Roman" panose="02020603050405020304" pitchFamily="18" charset="0"/>
              </a:rPr>
              <a:t>常变量）</a:t>
            </a:r>
          </a:p>
          <a:p>
            <a:pPr marL="285750" indent="-285750">
              <a:lnSpc>
                <a:spcPct val="13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运算符、表达式、隐式 </a:t>
            </a:r>
            <a:r>
              <a:rPr lang="en-US" altLang="zh-CN" sz="1900" dirty="0">
                <a:latin typeface="Times New Roman" panose="02020603050405020304" pitchFamily="18" charset="0"/>
                <a:cs typeface="Times New Roman" panose="02020603050405020304" pitchFamily="18" charset="0"/>
              </a:rPr>
              <a:t>/ </a:t>
            </a:r>
            <a:r>
              <a:rPr lang="zh-CN" altLang="en-US" sz="1900" dirty="0">
                <a:latin typeface="Times New Roman" panose="02020603050405020304" pitchFamily="18" charset="0"/>
                <a:cs typeface="Times New Roman" panose="02020603050405020304" pitchFamily="18" charset="0"/>
              </a:rPr>
              <a:t>显式类型转换</a:t>
            </a:r>
          </a:p>
          <a:p>
            <a:pPr marL="285750" indent="-285750">
              <a:lnSpc>
                <a:spcPct val="13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流程控制：</a:t>
            </a:r>
            <a:r>
              <a:rPr lang="en-US" altLang="zh-CN" sz="1900" dirty="0">
                <a:latin typeface="Times New Roman" panose="02020603050405020304" pitchFamily="18" charset="0"/>
                <a:cs typeface="Times New Roman" panose="02020603050405020304" pitchFamily="18" charset="0"/>
              </a:rPr>
              <a:t>if‑else</a:t>
            </a:r>
            <a:r>
              <a:rPr lang="zh-CN" altLang="en-US" sz="1900" dirty="0">
                <a:latin typeface="Times New Roman" panose="02020603050405020304" pitchFamily="18" charset="0"/>
                <a:cs typeface="Times New Roman" panose="02020603050405020304" pitchFamily="18" charset="0"/>
              </a:rPr>
              <a:t>、</a:t>
            </a:r>
            <a:r>
              <a:rPr lang="en-US" altLang="zh-CN" sz="1900" dirty="0">
                <a:latin typeface="Times New Roman" panose="02020603050405020304" pitchFamily="18" charset="0"/>
                <a:cs typeface="Times New Roman" panose="02020603050405020304" pitchFamily="18" charset="0"/>
              </a:rPr>
              <a:t>switch</a:t>
            </a:r>
            <a:r>
              <a:rPr lang="zh-CN" altLang="en-US" sz="1900" dirty="0">
                <a:latin typeface="Times New Roman" panose="02020603050405020304" pitchFamily="18" charset="0"/>
                <a:cs typeface="Times New Roman" panose="02020603050405020304" pitchFamily="18" charset="0"/>
              </a:rPr>
              <a:t>、</a:t>
            </a:r>
            <a:r>
              <a:rPr lang="en-US" altLang="zh-CN" sz="1900" dirty="0">
                <a:latin typeface="Times New Roman" panose="02020603050405020304" pitchFamily="18" charset="0"/>
                <a:cs typeface="Times New Roman" panose="02020603050405020304" pitchFamily="18" charset="0"/>
              </a:rPr>
              <a:t>for/while/do‑while</a:t>
            </a:r>
            <a:r>
              <a:rPr lang="zh-CN" altLang="en-US" sz="1900" dirty="0">
                <a:latin typeface="Times New Roman" panose="02020603050405020304" pitchFamily="18" charset="0"/>
                <a:cs typeface="Times New Roman" panose="02020603050405020304" pitchFamily="18" charset="0"/>
              </a:rPr>
              <a:t>、</a:t>
            </a:r>
            <a:r>
              <a:rPr lang="en-US" altLang="zh-CN" sz="1900" dirty="0">
                <a:latin typeface="Times New Roman" panose="02020603050405020304" pitchFamily="18" charset="0"/>
                <a:cs typeface="Times New Roman" panose="02020603050405020304" pitchFamily="18" charset="0"/>
              </a:rPr>
              <a:t>break/continue/</a:t>
            </a:r>
            <a:r>
              <a:rPr lang="en-US" altLang="zh-CN" sz="1900" dirty="0" err="1">
                <a:latin typeface="Times New Roman" panose="02020603050405020304" pitchFamily="18" charset="0"/>
                <a:cs typeface="Times New Roman" panose="02020603050405020304" pitchFamily="18" charset="0"/>
              </a:rPr>
              <a:t>goto</a:t>
            </a:r>
            <a:endParaRPr lang="en-US" altLang="zh-CN" sz="1900" dirty="0">
              <a:latin typeface="Times New Roman" panose="02020603050405020304" pitchFamily="18" charset="0"/>
              <a:cs typeface="Times New Roman" panose="02020603050405020304" pitchFamily="18" charset="0"/>
            </a:endParaRPr>
          </a:p>
          <a:p>
            <a:pPr marL="285750" indent="-285750">
              <a:lnSpc>
                <a:spcPct val="13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函数：定义、声明、调用、值传递、递归、内联、函数重载、默认形参</a:t>
            </a:r>
          </a:p>
          <a:p>
            <a:pPr marL="285750" indent="-285750">
              <a:lnSpc>
                <a:spcPct val="13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学会使用常用标准库函数</a:t>
            </a:r>
          </a:p>
        </p:txBody>
      </p:sp>
      <p:grpSp>
        <p:nvGrpSpPr>
          <p:cNvPr id="16" name="组合 15">
            <a:extLst>
              <a:ext uri="{FF2B5EF4-FFF2-40B4-BE49-F238E27FC236}">
                <a16:creationId xmlns:a16="http://schemas.microsoft.com/office/drawing/2014/main" id="{E6E8AECE-E4BF-2436-67E1-F940DE52FE41}"/>
              </a:ext>
            </a:extLst>
          </p:cNvPr>
          <p:cNvGrpSpPr/>
          <p:nvPr/>
        </p:nvGrpSpPr>
        <p:grpSpPr>
          <a:xfrm>
            <a:off x="4068966" y="1452550"/>
            <a:ext cx="2798362" cy="310896"/>
            <a:chOff x="4146968" y="1296660"/>
            <a:chExt cx="2798362" cy="310896"/>
          </a:xfrm>
        </p:grpSpPr>
        <p:sp>
          <p:nvSpPr>
            <p:cNvPr id="7" name="core goal text">
              <a:extLst>
                <a:ext uri="{FF2B5EF4-FFF2-40B4-BE49-F238E27FC236}">
                  <a16:creationId xmlns:a16="http://schemas.microsoft.com/office/drawing/2014/main" id="{9D33C46B-6770-1A90-A21B-A4F6C2CCB9AF}"/>
                </a:ext>
              </a:extLst>
            </p:cNvPr>
            <p:cNvSpPr txBox="1"/>
            <p:nvPr/>
          </p:nvSpPr>
          <p:spPr>
            <a:xfrm>
              <a:off x="4776921" y="1296660"/>
              <a:ext cx="1700079" cy="310896"/>
            </a:xfrm>
            <a:prstGeom prst="rect">
              <a:avLst/>
            </a:prstGeom>
            <a:noFill/>
            <a:ln>
              <a:noFill/>
            </a:ln>
          </p:spPr>
          <p:txBody>
            <a:bodyPr vert="horz" wrap="square" lIns="0" tIns="0" rIns="0" bIns="0" rtlCol="0" anchor="ctr">
              <a:noAutofit/>
            </a:bodyPr>
            <a:lstStyle/>
            <a:p>
              <a:pPr algn="l"/>
              <a:r>
                <a:rPr lang="zh-CN" altLang="en-US" sz="3200" b="1" dirty="0">
                  <a:solidFill>
                    <a:srgbClr val="1C51C8"/>
                  </a:solidFill>
                  <a:ea typeface="Microsoft YaHei UI"/>
                </a:rPr>
                <a:t>学习目标</a:t>
              </a:r>
              <a:endParaRPr lang="zh-CN" sz="3200" b="1" dirty="0">
                <a:solidFill>
                  <a:srgbClr val="1C51C8"/>
                </a:solidFill>
              </a:endParaRPr>
            </a:p>
          </p:txBody>
        </p:sp>
        <p:grpSp>
          <p:nvGrpSpPr>
            <p:cNvPr id="8" name="组合 7">
              <a:extLst>
                <a:ext uri="{FF2B5EF4-FFF2-40B4-BE49-F238E27FC236}">
                  <a16:creationId xmlns:a16="http://schemas.microsoft.com/office/drawing/2014/main" id="{859A7BF5-8462-344D-8370-EC351A5D1F79}"/>
                </a:ext>
              </a:extLst>
            </p:cNvPr>
            <p:cNvGrpSpPr/>
            <p:nvPr/>
          </p:nvGrpSpPr>
          <p:grpSpPr>
            <a:xfrm>
              <a:off x="6495337" y="1387067"/>
              <a:ext cx="449993" cy="103462"/>
              <a:chOff x="2488823" y="1260501"/>
              <a:chExt cx="449993" cy="103462"/>
            </a:xfrm>
          </p:grpSpPr>
          <p:sp>
            <p:nvSpPr>
              <p:cNvPr id="9" name="平行四边形 8">
                <a:extLst>
                  <a:ext uri="{FF2B5EF4-FFF2-40B4-BE49-F238E27FC236}">
                    <a16:creationId xmlns:a16="http://schemas.microsoft.com/office/drawing/2014/main" id="{3BC2DB88-F359-9F00-1B71-5A1467EE1AE9}"/>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F47A4444-44CF-AB3A-0EAF-F707579148B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1" name="组合 10">
              <a:extLst>
                <a:ext uri="{FF2B5EF4-FFF2-40B4-BE49-F238E27FC236}">
                  <a16:creationId xmlns:a16="http://schemas.microsoft.com/office/drawing/2014/main" id="{8ED2F62D-A18A-0916-980C-AB8A204B3FFA}"/>
                </a:ext>
              </a:extLst>
            </p:cNvPr>
            <p:cNvGrpSpPr/>
            <p:nvPr/>
          </p:nvGrpSpPr>
          <p:grpSpPr>
            <a:xfrm flipH="1">
              <a:off x="4146968" y="1387067"/>
              <a:ext cx="449993" cy="103462"/>
              <a:chOff x="2488823" y="1260501"/>
              <a:chExt cx="449993" cy="103462"/>
            </a:xfrm>
          </p:grpSpPr>
          <p:sp>
            <p:nvSpPr>
              <p:cNvPr id="12" name="平行四边形 11">
                <a:extLst>
                  <a:ext uri="{FF2B5EF4-FFF2-40B4-BE49-F238E27FC236}">
                    <a16:creationId xmlns:a16="http://schemas.microsoft.com/office/drawing/2014/main" id="{D87517DA-6CC5-7911-1006-CA9C3D2BCB41}"/>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平行四边形 12">
                <a:extLst>
                  <a:ext uri="{FF2B5EF4-FFF2-40B4-BE49-F238E27FC236}">
                    <a16:creationId xmlns:a16="http://schemas.microsoft.com/office/drawing/2014/main" id="{0C8BC0BB-5CCC-BB32-3F6A-2DE02A7C960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3544937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209F4-C733-4A38-4542-39B40BCEBA41}"/>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1CC403FA-2279-23B7-4D30-FE9992CCF80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graphicFrame>
        <p:nvGraphicFramePr>
          <p:cNvPr id="4" name="Object 75">
            <a:extLst>
              <a:ext uri="{FF2B5EF4-FFF2-40B4-BE49-F238E27FC236}">
                <a16:creationId xmlns:a16="http://schemas.microsoft.com/office/drawing/2014/main" id="{38A4D788-DFFA-ECB7-5F92-E9367708A257}"/>
              </a:ext>
            </a:extLst>
          </p:cNvPr>
          <p:cNvGraphicFramePr>
            <a:graphicFrameLocks/>
          </p:cNvGraphicFramePr>
          <p:nvPr>
            <p:extLst>
              <p:ext uri="{D42A27DB-BD31-4B8C-83A1-F6EECF244321}">
                <p14:modId xmlns:p14="http://schemas.microsoft.com/office/powerpoint/2010/main" val="362400810"/>
              </p:ext>
            </p:extLst>
          </p:nvPr>
        </p:nvGraphicFramePr>
        <p:xfrm>
          <a:off x="2105462" y="1056806"/>
          <a:ext cx="5650615" cy="5310865"/>
        </p:xfrm>
        <a:graphic>
          <a:graphicData uri="http://schemas.openxmlformats.org/presentationml/2006/ole">
            <mc:AlternateContent xmlns:mc="http://schemas.openxmlformats.org/markup-compatibility/2006">
              <mc:Choice xmlns:v="urn:schemas-microsoft-com:vml" Requires="v">
                <p:oleObj name="Picture" r:id="rId3" imgW="2620592" imgH="2369502" progId="Word.Picture.8">
                  <p:embed/>
                </p:oleObj>
              </mc:Choice>
              <mc:Fallback>
                <p:oleObj name="Picture" r:id="rId3" imgW="2620592" imgH="2369502" progId="Word.Picture.8">
                  <p:embed/>
                  <p:pic>
                    <p:nvPicPr>
                      <p:cNvPr id="4" name="Object 75">
                        <a:extLst>
                          <a:ext uri="{FF2B5EF4-FFF2-40B4-BE49-F238E27FC236}">
                            <a16:creationId xmlns:a16="http://schemas.microsoft.com/office/drawing/2014/main" id="{38A4D788-DFFA-ECB7-5F92-E9367708A257}"/>
                          </a:ext>
                        </a:extLst>
                      </p:cNvPr>
                      <p:cNvPicPr>
                        <a:picLocks noChangeArrowheads="1"/>
                      </p:cNvPicPr>
                      <p:nvPr/>
                    </p:nvPicPr>
                    <p:blipFill>
                      <a:blip r:embed="rId4"/>
                      <a:srcRect/>
                      <a:stretch>
                        <a:fillRect/>
                      </a:stretch>
                    </p:blipFill>
                    <p:spPr bwMode="auto">
                      <a:xfrm>
                        <a:off x="2105462" y="1056806"/>
                        <a:ext cx="5650615" cy="5310865"/>
                      </a:xfrm>
                      <a:prstGeom prst="rect">
                        <a:avLst/>
                      </a:prstGeom>
                      <a:noFill/>
                      <a:ln>
                        <a:noFill/>
                      </a:ln>
                    </p:spPr>
                  </p:pic>
                </p:oleObj>
              </mc:Fallback>
            </mc:AlternateContent>
          </a:graphicData>
        </a:graphic>
      </p:graphicFrame>
      <p:sp>
        <p:nvSpPr>
          <p:cNvPr id="5" name="矩形 4">
            <a:extLst>
              <a:ext uri="{FF2B5EF4-FFF2-40B4-BE49-F238E27FC236}">
                <a16:creationId xmlns:a16="http://schemas.microsoft.com/office/drawing/2014/main" id="{A14A2D53-5A89-5674-E874-8F1BB632F1FE}"/>
              </a:ext>
            </a:extLst>
          </p:cNvPr>
          <p:cNvSpPr/>
          <p:nvPr/>
        </p:nvSpPr>
        <p:spPr>
          <a:xfrm>
            <a:off x="5147788" y="2428407"/>
            <a:ext cx="1329128" cy="359764"/>
          </a:xfrm>
          <a:prstGeom prst="rect">
            <a:avLst/>
          </a:prstGeom>
          <a:noFill/>
          <a:ln w="254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09D254D3-D644-ACAD-A883-FD9FFF03018A}"/>
              </a:ext>
            </a:extLst>
          </p:cNvPr>
          <p:cNvSpPr/>
          <p:nvPr/>
        </p:nvSpPr>
        <p:spPr>
          <a:xfrm>
            <a:off x="5147788" y="5045652"/>
            <a:ext cx="1329128" cy="359764"/>
          </a:xfrm>
          <a:prstGeom prst="rect">
            <a:avLst/>
          </a:prstGeom>
          <a:noFill/>
          <a:ln w="254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D10B0773-0EE0-0F88-4635-F35858DE7E47}"/>
              </a:ext>
            </a:extLst>
          </p:cNvPr>
          <p:cNvSpPr/>
          <p:nvPr/>
        </p:nvSpPr>
        <p:spPr>
          <a:xfrm>
            <a:off x="5147788" y="5526779"/>
            <a:ext cx="1329128" cy="359764"/>
          </a:xfrm>
          <a:prstGeom prst="rect">
            <a:avLst/>
          </a:prstGeom>
          <a:noFill/>
          <a:ln w="254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a:extLst>
              <a:ext uri="{FF2B5EF4-FFF2-40B4-BE49-F238E27FC236}">
                <a16:creationId xmlns:a16="http://schemas.microsoft.com/office/drawing/2014/main" id="{AC87E813-8465-22BB-3A0F-1AAFE191270A}"/>
              </a:ext>
            </a:extLst>
          </p:cNvPr>
          <p:cNvGrpSpPr/>
          <p:nvPr/>
        </p:nvGrpSpPr>
        <p:grpSpPr>
          <a:xfrm>
            <a:off x="7890115" y="3715062"/>
            <a:ext cx="1688267" cy="584775"/>
            <a:chOff x="8062835" y="2953062"/>
            <a:chExt cx="1688267" cy="584775"/>
          </a:xfrm>
        </p:grpSpPr>
        <p:sp>
          <p:nvSpPr>
            <p:cNvPr id="20" name="矩形: 圆角 19">
              <a:extLst>
                <a:ext uri="{FF2B5EF4-FFF2-40B4-BE49-F238E27FC236}">
                  <a16:creationId xmlns:a16="http://schemas.microsoft.com/office/drawing/2014/main" id="{0D8201D5-C8C8-9989-A939-EE46FAF9DB4B}"/>
                </a:ext>
              </a:extLst>
            </p:cNvPr>
            <p:cNvSpPr/>
            <p:nvPr/>
          </p:nvSpPr>
          <p:spPr>
            <a:xfrm>
              <a:off x="8062835" y="2953062"/>
              <a:ext cx="1605821" cy="584775"/>
            </a:xfrm>
            <a:prstGeom prst="roundRect">
              <a:avLst/>
            </a:prstGeom>
            <a:solidFill>
              <a:schemeClr val="accent4">
                <a:lumMod val="40000"/>
                <a:lumOff val="60000"/>
              </a:schemeClr>
            </a:solid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文本框 18">
              <a:extLst>
                <a:ext uri="{FF2B5EF4-FFF2-40B4-BE49-F238E27FC236}">
                  <a16:creationId xmlns:a16="http://schemas.microsoft.com/office/drawing/2014/main" id="{BD4EB111-7384-0FDA-FF1C-1AD8985C5823}"/>
                </a:ext>
              </a:extLst>
            </p:cNvPr>
            <p:cNvSpPr txBox="1"/>
            <p:nvPr/>
          </p:nvSpPr>
          <p:spPr>
            <a:xfrm>
              <a:off x="8085320" y="3045394"/>
              <a:ext cx="1665782"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C++中新增</a:t>
              </a:r>
            </a:p>
          </p:txBody>
        </p:sp>
      </p:grpSp>
      <p:cxnSp>
        <p:nvCxnSpPr>
          <p:cNvPr id="26" name="连接符: 肘形 25">
            <a:extLst>
              <a:ext uri="{FF2B5EF4-FFF2-40B4-BE49-F238E27FC236}">
                <a16:creationId xmlns:a16="http://schemas.microsoft.com/office/drawing/2014/main" id="{9D12B33F-DEDA-A084-B170-BD376716171E}"/>
              </a:ext>
            </a:extLst>
          </p:cNvPr>
          <p:cNvCxnSpPr>
            <a:stCxn id="20" idx="2"/>
            <a:endCxn id="15" idx="3"/>
          </p:cNvCxnSpPr>
          <p:nvPr/>
        </p:nvCxnSpPr>
        <p:spPr>
          <a:xfrm rot="5400000">
            <a:off x="7122123" y="3654630"/>
            <a:ext cx="925697" cy="2216110"/>
          </a:xfrm>
          <a:prstGeom prst="bentConnector2">
            <a:avLst/>
          </a:prstGeom>
          <a:ln w="25400">
            <a:solidFill>
              <a:schemeClr val="accent2"/>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28" name="连接符: 肘形 27">
            <a:extLst>
              <a:ext uri="{FF2B5EF4-FFF2-40B4-BE49-F238E27FC236}">
                <a16:creationId xmlns:a16="http://schemas.microsoft.com/office/drawing/2014/main" id="{F788A9D5-7F8C-C568-F820-C20873A30C84}"/>
              </a:ext>
            </a:extLst>
          </p:cNvPr>
          <p:cNvCxnSpPr>
            <a:stCxn id="20" idx="0"/>
            <a:endCxn id="5" idx="3"/>
          </p:cNvCxnSpPr>
          <p:nvPr/>
        </p:nvCxnSpPr>
        <p:spPr>
          <a:xfrm rot="16200000" flipV="1">
            <a:off x="7031585" y="2053621"/>
            <a:ext cx="1106773" cy="2216110"/>
          </a:xfrm>
          <a:prstGeom prst="bentConnector2">
            <a:avLst/>
          </a:prstGeom>
          <a:ln w="25400">
            <a:solidFill>
              <a:schemeClr val="accent2"/>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DCC4A75C-1D10-4E1D-F6D5-2425526D4AD1}"/>
              </a:ext>
            </a:extLst>
          </p:cNvPr>
          <p:cNvCxnSpPr>
            <a:cxnSpLocks/>
            <a:stCxn id="20" idx="2"/>
          </p:cNvCxnSpPr>
          <p:nvPr/>
        </p:nvCxnSpPr>
        <p:spPr>
          <a:xfrm rot="5400000">
            <a:off x="6881559" y="3895194"/>
            <a:ext cx="1406824" cy="2216110"/>
          </a:xfrm>
          <a:prstGeom prst="bentConnector2">
            <a:avLst/>
          </a:prstGeom>
          <a:ln w="25400">
            <a:solidFill>
              <a:schemeClr val="accent2"/>
            </a:solidFill>
            <a:prstDash val="sysDash"/>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29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912E6-2DC7-106B-EAA9-3BF7CC98404B}"/>
            </a:ext>
          </a:extLst>
        </p:cNvPr>
        <p:cNvGrpSpPr/>
        <p:nvPr/>
      </p:nvGrpSpPr>
      <p:grpSpPr>
        <a:xfrm>
          <a:off x="0" y="0"/>
          <a:ext cx="0" cy="0"/>
          <a:chOff x="0" y="0"/>
          <a:chExt cx="0" cy="0"/>
        </a:xfrm>
      </p:grpSpPr>
      <p:sp>
        <p:nvSpPr>
          <p:cNvPr id="29" name="矩形: 圆角 28">
            <a:extLst>
              <a:ext uri="{FF2B5EF4-FFF2-40B4-BE49-F238E27FC236}">
                <a16:creationId xmlns:a16="http://schemas.microsoft.com/office/drawing/2014/main" id="{C0E34ECA-2567-1D24-6333-010F613C0E68}"/>
              </a:ext>
            </a:extLst>
          </p:cNvPr>
          <p:cNvSpPr/>
          <p:nvPr/>
        </p:nvSpPr>
        <p:spPr>
          <a:xfrm>
            <a:off x="620325" y="2138163"/>
            <a:ext cx="9872415" cy="4125477"/>
          </a:xfrm>
          <a:prstGeom prst="roundRect">
            <a:avLst>
              <a:gd name="adj" fmla="val 5093"/>
            </a:avLst>
          </a:prstGeom>
          <a:solidFill>
            <a:srgbClr val="E8EEF8"/>
          </a:solidFill>
          <a:ln w="19050">
            <a:noFill/>
            <a:prstDash val="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endParaRPr lang="en-US" altLang="zh-CN" u="sng" dirty="0">
              <a:solidFill>
                <a:srgbClr val="000000"/>
              </a:solidFill>
              <a:latin typeface="ui-sans-serif"/>
            </a:endParaRPr>
          </a:p>
        </p:txBody>
      </p:sp>
      <p:grpSp>
        <p:nvGrpSpPr>
          <p:cNvPr id="17" name="组合 16">
            <a:extLst>
              <a:ext uri="{FF2B5EF4-FFF2-40B4-BE49-F238E27FC236}">
                <a16:creationId xmlns:a16="http://schemas.microsoft.com/office/drawing/2014/main" id="{861CB146-0151-B3F2-BDB9-39A2E7AC2EB1}"/>
              </a:ext>
            </a:extLst>
          </p:cNvPr>
          <p:cNvGrpSpPr/>
          <p:nvPr/>
        </p:nvGrpSpPr>
        <p:grpSpPr>
          <a:xfrm>
            <a:off x="1467356" y="3062268"/>
            <a:ext cx="1592938" cy="1029672"/>
            <a:chOff x="940525" y="2178424"/>
            <a:chExt cx="2866863" cy="1299754"/>
          </a:xfrm>
        </p:grpSpPr>
        <p:sp>
          <p:nvSpPr>
            <p:cNvPr id="16" name="矩形: 圆角 15">
              <a:extLst>
                <a:ext uri="{FF2B5EF4-FFF2-40B4-BE49-F238E27FC236}">
                  <a16:creationId xmlns:a16="http://schemas.microsoft.com/office/drawing/2014/main" id="{60F0F760-87FF-AB09-CA8F-18E77F45FA2B}"/>
                </a:ext>
              </a:extLst>
            </p:cNvPr>
            <p:cNvSpPr/>
            <p:nvPr/>
          </p:nvSpPr>
          <p:spPr>
            <a:xfrm>
              <a:off x="940525" y="2178424"/>
              <a:ext cx="2619103" cy="129975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440C169C-A825-074C-C4C5-D99CAF930D45}"/>
                </a:ext>
              </a:extLst>
            </p:cNvPr>
            <p:cNvSpPr txBox="1"/>
            <p:nvPr/>
          </p:nvSpPr>
          <p:spPr>
            <a:xfrm>
              <a:off x="1029898" y="2265474"/>
              <a:ext cx="2777490" cy="1102055"/>
            </a:xfrm>
            <a:prstGeom prst="rect">
              <a:avLst/>
            </a:prstGeom>
            <a:noFill/>
          </p:spPr>
          <p:txBody>
            <a:bodyPr wrap="square">
              <a:spAutoFit/>
            </a:bodyPr>
            <a:lstStyle/>
            <a:p>
              <a:pPr>
                <a:lnSpc>
                  <a:spcPct val="130000"/>
                </a:lnSpc>
              </a:pPr>
              <a:r>
                <a:rPr lang="en-US" altLang="zh-CN" sz="2000" u="sng" dirty="0">
                  <a:solidFill>
                    <a:srgbClr val="000000"/>
                  </a:solidFill>
                  <a:latin typeface="ui-sans-serif"/>
                </a:rPr>
                <a:t>A, B, C,…, Z</a:t>
              </a:r>
            </a:p>
            <a:p>
              <a:pPr>
                <a:lnSpc>
                  <a:spcPct val="130000"/>
                </a:lnSpc>
              </a:pPr>
              <a:r>
                <a:rPr lang="en-US" altLang="zh-CN" sz="2000" u="sng" dirty="0">
                  <a:solidFill>
                    <a:srgbClr val="000000"/>
                  </a:solidFill>
                  <a:latin typeface="ui-sans-serif"/>
                </a:rPr>
                <a:t>a, b, c ,…, z</a:t>
              </a:r>
            </a:p>
          </p:txBody>
        </p:sp>
      </p:grpSp>
      <p:sp>
        <p:nvSpPr>
          <p:cNvPr id="9" name="文本框 8">
            <a:extLst>
              <a:ext uri="{FF2B5EF4-FFF2-40B4-BE49-F238E27FC236}">
                <a16:creationId xmlns:a16="http://schemas.microsoft.com/office/drawing/2014/main" id="{5BF95438-2ADE-35AD-CBCE-42735546C7C4}"/>
              </a:ext>
            </a:extLst>
          </p:cNvPr>
          <p:cNvSpPr txBox="1"/>
          <p:nvPr/>
        </p:nvSpPr>
        <p:spPr>
          <a:xfrm>
            <a:off x="587466" y="2294330"/>
            <a:ext cx="2922821" cy="662554"/>
          </a:xfrm>
          <a:prstGeom prst="rect">
            <a:avLst/>
          </a:prstGeom>
          <a:noFill/>
        </p:spPr>
        <p:txBody>
          <a:bodyPr wrap="square">
            <a:spAutoFit/>
          </a:bodyPr>
          <a:lstStyle/>
          <a:p>
            <a:pPr marL="171450" indent="-171450" algn="ctr">
              <a:lnSpc>
                <a:spcPct val="150000"/>
              </a:lnSpc>
              <a:buFont typeface="Wingdings" panose="05000000000000000000" pitchFamily="2" charset="2"/>
              <a:buChar char="ü"/>
            </a:pPr>
            <a:r>
              <a:rPr lang="en-US" altLang="zh-CN" sz="2800" b="0" dirty="0">
                <a:solidFill>
                  <a:srgbClr val="000000"/>
                </a:solidFill>
                <a:effectLst/>
                <a:latin typeface="微软雅黑" panose="020B0503020204020204" pitchFamily="34" charset="-122"/>
                <a:ea typeface="微软雅黑" panose="020B0503020204020204" pitchFamily="34" charset="-122"/>
              </a:rPr>
              <a:t> </a:t>
            </a:r>
            <a:r>
              <a:rPr lang="zh-CN" altLang="en-US" sz="2800" b="0" dirty="0">
                <a:solidFill>
                  <a:srgbClr val="000000"/>
                </a:solidFill>
                <a:effectLst/>
                <a:latin typeface="微软雅黑" panose="020B0503020204020204" pitchFamily="34" charset="-122"/>
                <a:ea typeface="微软雅黑" panose="020B0503020204020204" pitchFamily="34" charset="-122"/>
              </a:rPr>
              <a:t>英文字母</a:t>
            </a:r>
            <a:endParaRPr lang="en-US" altLang="zh-CN" sz="2800" dirty="0">
              <a:solidFill>
                <a:srgbClr val="00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1DB55FC5-EAEE-C320-1A51-1DE11486793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6668758C-01D8-7B0B-C2F0-26E0A78EEB6B}"/>
              </a:ext>
            </a:extLst>
          </p:cNvPr>
          <p:cNvSpPr txBox="1"/>
          <p:nvPr/>
        </p:nvSpPr>
        <p:spPr>
          <a:xfrm>
            <a:off x="1259967" y="1051940"/>
            <a:ext cx="1871854"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2.1.1 </a:t>
            </a:r>
            <a:r>
              <a:rPr lang="zh-CN" altLang="en-US" sz="2400" b="1" dirty="0">
                <a:solidFill>
                  <a:srgbClr val="1C51C8"/>
                </a:solidFill>
                <a:ea typeface="Microsoft YaHei UI"/>
              </a:rPr>
              <a:t>字符集</a:t>
            </a:r>
            <a:endParaRPr lang="zh-CN" sz="2400" b="1" dirty="0">
              <a:solidFill>
                <a:srgbClr val="1C51C8"/>
              </a:solidFill>
            </a:endParaRPr>
          </a:p>
        </p:txBody>
      </p:sp>
      <p:grpSp>
        <p:nvGrpSpPr>
          <p:cNvPr id="5" name="组合 4">
            <a:extLst>
              <a:ext uri="{FF2B5EF4-FFF2-40B4-BE49-F238E27FC236}">
                <a16:creationId xmlns:a16="http://schemas.microsoft.com/office/drawing/2014/main" id="{7053217E-3D0D-00E4-784C-5B195E4067E3}"/>
              </a:ext>
            </a:extLst>
          </p:cNvPr>
          <p:cNvGrpSpPr/>
          <p:nvPr/>
        </p:nvGrpSpPr>
        <p:grpSpPr>
          <a:xfrm>
            <a:off x="3053368" y="1207388"/>
            <a:ext cx="449993" cy="103462"/>
            <a:chOff x="2488823" y="1260501"/>
            <a:chExt cx="449993" cy="103462"/>
          </a:xfrm>
        </p:grpSpPr>
        <p:sp>
          <p:nvSpPr>
            <p:cNvPr id="6" name="平行四边形 5">
              <a:extLst>
                <a:ext uri="{FF2B5EF4-FFF2-40B4-BE49-F238E27FC236}">
                  <a16:creationId xmlns:a16="http://schemas.microsoft.com/office/drawing/2014/main" id="{68BBBBC9-8620-2E15-5568-B647CE7566D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9E37C90F-4E4F-1D53-CDBC-3D2558762E1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71C728C3-0309-0382-B2BB-999BB1ABA99F}"/>
              </a:ext>
            </a:extLst>
          </p:cNvPr>
          <p:cNvGrpSpPr/>
          <p:nvPr/>
        </p:nvGrpSpPr>
        <p:grpSpPr>
          <a:xfrm flipH="1">
            <a:off x="673825" y="1195687"/>
            <a:ext cx="449993" cy="103462"/>
            <a:chOff x="2488823" y="1260501"/>
            <a:chExt cx="449993" cy="103462"/>
          </a:xfrm>
        </p:grpSpPr>
        <p:sp>
          <p:nvSpPr>
            <p:cNvPr id="12" name="平行四边形 11">
              <a:extLst>
                <a:ext uri="{FF2B5EF4-FFF2-40B4-BE49-F238E27FC236}">
                  <a16:creationId xmlns:a16="http://schemas.microsoft.com/office/drawing/2014/main" id="{F970ECCA-661F-D1F8-A560-1A796DFE85E4}"/>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20027C24-3905-47CB-CDDE-5EA691EF8395}"/>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5" name="Rectangle 13">
            <a:extLst>
              <a:ext uri="{FF2B5EF4-FFF2-40B4-BE49-F238E27FC236}">
                <a16:creationId xmlns:a16="http://schemas.microsoft.com/office/drawing/2014/main" id="{11A88F9D-EDB1-1959-028C-1825C457A7E6}"/>
              </a:ext>
            </a:extLst>
          </p:cNvPr>
          <p:cNvSpPr>
            <a:spLocks noChangeArrowheads="1"/>
          </p:cNvSpPr>
          <p:nvPr/>
        </p:nvSpPr>
        <p:spPr bwMode="auto">
          <a:xfrm>
            <a:off x="564606" y="1562309"/>
            <a:ext cx="7885113" cy="5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2400" b="1" dirty="0">
                <a:solidFill>
                  <a:schemeClr val="accent1"/>
                </a:solidFill>
                <a:latin typeface="微软雅黑" panose="020B0503020204020204" pitchFamily="34" charset="-122"/>
                <a:ea typeface="微软雅黑" panose="020B0503020204020204" pitchFamily="34" charset="-122"/>
              </a:rPr>
              <a:t>字符集</a:t>
            </a:r>
            <a:r>
              <a:rPr lang="zh-CN" altLang="en-US" sz="1800" dirty="0">
                <a:latin typeface="宋体" panose="02010600030101010101" pitchFamily="2" charset="-122"/>
              </a:rPr>
              <a:t>是构成</a:t>
            </a:r>
            <a:r>
              <a:rPr lang="en-US" altLang="zh-CN" sz="1800" dirty="0">
                <a:latin typeface="宋体" panose="02010600030101010101" pitchFamily="2" charset="-122"/>
              </a:rPr>
              <a:t>C++</a:t>
            </a:r>
            <a:r>
              <a:rPr lang="zh-CN" altLang="en-US" sz="1800" dirty="0">
                <a:latin typeface="宋体" panose="02010600030101010101" pitchFamily="2" charset="-122"/>
              </a:rPr>
              <a:t>程序语句的最小元素。字符集由下列各类字符构成：</a:t>
            </a:r>
          </a:p>
        </p:txBody>
      </p:sp>
      <p:sp>
        <p:nvSpPr>
          <p:cNvPr id="22" name="文本框 21">
            <a:extLst>
              <a:ext uri="{FF2B5EF4-FFF2-40B4-BE49-F238E27FC236}">
                <a16:creationId xmlns:a16="http://schemas.microsoft.com/office/drawing/2014/main" id="{A1906B71-E89A-AFA3-6A5B-E2C837FE146B}"/>
              </a:ext>
            </a:extLst>
          </p:cNvPr>
          <p:cNvSpPr txBox="1"/>
          <p:nvPr/>
        </p:nvSpPr>
        <p:spPr>
          <a:xfrm>
            <a:off x="3543146" y="2431658"/>
            <a:ext cx="2586419" cy="523220"/>
          </a:xfrm>
          <a:prstGeom prst="rect">
            <a:avLst/>
          </a:prstGeom>
          <a:noFill/>
        </p:spPr>
        <p:txBody>
          <a:bodyPr wrap="square">
            <a:spAutoFit/>
          </a:bodyPr>
          <a:lstStyle/>
          <a:p>
            <a:pPr marL="342900" indent="-342900" algn="ctr">
              <a:buFont typeface="Wingdings" panose="05000000000000000000" pitchFamily="2" charset="2"/>
              <a:buChar char="ü"/>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00"/>
                </a:solidFill>
                <a:latin typeface="微软雅黑" panose="020B0503020204020204" pitchFamily="34" charset="-122"/>
                <a:ea typeface="微软雅黑" panose="020B0503020204020204" pitchFamily="34" charset="-122"/>
              </a:rPr>
              <a:t>特殊字符</a:t>
            </a:r>
            <a:endParaRPr lang="en-US" altLang="zh-CN" sz="2800" dirty="0">
              <a:solidFill>
                <a:srgbClr val="000000"/>
              </a:solidFill>
              <a:latin typeface="微软雅黑" panose="020B0503020204020204" pitchFamily="34" charset="-122"/>
              <a:ea typeface="微软雅黑" panose="020B0503020204020204" pitchFamily="34" charset="-122"/>
            </a:endParaRPr>
          </a:p>
        </p:txBody>
      </p:sp>
      <p:grpSp>
        <p:nvGrpSpPr>
          <p:cNvPr id="23" name="组合 22">
            <a:extLst>
              <a:ext uri="{FF2B5EF4-FFF2-40B4-BE49-F238E27FC236}">
                <a16:creationId xmlns:a16="http://schemas.microsoft.com/office/drawing/2014/main" id="{D087090A-BC83-84AF-B2D1-351DF239DB91}"/>
              </a:ext>
            </a:extLst>
          </p:cNvPr>
          <p:cNvGrpSpPr/>
          <p:nvPr/>
        </p:nvGrpSpPr>
        <p:grpSpPr>
          <a:xfrm>
            <a:off x="1387575" y="4837099"/>
            <a:ext cx="1879595" cy="687401"/>
            <a:chOff x="940525" y="2178424"/>
            <a:chExt cx="2866863" cy="1299754"/>
          </a:xfrm>
        </p:grpSpPr>
        <p:sp>
          <p:nvSpPr>
            <p:cNvPr id="31" name="矩形: 圆角 30">
              <a:extLst>
                <a:ext uri="{FF2B5EF4-FFF2-40B4-BE49-F238E27FC236}">
                  <a16:creationId xmlns:a16="http://schemas.microsoft.com/office/drawing/2014/main" id="{C6041D75-D4A2-10E9-451C-6ECB1CC37B4B}"/>
                </a:ext>
              </a:extLst>
            </p:cNvPr>
            <p:cNvSpPr/>
            <p:nvPr/>
          </p:nvSpPr>
          <p:spPr>
            <a:xfrm>
              <a:off x="940525" y="2178424"/>
              <a:ext cx="2619103" cy="129975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BA3BA72C-0C72-0D3E-6B18-22EDADF627BD}"/>
                </a:ext>
              </a:extLst>
            </p:cNvPr>
            <p:cNvSpPr txBox="1"/>
            <p:nvPr/>
          </p:nvSpPr>
          <p:spPr>
            <a:xfrm>
              <a:off x="1029898" y="2265473"/>
              <a:ext cx="2777490" cy="580817"/>
            </a:xfrm>
            <a:prstGeom prst="rect">
              <a:avLst/>
            </a:prstGeom>
            <a:noFill/>
          </p:spPr>
          <p:txBody>
            <a:bodyPr wrap="square">
              <a:spAutoFit/>
            </a:bodyPr>
            <a:lstStyle/>
            <a:p>
              <a:pPr>
                <a:lnSpc>
                  <a:spcPct val="130000"/>
                </a:lnSpc>
              </a:pPr>
              <a:r>
                <a:rPr lang="en-US" altLang="zh-CN" sz="2000" u="sng" dirty="0">
                  <a:solidFill>
                    <a:srgbClr val="000000"/>
                  </a:solidFill>
                  <a:latin typeface="ui-sans-serif"/>
                </a:rPr>
                <a:t>0, 1, 2, 3,…,9</a:t>
              </a:r>
            </a:p>
          </p:txBody>
        </p:sp>
      </p:grpSp>
      <p:cxnSp>
        <p:nvCxnSpPr>
          <p:cNvPr id="33" name="直接连接符 32">
            <a:extLst>
              <a:ext uri="{FF2B5EF4-FFF2-40B4-BE49-F238E27FC236}">
                <a16:creationId xmlns:a16="http://schemas.microsoft.com/office/drawing/2014/main" id="{4E8C9082-AD65-80BA-73C2-D812A12EA4F6}"/>
              </a:ext>
            </a:extLst>
          </p:cNvPr>
          <p:cNvCxnSpPr>
            <a:cxnSpLocks/>
          </p:cNvCxnSpPr>
          <p:nvPr/>
        </p:nvCxnSpPr>
        <p:spPr>
          <a:xfrm>
            <a:off x="3420098" y="2522220"/>
            <a:ext cx="0" cy="3358802"/>
          </a:xfrm>
          <a:prstGeom prst="line">
            <a:avLst/>
          </a:prstGeom>
          <a:ln w="12700">
            <a:solidFill>
              <a:schemeClr val="accent1">
                <a:lumMod val="40000"/>
                <a:lumOff val="6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35" name="矩形: 圆角 34">
            <a:extLst>
              <a:ext uri="{FF2B5EF4-FFF2-40B4-BE49-F238E27FC236}">
                <a16:creationId xmlns:a16="http://schemas.microsoft.com/office/drawing/2014/main" id="{F154D193-5F77-B087-B763-B64DE5C2D6B0}"/>
              </a:ext>
            </a:extLst>
          </p:cNvPr>
          <p:cNvSpPr/>
          <p:nvPr/>
        </p:nvSpPr>
        <p:spPr>
          <a:xfrm>
            <a:off x="3715359" y="3074857"/>
            <a:ext cx="6266841" cy="244964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a:extLst>
              <a:ext uri="{FF2B5EF4-FFF2-40B4-BE49-F238E27FC236}">
                <a16:creationId xmlns:a16="http://schemas.microsoft.com/office/drawing/2014/main" id="{2B8510F5-946B-DE8D-4FE2-AEC9B747AB5C}"/>
              </a:ext>
            </a:extLst>
          </p:cNvPr>
          <p:cNvSpPr txBox="1"/>
          <p:nvPr/>
        </p:nvSpPr>
        <p:spPr>
          <a:xfrm>
            <a:off x="897703" y="4183071"/>
            <a:ext cx="2586419" cy="523220"/>
          </a:xfrm>
          <a:prstGeom prst="rect">
            <a:avLst/>
          </a:prstGeom>
          <a:noFill/>
        </p:spPr>
        <p:txBody>
          <a:bodyPr wrap="square">
            <a:spAutoFit/>
          </a:bodyPr>
          <a:lstStyle/>
          <a:p>
            <a:pPr marL="342900" indent="-342900" algn="ctr">
              <a:buFont typeface="Wingdings" panose="05000000000000000000" pitchFamily="2" charset="2"/>
              <a:buChar char="ü"/>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00"/>
                </a:solidFill>
                <a:latin typeface="微软雅黑" panose="020B0503020204020204" pitchFamily="34" charset="-122"/>
                <a:ea typeface="微软雅黑" panose="020B0503020204020204" pitchFamily="34" charset="-122"/>
              </a:rPr>
              <a:t>数字</a:t>
            </a:r>
            <a:endParaRPr lang="en-US" altLang="zh-CN" sz="2800" dirty="0">
              <a:solidFill>
                <a:srgbClr val="000000"/>
              </a:solidFill>
              <a:latin typeface="微软雅黑" panose="020B0503020204020204" pitchFamily="34" charset="-122"/>
              <a:ea typeface="微软雅黑" panose="020B0503020204020204" pitchFamily="34" charset="-122"/>
            </a:endParaRPr>
          </a:p>
        </p:txBody>
      </p:sp>
      <p:graphicFrame>
        <p:nvGraphicFramePr>
          <p:cNvPr id="44" name="表格 43">
            <a:extLst>
              <a:ext uri="{FF2B5EF4-FFF2-40B4-BE49-F238E27FC236}">
                <a16:creationId xmlns:a16="http://schemas.microsoft.com/office/drawing/2014/main" id="{C3AAB7DD-F87A-304E-7EA7-7DE428AD2F67}"/>
              </a:ext>
            </a:extLst>
          </p:cNvPr>
          <p:cNvGraphicFramePr>
            <a:graphicFrameLocks noGrp="1"/>
          </p:cNvGraphicFramePr>
          <p:nvPr>
            <p:extLst>
              <p:ext uri="{D42A27DB-BD31-4B8C-83A1-F6EECF244321}">
                <p14:modId xmlns:p14="http://schemas.microsoft.com/office/powerpoint/2010/main" val="1745755405"/>
              </p:ext>
            </p:extLst>
          </p:nvPr>
        </p:nvGraphicFramePr>
        <p:xfrm>
          <a:off x="3883979" y="3614537"/>
          <a:ext cx="5929600" cy="1112520"/>
        </p:xfrm>
        <a:graphic>
          <a:graphicData uri="http://schemas.openxmlformats.org/drawingml/2006/table">
            <a:tbl>
              <a:tblPr firstRow="1" bandRow="1">
                <a:tableStyleId>{5C22544A-7EE6-4342-B048-85BDC9FD1C3A}</a:tableStyleId>
              </a:tblPr>
              <a:tblGrid>
                <a:gridCol w="779461">
                  <a:extLst>
                    <a:ext uri="{9D8B030D-6E8A-4147-A177-3AD203B41FA5}">
                      <a16:colId xmlns:a16="http://schemas.microsoft.com/office/drawing/2014/main" val="970199671"/>
                    </a:ext>
                  </a:extLst>
                </a:gridCol>
                <a:gridCol w="406459">
                  <a:extLst>
                    <a:ext uri="{9D8B030D-6E8A-4147-A177-3AD203B41FA5}">
                      <a16:colId xmlns:a16="http://schemas.microsoft.com/office/drawing/2014/main" val="1208143221"/>
                    </a:ext>
                  </a:extLst>
                </a:gridCol>
                <a:gridCol w="592960">
                  <a:extLst>
                    <a:ext uri="{9D8B030D-6E8A-4147-A177-3AD203B41FA5}">
                      <a16:colId xmlns:a16="http://schemas.microsoft.com/office/drawing/2014/main" val="1511726187"/>
                    </a:ext>
                  </a:extLst>
                </a:gridCol>
                <a:gridCol w="592960">
                  <a:extLst>
                    <a:ext uri="{9D8B030D-6E8A-4147-A177-3AD203B41FA5}">
                      <a16:colId xmlns:a16="http://schemas.microsoft.com/office/drawing/2014/main" val="25765893"/>
                    </a:ext>
                  </a:extLst>
                </a:gridCol>
                <a:gridCol w="592960">
                  <a:extLst>
                    <a:ext uri="{9D8B030D-6E8A-4147-A177-3AD203B41FA5}">
                      <a16:colId xmlns:a16="http://schemas.microsoft.com/office/drawing/2014/main" val="2409492669"/>
                    </a:ext>
                  </a:extLst>
                </a:gridCol>
                <a:gridCol w="592960">
                  <a:extLst>
                    <a:ext uri="{9D8B030D-6E8A-4147-A177-3AD203B41FA5}">
                      <a16:colId xmlns:a16="http://schemas.microsoft.com/office/drawing/2014/main" val="58895523"/>
                    </a:ext>
                  </a:extLst>
                </a:gridCol>
                <a:gridCol w="592960">
                  <a:extLst>
                    <a:ext uri="{9D8B030D-6E8A-4147-A177-3AD203B41FA5}">
                      <a16:colId xmlns:a16="http://schemas.microsoft.com/office/drawing/2014/main" val="1625378601"/>
                    </a:ext>
                  </a:extLst>
                </a:gridCol>
                <a:gridCol w="592960">
                  <a:extLst>
                    <a:ext uri="{9D8B030D-6E8A-4147-A177-3AD203B41FA5}">
                      <a16:colId xmlns:a16="http://schemas.microsoft.com/office/drawing/2014/main" val="27854848"/>
                    </a:ext>
                  </a:extLst>
                </a:gridCol>
                <a:gridCol w="592960">
                  <a:extLst>
                    <a:ext uri="{9D8B030D-6E8A-4147-A177-3AD203B41FA5}">
                      <a16:colId xmlns:a16="http://schemas.microsoft.com/office/drawing/2014/main" val="2594242977"/>
                    </a:ext>
                  </a:extLst>
                </a:gridCol>
                <a:gridCol w="592960">
                  <a:extLst>
                    <a:ext uri="{9D8B030D-6E8A-4147-A177-3AD203B41FA5}">
                      <a16:colId xmlns:a16="http://schemas.microsoft.com/office/drawing/2014/main" val="2320224517"/>
                    </a:ext>
                  </a:extLst>
                </a:gridCol>
              </a:tblGrid>
              <a:tr h="370840">
                <a:tc>
                  <a:txBody>
                    <a:bodyPr/>
                    <a:lstStyle/>
                    <a:p>
                      <a:pPr algn="ctr"/>
                      <a:r>
                        <a:rPr lang="zh-CN" altLang="en-US" sz="1800" dirty="0">
                          <a:solidFill>
                            <a:schemeClr val="tx1"/>
                          </a:solidFill>
                          <a:latin typeface="Times New Roman" panose="02020603050405020304" pitchFamily="18" charset="0"/>
                          <a:cs typeface="Times New Roman" panose="02020603050405020304" pitchFamily="18" charset="0"/>
                        </a:rPr>
                        <a:t>空格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&amp;</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extLst>
                  <a:ext uri="{0D108BD9-81ED-4DB2-BD59-A6C34878D82A}">
                    <a16:rowId xmlns:a16="http://schemas.microsoft.com/office/drawing/2014/main" val="4098867172"/>
                  </a:ext>
                </a:extLst>
              </a:tr>
              <a:tr h="370840">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&lt;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&gt;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extLst>
                  <a:ext uri="{0D108BD9-81ED-4DB2-BD59-A6C34878D82A}">
                    <a16:rowId xmlns:a16="http://schemas.microsoft.com/office/drawing/2014/main" val="2259266694"/>
                  </a:ext>
                </a:extLst>
              </a:tr>
              <a:tr h="370840">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tc>
                  <a:txBody>
                    <a:bodyPr/>
                    <a:lstStyle/>
                    <a:p>
                      <a:pPr algn="ctr"/>
                      <a:endParaRPr lang="zh-CN" altLang="en-US"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BF7"/>
                    </a:solidFill>
                  </a:tcPr>
                </a:tc>
                <a:extLst>
                  <a:ext uri="{0D108BD9-81ED-4DB2-BD59-A6C34878D82A}">
                    <a16:rowId xmlns:a16="http://schemas.microsoft.com/office/drawing/2014/main" val="2408727119"/>
                  </a:ext>
                </a:extLst>
              </a:tr>
            </a:tbl>
          </a:graphicData>
        </a:graphic>
      </p:graphicFrame>
      <p:sp>
        <p:nvSpPr>
          <p:cNvPr id="47" name="文本框 46">
            <a:extLst>
              <a:ext uri="{FF2B5EF4-FFF2-40B4-BE49-F238E27FC236}">
                <a16:creationId xmlns:a16="http://schemas.microsoft.com/office/drawing/2014/main" id="{AED5B055-8C76-BE31-542E-A9CCBE58E4CB}"/>
              </a:ext>
            </a:extLst>
          </p:cNvPr>
          <p:cNvSpPr txBox="1"/>
          <p:nvPr/>
        </p:nvSpPr>
        <p:spPr>
          <a:xfrm>
            <a:off x="3835434" y="4837099"/>
            <a:ext cx="6096000" cy="534634"/>
          </a:xfrm>
          <a:prstGeom prst="rect">
            <a:avLst/>
          </a:prstGeom>
          <a:noFill/>
        </p:spPr>
        <p:txBody>
          <a:bodyPr wrap="square">
            <a:spAutoFit/>
          </a:bodyPr>
          <a:lstStyle/>
          <a:p>
            <a:pPr>
              <a:lnSpc>
                <a:spcPct val="130000"/>
              </a:lnSpc>
            </a:pPr>
            <a:r>
              <a:rPr lang="zh-CN" altLang="en-US" sz="2400" b="1" u="sng" dirty="0">
                <a:solidFill>
                  <a:schemeClr val="accent1"/>
                </a:solidFill>
                <a:latin typeface="ui-sans-serif"/>
              </a:rPr>
              <a:t>常见错误</a:t>
            </a:r>
            <a:r>
              <a:rPr lang="zh-CN" altLang="en-US" u="sng" dirty="0">
                <a:solidFill>
                  <a:srgbClr val="000000"/>
                </a:solidFill>
                <a:latin typeface="ui-sans-serif"/>
              </a:rPr>
              <a:t>：中文字符，特别注意逗号、分号</a:t>
            </a:r>
            <a:endParaRPr lang="en-US" altLang="zh-CN" sz="1800" u="sng" dirty="0">
              <a:solidFill>
                <a:srgbClr val="000000"/>
              </a:solidFill>
              <a:latin typeface="ui-sans-serif"/>
            </a:endParaRPr>
          </a:p>
        </p:txBody>
      </p:sp>
    </p:spTree>
    <p:extLst>
      <p:ext uri="{BB962C8B-B14F-4D97-AF65-F5344CB8AC3E}">
        <p14:creationId xmlns:p14="http://schemas.microsoft.com/office/powerpoint/2010/main" val="3337385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834B-4976-A922-A00B-260F103E53CD}"/>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A256FE5-1B51-D8F9-5C2A-4615F74C9BB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AC3A0A80-1E01-5D7D-9F3B-EF6EA3F91FF0}"/>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2.1.2 </a:t>
            </a:r>
            <a:r>
              <a:rPr lang="zh-CN" altLang="en-US" sz="2400" b="1" dirty="0">
                <a:solidFill>
                  <a:srgbClr val="1C51C8"/>
                </a:solidFill>
                <a:ea typeface="Microsoft YaHei UI"/>
              </a:rPr>
              <a:t>基本数据类型</a:t>
            </a:r>
            <a:endParaRPr lang="zh-CN" sz="2400" b="1" dirty="0">
              <a:solidFill>
                <a:srgbClr val="1C51C8"/>
              </a:solidFill>
            </a:endParaRPr>
          </a:p>
        </p:txBody>
      </p:sp>
      <p:grpSp>
        <p:nvGrpSpPr>
          <p:cNvPr id="5" name="组合 4">
            <a:extLst>
              <a:ext uri="{FF2B5EF4-FFF2-40B4-BE49-F238E27FC236}">
                <a16:creationId xmlns:a16="http://schemas.microsoft.com/office/drawing/2014/main" id="{3A3F4DF4-5BD7-E3B4-C939-7065E3300CA2}"/>
              </a:ext>
            </a:extLst>
          </p:cNvPr>
          <p:cNvGrpSpPr/>
          <p:nvPr/>
        </p:nvGrpSpPr>
        <p:grpSpPr>
          <a:xfrm>
            <a:off x="4014422" y="1160738"/>
            <a:ext cx="449993" cy="103462"/>
            <a:chOff x="2488823" y="1260501"/>
            <a:chExt cx="449993" cy="103462"/>
          </a:xfrm>
        </p:grpSpPr>
        <p:sp>
          <p:nvSpPr>
            <p:cNvPr id="6" name="平行四边形 5">
              <a:extLst>
                <a:ext uri="{FF2B5EF4-FFF2-40B4-BE49-F238E27FC236}">
                  <a16:creationId xmlns:a16="http://schemas.microsoft.com/office/drawing/2014/main" id="{3AE1E7BE-32FF-9096-0CFB-2D209AB2EDA8}"/>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D080769C-750D-7C73-5874-0813D7809598}"/>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D8003123-C68D-27C3-6866-E1625FFDBB7E}"/>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1181BBE2-8A2A-2584-C752-DF1005885480}"/>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86426579-5FD4-11FD-B7C3-57A80DCC07F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aphicFrame>
        <p:nvGraphicFramePr>
          <p:cNvPr id="4" name="表格 3">
            <a:extLst>
              <a:ext uri="{FF2B5EF4-FFF2-40B4-BE49-F238E27FC236}">
                <a16:creationId xmlns:a16="http://schemas.microsoft.com/office/drawing/2014/main" id="{BADAEA81-A43B-48B1-DE4D-245E0D34FA70}"/>
              </a:ext>
            </a:extLst>
          </p:cNvPr>
          <p:cNvGraphicFramePr>
            <a:graphicFrameLocks noGrp="1"/>
          </p:cNvGraphicFramePr>
          <p:nvPr>
            <p:extLst>
              <p:ext uri="{D42A27DB-BD31-4B8C-83A1-F6EECF244321}">
                <p14:modId xmlns:p14="http://schemas.microsoft.com/office/powerpoint/2010/main" val="1310970613"/>
              </p:ext>
            </p:extLst>
          </p:nvPr>
        </p:nvGraphicFramePr>
        <p:xfrm>
          <a:off x="673825" y="1522284"/>
          <a:ext cx="10039740" cy="4781807"/>
        </p:xfrm>
        <a:graphic>
          <a:graphicData uri="http://schemas.openxmlformats.org/drawingml/2006/table">
            <a:tbl>
              <a:tblPr>
                <a:tableStyleId>{5C22544A-7EE6-4342-B048-85BDC9FD1C3A}</a:tableStyleId>
              </a:tblPr>
              <a:tblGrid>
                <a:gridCol w="3346580">
                  <a:extLst>
                    <a:ext uri="{9D8B030D-6E8A-4147-A177-3AD203B41FA5}">
                      <a16:colId xmlns:a16="http://schemas.microsoft.com/office/drawing/2014/main" val="1441774743"/>
                    </a:ext>
                  </a:extLst>
                </a:gridCol>
                <a:gridCol w="3346580">
                  <a:extLst>
                    <a:ext uri="{9D8B030D-6E8A-4147-A177-3AD203B41FA5}">
                      <a16:colId xmlns:a16="http://schemas.microsoft.com/office/drawing/2014/main" val="4136761604"/>
                    </a:ext>
                  </a:extLst>
                </a:gridCol>
                <a:gridCol w="3346580">
                  <a:extLst>
                    <a:ext uri="{9D8B030D-6E8A-4147-A177-3AD203B41FA5}">
                      <a16:colId xmlns:a16="http://schemas.microsoft.com/office/drawing/2014/main" val="4135101016"/>
                    </a:ext>
                  </a:extLst>
                </a:gridCol>
              </a:tblGrid>
              <a:tr h="437145">
                <a:tc>
                  <a:txBody>
                    <a:bodyPr/>
                    <a:lstStyle/>
                    <a:p>
                      <a:pPr algn="ctr">
                        <a:buNone/>
                      </a:pPr>
                      <a:r>
                        <a:rPr lang="zh-CN" sz="1600" dirty="0">
                          <a:effectLst/>
                          <a:latin typeface="Times New Roman" panose="02020603050405020304" pitchFamily="18" charset="0"/>
                          <a:cs typeface="Times New Roman" panose="02020603050405020304" pitchFamily="18" charset="0"/>
                        </a:rPr>
                        <a:t>类型</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字节</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取值简要范围</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684446126"/>
                  </a:ext>
                </a:extLst>
              </a:tr>
              <a:tr h="462449">
                <a:tc>
                  <a:txBody>
                    <a:bodyPr/>
                    <a:lstStyle/>
                    <a:p>
                      <a:pPr algn="ctr">
                        <a:buNone/>
                      </a:pPr>
                      <a:r>
                        <a:rPr lang="zh-CN" sz="1600">
                          <a:effectLst/>
                          <a:latin typeface="Times New Roman" panose="02020603050405020304" pitchFamily="18" charset="0"/>
                          <a:cs typeface="Times New Roman" panose="02020603050405020304" pitchFamily="18" charset="0"/>
                        </a:rPr>
                        <a:t>bool</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1</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false (0) /true (非 0)</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730533727"/>
                  </a:ext>
                </a:extLst>
              </a:tr>
              <a:tr h="409429">
                <a:tc>
                  <a:txBody>
                    <a:bodyPr/>
                    <a:lstStyle/>
                    <a:p>
                      <a:pPr algn="ctr">
                        <a:buNone/>
                      </a:pPr>
                      <a:r>
                        <a:rPr lang="zh-CN" sz="1600">
                          <a:effectLst/>
                          <a:latin typeface="Times New Roman" panose="02020603050405020304" pitchFamily="18" charset="0"/>
                          <a:cs typeface="Times New Roman" panose="02020603050405020304" pitchFamily="18" charset="0"/>
                        </a:rPr>
                        <a:t>char / signed char</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1</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-128 ~ 127</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050732968"/>
                  </a:ext>
                </a:extLst>
              </a:tr>
              <a:tr h="329900">
                <a:tc>
                  <a:txBody>
                    <a:bodyPr/>
                    <a:lstStyle/>
                    <a:p>
                      <a:pPr algn="ctr">
                        <a:buNone/>
                      </a:pPr>
                      <a:r>
                        <a:rPr lang="zh-CN" sz="1600" dirty="0">
                          <a:effectLst/>
                          <a:latin typeface="Times New Roman" panose="02020603050405020304" pitchFamily="18" charset="0"/>
                          <a:cs typeface="Times New Roman" panose="02020603050405020304" pitchFamily="18" charset="0"/>
                        </a:rPr>
                        <a:t>unsigned char</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1</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0 ~ 255</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543358892"/>
                  </a:ext>
                </a:extLst>
              </a:tr>
              <a:tr h="329900">
                <a:tc>
                  <a:txBody>
                    <a:bodyPr/>
                    <a:lstStyle/>
                    <a:p>
                      <a:pPr algn="ctr">
                        <a:buNone/>
                      </a:pPr>
                      <a:r>
                        <a:rPr lang="zh-CN" sz="1600">
                          <a:effectLst/>
                          <a:latin typeface="Times New Roman" panose="02020603050405020304" pitchFamily="18" charset="0"/>
                          <a:cs typeface="Times New Roman" panose="02020603050405020304" pitchFamily="18" charset="0"/>
                        </a:rPr>
                        <a:t>short</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2</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-32768~32767</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582383759"/>
                  </a:ext>
                </a:extLst>
              </a:tr>
              <a:tr h="356409">
                <a:tc>
                  <a:txBody>
                    <a:bodyPr/>
                    <a:lstStyle/>
                    <a:p>
                      <a:pPr algn="ctr">
                        <a:buNone/>
                      </a:pPr>
                      <a:r>
                        <a:rPr lang="zh-CN" sz="1600">
                          <a:effectLst/>
                          <a:latin typeface="Times New Roman" panose="02020603050405020304" pitchFamily="18" charset="0"/>
                          <a:cs typeface="Times New Roman" panose="02020603050405020304" pitchFamily="18" charset="0"/>
                        </a:rPr>
                        <a:t>unsigned short</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2</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0~65535</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530788838"/>
                  </a:ext>
                </a:extLst>
              </a:tr>
              <a:tr h="329900">
                <a:tc>
                  <a:txBody>
                    <a:bodyPr/>
                    <a:lstStyle/>
                    <a:p>
                      <a:pPr algn="ctr">
                        <a:buNone/>
                      </a:pPr>
                      <a:r>
                        <a:rPr lang="zh-CN" sz="1600">
                          <a:effectLst/>
                          <a:latin typeface="Times New Roman" panose="02020603050405020304" pitchFamily="18" charset="0"/>
                          <a:cs typeface="Times New Roman" panose="02020603050405020304" pitchFamily="18" charset="0"/>
                        </a:rPr>
                        <a:t>int</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4</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-2¹⁰³¹ ~ 2³¹‑1</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569463322"/>
                  </a:ext>
                </a:extLst>
              </a:tr>
              <a:tr h="303390">
                <a:tc>
                  <a:txBody>
                    <a:bodyPr/>
                    <a:lstStyle/>
                    <a:p>
                      <a:pPr algn="ctr">
                        <a:buNone/>
                      </a:pPr>
                      <a:r>
                        <a:rPr lang="zh-CN" sz="1600">
                          <a:effectLst/>
                          <a:latin typeface="Times New Roman" panose="02020603050405020304" pitchFamily="18" charset="0"/>
                          <a:cs typeface="Times New Roman" panose="02020603050405020304" pitchFamily="18" charset="0"/>
                        </a:rPr>
                        <a:t>unsigned int</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4</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0 ~ 2³²‑1</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989910802"/>
                  </a:ext>
                </a:extLst>
              </a:tr>
              <a:tr h="515468">
                <a:tc>
                  <a:txBody>
                    <a:bodyPr/>
                    <a:lstStyle/>
                    <a:p>
                      <a:pPr algn="ctr">
                        <a:buNone/>
                      </a:pPr>
                      <a:r>
                        <a:rPr lang="zh-CN" sz="1600">
                          <a:effectLst/>
                          <a:latin typeface="Times New Roman" panose="02020603050405020304" pitchFamily="18" charset="0"/>
                          <a:cs typeface="Times New Roman" panose="02020603050405020304" pitchFamily="18" charset="0"/>
                        </a:rPr>
                        <a:t>long</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4(Windows)/8(Linux)</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系统相关</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738621898"/>
                  </a:ext>
                </a:extLst>
              </a:tr>
              <a:tr h="409429">
                <a:tc>
                  <a:txBody>
                    <a:bodyPr/>
                    <a:lstStyle/>
                    <a:p>
                      <a:pPr algn="ctr">
                        <a:buNone/>
                      </a:pPr>
                      <a:r>
                        <a:rPr lang="zh-CN" sz="1600">
                          <a:effectLst/>
                          <a:latin typeface="Times New Roman" panose="02020603050405020304" pitchFamily="18" charset="0"/>
                          <a:cs typeface="Times New Roman" panose="02020603050405020304" pitchFamily="18" charset="0"/>
                        </a:rPr>
                        <a:t>float</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4</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±3.4e±38，有效数字 7 位</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137939094"/>
                  </a:ext>
                </a:extLst>
              </a:tr>
              <a:tr h="462449">
                <a:tc>
                  <a:txBody>
                    <a:bodyPr/>
                    <a:lstStyle/>
                    <a:p>
                      <a:pPr algn="ctr">
                        <a:buNone/>
                      </a:pPr>
                      <a:r>
                        <a:rPr lang="zh-CN" sz="1600">
                          <a:effectLst/>
                          <a:latin typeface="Times New Roman" panose="02020603050405020304" pitchFamily="18" charset="0"/>
                          <a:cs typeface="Times New Roman" panose="02020603050405020304" pitchFamily="18" charset="0"/>
                        </a:rPr>
                        <a:t>double</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8</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±1.7e±308，有效数字 15 位</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087264339"/>
                  </a:ext>
                </a:extLst>
              </a:tr>
              <a:tr h="435939">
                <a:tc>
                  <a:txBody>
                    <a:bodyPr/>
                    <a:lstStyle/>
                    <a:p>
                      <a:pPr algn="ctr">
                        <a:buNone/>
                      </a:pPr>
                      <a:r>
                        <a:rPr lang="zh-CN" sz="1600" dirty="0">
                          <a:effectLst/>
                          <a:latin typeface="Times New Roman" panose="02020603050405020304" pitchFamily="18" charset="0"/>
                          <a:cs typeface="Times New Roman" panose="02020603050405020304" pitchFamily="18" charset="0"/>
                        </a:rPr>
                        <a:t>void</a:t>
                      </a:r>
                    </a:p>
                  </a:txBody>
                  <a:tcPr marL="5677" marR="5677" marT="5677" marB="5677" anchor="ctr">
                    <a:lnL w="12700"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0</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无具体值，用作无返回、无类型指针</a:t>
                      </a:r>
                    </a:p>
                  </a:txBody>
                  <a:tcPr marL="5677" marR="5677" marT="5677" marB="5677"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367402"/>
                  </a:ext>
                </a:extLst>
              </a:tr>
            </a:tbl>
          </a:graphicData>
        </a:graphic>
      </p:graphicFrame>
    </p:spTree>
    <p:extLst>
      <p:ext uri="{BB962C8B-B14F-4D97-AF65-F5344CB8AC3E}">
        <p14:creationId xmlns:p14="http://schemas.microsoft.com/office/powerpoint/2010/main" val="158177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2D33-19D9-B985-C7CD-0548963D7E6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1794347-8BED-730D-018C-5014B4AE7EE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9E1B64DF-9F33-2A71-639B-A537AACC2EA5}"/>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2.1.3</a:t>
            </a:r>
            <a:r>
              <a:rPr lang="zh-CN" altLang="en-US" sz="2400" b="1" dirty="0">
                <a:solidFill>
                  <a:srgbClr val="1C51C8"/>
                </a:solidFill>
                <a:ea typeface="Microsoft YaHei UI"/>
              </a:rPr>
              <a:t>数值</a:t>
            </a:r>
            <a:endParaRPr lang="zh-CN" sz="2400" b="1" dirty="0">
              <a:solidFill>
                <a:srgbClr val="1C51C8"/>
              </a:solidFill>
            </a:endParaRPr>
          </a:p>
        </p:txBody>
      </p:sp>
      <p:grpSp>
        <p:nvGrpSpPr>
          <p:cNvPr id="5" name="组合 4">
            <a:extLst>
              <a:ext uri="{FF2B5EF4-FFF2-40B4-BE49-F238E27FC236}">
                <a16:creationId xmlns:a16="http://schemas.microsoft.com/office/drawing/2014/main" id="{B6D86F00-0B11-4BA6-99A0-A9F900FBA0B2}"/>
              </a:ext>
            </a:extLst>
          </p:cNvPr>
          <p:cNvGrpSpPr/>
          <p:nvPr/>
        </p:nvGrpSpPr>
        <p:grpSpPr>
          <a:xfrm>
            <a:off x="2605492" y="1160738"/>
            <a:ext cx="449993" cy="103462"/>
            <a:chOff x="2488823" y="1260501"/>
            <a:chExt cx="449993" cy="103462"/>
          </a:xfrm>
        </p:grpSpPr>
        <p:sp>
          <p:nvSpPr>
            <p:cNvPr id="6" name="平行四边形 5">
              <a:extLst>
                <a:ext uri="{FF2B5EF4-FFF2-40B4-BE49-F238E27FC236}">
                  <a16:creationId xmlns:a16="http://schemas.microsoft.com/office/drawing/2014/main" id="{E19ACF50-64F0-C87C-65F5-BAA696056A35}"/>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EE795480-8721-C9AF-46C6-84BBBA3D2B00}"/>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566434F4-92F3-7C43-7E80-231CA4369041}"/>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BFE5AC9F-23CA-94B0-0803-D6181F5A2795}"/>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89605287-6C55-4F71-F747-B4064699C0DF}"/>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0" name="Rectangle 112">
            <a:extLst>
              <a:ext uri="{FF2B5EF4-FFF2-40B4-BE49-F238E27FC236}">
                <a16:creationId xmlns:a16="http://schemas.microsoft.com/office/drawing/2014/main" id="{1C0047D5-80DD-DF0C-A08D-EE977CFBF93E}"/>
              </a:ext>
            </a:extLst>
          </p:cNvPr>
          <p:cNvSpPr>
            <a:spLocks noChangeArrowheads="1"/>
          </p:cNvSpPr>
          <p:nvPr/>
        </p:nvSpPr>
        <p:spPr bwMode="auto">
          <a:xfrm>
            <a:off x="669384" y="1685514"/>
            <a:ext cx="10029096"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dirty="0">
                <a:solidFill>
                  <a:srgbClr val="FF0000"/>
                </a:solidFill>
              </a:rPr>
              <a:t>      </a:t>
            </a:r>
            <a:r>
              <a:rPr lang="zh-CN" altLang="en-US" sz="1800" b="1" dirty="0">
                <a:solidFill>
                  <a:srgbClr val="FF0000"/>
                </a:solidFill>
              </a:rPr>
              <a:t>数值</a:t>
            </a:r>
            <a:r>
              <a:rPr lang="zh-CN" altLang="en-US" sz="1800" dirty="0"/>
              <a:t>就是指直接参加运算的数。在有的教科书上称为文字常量</a:t>
            </a:r>
            <a:r>
              <a:rPr lang="en-US" altLang="zh-CN" sz="1800" dirty="0"/>
              <a:t>(literal constant)</a:t>
            </a:r>
            <a:r>
              <a:rPr lang="zh-CN" altLang="en-US" sz="1800" dirty="0"/>
              <a:t>或常量。</a:t>
            </a:r>
            <a:endParaRPr lang="en-US" altLang="zh-CN" sz="1800" dirty="0"/>
          </a:p>
          <a:p>
            <a:pPr eaLnBrk="1" hangingPunct="1">
              <a:spcBef>
                <a:spcPct val="0"/>
              </a:spcBef>
              <a:buClrTx/>
              <a:buSzTx/>
              <a:buFontTx/>
              <a:buNone/>
            </a:pPr>
            <a:r>
              <a:rPr lang="en-US" altLang="zh-CN" sz="1800" b="1" dirty="0">
                <a:solidFill>
                  <a:srgbClr val="FF0000"/>
                </a:solidFill>
              </a:rPr>
              <a:t>      </a:t>
            </a:r>
            <a:r>
              <a:rPr lang="zh-CN" altLang="en-US" sz="1800" b="1" dirty="0">
                <a:solidFill>
                  <a:srgbClr val="FF0000"/>
                </a:solidFill>
              </a:rPr>
              <a:t>文字</a:t>
            </a:r>
            <a:r>
              <a:rPr lang="zh-CN" altLang="en-US" sz="1800" dirty="0"/>
              <a:t>是程序中直接用符号表示的数值，</a:t>
            </a:r>
            <a:r>
              <a:rPr lang="zh-CN" altLang="en-US" sz="1800" b="1" dirty="0">
                <a:solidFill>
                  <a:srgbClr val="FF0000"/>
                </a:solidFill>
              </a:rPr>
              <a:t>常量</a:t>
            </a:r>
            <a:r>
              <a:rPr lang="zh-CN" altLang="en-US" sz="1800" dirty="0"/>
              <a:t>是指在程序运行过程中，其值不能被改变的量。</a:t>
            </a:r>
          </a:p>
        </p:txBody>
      </p:sp>
      <p:sp>
        <p:nvSpPr>
          <p:cNvPr id="22" name="Rectangle 114">
            <a:extLst>
              <a:ext uri="{FF2B5EF4-FFF2-40B4-BE49-F238E27FC236}">
                <a16:creationId xmlns:a16="http://schemas.microsoft.com/office/drawing/2014/main" id="{44D4F9E8-4DDC-0B27-73F1-5A3AD3954210}"/>
              </a:ext>
            </a:extLst>
          </p:cNvPr>
          <p:cNvSpPr>
            <a:spLocks noChangeArrowheads="1"/>
          </p:cNvSpPr>
          <p:nvPr/>
        </p:nvSpPr>
        <p:spPr bwMode="auto">
          <a:xfrm>
            <a:off x="1029746" y="3287547"/>
            <a:ext cx="3148013"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a:t>各种进制的整数表示如下： </a:t>
            </a:r>
          </a:p>
        </p:txBody>
      </p:sp>
      <p:grpSp>
        <p:nvGrpSpPr>
          <p:cNvPr id="23" name="Group 117">
            <a:extLst>
              <a:ext uri="{FF2B5EF4-FFF2-40B4-BE49-F238E27FC236}">
                <a16:creationId xmlns:a16="http://schemas.microsoft.com/office/drawing/2014/main" id="{4AAA4E7A-BC9C-E69C-E3C9-7F64A2809087}"/>
              </a:ext>
            </a:extLst>
          </p:cNvPr>
          <p:cNvGrpSpPr>
            <a:grpSpLocks/>
          </p:cNvGrpSpPr>
          <p:nvPr/>
        </p:nvGrpSpPr>
        <p:grpSpPr bwMode="auto">
          <a:xfrm>
            <a:off x="705896" y="3644734"/>
            <a:ext cx="10983184" cy="1314450"/>
            <a:chOff x="340" y="2136"/>
            <a:chExt cx="5284" cy="828"/>
          </a:xfrm>
        </p:grpSpPr>
        <p:sp>
          <p:nvSpPr>
            <p:cNvPr id="24" name="Rectangle 115">
              <a:extLst>
                <a:ext uri="{FF2B5EF4-FFF2-40B4-BE49-F238E27FC236}">
                  <a16:creationId xmlns:a16="http://schemas.microsoft.com/office/drawing/2014/main" id="{83CA66E7-D3EB-A5FD-B075-9913E2EE9542}"/>
                </a:ext>
              </a:extLst>
            </p:cNvPr>
            <p:cNvSpPr>
              <a:spLocks noChangeArrowheads="1"/>
            </p:cNvSpPr>
            <p:nvPr/>
          </p:nvSpPr>
          <p:spPr bwMode="auto">
            <a:xfrm>
              <a:off x="589" y="2136"/>
              <a:ext cx="1208"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a:solidFill>
                    <a:srgbClr val="003399"/>
                  </a:solidFill>
                </a:rPr>
                <a:t>(1) </a:t>
              </a:r>
              <a:r>
                <a:rPr lang="zh-CN" altLang="en-US" sz="1800" b="1">
                  <a:solidFill>
                    <a:srgbClr val="003399"/>
                  </a:solidFill>
                </a:rPr>
                <a:t>十进制整数</a:t>
              </a:r>
              <a:r>
                <a:rPr lang="zh-CN" altLang="en-US" sz="1800">
                  <a:solidFill>
                    <a:srgbClr val="003399"/>
                  </a:solidFill>
                </a:rPr>
                <a:t> </a:t>
              </a:r>
            </a:p>
          </p:txBody>
        </p:sp>
        <p:sp>
          <p:nvSpPr>
            <p:cNvPr id="25" name="Rectangle 116">
              <a:extLst>
                <a:ext uri="{FF2B5EF4-FFF2-40B4-BE49-F238E27FC236}">
                  <a16:creationId xmlns:a16="http://schemas.microsoft.com/office/drawing/2014/main" id="{BCBD62F9-4B69-9E2F-9C7E-1F3E2634C1E3}"/>
                </a:ext>
              </a:extLst>
            </p:cNvPr>
            <p:cNvSpPr>
              <a:spLocks noChangeArrowheads="1"/>
            </p:cNvSpPr>
            <p:nvPr/>
          </p:nvSpPr>
          <p:spPr bwMode="auto">
            <a:xfrm>
              <a:off x="340" y="2341"/>
              <a:ext cx="5284" cy="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a:t>
              </a:r>
              <a:r>
                <a:rPr lang="zh-CN" altLang="en-US" sz="1800" dirty="0"/>
                <a:t>十进制是整型数据的默认表示形式，不需要加任何前缀。我们熟悉的数学中的数据就是用十进制表示的。十进制使用的数字有</a:t>
              </a:r>
              <a:r>
                <a:rPr lang="en-US" altLang="zh-CN" sz="1800" dirty="0"/>
                <a:t>0</a:t>
              </a:r>
              <a:r>
                <a:rPr lang="zh-CN" altLang="en-US" sz="1800" dirty="0"/>
                <a:t>、</a:t>
              </a:r>
              <a:r>
                <a:rPr lang="en-US" altLang="zh-CN" sz="1800" dirty="0"/>
                <a:t>1</a:t>
              </a:r>
              <a:r>
                <a:rPr lang="zh-CN" altLang="en-US" sz="1800" dirty="0"/>
                <a:t>、</a:t>
              </a:r>
              <a:r>
                <a:rPr lang="en-US" altLang="zh-CN" sz="1800" dirty="0"/>
                <a:t>2</a:t>
              </a:r>
              <a:r>
                <a:rPr lang="zh-CN" altLang="en-US" sz="1800" dirty="0"/>
                <a:t>、</a:t>
              </a:r>
              <a:r>
                <a:rPr lang="en-US" altLang="zh-CN" sz="1800" dirty="0"/>
                <a:t>3</a:t>
              </a:r>
              <a:r>
                <a:rPr lang="zh-CN" altLang="en-US" sz="1800" dirty="0"/>
                <a:t>、</a:t>
              </a:r>
              <a:r>
                <a:rPr lang="en-US" altLang="zh-CN" sz="1800" dirty="0"/>
                <a:t>4</a:t>
              </a:r>
              <a:r>
                <a:rPr lang="zh-CN" altLang="en-US" sz="1800" dirty="0"/>
                <a:t>、</a:t>
              </a:r>
              <a:r>
                <a:rPr lang="en-US" altLang="zh-CN" sz="1800" dirty="0"/>
                <a:t>5</a:t>
              </a:r>
              <a:r>
                <a:rPr lang="zh-CN" altLang="en-US" sz="1800" dirty="0"/>
                <a:t>、</a:t>
              </a:r>
              <a:r>
                <a:rPr lang="en-US" altLang="zh-CN" sz="1800" dirty="0"/>
                <a:t>6</a:t>
              </a:r>
              <a:r>
                <a:rPr lang="zh-CN" altLang="en-US" sz="1800" dirty="0"/>
                <a:t>、</a:t>
              </a:r>
              <a:r>
                <a:rPr lang="en-US" altLang="zh-CN" sz="1800" dirty="0"/>
                <a:t>7</a:t>
              </a:r>
              <a:r>
                <a:rPr lang="zh-CN" altLang="en-US" sz="1800" dirty="0"/>
                <a:t>、</a:t>
              </a:r>
              <a:r>
                <a:rPr lang="en-US" altLang="zh-CN" sz="1800" dirty="0"/>
                <a:t>8</a:t>
              </a:r>
              <a:r>
                <a:rPr lang="zh-CN" altLang="en-US" sz="1800" dirty="0"/>
                <a:t>、</a:t>
              </a:r>
              <a:r>
                <a:rPr lang="en-US" altLang="zh-CN" sz="1800" dirty="0"/>
                <a:t>9</a:t>
              </a:r>
              <a:r>
                <a:rPr lang="zh-CN" altLang="en-US" sz="1800" dirty="0"/>
                <a:t>。如：</a:t>
              </a:r>
              <a:r>
                <a:rPr lang="en-US" altLang="zh-CN" sz="1800" dirty="0"/>
                <a:t>123</a:t>
              </a:r>
              <a:r>
                <a:rPr lang="zh-CN" altLang="en-US" sz="1800" dirty="0"/>
                <a:t>、</a:t>
              </a:r>
              <a:r>
                <a:rPr lang="en-US" altLang="zh-CN" sz="1800" dirty="0"/>
                <a:t>456</a:t>
              </a:r>
              <a:r>
                <a:rPr lang="zh-CN" altLang="en-US" sz="1800" dirty="0"/>
                <a:t>、</a:t>
              </a:r>
              <a:r>
                <a:rPr lang="en-US" altLang="zh-CN" sz="1800" dirty="0"/>
                <a:t>1</a:t>
              </a:r>
              <a:r>
                <a:rPr lang="zh-CN" altLang="en-US" sz="1800" dirty="0"/>
                <a:t>、</a:t>
              </a:r>
              <a:r>
                <a:rPr lang="en-US" altLang="zh-CN" sz="1800" dirty="0"/>
                <a:t>-123</a:t>
              </a:r>
              <a:r>
                <a:rPr lang="zh-CN" altLang="en-US" sz="1800" dirty="0"/>
                <a:t>都是十进制整数。 </a:t>
              </a:r>
            </a:p>
          </p:txBody>
        </p:sp>
      </p:grpSp>
      <p:grpSp>
        <p:nvGrpSpPr>
          <p:cNvPr id="26" name="Group 118">
            <a:extLst>
              <a:ext uri="{FF2B5EF4-FFF2-40B4-BE49-F238E27FC236}">
                <a16:creationId xmlns:a16="http://schemas.microsoft.com/office/drawing/2014/main" id="{0848F098-BC47-D71F-10FE-54F6B3F4734E}"/>
              </a:ext>
            </a:extLst>
          </p:cNvPr>
          <p:cNvGrpSpPr>
            <a:grpSpLocks/>
          </p:cNvGrpSpPr>
          <p:nvPr/>
        </p:nvGrpSpPr>
        <p:grpSpPr bwMode="auto">
          <a:xfrm>
            <a:off x="669384" y="4868697"/>
            <a:ext cx="11278776" cy="1314450"/>
            <a:chOff x="340" y="2136"/>
            <a:chExt cx="5284" cy="828"/>
          </a:xfrm>
        </p:grpSpPr>
        <p:sp>
          <p:nvSpPr>
            <p:cNvPr id="27" name="Rectangle 119">
              <a:extLst>
                <a:ext uri="{FF2B5EF4-FFF2-40B4-BE49-F238E27FC236}">
                  <a16:creationId xmlns:a16="http://schemas.microsoft.com/office/drawing/2014/main" id="{5D89E59A-9B5D-367C-964E-3A03ABFA4AE5}"/>
                </a:ext>
              </a:extLst>
            </p:cNvPr>
            <p:cNvSpPr>
              <a:spLocks noChangeArrowheads="1"/>
            </p:cNvSpPr>
            <p:nvPr/>
          </p:nvSpPr>
          <p:spPr bwMode="auto">
            <a:xfrm>
              <a:off x="589" y="2136"/>
              <a:ext cx="1208"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a:solidFill>
                    <a:srgbClr val="003399"/>
                  </a:solidFill>
                </a:rPr>
                <a:t>(2) </a:t>
              </a:r>
              <a:r>
                <a:rPr lang="zh-CN" altLang="en-US" sz="1800" b="1">
                  <a:solidFill>
                    <a:srgbClr val="003399"/>
                  </a:solidFill>
                </a:rPr>
                <a:t>八进制整数</a:t>
              </a:r>
              <a:r>
                <a:rPr lang="zh-CN" altLang="en-US" sz="1800">
                  <a:solidFill>
                    <a:srgbClr val="003399"/>
                  </a:solidFill>
                </a:rPr>
                <a:t> </a:t>
              </a:r>
            </a:p>
          </p:txBody>
        </p:sp>
        <p:sp>
          <p:nvSpPr>
            <p:cNvPr id="28" name="Rectangle 120">
              <a:extLst>
                <a:ext uri="{FF2B5EF4-FFF2-40B4-BE49-F238E27FC236}">
                  <a16:creationId xmlns:a16="http://schemas.microsoft.com/office/drawing/2014/main" id="{8822652E-61B1-44DD-F164-2057A3860CDC}"/>
                </a:ext>
              </a:extLst>
            </p:cNvPr>
            <p:cNvSpPr>
              <a:spLocks noChangeArrowheads="1"/>
            </p:cNvSpPr>
            <p:nvPr/>
          </p:nvSpPr>
          <p:spPr bwMode="auto">
            <a:xfrm>
              <a:off x="340" y="2341"/>
              <a:ext cx="5284" cy="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zh-CN" altLang="en-US" sz="1800" dirty="0"/>
                <a:t>以数字</a:t>
              </a:r>
              <a:r>
                <a:rPr lang="en-US" altLang="zh-CN" sz="1800" dirty="0"/>
                <a:t>0</a:t>
              </a:r>
              <a:r>
                <a:rPr lang="zh-CN" altLang="en-US" sz="1800" dirty="0"/>
                <a:t>作为前缀</a:t>
              </a:r>
              <a:r>
                <a:rPr lang="en-US" altLang="zh-CN" sz="1800" dirty="0"/>
                <a:t>, </a:t>
              </a:r>
              <a:r>
                <a:rPr lang="zh-CN" altLang="en-US" sz="1800" dirty="0"/>
                <a:t>数字为</a:t>
              </a:r>
              <a:r>
                <a:rPr lang="en-US" altLang="zh-CN" sz="1800" dirty="0"/>
                <a:t>0</a:t>
              </a:r>
              <a:r>
                <a:rPr lang="zh-CN" altLang="en-US" sz="1800" dirty="0"/>
                <a:t>、</a:t>
              </a:r>
              <a:r>
                <a:rPr lang="en-US" altLang="zh-CN" sz="1800" dirty="0"/>
                <a:t>1</a:t>
              </a:r>
              <a:r>
                <a:rPr lang="zh-CN" altLang="en-US" sz="1800" dirty="0"/>
                <a:t>、</a:t>
              </a:r>
              <a:r>
                <a:rPr lang="en-US" altLang="zh-CN" sz="1800" dirty="0"/>
                <a:t>2</a:t>
              </a:r>
              <a:r>
                <a:rPr lang="zh-CN" altLang="en-US" sz="1800" dirty="0"/>
                <a:t>、</a:t>
              </a:r>
              <a:r>
                <a:rPr lang="en-US" altLang="zh-CN" sz="1800" dirty="0"/>
                <a:t>3</a:t>
              </a:r>
              <a:r>
                <a:rPr lang="zh-CN" altLang="en-US" sz="1800" dirty="0"/>
                <a:t>、</a:t>
              </a:r>
              <a:r>
                <a:rPr lang="en-US" altLang="zh-CN" sz="1800" dirty="0"/>
                <a:t>4</a:t>
              </a:r>
              <a:r>
                <a:rPr lang="zh-CN" altLang="en-US" sz="1800" dirty="0"/>
                <a:t>、</a:t>
              </a:r>
              <a:r>
                <a:rPr lang="en-US" altLang="zh-CN" sz="1800" dirty="0"/>
                <a:t>5</a:t>
              </a:r>
              <a:r>
                <a:rPr lang="zh-CN" altLang="en-US" sz="1800" dirty="0"/>
                <a:t>、</a:t>
              </a:r>
              <a:r>
                <a:rPr lang="en-US" altLang="zh-CN" sz="1800" dirty="0"/>
                <a:t>6</a:t>
              </a:r>
              <a:r>
                <a:rPr lang="zh-CN" altLang="en-US" sz="1800" dirty="0"/>
                <a:t>、</a:t>
              </a:r>
              <a:r>
                <a:rPr lang="en-US" altLang="zh-CN" sz="1800" dirty="0"/>
                <a:t>7</a:t>
              </a:r>
              <a:r>
                <a:rPr lang="zh-CN" altLang="en-US" sz="1800" dirty="0"/>
                <a:t>。如：</a:t>
              </a:r>
              <a:r>
                <a:rPr lang="en-US" altLang="zh-CN" sz="1800" dirty="0"/>
                <a:t>0123</a:t>
              </a:r>
              <a:r>
                <a:rPr lang="zh-CN" altLang="en-US" sz="1800" dirty="0"/>
                <a:t>表示八进制数</a:t>
              </a:r>
              <a:r>
                <a:rPr lang="en-US" altLang="zh-CN" sz="1800" dirty="0"/>
                <a:t>123</a:t>
              </a:r>
              <a:r>
                <a:rPr lang="zh-CN" altLang="en-US" sz="1800" dirty="0"/>
                <a:t>即</a:t>
              </a:r>
              <a:r>
                <a:rPr lang="en-US" altLang="zh-CN" sz="1800" dirty="0"/>
                <a:t>(123)8</a:t>
              </a:r>
              <a:r>
                <a:rPr lang="zh-CN" altLang="en-US" sz="1800" dirty="0"/>
                <a:t>。其值为：</a:t>
              </a:r>
              <a:r>
                <a:rPr lang="en-US" altLang="zh-CN" sz="1800" dirty="0"/>
                <a:t>1×82+2×81+3×80</a:t>
              </a:r>
              <a:r>
                <a:rPr lang="zh-CN" altLang="en-US" sz="1800" dirty="0"/>
                <a:t>，等于十进制数</a:t>
              </a:r>
              <a:r>
                <a:rPr lang="en-US" altLang="zh-CN" sz="1800" dirty="0"/>
                <a:t>83</a:t>
              </a:r>
              <a:r>
                <a:rPr lang="zh-CN" altLang="en-US" sz="1800" dirty="0"/>
                <a:t>。</a:t>
              </a:r>
              <a:r>
                <a:rPr lang="en-US" altLang="zh-CN" sz="1800" dirty="0"/>
                <a:t>-017</a:t>
              </a:r>
              <a:r>
                <a:rPr lang="zh-CN" altLang="en-US" sz="1800" dirty="0"/>
                <a:t>表示八进制数</a:t>
              </a:r>
              <a:r>
                <a:rPr lang="en-US" altLang="zh-CN" sz="1800" dirty="0"/>
                <a:t>(-17)8</a:t>
              </a:r>
              <a:r>
                <a:rPr lang="zh-CN" altLang="en-US" sz="1800" dirty="0"/>
                <a:t>，即十进制数</a:t>
              </a:r>
              <a:r>
                <a:rPr lang="en-US" altLang="zh-CN" sz="1800" dirty="0"/>
                <a:t>-15</a:t>
              </a:r>
              <a:r>
                <a:rPr lang="zh-CN" altLang="en-US" sz="1800" dirty="0"/>
                <a:t>。</a:t>
              </a:r>
            </a:p>
          </p:txBody>
        </p:sp>
      </p:grpSp>
      <p:sp>
        <p:nvSpPr>
          <p:cNvPr id="4" name="矩形: 圆角 3">
            <a:extLst>
              <a:ext uri="{FF2B5EF4-FFF2-40B4-BE49-F238E27FC236}">
                <a16:creationId xmlns:a16="http://schemas.microsoft.com/office/drawing/2014/main" id="{C93DD65C-C944-274C-FFF8-B8E19E7E69B7}"/>
              </a:ext>
            </a:extLst>
          </p:cNvPr>
          <p:cNvSpPr/>
          <p:nvPr/>
        </p:nvSpPr>
        <p:spPr>
          <a:xfrm>
            <a:off x="1121445" y="2870979"/>
            <a:ext cx="1346239"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30BA8A6E-FA01-1A12-65E2-86A834504AE8}"/>
              </a:ext>
            </a:extLst>
          </p:cNvPr>
          <p:cNvSpPr txBox="1"/>
          <p:nvPr/>
        </p:nvSpPr>
        <p:spPr>
          <a:xfrm>
            <a:off x="1043285" y="2763916"/>
            <a:ext cx="1722604"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整数型</a:t>
            </a:r>
            <a:endParaRPr lang="en-US" altLang="zh-CN" sz="3200" b="1" dirty="0">
              <a:solidFill>
                <a:srgbClr val="000000"/>
              </a:solidFill>
              <a:effectLst/>
              <a:latin typeface="ui-sans-serif"/>
            </a:endParaRPr>
          </a:p>
        </p:txBody>
      </p:sp>
    </p:spTree>
    <p:extLst>
      <p:ext uri="{BB962C8B-B14F-4D97-AF65-F5344CB8AC3E}">
        <p14:creationId xmlns:p14="http://schemas.microsoft.com/office/powerpoint/2010/main" val="3480804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8E0D-CC08-7AFD-A56F-9C993968A0DB}"/>
            </a:ext>
          </a:extLst>
        </p:cNvPr>
        <p:cNvGrpSpPr/>
        <p:nvPr/>
      </p:nvGrpSpPr>
      <p:grpSpPr>
        <a:xfrm>
          <a:off x="0" y="0"/>
          <a:ext cx="0" cy="0"/>
          <a:chOff x="0" y="0"/>
          <a:chExt cx="0" cy="0"/>
        </a:xfrm>
      </p:grpSpPr>
      <p:sp>
        <p:nvSpPr>
          <p:cNvPr id="21" name="矩形: 圆角 20">
            <a:extLst>
              <a:ext uri="{FF2B5EF4-FFF2-40B4-BE49-F238E27FC236}">
                <a16:creationId xmlns:a16="http://schemas.microsoft.com/office/drawing/2014/main" id="{6495A2BA-0B13-60D0-C173-7893B80C5E50}"/>
              </a:ext>
            </a:extLst>
          </p:cNvPr>
          <p:cNvSpPr/>
          <p:nvPr/>
        </p:nvSpPr>
        <p:spPr>
          <a:xfrm>
            <a:off x="1019000" y="4533965"/>
            <a:ext cx="9935893" cy="1257576"/>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9D2627B-D73D-0EE0-3640-BF0D7AF0B16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4" name="Rectangle 5">
            <a:extLst>
              <a:ext uri="{FF2B5EF4-FFF2-40B4-BE49-F238E27FC236}">
                <a16:creationId xmlns:a16="http://schemas.microsoft.com/office/drawing/2014/main" id="{DBB35C3E-FB81-8ACB-8D58-A93C560A389E}"/>
              </a:ext>
            </a:extLst>
          </p:cNvPr>
          <p:cNvSpPr>
            <a:spLocks noChangeArrowheads="1"/>
          </p:cNvSpPr>
          <p:nvPr/>
        </p:nvSpPr>
        <p:spPr bwMode="auto">
          <a:xfrm>
            <a:off x="419877" y="2927626"/>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11">
            <a:extLst>
              <a:ext uri="{FF2B5EF4-FFF2-40B4-BE49-F238E27FC236}">
                <a16:creationId xmlns:a16="http://schemas.microsoft.com/office/drawing/2014/main" id="{F4AC8A04-918B-DED2-8B26-53EFDD3FDC28}"/>
              </a:ext>
            </a:extLst>
          </p:cNvPr>
          <p:cNvSpPr>
            <a:spLocks noChangeArrowheads="1"/>
          </p:cNvSpPr>
          <p:nvPr/>
        </p:nvSpPr>
        <p:spPr bwMode="auto">
          <a:xfrm>
            <a:off x="844056" y="1695247"/>
            <a:ext cx="10273523" cy="260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en-US" altLang="zh-CN" sz="1800" dirty="0"/>
              <a:t>        </a:t>
            </a:r>
            <a:r>
              <a:rPr lang="zh-CN" altLang="en-US" sz="1800" dirty="0"/>
              <a:t>以</a:t>
            </a:r>
            <a:r>
              <a:rPr lang="en-US" altLang="zh-CN" sz="1800" dirty="0"/>
              <a:t>0x</a:t>
            </a:r>
            <a:r>
              <a:rPr lang="zh-CN" altLang="en-US" sz="1800" dirty="0"/>
              <a:t>或</a:t>
            </a:r>
            <a:r>
              <a:rPr lang="en-US" altLang="zh-CN" sz="1800" dirty="0"/>
              <a:t>0X</a:t>
            </a:r>
            <a:r>
              <a:rPr lang="zh-CN" altLang="en-US" sz="1800" dirty="0"/>
              <a:t>开头</a:t>
            </a:r>
            <a:r>
              <a:rPr lang="en-US" altLang="zh-CN" sz="1800" dirty="0"/>
              <a:t>, </a:t>
            </a:r>
            <a:r>
              <a:rPr lang="zh-CN" altLang="en-US" sz="1800" dirty="0"/>
              <a:t>数字有</a:t>
            </a:r>
            <a:r>
              <a:rPr lang="en-US" altLang="zh-CN" sz="1800" dirty="0"/>
              <a:t>0</a:t>
            </a:r>
            <a:r>
              <a:rPr lang="zh-CN" altLang="en-US" sz="1800" dirty="0"/>
              <a:t>、</a:t>
            </a:r>
            <a:r>
              <a:rPr lang="en-US" altLang="zh-CN" sz="1800" dirty="0"/>
              <a:t>1</a:t>
            </a:r>
            <a:r>
              <a:rPr lang="zh-CN" altLang="en-US" sz="1800" dirty="0"/>
              <a:t>、</a:t>
            </a:r>
            <a:r>
              <a:rPr lang="en-US" altLang="zh-CN" sz="1800" dirty="0"/>
              <a:t>2</a:t>
            </a:r>
            <a:r>
              <a:rPr lang="zh-CN" altLang="en-US" sz="1800" dirty="0"/>
              <a:t>、</a:t>
            </a:r>
            <a:r>
              <a:rPr lang="en-US" altLang="zh-CN" sz="1800" dirty="0"/>
              <a:t>3</a:t>
            </a:r>
            <a:r>
              <a:rPr lang="zh-CN" altLang="en-US" sz="1800" dirty="0"/>
              <a:t>、</a:t>
            </a:r>
            <a:r>
              <a:rPr lang="en-US" altLang="zh-CN" sz="1800" dirty="0"/>
              <a:t>4</a:t>
            </a:r>
            <a:r>
              <a:rPr lang="zh-CN" altLang="en-US" sz="1800" dirty="0"/>
              <a:t>、</a:t>
            </a:r>
            <a:r>
              <a:rPr lang="en-US" altLang="zh-CN" sz="1800" dirty="0"/>
              <a:t>5</a:t>
            </a:r>
            <a:r>
              <a:rPr lang="zh-CN" altLang="en-US" sz="1800" dirty="0"/>
              <a:t>、</a:t>
            </a:r>
            <a:r>
              <a:rPr lang="en-US" altLang="zh-CN" sz="1800" dirty="0"/>
              <a:t>6</a:t>
            </a:r>
            <a:r>
              <a:rPr lang="zh-CN" altLang="en-US" sz="1800" dirty="0"/>
              <a:t>、</a:t>
            </a:r>
            <a:r>
              <a:rPr lang="en-US" altLang="zh-CN" sz="1800" dirty="0"/>
              <a:t>7</a:t>
            </a:r>
            <a:r>
              <a:rPr lang="zh-CN" altLang="en-US" sz="1800" dirty="0"/>
              <a:t>、</a:t>
            </a:r>
            <a:r>
              <a:rPr lang="en-US" altLang="zh-CN" sz="1800" dirty="0"/>
              <a:t>8</a:t>
            </a:r>
            <a:r>
              <a:rPr lang="zh-CN" altLang="en-US" sz="1800" dirty="0"/>
              <a:t>、</a:t>
            </a:r>
            <a:r>
              <a:rPr lang="en-US" altLang="zh-CN" sz="1800" dirty="0"/>
              <a:t>9</a:t>
            </a:r>
            <a:r>
              <a:rPr lang="zh-CN" altLang="en-US" sz="1800" dirty="0"/>
              <a:t>、</a:t>
            </a:r>
            <a:r>
              <a:rPr lang="en-US" altLang="zh-CN" sz="1800" dirty="0"/>
              <a:t>A</a:t>
            </a:r>
            <a:r>
              <a:rPr lang="zh-CN" altLang="en-US" sz="1800" dirty="0"/>
              <a:t>、</a:t>
            </a:r>
            <a:r>
              <a:rPr lang="en-US" altLang="zh-CN" sz="1800" dirty="0"/>
              <a:t>B</a:t>
            </a:r>
            <a:r>
              <a:rPr lang="zh-CN" altLang="en-US" sz="1800" dirty="0"/>
              <a:t>、</a:t>
            </a:r>
            <a:r>
              <a:rPr lang="en-US" altLang="zh-CN" sz="1800" dirty="0"/>
              <a:t>C</a:t>
            </a:r>
            <a:r>
              <a:rPr lang="zh-CN" altLang="en-US" sz="1800" dirty="0"/>
              <a:t>、</a:t>
            </a:r>
            <a:r>
              <a:rPr lang="en-US" altLang="zh-CN" sz="1800" dirty="0"/>
              <a:t>D</a:t>
            </a:r>
            <a:r>
              <a:rPr lang="zh-CN" altLang="en-US" sz="1800" dirty="0"/>
              <a:t>、</a:t>
            </a:r>
            <a:r>
              <a:rPr lang="en-US" altLang="zh-CN" sz="1800" dirty="0"/>
              <a:t>E</a:t>
            </a:r>
            <a:r>
              <a:rPr lang="zh-CN" altLang="en-US" sz="1800" dirty="0"/>
              <a:t>、</a:t>
            </a:r>
            <a:r>
              <a:rPr lang="en-US" altLang="zh-CN" sz="1800" dirty="0"/>
              <a:t>F</a:t>
            </a:r>
            <a:r>
              <a:rPr lang="zh-CN" altLang="en-US" sz="1800" dirty="0"/>
              <a:t>。其中英文字母</a:t>
            </a:r>
            <a:r>
              <a:rPr lang="en-US" altLang="zh-CN" sz="1800" dirty="0"/>
              <a:t>A~F</a:t>
            </a:r>
            <a:r>
              <a:rPr lang="zh-CN" altLang="en-US" sz="1800" dirty="0"/>
              <a:t>代表的值为</a:t>
            </a:r>
            <a:r>
              <a:rPr lang="en-US" altLang="zh-CN" sz="1800" dirty="0"/>
              <a:t>10~15</a:t>
            </a:r>
            <a:r>
              <a:rPr lang="zh-CN" altLang="en-US" sz="1800" dirty="0"/>
              <a:t>。</a:t>
            </a:r>
          </a:p>
          <a:p>
            <a:pPr>
              <a:lnSpc>
                <a:spcPct val="150000"/>
              </a:lnSpc>
              <a:spcBef>
                <a:spcPct val="0"/>
              </a:spcBef>
              <a:buClrTx/>
              <a:buSzTx/>
              <a:buFontTx/>
              <a:buNone/>
            </a:pPr>
            <a:r>
              <a:rPr lang="zh-CN" altLang="en-US" sz="1800" dirty="0"/>
              <a:t>       如：</a:t>
            </a:r>
            <a:r>
              <a:rPr lang="en-US" altLang="zh-CN" sz="1800" dirty="0"/>
              <a:t>0x12B</a:t>
            </a:r>
            <a:r>
              <a:rPr lang="zh-CN" altLang="en-US" sz="1800" dirty="0"/>
              <a:t>表示十六进制数</a:t>
            </a:r>
            <a:r>
              <a:rPr lang="en-US" altLang="zh-CN" sz="1800" dirty="0"/>
              <a:t>(12B)16</a:t>
            </a:r>
            <a:r>
              <a:rPr lang="zh-CN" altLang="en-US" sz="1800" dirty="0"/>
              <a:t>，其值为：</a:t>
            </a:r>
            <a:r>
              <a:rPr lang="en-US" altLang="zh-CN" sz="1800" dirty="0"/>
              <a:t>1×162+2×161+11×160</a:t>
            </a:r>
            <a:r>
              <a:rPr lang="zh-CN" altLang="en-US" sz="1800" dirty="0"/>
              <a:t>，等于十进制数</a:t>
            </a:r>
            <a:r>
              <a:rPr lang="en-US" altLang="zh-CN" sz="1800" dirty="0"/>
              <a:t>299</a:t>
            </a:r>
            <a:r>
              <a:rPr lang="zh-CN" altLang="en-US" sz="1800" dirty="0"/>
              <a:t>。</a:t>
            </a:r>
            <a:r>
              <a:rPr lang="en-US" altLang="zh-CN" sz="1800" dirty="0"/>
              <a:t>-0x17</a:t>
            </a:r>
            <a:r>
              <a:rPr lang="zh-CN" altLang="en-US" sz="1800" dirty="0"/>
              <a:t>等于十进制数</a:t>
            </a:r>
            <a:r>
              <a:rPr lang="en-US" altLang="zh-CN" sz="1800" dirty="0"/>
              <a:t>-23</a:t>
            </a:r>
            <a:r>
              <a:rPr lang="zh-CN" altLang="en-US" sz="1800" dirty="0"/>
              <a:t>。</a:t>
            </a:r>
          </a:p>
          <a:p>
            <a:pPr>
              <a:lnSpc>
                <a:spcPct val="150000"/>
              </a:lnSpc>
              <a:spcBef>
                <a:spcPct val="0"/>
              </a:spcBef>
              <a:buClrTx/>
              <a:buSzTx/>
              <a:buFontTx/>
              <a:buNone/>
            </a:pPr>
            <a:r>
              <a:rPr lang="zh-CN" altLang="en-US" sz="1800" dirty="0"/>
              <a:t>      十六进制使用的英文字母除了使用大写字母外还可以使用</a:t>
            </a:r>
            <a:r>
              <a:rPr lang="en-US" altLang="zh-CN" sz="1800" dirty="0"/>
              <a:t>a</a:t>
            </a:r>
            <a:r>
              <a:rPr lang="zh-CN" altLang="en-US" sz="1800" dirty="0"/>
              <a:t>、</a:t>
            </a:r>
            <a:r>
              <a:rPr lang="en-US" altLang="zh-CN" sz="1800" dirty="0"/>
              <a:t>b</a:t>
            </a:r>
            <a:r>
              <a:rPr lang="zh-CN" altLang="en-US" sz="1800" dirty="0"/>
              <a:t>、</a:t>
            </a:r>
            <a:r>
              <a:rPr lang="en-US" altLang="zh-CN" sz="1800" dirty="0"/>
              <a:t>c</a:t>
            </a:r>
            <a:r>
              <a:rPr lang="zh-CN" altLang="en-US" sz="1800" dirty="0"/>
              <a:t>、</a:t>
            </a:r>
            <a:r>
              <a:rPr lang="en-US" altLang="zh-CN" sz="1800" dirty="0"/>
              <a:t>d</a:t>
            </a:r>
            <a:r>
              <a:rPr lang="zh-CN" altLang="en-US" sz="1800" dirty="0"/>
              <a:t>、</a:t>
            </a:r>
            <a:r>
              <a:rPr lang="en-US" altLang="zh-CN" sz="1800" dirty="0"/>
              <a:t>e</a:t>
            </a:r>
            <a:r>
              <a:rPr lang="zh-CN" altLang="en-US" sz="1800" dirty="0"/>
              <a:t>、</a:t>
            </a:r>
            <a:r>
              <a:rPr lang="en-US" altLang="zh-CN" sz="1800" dirty="0"/>
              <a:t>f</a:t>
            </a:r>
            <a:r>
              <a:rPr lang="zh-CN" altLang="en-US" sz="1800" dirty="0"/>
              <a:t>小写字母，并且大小写可以混用。</a:t>
            </a:r>
          </a:p>
        </p:txBody>
      </p:sp>
      <p:sp>
        <p:nvSpPr>
          <p:cNvPr id="9" name="Rectangle 15">
            <a:extLst>
              <a:ext uri="{FF2B5EF4-FFF2-40B4-BE49-F238E27FC236}">
                <a16:creationId xmlns:a16="http://schemas.microsoft.com/office/drawing/2014/main" id="{29A50BBD-94D9-3196-6B49-D044A43A820F}"/>
              </a:ext>
            </a:extLst>
          </p:cNvPr>
          <p:cNvSpPr txBox="1">
            <a:spLocks noChangeArrowheads="1"/>
          </p:cNvSpPr>
          <p:nvPr/>
        </p:nvSpPr>
        <p:spPr>
          <a:xfrm>
            <a:off x="1391427" y="1160738"/>
            <a:ext cx="7616825" cy="5937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1800" b="1">
                <a:solidFill>
                  <a:srgbClr val="003399"/>
                </a:solidFill>
                <a:latin typeface="宋体" panose="02010600030101010101" pitchFamily="2" charset="-122"/>
              </a:rPr>
              <a:t>(3)</a:t>
            </a:r>
            <a:r>
              <a:rPr lang="zh-CN" altLang="en-US" sz="1800" b="1">
                <a:solidFill>
                  <a:srgbClr val="003399"/>
                </a:solidFill>
                <a:latin typeface="宋体" panose="02010600030101010101" pitchFamily="2" charset="-122"/>
              </a:rPr>
              <a:t>十六进制整数</a:t>
            </a:r>
            <a:endParaRPr lang="zh-CN" altLang="en-US">
              <a:solidFill>
                <a:srgbClr val="003399"/>
              </a:solidFill>
            </a:endParaRPr>
          </a:p>
        </p:txBody>
      </p:sp>
      <p:sp>
        <p:nvSpPr>
          <p:cNvPr id="20" name="文本框 19">
            <a:extLst>
              <a:ext uri="{FF2B5EF4-FFF2-40B4-BE49-F238E27FC236}">
                <a16:creationId xmlns:a16="http://schemas.microsoft.com/office/drawing/2014/main" id="{AAF176D5-4FAA-5D11-0E68-5F1CE1DE02DA}"/>
              </a:ext>
            </a:extLst>
          </p:cNvPr>
          <p:cNvSpPr txBox="1"/>
          <p:nvPr/>
        </p:nvSpPr>
        <p:spPr>
          <a:xfrm>
            <a:off x="1282827" y="4471432"/>
            <a:ext cx="9672066" cy="129663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t>各进制数只能使用其规定的数字, Ｎ进制使用的数字为0~N-1。如0128是不合法的八进制数，因为8不是八进制所使用的数字。</a:t>
            </a:r>
            <a:endParaRPr lang="en-US" altLang="zh-CN" dirty="0"/>
          </a:p>
          <a:p>
            <a:pPr marL="285750" indent="-285750">
              <a:lnSpc>
                <a:spcPct val="150000"/>
              </a:lnSpc>
              <a:buFont typeface="Arial" panose="020B0604020202020204" pitchFamily="34" charset="0"/>
              <a:buChar char="•"/>
            </a:pPr>
            <a:r>
              <a:rPr lang="zh-CN" altLang="en-US" dirty="0"/>
              <a:t>八进制整数前不能省略0，省略了0就是十进制数。 </a:t>
            </a:r>
          </a:p>
        </p:txBody>
      </p:sp>
      <p:sp>
        <p:nvSpPr>
          <p:cNvPr id="11" name="core goal text">
            <a:extLst>
              <a:ext uri="{FF2B5EF4-FFF2-40B4-BE49-F238E27FC236}">
                <a16:creationId xmlns:a16="http://schemas.microsoft.com/office/drawing/2014/main" id="{B8E34191-2C17-29C3-B399-D0E841927F38}"/>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2.1.3</a:t>
            </a:r>
            <a:r>
              <a:rPr lang="zh-CN" altLang="en-US" sz="2400" b="1" dirty="0">
                <a:solidFill>
                  <a:srgbClr val="1C51C8"/>
                </a:solidFill>
                <a:ea typeface="Microsoft YaHei UI"/>
              </a:rPr>
              <a:t>数值</a:t>
            </a:r>
            <a:endParaRPr lang="zh-CN" sz="2400" b="1" dirty="0">
              <a:solidFill>
                <a:srgbClr val="1C51C8"/>
              </a:solidFill>
            </a:endParaRPr>
          </a:p>
        </p:txBody>
      </p:sp>
      <p:grpSp>
        <p:nvGrpSpPr>
          <p:cNvPr id="17" name="组合 16">
            <a:extLst>
              <a:ext uri="{FF2B5EF4-FFF2-40B4-BE49-F238E27FC236}">
                <a16:creationId xmlns:a16="http://schemas.microsoft.com/office/drawing/2014/main" id="{887C9561-51CC-DC93-D43D-BF09E5DE1BB9}"/>
              </a:ext>
            </a:extLst>
          </p:cNvPr>
          <p:cNvGrpSpPr/>
          <p:nvPr/>
        </p:nvGrpSpPr>
        <p:grpSpPr>
          <a:xfrm>
            <a:off x="2605492" y="1160738"/>
            <a:ext cx="449993" cy="103462"/>
            <a:chOff x="2488823" y="1260501"/>
            <a:chExt cx="449993" cy="103462"/>
          </a:xfrm>
        </p:grpSpPr>
        <p:sp>
          <p:nvSpPr>
            <p:cNvPr id="18" name="平行四边形 17">
              <a:extLst>
                <a:ext uri="{FF2B5EF4-FFF2-40B4-BE49-F238E27FC236}">
                  <a16:creationId xmlns:a16="http://schemas.microsoft.com/office/drawing/2014/main" id="{440B6A18-1DD2-6795-0917-40D204DB0CF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平行四边形 18">
              <a:extLst>
                <a:ext uri="{FF2B5EF4-FFF2-40B4-BE49-F238E27FC236}">
                  <a16:creationId xmlns:a16="http://schemas.microsoft.com/office/drawing/2014/main" id="{AD4EB136-DD6A-9F18-C246-0E95D465D6E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2" name="组合 21">
            <a:extLst>
              <a:ext uri="{FF2B5EF4-FFF2-40B4-BE49-F238E27FC236}">
                <a16:creationId xmlns:a16="http://schemas.microsoft.com/office/drawing/2014/main" id="{67E36FD1-3A15-8E56-7E1D-373B0035D275}"/>
              </a:ext>
            </a:extLst>
          </p:cNvPr>
          <p:cNvGrpSpPr/>
          <p:nvPr/>
        </p:nvGrpSpPr>
        <p:grpSpPr>
          <a:xfrm flipH="1">
            <a:off x="673825" y="1149037"/>
            <a:ext cx="449993" cy="103462"/>
            <a:chOff x="2488823" y="1260501"/>
            <a:chExt cx="449993" cy="103462"/>
          </a:xfrm>
        </p:grpSpPr>
        <p:sp>
          <p:nvSpPr>
            <p:cNvPr id="23" name="平行四边形 22">
              <a:extLst>
                <a:ext uri="{FF2B5EF4-FFF2-40B4-BE49-F238E27FC236}">
                  <a16:creationId xmlns:a16="http://schemas.microsoft.com/office/drawing/2014/main" id="{40FC2D0B-1FB1-D260-5C41-2F276534E61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4" name="平行四边形 23">
              <a:extLst>
                <a:ext uri="{FF2B5EF4-FFF2-40B4-BE49-F238E27FC236}">
                  <a16:creationId xmlns:a16="http://schemas.microsoft.com/office/drawing/2014/main" id="{547F57DF-8530-3923-BD1E-A6F56A0710E1}"/>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Tree>
    <p:extLst>
      <p:ext uri="{BB962C8B-B14F-4D97-AF65-F5344CB8AC3E}">
        <p14:creationId xmlns:p14="http://schemas.microsoft.com/office/powerpoint/2010/main" val="3887612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1C07B-851F-C324-CCB0-0E49C644B7FF}"/>
            </a:ext>
          </a:extLst>
        </p:cNvPr>
        <p:cNvGrpSpPr/>
        <p:nvPr/>
      </p:nvGrpSpPr>
      <p:grpSpPr>
        <a:xfrm>
          <a:off x="0" y="0"/>
          <a:ext cx="0" cy="0"/>
          <a:chOff x="0" y="0"/>
          <a:chExt cx="0" cy="0"/>
        </a:xfrm>
      </p:grpSpPr>
      <p:sp>
        <p:nvSpPr>
          <p:cNvPr id="25" name="矩形: 圆角 24">
            <a:extLst>
              <a:ext uri="{FF2B5EF4-FFF2-40B4-BE49-F238E27FC236}">
                <a16:creationId xmlns:a16="http://schemas.microsoft.com/office/drawing/2014/main" id="{1C057A21-D87F-3C9F-77FB-824193301638}"/>
              </a:ext>
            </a:extLst>
          </p:cNvPr>
          <p:cNvSpPr/>
          <p:nvPr/>
        </p:nvSpPr>
        <p:spPr>
          <a:xfrm>
            <a:off x="791362" y="4347842"/>
            <a:ext cx="10560350" cy="119161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a:extLst>
              <a:ext uri="{FF2B5EF4-FFF2-40B4-BE49-F238E27FC236}">
                <a16:creationId xmlns:a16="http://schemas.microsoft.com/office/drawing/2014/main" id="{CCC04E6C-F95E-EC3A-3AFD-BEC0CBEBD6A3}"/>
              </a:ext>
            </a:extLst>
          </p:cNvPr>
          <p:cNvSpPr/>
          <p:nvPr/>
        </p:nvSpPr>
        <p:spPr>
          <a:xfrm>
            <a:off x="798205" y="1935042"/>
            <a:ext cx="10560350" cy="173779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88E865FA-6C33-669C-72D2-7A010154E27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DFEBA43C-3613-736B-B972-41479DA9D57D}"/>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zh-CN" altLang="en-US" sz="2400" b="1">
                <a:solidFill>
                  <a:srgbClr val="1C51C8"/>
                </a:solidFill>
                <a:ea typeface="Microsoft YaHei UI"/>
              </a:rPr>
              <a:t>各种类型整数的表示</a:t>
            </a:r>
            <a:endParaRPr lang="zh-CN" altLang="en-US" sz="2400" b="1" dirty="0">
              <a:solidFill>
                <a:srgbClr val="1C51C8"/>
              </a:solidFill>
              <a:ea typeface="Microsoft YaHei UI"/>
            </a:endParaRPr>
          </a:p>
        </p:txBody>
      </p:sp>
      <p:grpSp>
        <p:nvGrpSpPr>
          <p:cNvPr id="5" name="组合 4">
            <a:extLst>
              <a:ext uri="{FF2B5EF4-FFF2-40B4-BE49-F238E27FC236}">
                <a16:creationId xmlns:a16="http://schemas.microsoft.com/office/drawing/2014/main" id="{794D4553-BD73-4CC6-EA53-14834DC9A62E}"/>
              </a:ext>
            </a:extLst>
          </p:cNvPr>
          <p:cNvGrpSpPr/>
          <p:nvPr/>
        </p:nvGrpSpPr>
        <p:grpSpPr>
          <a:xfrm>
            <a:off x="4085224" y="1144161"/>
            <a:ext cx="449993" cy="103462"/>
            <a:chOff x="2488823" y="1260501"/>
            <a:chExt cx="449993" cy="103462"/>
          </a:xfrm>
        </p:grpSpPr>
        <p:sp>
          <p:nvSpPr>
            <p:cNvPr id="6" name="平行四边形 5">
              <a:extLst>
                <a:ext uri="{FF2B5EF4-FFF2-40B4-BE49-F238E27FC236}">
                  <a16:creationId xmlns:a16="http://schemas.microsoft.com/office/drawing/2014/main" id="{AA0ED325-84BF-6329-F7D8-5A3EC391A691}"/>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DD3BC4ED-4D1A-1397-1C54-653117BE6B95}"/>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944B606A-810A-F620-91EF-F3C207C3E253}"/>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A5F25C2A-67CD-9D48-8C6E-503490DE5AEF}"/>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EB79198D-EC0A-3EC0-8415-99F1779653C2}"/>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5">
            <a:extLst>
              <a:ext uri="{FF2B5EF4-FFF2-40B4-BE49-F238E27FC236}">
                <a16:creationId xmlns:a16="http://schemas.microsoft.com/office/drawing/2014/main" id="{AD2B381F-CB0C-8FCC-7BBA-E82F3E3608E2}"/>
              </a:ext>
            </a:extLst>
          </p:cNvPr>
          <p:cNvSpPr>
            <a:spLocks noChangeArrowheads="1"/>
          </p:cNvSpPr>
          <p:nvPr/>
        </p:nvSpPr>
        <p:spPr bwMode="auto">
          <a:xfrm>
            <a:off x="419877" y="2927626"/>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5" name="Rectangle 19">
            <a:extLst>
              <a:ext uri="{FF2B5EF4-FFF2-40B4-BE49-F238E27FC236}">
                <a16:creationId xmlns:a16="http://schemas.microsoft.com/office/drawing/2014/main" id="{61663E34-93E6-019C-275C-5490D0CAA904}"/>
              </a:ext>
            </a:extLst>
          </p:cNvPr>
          <p:cNvSpPr>
            <a:spLocks noChangeArrowheads="1"/>
          </p:cNvSpPr>
          <p:nvPr/>
        </p:nvSpPr>
        <p:spPr bwMode="auto">
          <a:xfrm>
            <a:off x="798205" y="1457391"/>
            <a:ext cx="2323445" cy="5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342900" indent="-342900" eaLnBrk="1" hangingPunct="1">
              <a:spcBef>
                <a:spcPct val="0"/>
              </a:spcBef>
              <a:buClrTx/>
              <a:buSzTx/>
              <a:buFont typeface="Wingdings" panose="05000000000000000000" pitchFamily="2" charset="2"/>
              <a:buChar char="p"/>
            </a:pPr>
            <a:r>
              <a:rPr lang="zh-CN" altLang="en-US" sz="2400" b="1" dirty="0"/>
              <a:t>基本整型数</a:t>
            </a:r>
            <a:r>
              <a:rPr lang="zh-CN" altLang="en-US" sz="2400" dirty="0"/>
              <a:t> </a:t>
            </a:r>
          </a:p>
        </p:txBody>
      </p:sp>
      <p:sp>
        <p:nvSpPr>
          <p:cNvPr id="16" name="Rectangle 20">
            <a:extLst>
              <a:ext uri="{FF2B5EF4-FFF2-40B4-BE49-F238E27FC236}">
                <a16:creationId xmlns:a16="http://schemas.microsoft.com/office/drawing/2014/main" id="{438B6526-CD61-59BC-7B59-22A3A2D3F92E}"/>
              </a:ext>
            </a:extLst>
          </p:cNvPr>
          <p:cNvSpPr>
            <a:spLocks noChangeArrowheads="1"/>
          </p:cNvSpPr>
          <p:nvPr/>
        </p:nvSpPr>
        <p:spPr bwMode="auto">
          <a:xfrm>
            <a:off x="728158" y="1866479"/>
            <a:ext cx="10560350" cy="177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lnSpc>
                <a:spcPct val="150000"/>
              </a:lnSpc>
              <a:spcBef>
                <a:spcPct val="0"/>
              </a:spcBef>
              <a:buClrTx/>
              <a:buSzTx/>
              <a:buFontTx/>
              <a:buNone/>
            </a:pPr>
            <a:r>
              <a:rPr lang="en-US" altLang="zh-CN" sz="1800" dirty="0"/>
              <a:t>       </a:t>
            </a:r>
            <a:r>
              <a:rPr lang="zh-CN" altLang="en-US" sz="1800" dirty="0"/>
              <a:t>基本整型数不需要在数字后加任何后缀。在</a:t>
            </a:r>
            <a:r>
              <a:rPr lang="en-US" altLang="zh-CN" sz="1800" dirty="0"/>
              <a:t>16</a:t>
            </a:r>
            <a:r>
              <a:rPr lang="zh-CN" altLang="en-US" sz="1800" dirty="0"/>
              <a:t>位系统下，整型数的长度为</a:t>
            </a:r>
            <a:r>
              <a:rPr lang="en-US" altLang="zh-CN" sz="1800" dirty="0"/>
              <a:t>16bit(2</a:t>
            </a:r>
            <a:r>
              <a:rPr lang="zh-CN" altLang="en-US" sz="1800" dirty="0"/>
              <a:t>字节</a:t>
            </a:r>
            <a:r>
              <a:rPr lang="en-US" altLang="zh-CN" sz="1800" dirty="0"/>
              <a:t>) </a:t>
            </a:r>
            <a:r>
              <a:rPr lang="zh-CN" altLang="en-US" sz="1800" dirty="0"/>
              <a:t>如：</a:t>
            </a:r>
            <a:r>
              <a:rPr lang="en-US" altLang="zh-CN" sz="1800" dirty="0"/>
              <a:t>12</a:t>
            </a:r>
            <a:r>
              <a:rPr lang="zh-CN" altLang="en-US" sz="1800" dirty="0"/>
              <a:t>、</a:t>
            </a:r>
            <a:r>
              <a:rPr lang="en-US" altLang="zh-CN" sz="1800" dirty="0"/>
              <a:t>-1235</a:t>
            </a:r>
            <a:r>
              <a:rPr lang="zh-CN" altLang="en-US" sz="1800" dirty="0"/>
              <a:t>等是用十进制表示的整型数。如</a:t>
            </a:r>
            <a:r>
              <a:rPr lang="en-US" altLang="zh-CN" sz="1800" dirty="0"/>
              <a:t>0xc</a:t>
            </a:r>
            <a:r>
              <a:rPr lang="zh-CN" altLang="en-US" sz="1800" dirty="0"/>
              <a:t>、</a:t>
            </a:r>
            <a:r>
              <a:rPr lang="en-US" altLang="zh-CN" sz="1800" dirty="0"/>
              <a:t>0xfb2d</a:t>
            </a:r>
            <a:r>
              <a:rPr lang="zh-CN" altLang="en-US" sz="1800" dirty="0"/>
              <a:t>是用十六进制表示的整型数，其值分别为</a:t>
            </a:r>
            <a:r>
              <a:rPr lang="en-US" altLang="zh-CN" sz="1800" dirty="0"/>
              <a:t>12</a:t>
            </a:r>
            <a:r>
              <a:rPr lang="zh-CN" altLang="en-US" sz="1800" dirty="0"/>
              <a:t>、</a:t>
            </a:r>
            <a:r>
              <a:rPr lang="en-US" altLang="zh-CN" sz="1800" dirty="0"/>
              <a:t>-1235</a:t>
            </a:r>
            <a:r>
              <a:rPr lang="zh-CN" altLang="en-US" sz="1800" dirty="0"/>
              <a:t>。</a:t>
            </a:r>
          </a:p>
          <a:p>
            <a:pPr algn="just">
              <a:lnSpc>
                <a:spcPct val="150000"/>
              </a:lnSpc>
              <a:spcBef>
                <a:spcPct val="0"/>
              </a:spcBef>
              <a:buClrTx/>
              <a:buSzTx/>
              <a:buFontTx/>
              <a:buNone/>
            </a:pPr>
            <a:r>
              <a:rPr lang="zh-CN" altLang="en-US" sz="1800" dirty="0"/>
              <a:t>       在</a:t>
            </a:r>
            <a:r>
              <a:rPr lang="en-US" altLang="zh-CN" sz="1800" dirty="0"/>
              <a:t>32</a:t>
            </a:r>
            <a:r>
              <a:rPr lang="zh-CN" altLang="en-US" sz="1800" dirty="0"/>
              <a:t>位系统下，长度为</a:t>
            </a:r>
            <a:r>
              <a:rPr lang="en-US" altLang="zh-CN" sz="1800" dirty="0"/>
              <a:t>32bit(4</a:t>
            </a:r>
            <a:r>
              <a:rPr lang="zh-CN" altLang="en-US" sz="1800" dirty="0"/>
              <a:t>字节</a:t>
            </a:r>
            <a:r>
              <a:rPr lang="en-US" altLang="zh-CN" sz="1800" dirty="0"/>
              <a:t>)</a:t>
            </a:r>
            <a:r>
              <a:rPr lang="zh-CN" altLang="en-US" sz="1800" dirty="0"/>
              <a:t>，如：</a:t>
            </a:r>
            <a:r>
              <a:rPr lang="en-US" altLang="zh-CN" sz="1800" dirty="0"/>
              <a:t>12</a:t>
            </a:r>
            <a:r>
              <a:rPr lang="zh-CN" altLang="en-US" sz="1800" dirty="0"/>
              <a:t>、</a:t>
            </a:r>
            <a:r>
              <a:rPr lang="en-US" altLang="zh-CN" sz="1800" dirty="0"/>
              <a:t>-1235</a:t>
            </a:r>
            <a:r>
              <a:rPr lang="zh-CN" altLang="en-US" sz="1800" dirty="0"/>
              <a:t>等。</a:t>
            </a:r>
            <a:r>
              <a:rPr lang="en-US" altLang="zh-CN" sz="1800" dirty="0"/>
              <a:t>12</a:t>
            </a:r>
            <a:r>
              <a:rPr lang="zh-CN" altLang="en-US" sz="1800" dirty="0"/>
              <a:t>、</a:t>
            </a:r>
            <a:r>
              <a:rPr lang="en-US" altLang="zh-CN" sz="1800" dirty="0"/>
              <a:t>-1235</a:t>
            </a:r>
            <a:r>
              <a:rPr lang="zh-CN" altLang="en-US" sz="1800" dirty="0"/>
              <a:t>用十六进制表示分别为</a:t>
            </a:r>
            <a:r>
              <a:rPr lang="en-US" altLang="zh-CN" sz="1800" dirty="0"/>
              <a:t>0xc</a:t>
            </a:r>
            <a:r>
              <a:rPr lang="zh-CN" altLang="en-US" sz="1800" dirty="0"/>
              <a:t>、</a:t>
            </a:r>
            <a:r>
              <a:rPr lang="en-US" altLang="zh-CN" sz="1800" dirty="0"/>
              <a:t>0xfffffb2d</a:t>
            </a:r>
            <a:r>
              <a:rPr lang="zh-CN" altLang="en-US" sz="1800" dirty="0"/>
              <a:t>。</a:t>
            </a:r>
          </a:p>
        </p:txBody>
      </p:sp>
      <p:sp>
        <p:nvSpPr>
          <p:cNvPr id="22" name="Rectangle 5">
            <a:extLst>
              <a:ext uri="{FF2B5EF4-FFF2-40B4-BE49-F238E27FC236}">
                <a16:creationId xmlns:a16="http://schemas.microsoft.com/office/drawing/2014/main" id="{9D672FB7-4B36-C9C4-5D82-CCD7E4E93255}"/>
              </a:ext>
            </a:extLst>
          </p:cNvPr>
          <p:cNvSpPr>
            <a:spLocks noChangeArrowheads="1"/>
          </p:cNvSpPr>
          <p:nvPr/>
        </p:nvSpPr>
        <p:spPr bwMode="auto">
          <a:xfrm>
            <a:off x="767016" y="4315961"/>
            <a:ext cx="10514649" cy="94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lnSpc>
                <a:spcPct val="150000"/>
              </a:lnSpc>
              <a:spcBef>
                <a:spcPct val="0"/>
              </a:spcBef>
              <a:buClrTx/>
              <a:buSzTx/>
              <a:buFontTx/>
              <a:buNone/>
            </a:pPr>
            <a:r>
              <a:rPr lang="en-US" altLang="zh-CN" sz="1800" dirty="0"/>
              <a:t>       </a:t>
            </a:r>
            <a:r>
              <a:rPr lang="zh-CN" altLang="en-US" sz="1800" dirty="0"/>
              <a:t>长整型的长度与取值范围与</a:t>
            </a:r>
            <a:r>
              <a:rPr lang="en-US" altLang="zh-CN" sz="1800" dirty="0"/>
              <a:t>32</a:t>
            </a:r>
            <a:r>
              <a:rPr lang="zh-CN" altLang="en-US" sz="1800" dirty="0"/>
              <a:t>位系统下的基本整型一样。表示方法则是在数字后加</a:t>
            </a:r>
            <a:r>
              <a:rPr lang="en-US" altLang="zh-CN" sz="1800" dirty="0"/>
              <a:t>l</a:t>
            </a:r>
            <a:r>
              <a:rPr lang="zh-CN" altLang="en-US" sz="1800" dirty="0"/>
              <a:t>或</a:t>
            </a:r>
            <a:r>
              <a:rPr lang="en-US" altLang="zh-CN" sz="1800" dirty="0"/>
              <a:t>L</a:t>
            </a:r>
            <a:r>
              <a:rPr lang="zh-CN" altLang="en-US" sz="1800" dirty="0"/>
              <a:t>做标记。如：</a:t>
            </a:r>
            <a:r>
              <a:rPr lang="en-US" altLang="zh-CN" sz="1800" dirty="0"/>
              <a:t>345667L</a:t>
            </a:r>
            <a:r>
              <a:rPr lang="zh-CN" altLang="en-US" sz="1800" dirty="0"/>
              <a:t>、</a:t>
            </a:r>
            <a:r>
              <a:rPr lang="en-US" altLang="zh-CN" sz="1800" dirty="0"/>
              <a:t>-123L</a:t>
            </a:r>
            <a:r>
              <a:rPr lang="zh-CN" altLang="en-US" sz="1800" dirty="0"/>
              <a:t>、</a:t>
            </a:r>
            <a:r>
              <a:rPr lang="en-US" altLang="zh-CN" sz="1800" dirty="0"/>
              <a:t>12l</a:t>
            </a:r>
            <a:r>
              <a:rPr lang="zh-CN" altLang="en-US" sz="1800" dirty="0"/>
              <a:t>。 </a:t>
            </a:r>
          </a:p>
        </p:txBody>
      </p:sp>
      <p:sp>
        <p:nvSpPr>
          <p:cNvPr id="23" name="Rectangle 6">
            <a:extLst>
              <a:ext uri="{FF2B5EF4-FFF2-40B4-BE49-F238E27FC236}">
                <a16:creationId xmlns:a16="http://schemas.microsoft.com/office/drawing/2014/main" id="{89F782E7-4A6C-C0CC-F4B1-F023B8DE4FD3}"/>
              </a:ext>
            </a:extLst>
          </p:cNvPr>
          <p:cNvSpPr txBox="1">
            <a:spLocks noChangeArrowheads="1"/>
          </p:cNvSpPr>
          <p:nvPr/>
        </p:nvSpPr>
        <p:spPr>
          <a:xfrm>
            <a:off x="915742" y="3754118"/>
            <a:ext cx="7616825" cy="5937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buFont typeface="Wingdings" panose="05000000000000000000" pitchFamily="2" charset="2"/>
              <a:buChar char="p"/>
            </a:pPr>
            <a:r>
              <a:rPr lang="zh-CN" altLang="en-US" sz="2400" b="1" dirty="0">
                <a:latin typeface="宋体" panose="02010600030101010101" pitchFamily="2" charset="-122"/>
                <a:ea typeface="宋体" panose="02010600030101010101" pitchFamily="2" charset="-122"/>
              </a:rPr>
              <a:t>长整型数</a:t>
            </a:r>
          </a:p>
        </p:txBody>
      </p:sp>
    </p:spTree>
    <p:extLst>
      <p:ext uri="{BB962C8B-B14F-4D97-AF65-F5344CB8AC3E}">
        <p14:creationId xmlns:p14="http://schemas.microsoft.com/office/powerpoint/2010/main" val="2744079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04B03-EAD4-6B54-8D6D-002F19193285}"/>
            </a:ext>
          </a:extLst>
        </p:cNvPr>
        <p:cNvGrpSpPr/>
        <p:nvPr/>
      </p:nvGrpSpPr>
      <p:grpSpPr>
        <a:xfrm>
          <a:off x="0" y="0"/>
          <a:ext cx="0" cy="0"/>
          <a:chOff x="0" y="0"/>
          <a:chExt cx="0" cy="0"/>
        </a:xfrm>
      </p:grpSpPr>
      <p:sp>
        <p:nvSpPr>
          <p:cNvPr id="25" name="矩形: 圆角 24">
            <a:extLst>
              <a:ext uri="{FF2B5EF4-FFF2-40B4-BE49-F238E27FC236}">
                <a16:creationId xmlns:a16="http://schemas.microsoft.com/office/drawing/2014/main" id="{91643C32-B6D0-AF1F-8A92-94E8F1CF10BC}"/>
              </a:ext>
            </a:extLst>
          </p:cNvPr>
          <p:cNvSpPr/>
          <p:nvPr/>
        </p:nvSpPr>
        <p:spPr>
          <a:xfrm>
            <a:off x="776187" y="3947699"/>
            <a:ext cx="10560350" cy="147438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a:extLst>
              <a:ext uri="{FF2B5EF4-FFF2-40B4-BE49-F238E27FC236}">
                <a16:creationId xmlns:a16="http://schemas.microsoft.com/office/drawing/2014/main" id="{E8F7C522-D681-57DB-37CA-276740905610}"/>
              </a:ext>
            </a:extLst>
          </p:cNvPr>
          <p:cNvSpPr/>
          <p:nvPr/>
        </p:nvSpPr>
        <p:spPr>
          <a:xfrm>
            <a:off x="798205" y="1935043"/>
            <a:ext cx="10560350" cy="149395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37F5CAE-AA57-13B4-6DAF-C1A64674D47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B5C1A374-42EE-DE27-4F4B-97BC12D8ADF1}"/>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zh-CN" altLang="en-US" sz="2400" b="1">
                <a:solidFill>
                  <a:srgbClr val="1C51C8"/>
                </a:solidFill>
                <a:ea typeface="Microsoft YaHei UI"/>
              </a:rPr>
              <a:t>各种类型整数的表示</a:t>
            </a:r>
            <a:endParaRPr lang="zh-CN" altLang="en-US" sz="2400" b="1" dirty="0">
              <a:solidFill>
                <a:srgbClr val="1C51C8"/>
              </a:solidFill>
              <a:ea typeface="Microsoft YaHei UI"/>
            </a:endParaRPr>
          </a:p>
        </p:txBody>
      </p:sp>
      <p:grpSp>
        <p:nvGrpSpPr>
          <p:cNvPr id="5" name="组合 4">
            <a:extLst>
              <a:ext uri="{FF2B5EF4-FFF2-40B4-BE49-F238E27FC236}">
                <a16:creationId xmlns:a16="http://schemas.microsoft.com/office/drawing/2014/main" id="{26C53166-625E-E8C2-638C-DF797DDECC71}"/>
              </a:ext>
            </a:extLst>
          </p:cNvPr>
          <p:cNvGrpSpPr/>
          <p:nvPr/>
        </p:nvGrpSpPr>
        <p:grpSpPr>
          <a:xfrm>
            <a:off x="4085224" y="1144161"/>
            <a:ext cx="449993" cy="103462"/>
            <a:chOff x="2488823" y="1260501"/>
            <a:chExt cx="449993" cy="103462"/>
          </a:xfrm>
        </p:grpSpPr>
        <p:sp>
          <p:nvSpPr>
            <p:cNvPr id="6" name="平行四边形 5">
              <a:extLst>
                <a:ext uri="{FF2B5EF4-FFF2-40B4-BE49-F238E27FC236}">
                  <a16:creationId xmlns:a16="http://schemas.microsoft.com/office/drawing/2014/main" id="{23DD7C4E-9AA7-D22F-B3EF-CCDF3C15C368}"/>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D6D602D1-89F0-DDFB-1C94-725FE6F4F2BB}"/>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E1A968F6-481B-7A07-BBB0-D09152D659E3}"/>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1D030F6B-9073-137D-561C-90A989CD9884}"/>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F3ACD2E2-FA29-F92E-1B5E-4E812D2B0949}"/>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5">
            <a:extLst>
              <a:ext uri="{FF2B5EF4-FFF2-40B4-BE49-F238E27FC236}">
                <a16:creationId xmlns:a16="http://schemas.microsoft.com/office/drawing/2014/main" id="{8D48137D-5BCA-14EA-10A7-3B18A8B3436F}"/>
              </a:ext>
            </a:extLst>
          </p:cNvPr>
          <p:cNvSpPr>
            <a:spLocks noChangeArrowheads="1"/>
          </p:cNvSpPr>
          <p:nvPr/>
        </p:nvSpPr>
        <p:spPr bwMode="auto">
          <a:xfrm>
            <a:off x="419877" y="2927626"/>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5" name="Rectangle 19">
            <a:extLst>
              <a:ext uri="{FF2B5EF4-FFF2-40B4-BE49-F238E27FC236}">
                <a16:creationId xmlns:a16="http://schemas.microsoft.com/office/drawing/2014/main" id="{51835263-554C-0AD0-84E2-5E65795A0C0A}"/>
              </a:ext>
            </a:extLst>
          </p:cNvPr>
          <p:cNvSpPr>
            <a:spLocks noChangeArrowheads="1"/>
          </p:cNvSpPr>
          <p:nvPr/>
        </p:nvSpPr>
        <p:spPr bwMode="auto">
          <a:xfrm>
            <a:off x="798205" y="1457391"/>
            <a:ext cx="2538248" cy="5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342900" indent="-342900">
              <a:spcBef>
                <a:spcPct val="0"/>
              </a:spcBef>
              <a:buClrTx/>
              <a:buSzTx/>
              <a:buFont typeface="Wingdings" panose="05000000000000000000" pitchFamily="2" charset="2"/>
              <a:buChar char="p"/>
            </a:pPr>
            <a:r>
              <a:rPr lang="zh-CN" altLang="en-US" sz="2400" b="1" dirty="0"/>
              <a:t>无符号整型数</a:t>
            </a:r>
          </a:p>
        </p:txBody>
      </p:sp>
      <p:sp>
        <p:nvSpPr>
          <p:cNvPr id="16" name="Rectangle 20">
            <a:extLst>
              <a:ext uri="{FF2B5EF4-FFF2-40B4-BE49-F238E27FC236}">
                <a16:creationId xmlns:a16="http://schemas.microsoft.com/office/drawing/2014/main" id="{F03EECD8-CA22-3F0B-3943-45EC87523C54}"/>
              </a:ext>
            </a:extLst>
          </p:cNvPr>
          <p:cNvSpPr>
            <a:spLocks noChangeArrowheads="1"/>
          </p:cNvSpPr>
          <p:nvPr/>
        </p:nvSpPr>
        <p:spPr bwMode="auto">
          <a:xfrm>
            <a:off x="963421" y="1994059"/>
            <a:ext cx="10325087" cy="135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lnSpc>
                <a:spcPct val="150000"/>
              </a:lnSpc>
              <a:spcBef>
                <a:spcPct val="0"/>
              </a:spcBef>
              <a:buClrTx/>
              <a:buSzTx/>
              <a:buFontTx/>
              <a:buNone/>
            </a:pPr>
            <a:r>
              <a:rPr lang="en-US" altLang="zh-CN" sz="1800" dirty="0"/>
              <a:t> </a:t>
            </a:r>
            <a:r>
              <a:rPr lang="zh-CN" altLang="en-US" sz="1800" dirty="0"/>
              <a:t>无符号整型数据的长度与基本整型常量一样。但取值范围不同，</a:t>
            </a:r>
            <a:r>
              <a:rPr lang="en-US" altLang="zh-CN" sz="1800" dirty="0"/>
              <a:t>16</a:t>
            </a:r>
            <a:r>
              <a:rPr lang="zh-CN" altLang="en-US" sz="1800" dirty="0"/>
              <a:t>位系统下，范围为</a:t>
            </a:r>
            <a:r>
              <a:rPr lang="en-US" altLang="zh-CN" sz="1800" dirty="0"/>
              <a:t>0~65535</a:t>
            </a:r>
            <a:r>
              <a:rPr lang="zh-CN" altLang="en-US" sz="1800" dirty="0"/>
              <a:t>；</a:t>
            </a:r>
            <a:r>
              <a:rPr lang="en-US" altLang="zh-CN" sz="1800" dirty="0"/>
              <a:t>32</a:t>
            </a:r>
            <a:r>
              <a:rPr lang="zh-CN" altLang="en-US" sz="1800" dirty="0"/>
              <a:t>位系统下范围为</a:t>
            </a:r>
            <a:r>
              <a:rPr lang="en-US" altLang="zh-CN" sz="1800" dirty="0"/>
              <a:t>0~4294967295</a:t>
            </a:r>
            <a:r>
              <a:rPr lang="zh-CN" altLang="en-US" sz="1800" dirty="0"/>
              <a:t>。表示方法是在数字后加</a:t>
            </a:r>
            <a:r>
              <a:rPr lang="en-US" altLang="zh-CN" sz="1800" dirty="0"/>
              <a:t>u</a:t>
            </a:r>
            <a:r>
              <a:rPr lang="zh-CN" altLang="en-US" sz="1800" dirty="0"/>
              <a:t>或</a:t>
            </a:r>
            <a:r>
              <a:rPr lang="en-US" altLang="zh-CN" sz="1800" dirty="0"/>
              <a:t>U</a:t>
            </a:r>
            <a:r>
              <a:rPr lang="zh-CN" altLang="en-US" sz="1800" dirty="0"/>
              <a:t>做标记。如：</a:t>
            </a:r>
            <a:r>
              <a:rPr lang="en-US" altLang="zh-CN" sz="1800" dirty="0"/>
              <a:t>235u</a:t>
            </a:r>
            <a:r>
              <a:rPr lang="zh-CN" altLang="en-US" sz="1800" dirty="0"/>
              <a:t>、</a:t>
            </a:r>
            <a:r>
              <a:rPr lang="en-US" altLang="zh-CN" sz="1800" dirty="0"/>
              <a:t>12U</a:t>
            </a:r>
            <a:r>
              <a:rPr lang="zh-CN" altLang="en-US" sz="1800" dirty="0"/>
              <a:t>。其中</a:t>
            </a:r>
            <a:r>
              <a:rPr lang="en-US" altLang="zh-CN" sz="1800" dirty="0"/>
              <a:t>12u</a:t>
            </a:r>
            <a:r>
              <a:rPr lang="zh-CN" altLang="en-US" sz="1800" dirty="0"/>
              <a:t>和</a:t>
            </a:r>
            <a:r>
              <a:rPr lang="en-US" altLang="zh-CN" sz="1800" dirty="0"/>
              <a:t>12</a:t>
            </a:r>
            <a:r>
              <a:rPr lang="zh-CN" altLang="en-US" sz="1800" dirty="0"/>
              <a:t>的区别是</a:t>
            </a:r>
            <a:r>
              <a:rPr lang="en-US" altLang="zh-CN" sz="1800" dirty="0"/>
              <a:t>12u</a:t>
            </a:r>
            <a:r>
              <a:rPr lang="zh-CN" altLang="en-US" sz="1800" dirty="0"/>
              <a:t>为无符号整数，</a:t>
            </a:r>
            <a:r>
              <a:rPr lang="en-US" altLang="zh-CN" sz="1800" dirty="0"/>
              <a:t>12</a:t>
            </a:r>
            <a:r>
              <a:rPr lang="zh-CN" altLang="en-US" sz="1800" dirty="0"/>
              <a:t>为有符号整数。</a:t>
            </a:r>
          </a:p>
        </p:txBody>
      </p:sp>
      <p:sp>
        <p:nvSpPr>
          <p:cNvPr id="22" name="Rectangle 5">
            <a:extLst>
              <a:ext uri="{FF2B5EF4-FFF2-40B4-BE49-F238E27FC236}">
                <a16:creationId xmlns:a16="http://schemas.microsoft.com/office/drawing/2014/main" id="{2E266F8D-8E33-807E-94E4-840B8F47E028}"/>
              </a:ext>
            </a:extLst>
          </p:cNvPr>
          <p:cNvSpPr>
            <a:spLocks noChangeArrowheads="1"/>
          </p:cNvSpPr>
          <p:nvPr/>
        </p:nvSpPr>
        <p:spPr bwMode="auto">
          <a:xfrm>
            <a:off x="751841" y="3923911"/>
            <a:ext cx="10514649" cy="177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lnSpc>
                <a:spcPct val="150000"/>
              </a:lnSpc>
              <a:spcBef>
                <a:spcPct val="0"/>
              </a:spcBef>
              <a:buClrTx/>
              <a:buSzTx/>
              <a:buFontTx/>
              <a:buNone/>
            </a:pPr>
            <a:r>
              <a:rPr lang="zh-CN" altLang="en-US" sz="1800" dirty="0"/>
              <a:t>    无符号长整型的长度与取值范围与</a:t>
            </a:r>
            <a:r>
              <a:rPr lang="en-US" altLang="zh-CN" sz="1800" dirty="0"/>
              <a:t>32</a:t>
            </a:r>
            <a:r>
              <a:rPr lang="zh-CN" altLang="en-US" sz="1800" dirty="0"/>
              <a:t>位系统下的基本整型一样。表示方法是在数字后同时跟有</a:t>
            </a:r>
            <a:r>
              <a:rPr lang="en-US" altLang="zh-CN" sz="1800" dirty="0"/>
              <a:t>l</a:t>
            </a:r>
            <a:r>
              <a:rPr lang="zh-CN" altLang="en-US" sz="1800" dirty="0"/>
              <a:t>（或</a:t>
            </a:r>
            <a:r>
              <a:rPr lang="en-US" altLang="zh-CN" sz="1800" dirty="0"/>
              <a:t>L</a:t>
            </a:r>
            <a:r>
              <a:rPr lang="zh-CN" altLang="en-US" sz="1800" dirty="0"/>
              <a:t>）和</a:t>
            </a:r>
            <a:r>
              <a:rPr lang="en-US" altLang="zh-CN" sz="1800" dirty="0"/>
              <a:t>u</a:t>
            </a:r>
            <a:r>
              <a:rPr lang="zh-CN" altLang="en-US" sz="1800" dirty="0"/>
              <a:t>（或</a:t>
            </a:r>
            <a:r>
              <a:rPr lang="en-US" altLang="zh-CN" sz="1800" dirty="0"/>
              <a:t>U</a:t>
            </a:r>
            <a:r>
              <a:rPr lang="zh-CN" altLang="en-US" sz="1800" dirty="0"/>
              <a:t>）。如：</a:t>
            </a:r>
            <a:r>
              <a:rPr lang="en-US" altLang="zh-CN" sz="1800" dirty="0"/>
              <a:t>235Lu</a:t>
            </a:r>
            <a:r>
              <a:rPr lang="zh-CN" altLang="en-US" sz="1800" dirty="0"/>
              <a:t>、</a:t>
            </a:r>
            <a:r>
              <a:rPr lang="en-US" altLang="zh-CN" sz="1800" dirty="0"/>
              <a:t>12lU</a:t>
            </a:r>
            <a:r>
              <a:rPr lang="zh-CN" altLang="en-US" sz="1800" dirty="0"/>
              <a:t>。</a:t>
            </a:r>
            <a:endParaRPr lang="en-US" altLang="zh-CN" sz="1800" dirty="0"/>
          </a:p>
          <a:p>
            <a:pPr algn="just">
              <a:lnSpc>
                <a:spcPct val="150000"/>
              </a:lnSpc>
              <a:spcBef>
                <a:spcPct val="0"/>
              </a:spcBef>
              <a:buClrTx/>
              <a:buSzTx/>
              <a:buFontTx/>
              <a:buNone/>
            </a:pPr>
            <a:r>
              <a:rPr lang="zh-CN" altLang="en-US" sz="1800" dirty="0"/>
              <a:t>     当同时跟有</a:t>
            </a:r>
            <a:r>
              <a:rPr lang="en-US" altLang="zh-CN" sz="1800" dirty="0"/>
              <a:t>L</a:t>
            </a:r>
            <a:r>
              <a:rPr lang="zh-CN" altLang="en-US" sz="1800" dirty="0"/>
              <a:t>和</a:t>
            </a:r>
            <a:r>
              <a:rPr lang="en-US" altLang="zh-CN" sz="1800" dirty="0"/>
              <a:t>U</a:t>
            </a:r>
            <a:r>
              <a:rPr lang="zh-CN" altLang="en-US" sz="1800" dirty="0"/>
              <a:t>，表示无符号长整型的常量时，先后顺序任意。如</a:t>
            </a:r>
            <a:r>
              <a:rPr lang="en-US" altLang="zh-CN" sz="1800" dirty="0"/>
              <a:t>17896UL</a:t>
            </a:r>
            <a:r>
              <a:rPr lang="zh-CN" altLang="en-US" sz="1800" dirty="0"/>
              <a:t>可表示成</a:t>
            </a:r>
            <a:r>
              <a:rPr lang="en-US" altLang="zh-CN" sz="1800" dirty="0"/>
              <a:t>17896LU</a:t>
            </a:r>
            <a:r>
              <a:rPr lang="zh-CN" altLang="en-US" sz="1800" dirty="0"/>
              <a:t>。</a:t>
            </a:r>
          </a:p>
          <a:p>
            <a:pPr algn="just">
              <a:lnSpc>
                <a:spcPct val="150000"/>
              </a:lnSpc>
              <a:spcBef>
                <a:spcPct val="0"/>
              </a:spcBef>
              <a:buClrTx/>
              <a:buSzTx/>
              <a:buFontTx/>
              <a:buNone/>
            </a:pPr>
            <a:endParaRPr lang="zh-CN" altLang="en-US" sz="1800" dirty="0"/>
          </a:p>
        </p:txBody>
      </p:sp>
      <p:sp>
        <p:nvSpPr>
          <p:cNvPr id="23" name="Rectangle 6">
            <a:extLst>
              <a:ext uri="{FF2B5EF4-FFF2-40B4-BE49-F238E27FC236}">
                <a16:creationId xmlns:a16="http://schemas.microsoft.com/office/drawing/2014/main" id="{A171C98A-9F70-2060-601E-5ADE8F899D9C}"/>
              </a:ext>
            </a:extLst>
          </p:cNvPr>
          <p:cNvSpPr txBox="1">
            <a:spLocks noChangeArrowheads="1"/>
          </p:cNvSpPr>
          <p:nvPr/>
        </p:nvSpPr>
        <p:spPr>
          <a:xfrm>
            <a:off x="900567" y="3353975"/>
            <a:ext cx="7616825" cy="5937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buFont typeface="Wingdings" panose="05000000000000000000" pitchFamily="2" charset="2"/>
              <a:buChar char="p"/>
            </a:pPr>
            <a:r>
              <a:rPr lang="zh-CN" altLang="en-US" sz="2400" b="1" dirty="0">
                <a:latin typeface="宋体" panose="02010600030101010101" pitchFamily="2" charset="-122"/>
                <a:ea typeface="宋体" panose="02010600030101010101" pitchFamily="2" charset="-122"/>
              </a:rPr>
              <a:t>无符号长整型数据</a:t>
            </a:r>
          </a:p>
        </p:txBody>
      </p:sp>
      <p:sp>
        <p:nvSpPr>
          <p:cNvPr id="9" name="文本框 8">
            <a:extLst>
              <a:ext uri="{FF2B5EF4-FFF2-40B4-BE49-F238E27FC236}">
                <a16:creationId xmlns:a16="http://schemas.microsoft.com/office/drawing/2014/main" id="{85865F0B-379B-35BF-77EA-063E8AC3E57E}"/>
              </a:ext>
            </a:extLst>
          </p:cNvPr>
          <p:cNvSpPr txBox="1"/>
          <p:nvPr/>
        </p:nvSpPr>
        <p:spPr>
          <a:xfrm>
            <a:off x="776187" y="5503574"/>
            <a:ext cx="10763759" cy="874407"/>
          </a:xfrm>
          <a:prstGeom prst="rect">
            <a:avLst/>
          </a:prstGeom>
          <a:noFill/>
        </p:spPr>
        <p:txBody>
          <a:bodyPr wrap="square">
            <a:spAutoFit/>
          </a:bodyPr>
          <a:lstStyle/>
          <a:p>
            <a:pPr>
              <a:lnSpc>
                <a:spcPct val="150000"/>
              </a:lnSpc>
              <a:spcBef>
                <a:spcPct val="0"/>
              </a:spcBef>
              <a:buClr>
                <a:srgbClr val="FF0000"/>
              </a:buClr>
              <a:buSzTx/>
              <a:buFont typeface="Wingdings" panose="05000000000000000000" pitchFamily="2" charset="2"/>
              <a:buChar char="Ø"/>
            </a:pPr>
            <a:r>
              <a:rPr lang="zh-CN" altLang="en-US" sz="1800" dirty="0">
                <a:latin typeface="楷体_GB2312" pitchFamily="49" charset="-122"/>
                <a:ea typeface="楷体_GB2312" pitchFamily="49" charset="-122"/>
              </a:rPr>
              <a:t>为了区别表示长整型数字母</a:t>
            </a:r>
            <a:r>
              <a:rPr lang="en-US" altLang="zh-CN" sz="1800" dirty="0">
                <a:latin typeface="楷体_GB2312" pitchFamily="49" charset="-122"/>
                <a:ea typeface="楷体_GB2312" pitchFamily="49" charset="-122"/>
              </a:rPr>
              <a:t>l</a:t>
            </a:r>
            <a:r>
              <a:rPr lang="zh-CN" altLang="en-US" sz="1800" dirty="0">
                <a:latin typeface="楷体_GB2312" pitchFamily="49" charset="-122"/>
                <a:ea typeface="楷体_GB2312" pitchFamily="49" charset="-122"/>
              </a:rPr>
              <a:t>与数字</a:t>
            </a:r>
            <a:r>
              <a:rPr lang="en-US" altLang="zh-CN" sz="1800" dirty="0">
                <a:latin typeface="楷体_GB2312" pitchFamily="49" charset="-122"/>
                <a:ea typeface="楷体_GB2312" pitchFamily="49" charset="-122"/>
              </a:rPr>
              <a:t>1</a:t>
            </a:r>
            <a:r>
              <a:rPr lang="zh-CN" altLang="en-US" sz="1800" dirty="0">
                <a:latin typeface="楷体_GB2312" pitchFamily="49" charset="-122"/>
                <a:ea typeface="楷体_GB2312" pitchFamily="49" charset="-122"/>
              </a:rPr>
              <a:t>，一般使用大写</a:t>
            </a:r>
            <a:r>
              <a:rPr lang="en-US" altLang="zh-CN" sz="1800" dirty="0">
                <a:latin typeface="楷体_GB2312" pitchFamily="49" charset="-122"/>
                <a:ea typeface="楷体_GB2312" pitchFamily="49" charset="-122"/>
              </a:rPr>
              <a:t>L</a:t>
            </a:r>
            <a:r>
              <a:rPr lang="zh-CN" altLang="en-US" sz="1800" dirty="0">
                <a:latin typeface="楷体_GB2312" pitchFamily="49" charset="-122"/>
                <a:ea typeface="楷体_GB2312" pitchFamily="49" charset="-122"/>
              </a:rPr>
              <a:t>；</a:t>
            </a:r>
          </a:p>
          <a:p>
            <a:pPr>
              <a:lnSpc>
                <a:spcPct val="150000"/>
              </a:lnSpc>
              <a:spcBef>
                <a:spcPct val="0"/>
              </a:spcBef>
              <a:buClr>
                <a:srgbClr val="FF0000"/>
              </a:buClr>
              <a:buSzTx/>
              <a:buFont typeface="Wingdings" panose="05000000000000000000" pitchFamily="2" charset="2"/>
              <a:buChar char="Ø"/>
            </a:pPr>
            <a:r>
              <a:rPr lang="zh-CN" altLang="en-US" sz="1800" dirty="0">
                <a:latin typeface="楷体_GB2312" pitchFamily="49" charset="-122"/>
                <a:ea typeface="楷体_GB2312" pitchFamily="49" charset="-122"/>
              </a:rPr>
              <a:t>在定义一个整型数时，不管采用哪种进制形式，都不要超过其表示范围。 </a:t>
            </a:r>
          </a:p>
        </p:txBody>
      </p:sp>
    </p:spTree>
    <p:extLst>
      <p:ext uri="{BB962C8B-B14F-4D97-AF65-F5344CB8AC3E}">
        <p14:creationId xmlns:p14="http://schemas.microsoft.com/office/powerpoint/2010/main" val="2111830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38776-3C5D-8945-E79B-FBC51B5B2446}"/>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A9CE39C3-801E-2204-14EF-779ECB97C5C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E2746B21-FB68-AC3C-6E13-F8E2CC857D86}"/>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浮点型</a:t>
            </a:r>
            <a:endParaRPr lang="zh-CN" sz="2400" b="1" dirty="0">
              <a:solidFill>
                <a:srgbClr val="1C51C8"/>
              </a:solidFill>
            </a:endParaRPr>
          </a:p>
        </p:txBody>
      </p:sp>
      <p:grpSp>
        <p:nvGrpSpPr>
          <p:cNvPr id="5" name="组合 4">
            <a:extLst>
              <a:ext uri="{FF2B5EF4-FFF2-40B4-BE49-F238E27FC236}">
                <a16:creationId xmlns:a16="http://schemas.microsoft.com/office/drawing/2014/main" id="{EE5C0BB7-A878-F090-E1B2-685CC7901667}"/>
              </a:ext>
            </a:extLst>
          </p:cNvPr>
          <p:cNvGrpSpPr/>
          <p:nvPr/>
        </p:nvGrpSpPr>
        <p:grpSpPr>
          <a:xfrm>
            <a:off x="2344240" y="1160738"/>
            <a:ext cx="449993" cy="103462"/>
            <a:chOff x="2488823" y="1260501"/>
            <a:chExt cx="449993" cy="103462"/>
          </a:xfrm>
        </p:grpSpPr>
        <p:sp>
          <p:nvSpPr>
            <p:cNvPr id="6" name="平行四边形 5">
              <a:extLst>
                <a:ext uri="{FF2B5EF4-FFF2-40B4-BE49-F238E27FC236}">
                  <a16:creationId xmlns:a16="http://schemas.microsoft.com/office/drawing/2014/main" id="{53A072A3-6953-9E7C-992D-2F98E14DA92A}"/>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5B244240-88FB-A44A-84D5-5B52EDDEEB3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65C44AA6-E198-BE70-ABF9-A0A7622DE240}"/>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0CD0B934-1F9E-6856-BD48-F8B3193C14E2}"/>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7AACE9EE-2CF7-662E-159E-32828C720D6B}"/>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7" name="Rectangle 5">
            <a:extLst>
              <a:ext uri="{FF2B5EF4-FFF2-40B4-BE49-F238E27FC236}">
                <a16:creationId xmlns:a16="http://schemas.microsoft.com/office/drawing/2014/main" id="{D4CDC5FF-B91A-105C-62E8-12BDE95ABC98}"/>
              </a:ext>
            </a:extLst>
          </p:cNvPr>
          <p:cNvSpPr>
            <a:spLocks noChangeArrowheads="1"/>
          </p:cNvSpPr>
          <p:nvPr/>
        </p:nvSpPr>
        <p:spPr bwMode="auto">
          <a:xfrm>
            <a:off x="0" y="2243138"/>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10">
            <a:extLst>
              <a:ext uri="{FF2B5EF4-FFF2-40B4-BE49-F238E27FC236}">
                <a16:creationId xmlns:a16="http://schemas.microsoft.com/office/drawing/2014/main" id="{A1866983-828C-7454-AF2D-5C7258A51E08}"/>
              </a:ext>
            </a:extLst>
          </p:cNvPr>
          <p:cNvSpPr>
            <a:spLocks noChangeArrowheads="1"/>
          </p:cNvSpPr>
          <p:nvPr/>
        </p:nvSpPr>
        <p:spPr bwMode="auto">
          <a:xfrm>
            <a:off x="863600" y="1628775"/>
            <a:ext cx="2192338"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a:solidFill>
                  <a:srgbClr val="009900"/>
                </a:solidFill>
              </a:rPr>
              <a:t>(1) </a:t>
            </a:r>
            <a:r>
              <a:rPr lang="zh-CN" altLang="en-US" sz="1800" b="1">
                <a:solidFill>
                  <a:srgbClr val="009900"/>
                </a:solidFill>
              </a:rPr>
              <a:t>十进制数形式</a:t>
            </a:r>
            <a:r>
              <a:rPr lang="zh-CN" altLang="en-US" sz="1800"/>
              <a:t>  </a:t>
            </a:r>
          </a:p>
        </p:txBody>
      </p:sp>
      <p:sp>
        <p:nvSpPr>
          <p:cNvPr id="11" name="Rectangle 11">
            <a:extLst>
              <a:ext uri="{FF2B5EF4-FFF2-40B4-BE49-F238E27FC236}">
                <a16:creationId xmlns:a16="http://schemas.microsoft.com/office/drawing/2014/main" id="{57941785-3D2F-4B3B-F6AC-32ABDE1B428B}"/>
              </a:ext>
            </a:extLst>
          </p:cNvPr>
          <p:cNvSpPr>
            <a:spLocks noChangeArrowheads="1"/>
          </p:cNvSpPr>
          <p:nvPr/>
        </p:nvSpPr>
        <p:spPr bwMode="auto">
          <a:xfrm>
            <a:off x="468313" y="1989138"/>
            <a:ext cx="838835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a:t>      </a:t>
            </a:r>
            <a:r>
              <a:rPr lang="zh-CN" altLang="en-US" sz="1800"/>
              <a:t>由</a:t>
            </a:r>
            <a:r>
              <a:rPr lang="en-US" altLang="zh-CN" sz="1800"/>
              <a:t>0~9</a:t>
            </a:r>
            <a:r>
              <a:rPr lang="zh-CN" altLang="en-US" sz="1800"/>
              <a:t>和小数点组成。如：</a:t>
            </a:r>
            <a:r>
              <a:rPr lang="en-US" altLang="zh-CN" sz="1800"/>
              <a:t>23.456</a:t>
            </a:r>
            <a:r>
              <a:rPr lang="zh-CN" altLang="en-US" sz="1800"/>
              <a:t>、</a:t>
            </a:r>
            <a:r>
              <a:rPr lang="en-US" altLang="zh-CN" sz="1800"/>
              <a:t>-12.3</a:t>
            </a:r>
            <a:r>
              <a:rPr lang="zh-CN" altLang="en-US" sz="1800"/>
              <a:t>等。 </a:t>
            </a:r>
          </a:p>
        </p:txBody>
      </p:sp>
      <p:sp>
        <p:nvSpPr>
          <p:cNvPr id="13" name="Rectangle 13">
            <a:extLst>
              <a:ext uri="{FF2B5EF4-FFF2-40B4-BE49-F238E27FC236}">
                <a16:creationId xmlns:a16="http://schemas.microsoft.com/office/drawing/2014/main" id="{B7889CF6-734D-4C46-D8CB-0AF4C5CFD845}"/>
              </a:ext>
            </a:extLst>
          </p:cNvPr>
          <p:cNvSpPr>
            <a:spLocks noChangeArrowheads="1"/>
          </p:cNvSpPr>
          <p:nvPr/>
        </p:nvSpPr>
        <p:spPr bwMode="auto">
          <a:xfrm>
            <a:off x="827088" y="2384425"/>
            <a:ext cx="166846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a:solidFill>
                  <a:srgbClr val="009900"/>
                </a:solidFill>
              </a:rPr>
              <a:t>(2) </a:t>
            </a:r>
            <a:r>
              <a:rPr lang="zh-CN" altLang="en-US" sz="1800" b="1">
                <a:solidFill>
                  <a:srgbClr val="009900"/>
                </a:solidFill>
              </a:rPr>
              <a:t>指数形式</a:t>
            </a:r>
            <a:r>
              <a:rPr lang="zh-CN" altLang="en-US" sz="1800"/>
              <a:t> </a:t>
            </a:r>
          </a:p>
        </p:txBody>
      </p:sp>
      <p:sp>
        <p:nvSpPr>
          <p:cNvPr id="15" name="Rectangle 14">
            <a:extLst>
              <a:ext uri="{FF2B5EF4-FFF2-40B4-BE49-F238E27FC236}">
                <a16:creationId xmlns:a16="http://schemas.microsoft.com/office/drawing/2014/main" id="{6073FFAF-605F-8EDA-CC50-1C591C29B738}"/>
              </a:ext>
            </a:extLst>
          </p:cNvPr>
          <p:cNvSpPr>
            <a:spLocks noChangeArrowheads="1"/>
          </p:cNvSpPr>
          <p:nvPr/>
        </p:nvSpPr>
        <p:spPr bwMode="auto">
          <a:xfrm>
            <a:off x="468313" y="2816225"/>
            <a:ext cx="83883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t>      </a:t>
            </a:r>
            <a:r>
              <a:rPr lang="zh-CN" altLang="en-US" sz="1800"/>
              <a:t>表示格式为： </a:t>
            </a:r>
          </a:p>
        </p:txBody>
      </p:sp>
      <p:sp>
        <p:nvSpPr>
          <p:cNvPr id="16" name="Rectangle 16">
            <a:extLst>
              <a:ext uri="{FF2B5EF4-FFF2-40B4-BE49-F238E27FC236}">
                <a16:creationId xmlns:a16="http://schemas.microsoft.com/office/drawing/2014/main" id="{1FD33747-9D5F-F27F-7A28-0DF8863B649D}"/>
              </a:ext>
            </a:extLst>
          </p:cNvPr>
          <p:cNvSpPr>
            <a:spLocks noChangeArrowheads="1"/>
          </p:cNvSpPr>
          <p:nvPr/>
        </p:nvSpPr>
        <p:spPr bwMode="auto">
          <a:xfrm>
            <a:off x="656242" y="1305787"/>
            <a:ext cx="1021969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a:t>
            </a:r>
            <a:r>
              <a:rPr lang="zh-CN" altLang="en-US" sz="1800" dirty="0"/>
              <a:t>浮点型数即我们平常使用的实型数，由整数部分和小数部分组成。通常有两种表示形式： </a:t>
            </a:r>
          </a:p>
        </p:txBody>
      </p:sp>
      <p:sp>
        <p:nvSpPr>
          <p:cNvPr id="17" name="Text Box 18">
            <a:extLst>
              <a:ext uri="{FF2B5EF4-FFF2-40B4-BE49-F238E27FC236}">
                <a16:creationId xmlns:a16="http://schemas.microsoft.com/office/drawing/2014/main" id="{CDD83DAF-91EE-BA0B-CA4A-1222189A4BAA}"/>
              </a:ext>
            </a:extLst>
          </p:cNvPr>
          <p:cNvSpPr txBox="1">
            <a:spLocks noChangeArrowheads="1"/>
          </p:cNvSpPr>
          <p:nvPr/>
        </p:nvSpPr>
        <p:spPr bwMode="auto">
          <a:xfrm>
            <a:off x="1008063" y="3213100"/>
            <a:ext cx="7488237" cy="431800"/>
          </a:xfrm>
          <a:prstGeom prst="rect">
            <a:avLst/>
          </a:prstGeom>
          <a:solidFill>
            <a:schemeClr val="accent1">
              <a:lumMod val="20000"/>
              <a:lumOff val="80000"/>
            </a:schemeClr>
          </a:solidFill>
          <a:ln w="15875">
            <a:solidFill>
              <a:schemeClr val="bg1"/>
            </a:solidFill>
            <a:miter lim="800000"/>
            <a:headEnd/>
            <a:tailEnd/>
          </a:ln>
          <a:effectLst>
            <a:outerShdw dist="35921" dir="2700000" algn="ctr" rotWithShape="0">
              <a:srgbClr val="808080"/>
            </a:outerShdw>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b="1">
                <a:solidFill>
                  <a:schemeClr val="accent1"/>
                </a:solidFill>
              </a:rPr>
              <a:t>十进制浮点型数｜基本整型数</a:t>
            </a:r>
            <a:r>
              <a:rPr lang="en-US" altLang="zh-CN" sz="1800" b="1">
                <a:solidFill>
                  <a:schemeClr val="accent1"/>
                </a:solidFill>
              </a:rPr>
              <a:t>1 E </a:t>
            </a:r>
            <a:r>
              <a:rPr lang="zh-CN" altLang="en-US" sz="1800" b="1">
                <a:solidFill>
                  <a:schemeClr val="accent1"/>
                </a:solidFill>
              </a:rPr>
              <a:t>基本整型数</a:t>
            </a:r>
            <a:r>
              <a:rPr lang="en-US" altLang="zh-CN" sz="1800" b="1">
                <a:solidFill>
                  <a:schemeClr val="accent1"/>
                </a:solidFill>
              </a:rPr>
              <a:t>2</a:t>
            </a:r>
            <a:r>
              <a:rPr lang="en-US" altLang="zh-CN" sz="1800">
                <a:solidFill>
                  <a:schemeClr val="accent1"/>
                </a:solidFill>
              </a:rPr>
              <a:t> </a:t>
            </a:r>
          </a:p>
        </p:txBody>
      </p:sp>
      <p:sp>
        <p:nvSpPr>
          <p:cNvPr id="18" name="AutoShape 20">
            <a:extLst>
              <a:ext uri="{FF2B5EF4-FFF2-40B4-BE49-F238E27FC236}">
                <a16:creationId xmlns:a16="http://schemas.microsoft.com/office/drawing/2014/main" id="{4618653E-30B3-A1E0-3FF3-20FAA58B8EE3}"/>
              </a:ext>
            </a:extLst>
          </p:cNvPr>
          <p:cNvSpPr>
            <a:spLocks noChangeArrowheads="1"/>
          </p:cNvSpPr>
          <p:nvPr/>
        </p:nvSpPr>
        <p:spPr bwMode="auto">
          <a:xfrm>
            <a:off x="935038" y="3789363"/>
            <a:ext cx="7524750" cy="323850"/>
          </a:xfrm>
          <a:prstGeom prst="wedgeRectCallout">
            <a:avLst>
              <a:gd name="adj1" fmla="val -25125"/>
              <a:gd name="adj2" fmla="val -108824"/>
            </a:avLst>
          </a:prstGeom>
          <a:solidFill>
            <a:schemeClr val="bg1">
              <a:lumMod val="95000"/>
            </a:schemeClr>
          </a:solidFill>
          <a:ln w="9525" algn="ctr">
            <a:solidFill>
              <a:schemeClr val="accent1"/>
            </a:solidFill>
            <a:prstDash val="dash"/>
            <a:miter lim="800000"/>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a:solidFill>
                  <a:schemeClr val="accent1"/>
                </a:solidFill>
              </a:rPr>
              <a:t>符号 </a:t>
            </a:r>
            <a:r>
              <a:rPr lang="en-US" altLang="zh-CN" sz="1800">
                <a:solidFill>
                  <a:schemeClr val="accent1"/>
                </a:solidFill>
              </a:rPr>
              <a:t>| </a:t>
            </a:r>
            <a:r>
              <a:rPr lang="zh-CN" altLang="en-US" sz="1800">
                <a:solidFill>
                  <a:schemeClr val="accent1"/>
                </a:solidFill>
              </a:rPr>
              <a:t>表示“或”。</a:t>
            </a:r>
          </a:p>
        </p:txBody>
      </p:sp>
      <p:sp>
        <p:nvSpPr>
          <p:cNvPr id="19" name="AutoShape 21">
            <a:extLst>
              <a:ext uri="{FF2B5EF4-FFF2-40B4-BE49-F238E27FC236}">
                <a16:creationId xmlns:a16="http://schemas.microsoft.com/office/drawing/2014/main" id="{5608722E-45F4-E6C8-50F3-C4B3A24C7E1B}"/>
              </a:ext>
            </a:extLst>
          </p:cNvPr>
          <p:cNvSpPr>
            <a:spLocks noChangeArrowheads="1"/>
          </p:cNvSpPr>
          <p:nvPr/>
        </p:nvSpPr>
        <p:spPr bwMode="auto">
          <a:xfrm>
            <a:off x="935038" y="4148138"/>
            <a:ext cx="7524750" cy="323850"/>
          </a:xfrm>
          <a:prstGeom prst="wedgeRectCallout">
            <a:avLst>
              <a:gd name="adj1" fmla="val -45782"/>
              <a:gd name="adj2" fmla="val -238727"/>
            </a:avLst>
          </a:prstGeom>
          <a:solidFill>
            <a:schemeClr val="bg1">
              <a:lumMod val="95000"/>
            </a:schemeClr>
          </a:solidFill>
          <a:ln w="9525" algn="ctr">
            <a:solidFill>
              <a:schemeClr val="accent1"/>
            </a:solidFill>
            <a:prstDash val="dash"/>
            <a:miter lim="800000"/>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a:solidFill>
                  <a:schemeClr val="accent1"/>
                </a:solidFill>
              </a:rPr>
              <a:t>十进制浮点型数与基本整型数</a:t>
            </a:r>
            <a:r>
              <a:rPr lang="en-US" altLang="zh-CN" sz="1800">
                <a:solidFill>
                  <a:schemeClr val="accent1"/>
                </a:solidFill>
              </a:rPr>
              <a:t>1</a:t>
            </a:r>
            <a:r>
              <a:rPr lang="zh-CN" altLang="en-US" sz="1800">
                <a:solidFill>
                  <a:schemeClr val="accent1"/>
                </a:solidFill>
              </a:rPr>
              <a:t>是尾数；</a:t>
            </a:r>
          </a:p>
        </p:txBody>
      </p:sp>
      <p:sp>
        <p:nvSpPr>
          <p:cNvPr id="20" name="AutoShape 23">
            <a:extLst>
              <a:ext uri="{FF2B5EF4-FFF2-40B4-BE49-F238E27FC236}">
                <a16:creationId xmlns:a16="http://schemas.microsoft.com/office/drawing/2014/main" id="{7302AA50-F487-D6A2-0365-9FD1232D6964}"/>
              </a:ext>
            </a:extLst>
          </p:cNvPr>
          <p:cNvSpPr>
            <a:spLocks noChangeArrowheads="1"/>
          </p:cNvSpPr>
          <p:nvPr/>
        </p:nvSpPr>
        <p:spPr bwMode="auto">
          <a:xfrm>
            <a:off x="935038" y="4508500"/>
            <a:ext cx="7524750" cy="323850"/>
          </a:xfrm>
          <a:prstGeom prst="wedgeRectCallout">
            <a:avLst>
              <a:gd name="adj1" fmla="val -4810"/>
              <a:gd name="adj2" fmla="val -358824"/>
            </a:avLst>
          </a:prstGeom>
          <a:solidFill>
            <a:schemeClr val="bg1">
              <a:lumMod val="95000"/>
            </a:schemeClr>
          </a:solidFill>
          <a:ln w="9525" algn="ctr">
            <a:solidFill>
              <a:schemeClr val="accent1"/>
            </a:solidFill>
            <a:prstDash val="dash"/>
            <a:miter lim="800000"/>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solidFill>
                  <a:schemeClr val="accent1"/>
                </a:solidFill>
              </a:rPr>
              <a:t>E</a:t>
            </a:r>
            <a:r>
              <a:rPr lang="zh-CN" altLang="en-US" sz="1800">
                <a:solidFill>
                  <a:schemeClr val="accent1"/>
                </a:solidFill>
              </a:rPr>
              <a:t>或</a:t>
            </a:r>
            <a:r>
              <a:rPr lang="en-US" altLang="zh-CN" sz="1800">
                <a:solidFill>
                  <a:schemeClr val="accent1"/>
                </a:solidFill>
              </a:rPr>
              <a:t>e</a:t>
            </a:r>
            <a:r>
              <a:rPr lang="zh-CN" altLang="en-US" sz="1800">
                <a:solidFill>
                  <a:schemeClr val="accent1"/>
                </a:solidFill>
              </a:rPr>
              <a:t>代表底数</a:t>
            </a:r>
            <a:r>
              <a:rPr lang="en-US" altLang="zh-CN" sz="1800">
                <a:solidFill>
                  <a:schemeClr val="accent1"/>
                </a:solidFill>
              </a:rPr>
              <a:t>10</a:t>
            </a:r>
            <a:r>
              <a:rPr lang="zh-CN" altLang="en-US" sz="1800">
                <a:solidFill>
                  <a:schemeClr val="accent1"/>
                </a:solidFill>
              </a:rPr>
              <a:t>；</a:t>
            </a:r>
          </a:p>
        </p:txBody>
      </p:sp>
      <p:sp>
        <p:nvSpPr>
          <p:cNvPr id="21" name="AutoShape 24">
            <a:extLst>
              <a:ext uri="{FF2B5EF4-FFF2-40B4-BE49-F238E27FC236}">
                <a16:creationId xmlns:a16="http://schemas.microsoft.com/office/drawing/2014/main" id="{2FC35AE4-6F2D-00D4-FD5E-1829B2E4C080}"/>
              </a:ext>
            </a:extLst>
          </p:cNvPr>
          <p:cNvSpPr>
            <a:spLocks noChangeArrowheads="1"/>
          </p:cNvSpPr>
          <p:nvPr/>
        </p:nvSpPr>
        <p:spPr bwMode="auto">
          <a:xfrm>
            <a:off x="935038" y="4868863"/>
            <a:ext cx="7524750" cy="539750"/>
          </a:xfrm>
          <a:prstGeom prst="wedgeRectCallout">
            <a:avLst>
              <a:gd name="adj1" fmla="val -1625"/>
              <a:gd name="adj2" fmla="val -300884"/>
            </a:avLst>
          </a:prstGeom>
          <a:solidFill>
            <a:schemeClr val="bg1">
              <a:lumMod val="95000"/>
            </a:schemeClr>
          </a:solidFill>
          <a:ln w="9525" algn="ctr">
            <a:solidFill>
              <a:schemeClr val="accent1"/>
            </a:solidFill>
            <a:prstDash val="dash"/>
            <a:miter lim="800000"/>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a:solidFill>
                  <a:schemeClr val="accent1"/>
                </a:solidFill>
              </a:rPr>
              <a:t>基本整型数</a:t>
            </a:r>
            <a:r>
              <a:rPr lang="en-US" altLang="zh-CN" sz="1800">
                <a:solidFill>
                  <a:schemeClr val="accent1"/>
                </a:solidFill>
              </a:rPr>
              <a:t>2</a:t>
            </a:r>
            <a:r>
              <a:rPr lang="zh-CN" altLang="en-US" sz="1800">
                <a:solidFill>
                  <a:schemeClr val="accent1"/>
                </a:solidFill>
              </a:rPr>
              <a:t>为指数。如：</a:t>
            </a:r>
            <a:r>
              <a:rPr lang="en-US" altLang="zh-CN" sz="1800">
                <a:solidFill>
                  <a:schemeClr val="accent1"/>
                </a:solidFill>
              </a:rPr>
              <a:t>1.3e4</a:t>
            </a:r>
            <a:r>
              <a:rPr lang="zh-CN" altLang="en-US" sz="1800">
                <a:solidFill>
                  <a:schemeClr val="accent1"/>
                </a:solidFill>
              </a:rPr>
              <a:t>、</a:t>
            </a:r>
            <a:r>
              <a:rPr lang="en-US" altLang="zh-CN" sz="1800">
                <a:solidFill>
                  <a:schemeClr val="accent1"/>
                </a:solidFill>
              </a:rPr>
              <a:t>-12.5e-4</a:t>
            </a:r>
            <a:r>
              <a:rPr lang="zh-CN" altLang="en-US" sz="1800">
                <a:solidFill>
                  <a:schemeClr val="accent1"/>
                </a:solidFill>
              </a:rPr>
              <a:t>分别表示</a:t>
            </a:r>
            <a:r>
              <a:rPr lang="en-US" altLang="zh-CN" sz="1800">
                <a:solidFill>
                  <a:schemeClr val="accent1"/>
                </a:solidFill>
              </a:rPr>
              <a:t>1.3×104</a:t>
            </a:r>
            <a:r>
              <a:rPr lang="zh-CN" altLang="en-US" sz="1800">
                <a:solidFill>
                  <a:schemeClr val="accent1"/>
                </a:solidFill>
              </a:rPr>
              <a:t>和</a:t>
            </a:r>
            <a:r>
              <a:rPr lang="en-US" altLang="zh-CN" sz="1800">
                <a:solidFill>
                  <a:schemeClr val="accent1"/>
                </a:solidFill>
              </a:rPr>
              <a:t>-12.5×10-4</a:t>
            </a:r>
            <a:r>
              <a:rPr lang="zh-CN" altLang="en-US" sz="1800">
                <a:solidFill>
                  <a:schemeClr val="accent1"/>
                </a:solidFill>
              </a:rPr>
              <a:t>。</a:t>
            </a:r>
          </a:p>
        </p:txBody>
      </p:sp>
      <p:grpSp>
        <p:nvGrpSpPr>
          <p:cNvPr id="27" name="组合 26">
            <a:extLst>
              <a:ext uri="{FF2B5EF4-FFF2-40B4-BE49-F238E27FC236}">
                <a16:creationId xmlns:a16="http://schemas.microsoft.com/office/drawing/2014/main" id="{E2749DB9-177C-0C77-45A3-40FD7A087C0E}"/>
              </a:ext>
            </a:extLst>
          </p:cNvPr>
          <p:cNvGrpSpPr/>
          <p:nvPr/>
        </p:nvGrpSpPr>
        <p:grpSpPr>
          <a:xfrm>
            <a:off x="2525078" y="4584784"/>
            <a:ext cx="8401731" cy="1288881"/>
            <a:chOff x="900848" y="5262938"/>
            <a:chExt cx="8401731" cy="1288881"/>
          </a:xfrm>
        </p:grpSpPr>
        <p:sp>
          <p:nvSpPr>
            <p:cNvPr id="4" name="core goal bar">
              <a:extLst>
                <a:ext uri="{FF2B5EF4-FFF2-40B4-BE49-F238E27FC236}">
                  <a16:creationId xmlns:a16="http://schemas.microsoft.com/office/drawing/2014/main" id="{7E6C358F-E273-50C5-25F1-E795B5E177A8}"/>
                </a:ext>
              </a:extLst>
            </p:cNvPr>
            <p:cNvSpPr/>
            <p:nvPr/>
          </p:nvSpPr>
          <p:spPr>
            <a:xfrm>
              <a:off x="900849" y="5445126"/>
              <a:ext cx="8401730" cy="1106693"/>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3" name="组合 22">
              <a:extLst>
                <a:ext uri="{FF2B5EF4-FFF2-40B4-BE49-F238E27FC236}">
                  <a16:creationId xmlns:a16="http://schemas.microsoft.com/office/drawing/2014/main" id="{9FF0B6DC-3375-4DDF-1A34-C00F23571655}"/>
                </a:ext>
              </a:extLst>
            </p:cNvPr>
            <p:cNvGrpSpPr/>
            <p:nvPr/>
          </p:nvGrpSpPr>
          <p:grpSpPr>
            <a:xfrm>
              <a:off x="900848" y="5262938"/>
              <a:ext cx="1004899" cy="969673"/>
              <a:chOff x="2265918" y="5437179"/>
              <a:chExt cx="599478" cy="578464"/>
            </a:xfrm>
          </p:grpSpPr>
          <p:sp>
            <p:nvSpPr>
              <p:cNvPr id="24" name="椭圆 23">
                <a:extLst>
                  <a:ext uri="{FF2B5EF4-FFF2-40B4-BE49-F238E27FC236}">
                    <a16:creationId xmlns:a16="http://schemas.microsoft.com/office/drawing/2014/main" id="{2C1C8483-7BF0-B3D9-D6AE-7414D24C8CBD}"/>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5" name="图形 24">
                <a:extLst>
                  <a:ext uri="{FF2B5EF4-FFF2-40B4-BE49-F238E27FC236}">
                    <a16:creationId xmlns:a16="http://schemas.microsoft.com/office/drawing/2014/main" id="{2D59BF55-A6E5-51B0-557E-15F468866B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6" name="文本框 25">
              <a:extLst>
                <a:ext uri="{FF2B5EF4-FFF2-40B4-BE49-F238E27FC236}">
                  <a16:creationId xmlns:a16="http://schemas.microsoft.com/office/drawing/2014/main" id="{0D7A46C0-D3B3-9E1D-21B1-1E86789C11E2}"/>
                </a:ext>
              </a:extLst>
            </p:cNvPr>
            <p:cNvSpPr txBox="1"/>
            <p:nvPr/>
          </p:nvSpPr>
          <p:spPr>
            <a:xfrm>
              <a:off x="1707126" y="5389000"/>
              <a:ext cx="7595452" cy="1162819"/>
            </a:xfrm>
            <a:prstGeom prst="rect">
              <a:avLst/>
            </a:prstGeom>
            <a:noFill/>
          </p:spPr>
          <p:txBody>
            <a:bodyPr wrap="square">
              <a:spAutoFit/>
            </a:bodyPr>
            <a:lstStyle/>
            <a:p>
              <a:pPr>
                <a:lnSpc>
                  <a:spcPct val="110000"/>
                </a:lnSpc>
              </a:pPr>
              <a:r>
                <a:rPr kumimoji="1" lang="zh-CN" altLang="en-US" sz="1600" b="1" dirty="0"/>
                <a:t>当以指数形式表示一个实数时，整数部分和小数部分可以省略其一，但不能都省略。</a:t>
              </a:r>
              <a:endParaRPr kumimoji="1" lang="en-US" altLang="zh-CN" sz="1600" b="1" dirty="0"/>
            </a:p>
            <a:p>
              <a:pPr>
                <a:lnSpc>
                  <a:spcPct val="110000"/>
                </a:lnSpc>
              </a:pPr>
              <a:r>
                <a:rPr kumimoji="1" lang="zh-CN" altLang="en-US" sz="1600" b="1" dirty="0"/>
                <a:t>如</a:t>
              </a:r>
              <a:r>
                <a:rPr kumimoji="1" lang="en-US" altLang="zh-CN" sz="1600" b="1" dirty="0"/>
                <a:t>.123E5</a:t>
              </a:r>
              <a:r>
                <a:rPr kumimoji="1" lang="zh-CN" altLang="en-US" sz="1600" b="1" dirty="0"/>
                <a:t>、</a:t>
              </a:r>
              <a:r>
                <a:rPr kumimoji="1" lang="en-US" altLang="zh-CN" sz="1600" b="1" dirty="0"/>
                <a:t>123.E-6</a:t>
              </a:r>
              <a:r>
                <a:rPr kumimoji="1" lang="zh-CN" altLang="en-US" sz="1600" b="1" dirty="0"/>
                <a:t>都是正确的，但不能写成</a:t>
              </a:r>
              <a:r>
                <a:rPr kumimoji="1" lang="en-US" altLang="zh-CN" sz="1600" b="1" dirty="0"/>
                <a:t>E-2</a:t>
              </a:r>
              <a:r>
                <a:rPr kumimoji="1" lang="zh-CN" altLang="en-US" sz="1600" b="1" dirty="0"/>
                <a:t>这种形式。</a:t>
              </a:r>
            </a:p>
            <a:p>
              <a:pPr>
                <a:lnSpc>
                  <a:spcPct val="110000"/>
                </a:lnSpc>
              </a:pPr>
              <a:r>
                <a:rPr kumimoji="1" lang="zh-CN" altLang="en-US" sz="1600" b="1" dirty="0"/>
                <a:t>浮点数默认为双精度浮点型，在内存中占</a:t>
              </a:r>
              <a:r>
                <a:rPr kumimoji="1" lang="en-US" altLang="zh-CN" sz="1600" b="1" dirty="0"/>
                <a:t>8</a:t>
              </a:r>
              <a:r>
                <a:rPr kumimoji="1" lang="zh-CN" altLang="en-US" sz="1600" b="1" dirty="0"/>
                <a:t>个字节，取值范围为</a:t>
              </a:r>
              <a:r>
                <a:rPr kumimoji="1" lang="en-US" altLang="zh-CN" sz="1600" b="1" dirty="0"/>
                <a:t>±1.7e±308</a:t>
              </a:r>
              <a:r>
                <a:rPr kumimoji="1" lang="zh-CN" altLang="en-US" sz="1600" b="1" dirty="0"/>
                <a:t>。</a:t>
              </a:r>
              <a:endParaRPr kumimoji="1" lang="en-US" altLang="zh-CN" sz="1600" b="1" dirty="0"/>
            </a:p>
            <a:p>
              <a:pPr>
                <a:lnSpc>
                  <a:spcPct val="110000"/>
                </a:lnSpc>
              </a:pPr>
              <a:r>
                <a:rPr kumimoji="1" lang="zh-CN" altLang="en-US" sz="1600" b="1" dirty="0"/>
                <a:t>如果带有后缀</a:t>
              </a:r>
              <a:r>
                <a:rPr kumimoji="1" lang="en-US" altLang="zh-CN" sz="1600" b="1" dirty="0"/>
                <a:t>F</a:t>
              </a:r>
              <a:r>
                <a:rPr kumimoji="1" lang="zh-CN" altLang="en-US" sz="1600" b="1" dirty="0"/>
                <a:t>或</a:t>
              </a:r>
              <a:r>
                <a:rPr kumimoji="1" lang="en-US" altLang="zh-CN" sz="1600" b="1" dirty="0"/>
                <a:t>f, </a:t>
              </a:r>
              <a:r>
                <a:rPr kumimoji="1" lang="zh-CN" altLang="en-US" sz="1600" b="1" dirty="0"/>
                <a:t>则为</a:t>
              </a:r>
              <a:r>
                <a:rPr kumimoji="1" lang="en-US" altLang="zh-CN" sz="1600" b="1" dirty="0"/>
                <a:t>float</a:t>
              </a:r>
              <a:r>
                <a:rPr kumimoji="1" lang="zh-CN" altLang="en-US" sz="1600" b="1" dirty="0"/>
                <a:t>类型，在内存中占</a:t>
              </a:r>
              <a:r>
                <a:rPr kumimoji="1" lang="en-US" altLang="zh-CN" sz="1600" b="1" dirty="0"/>
                <a:t>4</a:t>
              </a:r>
              <a:r>
                <a:rPr kumimoji="1" lang="zh-CN" altLang="en-US" sz="1600" b="1" dirty="0"/>
                <a:t>个字节，取值范围为</a:t>
              </a:r>
              <a:r>
                <a:rPr kumimoji="1" lang="en-US" altLang="zh-CN" sz="1600" b="1" dirty="0"/>
                <a:t>±3.4e±38</a:t>
              </a:r>
              <a:r>
                <a:rPr kumimoji="1" lang="zh-CN" altLang="en-US" sz="1600" b="1" dirty="0"/>
                <a:t>。</a:t>
              </a:r>
            </a:p>
          </p:txBody>
        </p:sp>
      </p:grpSp>
    </p:spTree>
    <p:extLst>
      <p:ext uri="{BB962C8B-B14F-4D97-AF65-F5344CB8AC3E}">
        <p14:creationId xmlns:p14="http://schemas.microsoft.com/office/powerpoint/2010/main" val="419473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strips(down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trips(downLeft)">
                                      <p:cBhvr>
                                        <p:cTn id="15" dur="500"/>
                                        <p:tgtEl>
                                          <p:spTgt spid="13"/>
                                        </p:tgtEl>
                                      </p:cBhvr>
                                    </p:animEffect>
                                  </p:childTnLst>
                                </p:cTn>
                              </p:par>
                              <p:par>
                                <p:cTn id="16" presetID="18" presetClass="entr" presetSubtype="12"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Left)">
                                      <p:cBhvr>
                                        <p:cTn id="18" dur="500"/>
                                        <p:tgtEl>
                                          <p:spTgt spid="15"/>
                                        </p:tgtEl>
                                      </p:cBhvr>
                                    </p:animEffect>
                                  </p:childTnLst>
                                </p:cTn>
                              </p:par>
                              <p:par>
                                <p:cTn id="19" presetID="18" presetClass="entr" presetSubtype="12"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trips(down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7" grpId="0" animBg="1"/>
      <p:bldP spid="18" grpId="0" animBg="1"/>
      <p:bldP spid="19" grpId="0" animBg="1"/>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DAA35-6CFA-8389-7482-C5EADA6B76DA}"/>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8D745C29-F95B-7C23-5E88-DEB17920F10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A51400D6-A7FC-369F-8EB1-9EDAF2FDCDF9}"/>
              </a:ext>
            </a:extLst>
          </p:cNvPr>
          <p:cNvSpPr txBox="1"/>
          <p:nvPr/>
        </p:nvSpPr>
        <p:spPr>
          <a:xfrm>
            <a:off x="1259967" y="1005290"/>
            <a:ext cx="278457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字符型数</a:t>
            </a:r>
            <a:endParaRPr lang="zh-CN" sz="2400" b="1" dirty="0">
              <a:solidFill>
                <a:srgbClr val="1C51C8"/>
              </a:solidFill>
            </a:endParaRPr>
          </a:p>
        </p:txBody>
      </p:sp>
      <p:grpSp>
        <p:nvGrpSpPr>
          <p:cNvPr id="5" name="组合 4">
            <a:extLst>
              <a:ext uri="{FF2B5EF4-FFF2-40B4-BE49-F238E27FC236}">
                <a16:creationId xmlns:a16="http://schemas.microsoft.com/office/drawing/2014/main" id="{C03902FF-3630-B667-0979-4795D7E6687E}"/>
              </a:ext>
            </a:extLst>
          </p:cNvPr>
          <p:cNvGrpSpPr/>
          <p:nvPr/>
        </p:nvGrpSpPr>
        <p:grpSpPr>
          <a:xfrm>
            <a:off x="2566622" y="1153118"/>
            <a:ext cx="449993" cy="103462"/>
            <a:chOff x="2488823" y="1260501"/>
            <a:chExt cx="449993" cy="103462"/>
          </a:xfrm>
        </p:grpSpPr>
        <p:sp>
          <p:nvSpPr>
            <p:cNvPr id="6" name="平行四边形 5">
              <a:extLst>
                <a:ext uri="{FF2B5EF4-FFF2-40B4-BE49-F238E27FC236}">
                  <a16:creationId xmlns:a16="http://schemas.microsoft.com/office/drawing/2014/main" id="{5040BE9E-3473-A575-8DF7-E633C7126F7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1D7FD262-690D-44AB-8196-88BEF12F453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595AFB03-F0C8-6BE7-940B-D8A37B2A1170}"/>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54B079A6-9C4A-5D16-444F-96267E012623}"/>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9D07B7CB-FBAF-1B27-9522-5E25F1A834CE}"/>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7" name="Rectangle 10">
            <a:extLst>
              <a:ext uri="{FF2B5EF4-FFF2-40B4-BE49-F238E27FC236}">
                <a16:creationId xmlns:a16="http://schemas.microsoft.com/office/drawing/2014/main" id="{2145DF02-0A52-27B5-3956-476ED97CBE01}"/>
              </a:ext>
            </a:extLst>
          </p:cNvPr>
          <p:cNvSpPr>
            <a:spLocks noChangeArrowheads="1"/>
          </p:cNvSpPr>
          <p:nvPr/>
        </p:nvSpPr>
        <p:spPr bwMode="auto">
          <a:xfrm>
            <a:off x="922585" y="1393079"/>
            <a:ext cx="8316912"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009900"/>
              </a:buClr>
              <a:buSzTx/>
              <a:buFont typeface="Wingdings" panose="05000000000000000000" pitchFamily="2" charset="2"/>
              <a:buChar char="Ø"/>
            </a:pPr>
            <a:r>
              <a:rPr lang="zh-CN" altLang="en-US" sz="1800" b="1" dirty="0"/>
              <a:t>字符数是用英文单引号括起来的一个字符。如：</a:t>
            </a:r>
            <a:r>
              <a:rPr lang="en-US" altLang="zh-CN" sz="1800" b="1" dirty="0"/>
              <a:t>'a'</a:t>
            </a:r>
            <a:r>
              <a:rPr lang="zh-CN" altLang="en-US" sz="1800" b="1" dirty="0"/>
              <a:t>，</a:t>
            </a:r>
            <a:r>
              <a:rPr lang="en-US" altLang="zh-CN" sz="1800" b="1" dirty="0"/>
              <a:t>'A'</a:t>
            </a:r>
            <a:r>
              <a:rPr lang="zh-CN" altLang="en-US" sz="1800" b="1" dirty="0"/>
              <a:t>等。</a:t>
            </a:r>
          </a:p>
        </p:txBody>
      </p:sp>
      <p:sp>
        <p:nvSpPr>
          <p:cNvPr id="9" name="Text Box 11">
            <a:extLst>
              <a:ext uri="{FF2B5EF4-FFF2-40B4-BE49-F238E27FC236}">
                <a16:creationId xmlns:a16="http://schemas.microsoft.com/office/drawing/2014/main" id="{2AE797EB-4D8D-DCFD-9273-0BBE761C8678}"/>
              </a:ext>
            </a:extLst>
          </p:cNvPr>
          <p:cNvSpPr txBox="1">
            <a:spLocks noChangeArrowheads="1"/>
          </p:cNvSpPr>
          <p:nvPr/>
        </p:nvSpPr>
        <p:spPr bwMode="auto">
          <a:xfrm>
            <a:off x="2603134" y="2461760"/>
            <a:ext cx="7488238" cy="431800"/>
          </a:xfrm>
          <a:prstGeom prst="rect">
            <a:avLst/>
          </a:prstGeom>
          <a:solidFill>
            <a:schemeClr val="accent1">
              <a:lumMod val="20000"/>
              <a:lumOff val="80000"/>
            </a:schemeClr>
          </a:solidFill>
          <a:ln w="15875">
            <a:solidFill>
              <a:schemeClr val="bg1"/>
            </a:solidFill>
            <a:miter lim="800000"/>
            <a:headEnd/>
            <a:tailEnd/>
          </a:ln>
          <a:effectLst>
            <a:outerShdw dist="35921" dir="2700000" algn="ctr" rotWithShape="0">
              <a:srgbClr val="808080"/>
            </a:outerShdw>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a:solidFill>
                  <a:schemeClr val="accent1"/>
                </a:solidFill>
              </a:rPr>
              <a:t>\</a:t>
            </a:r>
            <a:r>
              <a:rPr lang="zh-CN" altLang="en-US" sz="1800" b="1">
                <a:solidFill>
                  <a:schemeClr val="accent1"/>
                </a:solidFill>
              </a:rPr>
              <a:t>字符助记符</a:t>
            </a:r>
            <a:r>
              <a:rPr lang="zh-CN" altLang="en-US" sz="1800">
                <a:solidFill>
                  <a:schemeClr val="accent1"/>
                </a:solidFill>
              </a:rPr>
              <a:t> </a:t>
            </a:r>
          </a:p>
        </p:txBody>
      </p:sp>
      <p:sp>
        <p:nvSpPr>
          <p:cNvPr id="11" name="Rectangle 17">
            <a:extLst>
              <a:ext uri="{FF2B5EF4-FFF2-40B4-BE49-F238E27FC236}">
                <a16:creationId xmlns:a16="http://schemas.microsoft.com/office/drawing/2014/main" id="{1DF6283E-2DD6-5A7B-C619-D2655917F87C}"/>
              </a:ext>
            </a:extLst>
          </p:cNvPr>
          <p:cNvSpPr>
            <a:spLocks noChangeArrowheads="1"/>
          </p:cNvSpPr>
          <p:nvPr/>
        </p:nvSpPr>
        <p:spPr bwMode="auto">
          <a:xfrm>
            <a:off x="922585" y="1762554"/>
            <a:ext cx="10202615"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009900"/>
              </a:buClr>
              <a:buSzTx/>
              <a:buFont typeface="Wingdings" panose="05000000000000000000" pitchFamily="2" charset="2"/>
              <a:buChar char="Ø"/>
            </a:pPr>
            <a:r>
              <a:rPr lang="zh-CN" altLang="en-US" sz="1800" b="1" dirty="0"/>
              <a:t>有些</a:t>
            </a:r>
            <a:r>
              <a:rPr lang="en-US" altLang="zh-CN" sz="1800" b="1" dirty="0"/>
              <a:t>ASCII</a:t>
            </a:r>
            <a:r>
              <a:rPr lang="zh-CN" altLang="en-US" sz="1800" b="1" dirty="0"/>
              <a:t>码字符如回车、退格等不能直接用在用单引号中。这些数据可用转义序列来表示</a:t>
            </a:r>
            <a:r>
              <a:rPr lang="zh-CN" altLang="en-US" sz="1800" dirty="0"/>
              <a:t> </a:t>
            </a:r>
            <a:r>
              <a:rPr lang="en-US" altLang="zh-CN" sz="1800" dirty="0"/>
              <a:t>:</a:t>
            </a:r>
          </a:p>
        </p:txBody>
      </p:sp>
      <p:sp>
        <p:nvSpPr>
          <p:cNvPr id="13" name="Rectangle 19">
            <a:extLst>
              <a:ext uri="{FF2B5EF4-FFF2-40B4-BE49-F238E27FC236}">
                <a16:creationId xmlns:a16="http://schemas.microsoft.com/office/drawing/2014/main" id="{0410CFF7-71DF-FABD-E412-CA00476C1E76}"/>
              </a:ext>
            </a:extLst>
          </p:cNvPr>
          <p:cNvSpPr>
            <a:spLocks noChangeArrowheads="1"/>
          </p:cNvSpPr>
          <p:nvPr/>
        </p:nvSpPr>
        <p:spPr bwMode="auto">
          <a:xfrm>
            <a:off x="1200516" y="3016139"/>
            <a:ext cx="838835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zh-CN" altLang="en-US" sz="1800" dirty="0"/>
              <a:t>转义符形式</a:t>
            </a:r>
            <a:r>
              <a:rPr lang="en-US" altLang="zh-CN" sz="1800" dirty="0"/>
              <a:t>2</a:t>
            </a:r>
            <a:r>
              <a:rPr lang="zh-CN" altLang="en-US" sz="1800" dirty="0"/>
              <a:t>： </a:t>
            </a:r>
          </a:p>
        </p:txBody>
      </p:sp>
      <p:sp>
        <p:nvSpPr>
          <p:cNvPr id="15" name="AutoShape 12">
            <a:extLst>
              <a:ext uri="{FF2B5EF4-FFF2-40B4-BE49-F238E27FC236}">
                <a16:creationId xmlns:a16="http://schemas.microsoft.com/office/drawing/2014/main" id="{771A1492-AFA0-3D46-3BD9-3B6A7A14B00B}"/>
              </a:ext>
            </a:extLst>
          </p:cNvPr>
          <p:cNvSpPr>
            <a:spLocks noChangeArrowheads="1"/>
          </p:cNvSpPr>
          <p:nvPr/>
        </p:nvSpPr>
        <p:spPr bwMode="auto">
          <a:xfrm>
            <a:off x="2566622" y="4117522"/>
            <a:ext cx="7524750" cy="720725"/>
          </a:xfrm>
          <a:prstGeom prst="wedgeRectCallout">
            <a:avLst>
              <a:gd name="adj1" fmla="val -40486"/>
              <a:gd name="adj2" fmla="val -235463"/>
            </a:avLst>
          </a:prstGeom>
          <a:solidFill>
            <a:schemeClr val="bg1"/>
          </a:solidFill>
          <a:ln w="12700" algn="ctr">
            <a:solidFill>
              <a:schemeClr val="accent1"/>
            </a:solidFill>
            <a:prstDash val="dash"/>
            <a:miter lim="800000"/>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t>      </a:t>
            </a:r>
            <a:r>
              <a:rPr lang="zh-CN" altLang="en-US" sz="1800"/>
              <a:t>字符助记符只有一个字母，例如</a:t>
            </a:r>
            <a:r>
              <a:rPr lang="en-US" altLang="zh-CN" sz="1800"/>
              <a:t>n</a:t>
            </a:r>
            <a:r>
              <a:rPr lang="zh-CN" altLang="en-US" sz="1800"/>
              <a:t>、</a:t>
            </a:r>
            <a:r>
              <a:rPr lang="en-US" altLang="zh-CN" sz="1800"/>
              <a:t>t</a:t>
            </a:r>
            <a:r>
              <a:rPr lang="zh-CN" altLang="en-US" sz="1800"/>
              <a:t>分别为</a:t>
            </a:r>
            <a:r>
              <a:rPr lang="en-US" altLang="zh-CN" sz="1800"/>
              <a:t>newline(</a:t>
            </a:r>
            <a:r>
              <a:rPr lang="zh-CN" altLang="en-US" sz="1800"/>
              <a:t>换行符</a:t>
            </a:r>
            <a:r>
              <a:rPr lang="en-US" altLang="zh-CN" sz="1800"/>
              <a:t>)</a:t>
            </a:r>
            <a:r>
              <a:rPr lang="zh-CN" altLang="en-US" sz="1800"/>
              <a:t>、</a:t>
            </a:r>
            <a:r>
              <a:rPr lang="en-US" altLang="zh-CN" sz="1800"/>
              <a:t>table(</a:t>
            </a:r>
            <a:r>
              <a:rPr lang="zh-CN" altLang="en-US" sz="1800"/>
              <a:t>制表符</a:t>
            </a:r>
            <a:r>
              <a:rPr lang="en-US" altLang="zh-CN" sz="1800"/>
              <a:t>)</a:t>
            </a:r>
            <a:r>
              <a:rPr lang="zh-CN" altLang="en-US" sz="1800"/>
              <a:t>的助记符。故</a:t>
            </a:r>
            <a:r>
              <a:rPr lang="en-US" altLang="zh-CN" sz="1800"/>
              <a:t>\n</a:t>
            </a:r>
            <a:r>
              <a:rPr lang="zh-CN" altLang="en-US" sz="1800"/>
              <a:t>、</a:t>
            </a:r>
            <a:r>
              <a:rPr lang="en-US" altLang="zh-CN" sz="1800"/>
              <a:t>\t</a:t>
            </a:r>
            <a:r>
              <a:rPr lang="zh-CN" altLang="en-US" sz="1800"/>
              <a:t>分别表示换行符与制表符。 </a:t>
            </a:r>
          </a:p>
        </p:txBody>
      </p:sp>
      <p:sp>
        <p:nvSpPr>
          <p:cNvPr id="16" name="Text Box 18">
            <a:extLst>
              <a:ext uri="{FF2B5EF4-FFF2-40B4-BE49-F238E27FC236}">
                <a16:creationId xmlns:a16="http://schemas.microsoft.com/office/drawing/2014/main" id="{56265DDE-501C-C79F-63F0-65C2EAFA6CE8}"/>
              </a:ext>
            </a:extLst>
          </p:cNvPr>
          <p:cNvSpPr txBox="1">
            <a:spLocks noChangeArrowheads="1"/>
          </p:cNvSpPr>
          <p:nvPr/>
        </p:nvSpPr>
        <p:spPr bwMode="auto">
          <a:xfrm>
            <a:off x="2603134" y="3361872"/>
            <a:ext cx="7488238" cy="431800"/>
          </a:xfrm>
          <a:prstGeom prst="rect">
            <a:avLst/>
          </a:prstGeom>
          <a:solidFill>
            <a:schemeClr val="accent1">
              <a:lumMod val="20000"/>
              <a:lumOff val="80000"/>
            </a:schemeClr>
          </a:solidFill>
          <a:ln w="15875">
            <a:solidFill>
              <a:schemeClr val="bg1"/>
            </a:solidFill>
            <a:miter lim="800000"/>
            <a:headEnd/>
            <a:tailEnd/>
          </a:ln>
          <a:effectLst>
            <a:outerShdw dist="35921" dir="2700000" algn="ctr" rotWithShape="0">
              <a:srgbClr val="808080"/>
            </a:outerShdw>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a:solidFill>
                  <a:schemeClr val="accent1"/>
                </a:solidFill>
              </a:rPr>
              <a:t> </a:t>
            </a:r>
            <a:r>
              <a:rPr lang="en-US" altLang="zh-CN" sz="1800" b="1">
                <a:solidFill>
                  <a:schemeClr val="accent1"/>
                </a:solidFill>
              </a:rPr>
              <a:t>\</a:t>
            </a:r>
            <a:r>
              <a:rPr lang="zh-CN" altLang="en-US" sz="1800" b="1">
                <a:solidFill>
                  <a:schemeClr val="accent1"/>
                </a:solidFill>
              </a:rPr>
              <a:t>字符的</a:t>
            </a:r>
            <a:r>
              <a:rPr lang="en-US" altLang="zh-CN" sz="1800" b="1">
                <a:solidFill>
                  <a:schemeClr val="accent1"/>
                </a:solidFill>
              </a:rPr>
              <a:t>ASCII</a:t>
            </a:r>
            <a:r>
              <a:rPr lang="zh-CN" altLang="en-US" sz="1800" b="1">
                <a:solidFill>
                  <a:schemeClr val="accent1"/>
                </a:solidFill>
              </a:rPr>
              <a:t>码值</a:t>
            </a:r>
            <a:r>
              <a:rPr lang="zh-CN" altLang="en-US" sz="1800">
                <a:solidFill>
                  <a:schemeClr val="accent1"/>
                </a:solidFill>
              </a:rPr>
              <a:t> </a:t>
            </a:r>
          </a:p>
        </p:txBody>
      </p:sp>
      <p:sp>
        <p:nvSpPr>
          <p:cNvPr id="17" name="AutoShape 13">
            <a:extLst>
              <a:ext uri="{FF2B5EF4-FFF2-40B4-BE49-F238E27FC236}">
                <a16:creationId xmlns:a16="http://schemas.microsoft.com/office/drawing/2014/main" id="{D6D7CD18-041D-6FB2-70BD-0ACF0369EC0A}"/>
              </a:ext>
            </a:extLst>
          </p:cNvPr>
          <p:cNvSpPr>
            <a:spLocks noChangeArrowheads="1"/>
          </p:cNvSpPr>
          <p:nvPr/>
        </p:nvSpPr>
        <p:spPr bwMode="auto">
          <a:xfrm>
            <a:off x="2566622" y="5198610"/>
            <a:ext cx="7524750" cy="1258887"/>
          </a:xfrm>
          <a:prstGeom prst="wedgeRectCallout">
            <a:avLst>
              <a:gd name="adj1" fmla="val -37319"/>
              <a:gd name="adj2" fmla="val -170806"/>
            </a:avLst>
          </a:prstGeom>
          <a:solidFill>
            <a:schemeClr val="bg1"/>
          </a:solidFill>
          <a:ln w="12700" algn="ctr">
            <a:solidFill>
              <a:schemeClr val="accent1"/>
            </a:solidFill>
            <a:prstDash val="dash"/>
            <a:miter lim="800000"/>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t>     </a:t>
            </a:r>
            <a:r>
              <a:rPr lang="zh-CN" altLang="en-US" sz="1800"/>
              <a:t>字符的</a:t>
            </a:r>
            <a:r>
              <a:rPr lang="en-US" altLang="zh-CN" sz="1800"/>
              <a:t>ASCII</a:t>
            </a:r>
            <a:r>
              <a:rPr lang="zh-CN" altLang="en-US" sz="1800"/>
              <a:t>码值的形式为</a:t>
            </a:r>
            <a:r>
              <a:rPr lang="en-US" altLang="zh-CN" sz="1800"/>
              <a:t>\ooo</a:t>
            </a:r>
            <a:r>
              <a:rPr lang="zh-CN" altLang="en-US" sz="1800"/>
              <a:t>与</a:t>
            </a:r>
            <a:r>
              <a:rPr lang="en-US" altLang="zh-CN" sz="1800"/>
              <a:t>\xhh, </a:t>
            </a:r>
            <a:r>
              <a:rPr lang="zh-CN" altLang="en-US" sz="1800"/>
              <a:t>其中</a:t>
            </a:r>
            <a:r>
              <a:rPr lang="en-US" altLang="zh-CN" sz="1800"/>
              <a:t>\ooo</a:t>
            </a:r>
            <a:r>
              <a:rPr lang="zh-CN" altLang="en-US" sz="1800"/>
              <a:t>表示</a:t>
            </a:r>
            <a:r>
              <a:rPr lang="en-US" altLang="zh-CN" sz="1800"/>
              <a:t>3</a:t>
            </a:r>
            <a:r>
              <a:rPr lang="zh-CN" altLang="en-US" sz="1800"/>
              <a:t>位八进制数，</a:t>
            </a:r>
            <a:r>
              <a:rPr lang="en-US" altLang="zh-CN" sz="1800"/>
              <a:t>\xhh</a:t>
            </a:r>
            <a:r>
              <a:rPr lang="zh-CN" altLang="en-US" sz="1800"/>
              <a:t>表示</a:t>
            </a:r>
            <a:r>
              <a:rPr lang="en-US" altLang="zh-CN" sz="1800"/>
              <a:t>2</a:t>
            </a:r>
            <a:r>
              <a:rPr lang="zh-CN" altLang="en-US" sz="1800"/>
              <a:t>位十六进制数。例如</a:t>
            </a:r>
            <a:r>
              <a:rPr lang="en-US" altLang="zh-CN" sz="1800"/>
              <a:t>, </a:t>
            </a:r>
            <a:r>
              <a:rPr lang="zh-CN" altLang="en-US" sz="1800"/>
              <a:t>制表符</a:t>
            </a:r>
            <a:r>
              <a:rPr lang="en-US" altLang="zh-CN" sz="1800"/>
              <a:t>table</a:t>
            </a:r>
            <a:r>
              <a:rPr lang="zh-CN" altLang="en-US" sz="1800"/>
              <a:t>用第</a:t>
            </a:r>
            <a:r>
              <a:rPr lang="en-US" altLang="zh-CN" sz="1800"/>
              <a:t>2</a:t>
            </a:r>
            <a:r>
              <a:rPr lang="zh-CN" altLang="en-US" sz="1800"/>
              <a:t>种形式的转义序列表示为</a:t>
            </a:r>
            <a:r>
              <a:rPr lang="en-US" altLang="zh-CN" sz="1800"/>
              <a:t>\011</a:t>
            </a:r>
            <a:r>
              <a:rPr lang="zh-CN" altLang="en-US" sz="1800"/>
              <a:t>或</a:t>
            </a:r>
            <a:r>
              <a:rPr lang="en-US" altLang="zh-CN" sz="1800"/>
              <a:t>\x09</a:t>
            </a:r>
            <a:r>
              <a:rPr lang="zh-CN" altLang="en-US" sz="1800"/>
              <a:t>。</a:t>
            </a:r>
            <a:r>
              <a:rPr lang="en-US" altLang="zh-CN" sz="1800"/>
              <a:t>\ooo</a:t>
            </a:r>
            <a:r>
              <a:rPr lang="zh-CN" altLang="en-US" sz="1800"/>
              <a:t>中，</a:t>
            </a:r>
            <a:r>
              <a:rPr lang="en-US" altLang="zh-CN" sz="1800"/>
              <a:t>ooo</a:t>
            </a:r>
            <a:r>
              <a:rPr lang="zh-CN" altLang="en-US" sz="1800"/>
              <a:t>为不超过</a:t>
            </a:r>
            <a:r>
              <a:rPr lang="en-US" altLang="zh-CN" sz="1800"/>
              <a:t>3</a:t>
            </a:r>
            <a:r>
              <a:rPr lang="zh-CN" altLang="en-US" sz="1800"/>
              <a:t>位的八进制数字，可以不以</a:t>
            </a:r>
            <a:r>
              <a:rPr lang="en-US" altLang="zh-CN" sz="1800"/>
              <a:t>0</a:t>
            </a:r>
            <a:r>
              <a:rPr lang="zh-CN" altLang="en-US" sz="1800"/>
              <a:t>开头。 </a:t>
            </a:r>
          </a:p>
        </p:txBody>
      </p:sp>
      <p:sp>
        <p:nvSpPr>
          <p:cNvPr id="18" name="Rectangle 8">
            <a:extLst>
              <a:ext uri="{FF2B5EF4-FFF2-40B4-BE49-F238E27FC236}">
                <a16:creationId xmlns:a16="http://schemas.microsoft.com/office/drawing/2014/main" id="{9C544C93-E442-AD47-0DEF-57C7D62D9EC9}"/>
              </a:ext>
            </a:extLst>
          </p:cNvPr>
          <p:cNvSpPr>
            <a:spLocks noChangeArrowheads="1"/>
          </p:cNvSpPr>
          <p:nvPr/>
        </p:nvSpPr>
        <p:spPr bwMode="auto">
          <a:xfrm>
            <a:off x="995410" y="2156251"/>
            <a:ext cx="2210435"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zh-CN" altLang="en-US" sz="1800" dirty="0"/>
              <a:t>转义符形式</a:t>
            </a:r>
            <a:r>
              <a:rPr lang="en-US" altLang="zh-CN" sz="1800" dirty="0"/>
              <a:t>1</a:t>
            </a:r>
            <a:r>
              <a:rPr lang="zh-CN" altLang="en-US" sz="1800" dirty="0"/>
              <a:t>： </a:t>
            </a:r>
          </a:p>
        </p:txBody>
      </p:sp>
    </p:spTree>
    <p:extLst>
      <p:ext uri="{BB962C8B-B14F-4D97-AF65-F5344CB8AC3E}">
        <p14:creationId xmlns:p14="http://schemas.microsoft.com/office/powerpoint/2010/main" val="146267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Left)">
                                      <p:cBhvr>
                                        <p:cTn id="12" dur="500"/>
                                        <p:tgtEl>
                                          <p:spTgt spid="11"/>
                                        </p:tgtEl>
                                      </p:cBhvr>
                                    </p:animEffect>
                                  </p:childTnLst>
                                </p:cTn>
                              </p:par>
                              <p:par>
                                <p:cTn id="13" presetID="18" presetClass="entr" presetSubtype="1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trips(downLeft)">
                                      <p:cBhvr>
                                        <p:cTn id="29" dur="500"/>
                                        <p:tgtEl>
                                          <p:spTgt spid="13"/>
                                        </p:tgtEl>
                                      </p:cBhvr>
                                    </p:animEffect>
                                  </p:childTnLst>
                                </p:cTn>
                              </p:par>
                              <p:par>
                                <p:cTn id="30" presetID="18" presetClass="entr" presetSubtype="12"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trips(down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1" grpId="0"/>
      <p:bldP spid="13" grpId="0"/>
      <p:bldP spid="15" grpId="0" animBg="1"/>
      <p:bldP spid="16" grpId="0" animBg="1"/>
      <p:bldP spid="17"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B2555-BC9F-EDC1-97AA-CC71C3734109}"/>
            </a:ext>
          </a:extLst>
        </p:cNvPr>
        <p:cNvGrpSpPr/>
        <p:nvPr/>
      </p:nvGrpSpPr>
      <p:grpSpPr>
        <a:xfrm>
          <a:off x="0" y="0"/>
          <a:ext cx="0" cy="0"/>
          <a:chOff x="0" y="0"/>
          <a:chExt cx="0" cy="0"/>
        </a:xfrm>
      </p:grpSpPr>
      <p:sp>
        <p:nvSpPr>
          <p:cNvPr id="29" name="矩形: 圆角 28">
            <a:extLst>
              <a:ext uri="{FF2B5EF4-FFF2-40B4-BE49-F238E27FC236}">
                <a16:creationId xmlns:a16="http://schemas.microsoft.com/office/drawing/2014/main" id="{E69D782A-AA96-6910-49EA-3FA921973193}"/>
              </a:ext>
            </a:extLst>
          </p:cNvPr>
          <p:cNvSpPr/>
          <p:nvPr/>
        </p:nvSpPr>
        <p:spPr>
          <a:xfrm>
            <a:off x="536818" y="5171620"/>
            <a:ext cx="10924380" cy="83294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a:extLst>
              <a:ext uri="{FF2B5EF4-FFF2-40B4-BE49-F238E27FC236}">
                <a16:creationId xmlns:a16="http://schemas.microsoft.com/office/drawing/2014/main" id="{8ACC913B-B033-81AB-FCC5-608BBF9A9340}"/>
              </a:ext>
            </a:extLst>
          </p:cNvPr>
          <p:cNvSpPr/>
          <p:nvPr/>
        </p:nvSpPr>
        <p:spPr>
          <a:xfrm>
            <a:off x="565468" y="3121175"/>
            <a:ext cx="11245532" cy="136218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7F220D65-C4B0-2984-14DF-5F5FC910A8C8}"/>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2.1 C++</a:t>
            </a:r>
            <a:r>
              <a:rPr lang="zh-CN" altLang="en-US" sz="3200" b="1" dirty="0">
                <a:latin typeface="微软雅黑" panose="020B0503020204020204" pitchFamily="34" charset="-122"/>
                <a:ea typeface="微软雅黑" panose="020B0503020204020204" pitchFamily="34" charset="-122"/>
                <a:cs typeface="+mj-cs"/>
              </a:rPr>
              <a:t>数据类型</a:t>
            </a:r>
          </a:p>
        </p:txBody>
      </p:sp>
      <p:sp>
        <p:nvSpPr>
          <p:cNvPr id="3" name="core goal text">
            <a:extLst>
              <a:ext uri="{FF2B5EF4-FFF2-40B4-BE49-F238E27FC236}">
                <a16:creationId xmlns:a16="http://schemas.microsoft.com/office/drawing/2014/main" id="{3E3A4265-7B0F-DC84-036B-3F58C0050E7C}"/>
              </a:ext>
            </a:extLst>
          </p:cNvPr>
          <p:cNvSpPr txBox="1"/>
          <p:nvPr/>
        </p:nvSpPr>
        <p:spPr>
          <a:xfrm>
            <a:off x="1259967" y="1005290"/>
            <a:ext cx="3245284"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字符串</a:t>
            </a:r>
            <a:endParaRPr lang="zh-CN" sz="2400" b="1" dirty="0">
              <a:solidFill>
                <a:srgbClr val="1C51C8"/>
              </a:solidFill>
            </a:endParaRPr>
          </a:p>
        </p:txBody>
      </p:sp>
      <p:grpSp>
        <p:nvGrpSpPr>
          <p:cNvPr id="5" name="组合 4">
            <a:extLst>
              <a:ext uri="{FF2B5EF4-FFF2-40B4-BE49-F238E27FC236}">
                <a16:creationId xmlns:a16="http://schemas.microsoft.com/office/drawing/2014/main" id="{5537FE50-8F12-2E1A-FF74-4F509F57F8B2}"/>
              </a:ext>
            </a:extLst>
          </p:cNvPr>
          <p:cNvGrpSpPr/>
          <p:nvPr/>
        </p:nvGrpSpPr>
        <p:grpSpPr>
          <a:xfrm>
            <a:off x="2292302" y="1153118"/>
            <a:ext cx="449993" cy="103462"/>
            <a:chOff x="2488823" y="1260501"/>
            <a:chExt cx="449993" cy="103462"/>
          </a:xfrm>
        </p:grpSpPr>
        <p:sp>
          <p:nvSpPr>
            <p:cNvPr id="6" name="平行四边形 5">
              <a:extLst>
                <a:ext uri="{FF2B5EF4-FFF2-40B4-BE49-F238E27FC236}">
                  <a16:creationId xmlns:a16="http://schemas.microsoft.com/office/drawing/2014/main" id="{44508A57-3CE3-47BA-CF17-141E693FBB6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1DD43175-7CA8-AD70-2FAF-298E109D31E1}"/>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BC3620EB-5923-34B1-07B5-A95EE98A70EF}"/>
              </a:ext>
            </a:extLst>
          </p:cNvPr>
          <p:cNvGrpSpPr/>
          <p:nvPr/>
        </p:nvGrpSpPr>
        <p:grpSpPr>
          <a:xfrm flipH="1">
            <a:off x="673825" y="1149037"/>
            <a:ext cx="449993" cy="103462"/>
            <a:chOff x="2488823" y="1260501"/>
            <a:chExt cx="449993" cy="103462"/>
          </a:xfrm>
        </p:grpSpPr>
        <p:sp>
          <p:nvSpPr>
            <p:cNvPr id="12" name="平行四边形 11">
              <a:extLst>
                <a:ext uri="{FF2B5EF4-FFF2-40B4-BE49-F238E27FC236}">
                  <a16:creationId xmlns:a16="http://schemas.microsoft.com/office/drawing/2014/main" id="{ADEDC870-9AB6-D45E-AFD9-C5E6183D56B8}"/>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38575B3F-2C75-09CC-740A-F1455719250E}"/>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1" name="Rectangle 4">
            <a:extLst>
              <a:ext uri="{FF2B5EF4-FFF2-40B4-BE49-F238E27FC236}">
                <a16:creationId xmlns:a16="http://schemas.microsoft.com/office/drawing/2014/main" id="{BB89FAD1-4CBF-E37F-1A8C-D13E4F7B76EB}"/>
              </a:ext>
            </a:extLst>
          </p:cNvPr>
          <p:cNvSpPr>
            <a:spLocks noChangeArrowheads="1"/>
          </p:cNvSpPr>
          <p:nvPr/>
        </p:nvSpPr>
        <p:spPr bwMode="auto">
          <a:xfrm>
            <a:off x="-45720" y="2578249"/>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6">
            <a:extLst>
              <a:ext uri="{FF2B5EF4-FFF2-40B4-BE49-F238E27FC236}">
                <a16:creationId xmlns:a16="http://schemas.microsoft.com/office/drawing/2014/main" id="{217FE6B8-163D-825E-9ABA-E5CB710D84F8}"/>
              </a:ext>
            </a:extLst>
          </p:cNvPr>
          <p:cNvSpPr>
            <a:spLocks noChangeArrowheads="1"/>
          </p:cNvSpPr>
          <p:nvPr/>
        </p:nvSpPr>
        <p:spPr bwMode="auto">
          <a:xfrm>
            <a:off x="3498861" y="1680659"/>
            <a:ext cx="3145779"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"This is a string\n"</a:t>
            </a:r>
          </a:p>
        </p:txBody>
      </p:sp>
      <p:sp>
        <p:nvSpPr>
          <p:cNvPr id="15" name="Rectangle 7">
            <a:extLst>
              <a:ext uri="{FF2B5EF4-FFF2-40B4-BE49-F238E27FC236}">
                <a16:creationId xmlns:a16="http://schemas.microsoft.com/office/drawing/2014/main" id="{D7B950E9-2470-7862-1AB1-72E82523A768}"/>
              </a:ext>
            </a:extLst>
          </p:cNvPr>
          <p:cNvSpPr>
            <a:spLocks noChangeArrowheads="1"/>
          </p:cNvSpPr>
          <p:nvPr/>
        </p:nvSpPr>
        <p:spPr bwMode="auto">
          <a:xfrm>
            <a:off x="565468" y="2701908"/>
            <a:ext cx="3583406"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2000" b="1" dirty="0">
                <a:solidFill>
                  <a:schemeClr val="accent1"/>
                </a:solidFill>
              </a:rPr>
              <a:t>字符串与字符比较的区别：  </a:t>
            </a:r>
          </a:p>
        </p:txBody>
      </p:sp>
      <p:sp>
        <p:nvSpPr>
          <p:cNvPr id="16" name="Rectangle 10">
            <a:extLst>
              <a:ext uri="{FF2B5EF4-FFF2-40B4-BE49-F238E27FC236}">
                <a16:creationId xmlns:a16="http://schemas.microsoft.com/office/drawing/2014/main" id="{06420787-0042-F7FD-75BA-26205FD1560F}"/>
              </a:ext>
            </a:extLst>
          </p:cNvPr>
          <p:cNvSpPr>
            <a:spLocks noChangeArrowheads="1"/>
          </p:cNvSpPr>
          <p:nvPr/>
        </p:nvSpPr>
        <p:spPr bwMode="auto">
          <a:xfrm>
            <a:off x="349568" y="1316186"/>
            <a:ext cx="849630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a:t>    </a:t>
            </a:r>
            <a:r>
              <a:rPr lang="zh-CN" altLang="en-US" sz="1800"/>
              <a:t>字符串数值简称字符串，是使用一对双引号括起来的字符序列。例如</a:t>
            </a:r>
            <a:r>
              <a:rPr lang="en-GB" altLang="zh-CN" sz="1800"/>
              <a:t>, </a:t>
            </a:r>
            <a:r>
              <a:rPr lang="zh-CN" altLang="en-GB" sz="1800"/>
              <a:t>英文串： </a:t>
            </a:r>
            <a:endParaRPr lang="zh-CN" altLang="en-US" sz="1800"/>
          </a:p>
        </p:txBody>
      </p:sp>
      <p:sp>
        <p:nvSpPr>
          <p:cNvPr id="17" name="Rectangle 17">
            <a:extLst>
              <a:ext uri="{FF2B5EF4-FFF2-40B4-BE49-F238E27FC236}">
                <a16:creationId xmlns:a16="http://schemas.microsoft.com/office/drawing/2014/main" id="{1D17619D-047B-FA45-5CE0-D39EB3AEA890}"/>
              </a:ext>
            </a:extLst>
          </p:cNvPr>
          <p:cNvSpPr>
            <a:spLocks noChangeArrowheads="1"/>
          </p:cNvSpPr>
          <p:nvPr/>
        </p:nvSpPr>
        <p:spPr bwMode="auto">
          <a:xfrm>
            <a:off x="567056" y="2043368"/>
            <a:ext cx="8316912"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dirty="0"/>
              <a:t>中文串：</a:t>
            </a:r>
          </a:p>
          <a:p>
            <a:pPr>
              <a:spcBef>
                <a:spcPct val="0"/>
              </a:spcBef>
              <a:buClrTx/>
              <a:buSzTx/>
              <a:buFontTx/>
              <a:buNone/>
            </a:pPr>
            <a:r>
              <a:rPr lang="zh-CN" altLang="en-US" sz="1800" dirty="0"/>
              <a:t>         </a:t>
            </a:r>
            <a:r>
              <a:rPr lang="en-US" altLang="zh-CN" sz="1800" dirty="0"/>
              <a:t>"</a:t>
            </a:r>
            <a:r>
              <a:rPr lang="zh-CN" altLang="en-US" sz="1800" dirty="0"/>
              <a:t>我们都是中国人</a:t>
            </a:r>
            <a:r>
              <a:rPr lang="en-US" altLang="zh-CN" sz="1800" dirty="0"/>
              <a:t>\t</a:t>
            </a:r>
            <a:r>
              <a:rPr lang="zh-CN" altLang="en-US" sz="1800" dirty="0"/>
              <a:t>我们热爱自己的祖国</a:t>
            </a:r>
            <a:r>
              <a:rPr lang="en-US" altLang="zh-CN" sz="1800" dirty="0"/>
              <a:t>\n" </a:t>
            </a:r>
          </a:p>
        </p:txBody>
      </p:sp>
      <p:sp>
        <p:nvSpPr>
          <p:cNvPr id="18" name="Rectangle 18">
            <a:extLst>
              <a:ext uri="{FF2B5EF4-FFF2-40B4-BE49-F238E27FC236}">
                <a16:creationId xmlns:a16="http://schemas.microsoft.com/office/drawing/2014/main" id="{BE8B57EC-4610-E478-5F66-7A32299B7C57}"/>
              </a:ext>
            </a:extLst>
          </p:cNvPr>
          <p:cNvSpPr>
            <a:spLocks noChangeArrowheads="1"/>
          </p:cNvSpPr>
          <p:nvPr/>
        </p:nvSpPr>
        <p:spPr bwMode="auto">
          <a:xfrm>
            <a:off x="463959" y="3142236"/>
            <a:ext cx="11434127" cy="12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2286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spcBef>
                <a:spcPct val="0"/>
              </a:spcBef>
              <a:buClrTx/>
              <a:buSzTx/>
              <a:buFont typeface="Arial" panose="020B0604020202020204" pitchFamily="34" charset="0"/>
              <a:buChar char="•"/>
            </a:pPr>
            <a:r>
              <a:rPr lang="zh-CN" altLang="en-US" sz="1800" dirty="0"/>
              <a:t>字符由单引号括起来，字符串由双引号括起来。如：</a:t>
            </a:r>
            <a:r>
              <a:rPr lang="en-US" altLang="zh-CN" sz="1800" dirty="0"/>
              <a:t>'a'</a:t>
            </a:r>
            <a:r>
              <a:rPr lang="zh-CN" altLang="en-US" sz="1800" dirty="0"/>
              <a:t>与</a:t>
            </a:r>
            <a:r>
              <a:rPr lang="en-US" altLang="zh-CN" sz="1800" dirty="0"/>
              <a:t>"a"</a:t>
            </a:r>
            <a:r>
              <a:rPr lang="zh-CN" altLang="en-US" sz="1800" dirty="0"/>
              <a:t>分别表示</a:t>
            </a:r>
            <a:r>
              <a:rPr lang="en-US" altLang="zh-CN" sz="1800" dirty="0"/>
              <a:t>a</a:t>
            </a:r>
            <a:r>
              <a:rPr lang="zh-CN" altLang="en-US" sz="1800" dirty="0"/>
              <a:t>字符与</a:t>
            </a:r>
            <a:r>
              <a:rPr lang="en-US" altLang="zh-CN" sz="1800" dirty="0"/>
              <a:t>a</a:t>
            </a:r>
            <a:r>
              <a:rPr lang="zh-CN" altLang="en-US" sz="1800" dirty="0"/>
              <a:t>这个字符串。</a:t>
            </a:r>
            <a:endParaRPr lang="en-US" altLang="zh-CN" sz="1800" dirty="0"/>
          </a:p>
          <a:p>
            <a:pPr algn="just">
              <a:spcBef>
                <a:spcPct val="0"/>
              </a:spcBef>
              <a:buClrTx/>
              <a:buSzTx/>
              <a:buFont typeface="Arial" panose="020B0604020202020204" pitchFamily="34" charset="0"/>
              <a:buChar char="•"/>
            </a:pPr>
            <a:r>
              <a:rPr lang="zh-CN" altLang="en-US" sz="1800" dirty="0"/>
              <a:t>字符只能是单个字符，字符串则可是零个或多个字符。如：</a:t>
            </a:r>
            <a:r>
              <a:rPr lang="en-US" altLang="zh-CN" sz="1800" dirty="0"/>
              <a:t>'</a:t>
            </a:r>
            <a:r>
              <a:rPr lang="en-US" altLang="zh-CN" sz="1800" dirty="0" err="1"/>
              <a:t>abd</a:t>
            </a:r>
            <a:r>
              <a:rPr lang="en-US" altLang="zh-CN" sz="1800" dirty="0"/>
              <a:t>'</a:t>
            </a:r>
            <a:r>
              <a:rPr lang="zh-CN" altLang="en-US" sz="1800" dirty="0"/>
              <a:t>是不合法的。但</a:t>
            </a:r>
            <a:r>
              <a:rPr lang="en-US" altLang="zh-CN" sz="1800" dirty="0"/>
              <a:t>""</a:t>
            </a:r>
            <a:r>
              <a:rPr lang="zh-CN" altLang="en-US" sz="1800" dirty="0"/>
              <a:t>是合法的，表示空串。</a:t>
            </a:r>
          </a:p>
          <a:p>
            <a:pPr algn="just">
              <a:spcBef>
                <a:spcPct val="0"/>
              </a:spcBef>
              <a:buClrTx/>
              <a:buSzTx/>
              <a:buFont typeface="Arial" panose="020B0604020202020204" pitchFamily="34" charset="0"/>
              <a:buChar char="•"/>
            </a:pPr>
            <a:r>
              <a:rPr lang="zh-CN" altLang="en-US" sz="1800" dirty="0"/>
              <a:t>字符占一个字节的内存空间，字符串占内存字节数等于字符串的长度加</a:t>
            </a:r>
            <a:r>
              <a:rPr lang="en-US" altLang="zh-CN" sz="1800" dirty="0"/>
              <a:t>1</a:t>
            </a:r>
            <a:r>
              <a:rPr lang="zh-CN" altLang="en-US" sz="1800" dirty="0"/>
              <a:t>。系统自动在字符串末尾添加</a:t>
            </a:r>
            <a:r>
              <a:rPr lang="en-US" altLang="zh-CN" sz="1800" dirty="0"/>
              <a:t>'\0'</a:t>
            </a:r>
            <a:r>
              <a:rPr lang="zh-CN" altLang="en-US" sz="1800" dirty="0"/>
              <a:t>作为结束标记。如：</a:t>
            </a:r>
            <a:r>
              <a:rPr lang="en-US" altLang="zh-CN" sz="1800" dirty="0"/>
              <a:t>'a'</a:t>
            </a:r>
            <a:r>
              <a:rPr lang="zh-CN" altLang="en-US" sz="1800" dirty="0"/>
              <a:t>在内存中占用一个字节；而</a:t>
            </a:r>
            <a:r>
              <a:rPr lang="en-US" altLang="zh-CN" sz="1800" dirty="0"/>
              <a:t>"a" </a:t>
            </a:r>
            <a:r>
              <a:rPr lang="zh-CN" altLang="en-US" sz="1800" dirty="0"/>
              <a:t>在内存中占用两个字节，分别存放</a:t>
            </a:r>
            <a:r>
              <a:rPr lang="en-US" altLang="zh-CN" sz="1800" dirty="0"/>
              <a:t>a</a:t>
            </a:r>
            <a:r>
              <a:rPr lang="zh-CN" altLang="en-US" sz="1800" dirty="0"/>
              <a:t>和</a:t>
            </a:r>
            <a:r>
              <a:rPr lang="en-US" altLang="zh-CN" sz="1800" dirty="0"/>
              <a:t>\0</a:t>
            </a:r>
            <a:r>
              <a:rPr lang="zh-CN" altLang="en-US" sz="1800" dirty="0"/>
              <a:t>。</a:t>
            </a:r>
          </a:p>
        </p:txBody>
      </p:sp>
      <p:sp>
        <p:nvSpPr>
          <p:cNvPr id="19" name="Rectangle 19">
            <a:extLst>
              <a:ext uri="{FF2B5EF4-FFF2-40B4-BE49-F238E27FC236}">
                <a16:creationId xmlns:a16="http://schemas.microsoft.com/office/drawing/2014/main" id="{45A1C659-3744-5F0F-157B-FA4F2E922E6D}"/>
              </a:ext>
            </a:extLst>
          </p:cNvPr>
          <p:cNvSpPr>
            <a:spLocks noChangeArrowheads="1"/>
          </p:cNvSpPr>
          <p:nvPr/>
        </p:nvSpPr>
        <p:spPr bwMode="auto">
          <a:xfrm>
            <a:off x="620485" y="4582370"/>
            <a:ext cx="221175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2400" b="1" dirty="0">
                <a:solidFill>
                  <a:srgbClr val="1C51C8"/>
                </a:solidFill>
                <a:latin typeface="+mn-lt"/>
                <a:ea typeface="Microsoft YaHei UI"/>
              </a:rPr>
              <a:t>布尔型数 </a:t>
            </a:r>
          </a:p>
        </p:txBody>
      </p:sp>
      <p:sp>
        <p:nvSpPr>
          <p:cNvPr id="20" name="Rectangle 20">
            <a:extLst>
              <a:ext uri="{FF2B5EF4-FFF2-40B4-BE49-F238E27FC236}">
                <a16:creationId xmlns:a16="http://schemas.microsoft.com/office/drawing/2014/main" id="{37740B83-B2D1-DE8F-DF50-8584DEEAB571}"/>
              </a:ext>
            </a:extLst>
          </p:cNvPr>
          <p:cNvSpPr>
            <a:spLocks noChangeArrowheads="1"/>
          </p:cNvSpPr>
          <p:nvPr/>
        </p:nvSpPr>
        <p:spPr bwMode="auto">
          <a:xfrm>
            <a:off x="436452" y="5220558"/>
            <a:ext cx="11374547"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a:t>
            </a:r>
            <a:r>
              <a:rPr lang="zh-CN" altLang="en-US" sz="1800" dirty="0"/>
              <a:t>布尔型数值只有两个：</a:t>
            </a:r>
            <a:r>
              <a:rPr lang="en-US" altLang="zh-CN" sz="1800" dirty="0"/>
              <a:t>true(</a:t>
            </a:r>
            <a:r>
              <a:rPr lang="zh-CN" altLang="en-US" sz="1800" dirty="0"/>
              <a:t>真</a:t>
            </a:r>
            <a:r>
              <a:rPr lang="en-US" altLang="zh-CN" sz="1800" dirty="0"/>
              <a:t>)</a:t>
            </a:r>
            <a:r>
              <a:rPr lang="zh-CN" altLang="en-US" sz="1800" dirty="0"/>
              <a:t>和</a:t>
            </a:r>
            <a:r>
              <a:rPr lang="en-US" altLang="zh-CN" sz="1800" dirty="0"/>
              <a:t>false(</a:t>
            </a:r>
            <a:r>
              <a:rPr lang="zh-CN" altLang="en-US" sz="1800" dirty="0"/>
              <a:t>假</a:t>
            </a:r>
            <a:r>
              <a:rPr lang="en-US" altLang="zh-CN" sz="1800" dirty="0"/>
              <a:t>)</a:t>
            </a:r>
            <a:r>
              <a:rPr lang="zh-CN" altLang="en-US" sz="1800" dirty="0"/>
              <a:t>。在</a:t>
            </a:r>
            <a:r>
              <a:rPr lang="en-US" altLang="zh-CN" sz="1800" dirty="0"/>
              <a:t>C++</a:t>
            </a:r>
            <a:r>
              <a:rPr lang="zh-CN" altLang="en-US" sz="1800" dirty="0"/>
              <a:t>的算术运算式中，把布尔型数据当作整型数据，</a:t>
            </a:r>
            <a:r>
              <a:rPr lang="en-US" altLang="zh-CN" sz="1800" dirty="0"/>
              <a:t>true</a:t>
            </a:r>
            <a:r>
              <a:rPr lang="zh-CN" altLang="en-US" sz="1800" dirty="0"/>
              <a:t>与</a:t>
            </a:r>
            <a:r>
              <a:rPr lang="en-US" altLang="zh-CN" sz="1800" dirty="0"/>
              <a:t>false</a:t>
            </a:r>
            <a:r>
              <a:rPr lang="zh-CN" altLang="en-US" sz="1800" dirty="0"/>
              <a:t>分别当作</a:t>
            </a:r>
            <a:r>
              <a:rPr lang="en-US" altLang="zh-CN" sz="1800" dirty="0"/>
              <a:t>1</a:t>
            </a:r>
            <a:r>
              <a:rPr lang="zh-CN" altLang="en-US" sz="1800" dirty="0"/>
              <a:t>与</a:t>
            </a:r>
            <a:r>
              <a:rPr lang="en-US" altLang="zh-CN" sz="1800" dirty="0"/>
              <a:t>0</a:t>
            </a:r>
            <a:r>
              <a:rPr lang="zh-CN" altLang="en-US" sz="1800" dirty="0"/>
              <a:t>。在逻辑运算式中则把非</a:t>
            </a:r>
            <a:r>
              <a:rPr lang="en-US" altLang="zh-CN" sz="1800" dirty="0"/>
              <a:t>0</a:t>
            </a:r>
            <a:r>
              <a:rPr lang="zh-CN" altLang="en-US" sz="1800" dirty="0"/>
              <a:t>数据当成</a:t>
            </a:r>
            <a:r>
              <a:rPr lang="en-US" altLang="zh-CN" sz="1800" dirty="0"/>
              <a:t>true, </a:t>
            </a:r>
            <a:r>
              <a:rPr lang="zh-CN" altLang="en-US" sz="1800" dirty="0"/>
              <a:t>把</a:t>
            </a:r>
            <a:r>
              <a:rPr lang="en-US" altLang="zh-CN" sz="1800" dirty="0"/>
              <a:t>0</a:t>
            </a:r>
            <a:r>
              <a:rPr lang="zh-CN" altLang="en-US" sz="1800" dirty="0"/>
              <a:t>当成</a:t>
            </a:r>
            <a:r>
              <a:rPr lang="en-US" altLang="zh-CN" sz="1800" dirty="0"/>
              <a:t>false</a:t>
            </a:r>
            <a:r>
              <a:rPr lang="zh-CN" altLang="en-US" sz="1800" dirty="0"/>
              <a:t>。</a:t>
            </a:r>
          </a:p>
        </p:txBody>
      </p:sp>
      <p:grpSp>
        <p:nvGrpSpPr>
          <p:cNvPr id="23" name="组合 22">
            <a:extLst>
              <a:ext uri="{FF2B5EF4-FFF2-40B4-BE49-F238E27FC236}">
                <a16:creationId xmlns:a16="http://schemas.microsoft.com/office/drawing/2014/main" id="{D499EB80-AE64-C484-93E9-775633CF6A26}"/>
              </a:ext>
            </a:extLst>
          </p:cNvPr>
          <p:cNvGrpSpPr/>
          <p:nvPr/>
        </p:nvGrpSpPr>
        <p:grpSpPr>
          <a:xfrm>
            <a:off x="2360882" y="4902622"/>
            <a:ext cx="449993" cy="103462"/>
            <a:chOff x="2488823" y="1260501"/>
            <a:chExt cx="449993" cy="103462"/>
          </a:xfrm>
        </p:grpSpPr>
        <p:sp>
          <p:nvSpPr>
            <p:cNvPr id="24" name="平行四边形 23">
              <a:extLst>
                <a:ext uri="{FF2B5EF4-FFF2-40B4-BE49-F238E27FC236}">
                  <a16:creationId xmlns:a16="http://schemas.microsoft.com/office/drawing/2014/main" id="{F6B42832-5851-2D3A-79EC-3967A3BEE470}"/>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 name="平行四边形 24">
              <a:extLst>
                <a:ext uri="{FF2B5EF4-FFF2-40B4-BE49-F238E27FC236}">
                  <a16:creationId xmlns:a16="http://schemas.microsoft.com/office/drawing/2014/main" id="{788CFA47-8DDE-2514-DAFC-50D258632C3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6" name="组合 25">
            <a:extLst>
              <a:ext uri="{FF2B5EF4-FFF2-40B4-BE49-F238E27FC236}">
                <a16:creationId xmlns:a16="http://schemas.microsoft.com/office/drawing/2014/main" id="{F1D2FDA7-4286-9A9C-DC84-76441C05ED40}"/>
              </a:ext>
            </a:extLst>
          </p:cNvPr>
          <p:cNvGrpSpPr/>
          <p:nvPr/>
        </p:nvGrpSpPr>
        <p:grpSpPr>
          <a:xfrm flipH="1">
            <a:off x="620485" y="4898541"/>
            <a:ext cx="449993" cy="103462"/>
            <a:chOff x="2488823" y="1260501"/>
            <a:chExt cx="449993" cy="103462"/>
          </a:xfrm>
        </p:grpSpPr>
        <p:sp>
          <p:nvSpPr>
            <p:cNvPr id="27" name="平行四边形 26">
              <a:extLst>
                <a:ext uri="{FF2B5EF4-FFF2-40B4-BE49-F238E27FC236}">
                  <a16:creationId xmlns:a16="http://schemas.microsoft.com/office/drawing/2014/main" id="{1A2BE526-D011-B1F5-37CB-743A6ECC71F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8" name="平行四边形 27">
              <a:extLst>
                <a:ext uri="{FF2B5EF4-FFF2-40B4-BE49-F238E27FC236}">
                  <a16:creationId xmlns:a16="http://schemas.microsoft.com/office/drawing/2014/main" id="{9F6D54A8-3C9C-7B9A-47B4-03DA69287526}"/>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Tree>
    <p:extLst>
      <p:ext uri="{BB962C8B-B14F-4D97-AF65-F5344CB8AC3E}">
        <p14:creationId xmlns:p14="http://schemas.microsoft.com/office/powerpoint/2010/main" val="3435874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382A3-7DD4-8D87-78E4-CFF6FA6DCA4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73A68FE3-626A-F529-1270-774ED63FFF3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2.2 </a:t>
            </a:r>
            <a:r>
              <a:rPr lang="zh-CN" altLang="en-US" sz="3200" b="1" dirty="0">
                <a:latin typeface="微软雅黑" panose="020B0503020204020204" pitchFamily="34" charset="-122"/>
                <a:ea typeface="微软雅黑" panose="020B0503020204020204" pitchFamily="34" charset="-122"/>
                <a:cs typeface="+mj-cs"/>
              </a:rPr>
              <a:t>变量与常量</a:t>
            </a:r>
          </a:p>
        </p:txBody>
      </p:sp>
      <p:sp>
        <p:nvSpPr>
          <p:cNvPr id="3" name="core goal text">
            <a:extLst>
              <a:ext uri="{FF2B5EF4-FFF2-40B4-BE49-F238E27FC236}">
                <a16:creationId xmlns:a16="http://schemas.microsoft.com/office/drawing/2014/main" id="{43FD9506-06B7-891E-D142-978E78CF20CB}"/>
              </a:ext>
            </a:extLst>
          </p:cNvPr>
          <p:cNvSpPr txBox="1"/>
          <p:nvPr/>
        </p:nvSpPr>
        <p:spPr>
          <a:xfrm>
            <a:off x="1312594" y="2018366"/>
            <a:ext cx="2252908"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标识符与关键字</a:t>
            </a:r>
            <a:endParaRPr lang="zh-CN" sz="2400" b="1" dirty="0">
              <a:solidFill>
                <a:srgbClr val="1C51C8"/>
              </a:solidFill>
            </a:endParaRPr>
          </a:p>
        </p:txBody>
      </p:sp>
      <p:grpSp>
        <p:nvGrpSpPr>
          <p:cNvPr id="5" name="组合 4">
            <a:extLst>
              <a:ext uri="{FF2B5EF4-FFF2-40B4-BE49-F238E27FC236}">
                <a16:creationId xmlns:a16="http://schemas.microsoft.com/office/drawing/2014/main" id="{30B6DB8E-8399-F511-8B6E-7C9C5C595207}"/>
              </a:ext>
            </a:extLst>
          </p:cNvPr>
          <p:cNvGrpSpPr/>
          <p:nvPr/>
        </p:nvGrpSpPr>
        <p:grpSpPr>
          <a:xfrm>
            <a:off x="3606561" y="2167236"/>
            <a:ext cx="449993" cy="103462"/>
            <a:chOff x="2488823" y="1260501"/>
            <a:chExt cx="449993" cy="103462"/>
          </a:xfrm>
        </p:grpSpPr>
        <p:sp>
          <p:nvSpPr>
            <p:cNvPr id="6" name="平行四边形 5">
              <a:extLst>
                <a:ext uri="{FF2B5EF4-FFF2-40B4-BE49-F238E27FC236}">
                  <a16:creationId xmlns:a16="http://schemas.microsoft.com/office/drawing/2014/main" id="{3E82F13A-21B5-F4CD-4415-2D1B895235D2}"/>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E0083768-A084-6381-11CF-2F29881122A8}"/>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5427B5B8-D8E6-3677-D323-08A1E9A14582}"/>
              </a:ext>
            </a:extLst>
          </p:cNvPr>
          <p:cNvGrpSpPr/>
          <p:nvPr/>
        </p:nvGrpSpPr>
        <p:grpSpPr>
          <a:xfrm flipH="1">
            <a:off x="726452" y="2162113"/>
            <a:ext cx="449993" cy="103462"/>
            <a:chOff x="2488823" y="1260501"/>
            <a:chExt cx="449993" cy="103462"/>
          </a:xfrm>
        </p:grpSpPr>
        <p:sp>
          <p:nvSpPr>
            <p:cNvPr id="12" name="平行四边形 11">
              <a:extLst>
                <a:ext uri="{FF2B5EF4-FFF2-40B4-BE49-F238E27FC236}">
                  <a16:creationId xmlns:a16="http://schemas.microsoft.com/office/drawing/2014/main" id="{8D5B5D1B-6267-A02B-E620-E310E90DB64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EFD3C1DD-4B5D-7651-09BC-658F44F7E8DC}"/>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7" name="Rectangle 6">
            <a:extLst>
              <a:ext uri="{FF2B5EF4-FFF2-40B4-BE49-F238E27FC236}">
                <a16:creationId xmlns:a16="http://schemas.microsoft.com/office/drawing/2014/main" id="{7D967C6A-736C-C05A-EA17-D8891E76C6FD}"/>
              </a:ext>
            </a:extLst>
          </p:cNvPr>
          <p:cNvSpPr>
            <a:spLocks noChangeArrowheads="1"/>
          </p:cNvSpPr>
          <p:nvPr/>
        </p:nvSpPr>
        <p:spPr bwMode="auto">
          <a:xfrm>
            <a:off x="475850" y="839320"/>
            <a:ext cx="10648253" cy="99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spcBef>
                <a:spcPct val="0"/>
              </a:spcBef>
              <a:buClrTx/>
              <a:buSzTx/>
              <a:buFontTx/>
              <a:buNone/>
            </a:pPr>
            <a:r>
              <a:rPr lang="en-US" altLang="zh-CN" sz="1800" b="1" dirty="0"/>
              <a:t>      </a:t>
            </a:r>
            <a:r>
              <a:rPr lang="zh-CN" altLang="en-US" sz="2000" b="1" dirty="0">
                <a:solidFill>
                  <a:schemeClr val="accent1"/>
                </a:solidFill>
                <a:latin typeface="微软雅黑" panose="020B0503020204020204" pitchFamily="34" charset="-122"/>
                <a:ea typeface="微软雅黑" panose="020B0503020204020204" pitchFamily="34" charset="-122"/>
              </a:rPr>
              <a:t>变量</a:t>
            </a:r>
            <a:r>
              <a:rPr lang="zh-CN" altLang="en-US" sz="1800" dirty="0"/>
              <a:t>是存储数据的内存区域，变量名是这块区域的名字或助记符。变量之所以叫变量是因为在程序运行的过程中变量标识的内存区中的数据可以改变。在</a:t>
            </a:r>
            <a:r>
              <a:rPr lang="en-US" altLang="zh-CN" sz="1800" dirty="0"/>
              <a:t>C++</a:t>
            </a:r>
            <a:r>
              <a:rPr lang="zh-CN" altLang="en-US" sz="1800" dirty="0"/>
              <a:t>中变量取名要遵循标识符的构成规则。 </a:t>
            </a:r>
          </a:p>
        </p:txBody>
      </p:sp>
      <p:sp>
        <p:nvSpPr>
          <p:cNvPr id="9" name="Rectangle 8">
            <a:extLst>
              <a:ext uri="{FF2B5EF4-FFF2-40B4-BE49-F238E27FC236}">
                <a16:creationId xmlns:a16="http://schemas.microsoft.com/office/drawing/2014/main" id="{536AB9C1-2A8C-C4CD-5366-0F099DF4BA8D}"/>
              </a:ext>
            </a:extLst>
          </p:cNvPr>
          <p:cNvSpPr>
            <a:spLocks noChangeArrowheads="1"/>
          </p:cNvSpPr>
          <p:nvPr/>
        </p:nvSpPr>
        <p:spPr bwMode="auto">
          <a:xfrm>
            <a:off x="850832" y="2517724"/>
            <a:ext cx="7380287"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标识符用来标识程序中的一些实体。标识符的构成规则如下： </a:t>
            </a:r>
          </a:p>
        </p:txBody>
      </p:sp>
      <p:sp>
        <p:nvSpPr>
          <p:cNvPr id="13" name="文本框 12">
            <a:extLst>
              <a:ext uri="{FF2B5EF4-FFF2-40B4-BE49-F238E27FC236}">
                <a16:creationId xmlns:a16="http://schemas.microsoft.com/office/drawing/2014/main" id="{3395F6FB-6FF9-E005-2BB5-A3AD8E95FD82}"/>
              </a:ext>
            </a:extLst>
          </p:cNvPr>
          <p:cNvSpPr txBox="1"/>
          <p:nvPr/>
        </p:nvSpPr>
        <p:spPr>
          <a:xfrm>
            <a:off x="1016048" y="2965096"/>
            <a:ext cx="6094902" cy="2151038"/>
          </a:xfrm>
          <a:prstGeom prst="rect">
            <a:avLst/>
          </a:prstGeom>
          <a:noFill/>
        </p:spPr>
        <p:txBody>
          <a:bodyPr wrap="square">
            <a:spAutoFit/>
          </a:bodyPr>
          <a:lstStyle/>
          <a:p>
            <a:pPr marL="342900" lvl="0" indent="-342900">
              <a:lnSpc>
                <a:spcPct val="150000"/>
              </a:lnSpc>
              <a:buFont typeface="Arial" panose="020B0604020202020204" pitchFamily="34" charset="0"/>
              <a:buChar char="•"/>
            </a:pPr>
            <a:r>
              <a:rPr lang="zh-CN" altLang="zh-CN" dirty="0">
                <a:effectLst/>
                <a:latin typeface="宋体" panose="02010600030101010101" pitchFamily="2" charset="-122"/>
                <a:ea typeface="宋体" panose="02010600030101010101" pitchFamily="2" charset="-122"/>
              </a:rPr>
              <a:t>首字符：字母或者下划线_，</a:t>
            </a:r>
            <a:r>
              <a:rPr lang="zh-CN" altLang="zh-CN" sz="2000" b="1" dirty="0">
                <a:solidFill>
                  <a:schemeClr val="accent1"/>
                </a:solidFill>
                <a:effectLst/>
                <a:latin typeface="微软雅黑" panose="020B0503020204020204" pitchFamily="34" charset="-122"/>
                <a:ea typeface="微软雅黑" panose="020B0503020204020204" pitchFamily="34" charset="-122"/>
              </a:rPr>
              <a:t>不能数字开头</a:t>
            </a:r>
            <a:endParaRPr lang="zh-CN" altLang="zh-CN" sz="1600" dirty="0">
              <a:solidFill>
                <a:schemeClr val="accent1"/>
              </a:solidFill>
              <a:effectLst/>
              <a:latin typeface="微软雅黑" panose="020B0503020204020204" pitchFamily="34" charset="-122"/>
              <a:ea typeface="微软雅黑" panose="020B0503020204020204" pitchFamily="34" charset="-122"/>
            </a:endParaRPr>
          </a:p>
          <a:p>
            <a:pPr marL="342900" lvl="0" indent="-342900">
              <a:lnSpc>
                <a:spcPct val="150000"/>
              </a:lnSpc>
              <a:buFont typeface="Arial" panose="020B0604020202020204" pitchFamily="34" charset="0"/>
              <a:buChar char="•"/>
            </a:pPr>
            <a:r>
              <a:rPr lang="zh-CN" altLang="zh-CN" dirty="0">
                <a:effectLst/>
                <a:latin typeface="宋体" panose="02010600030101010101" pitchFamily="2" charset="-122"/>
                <a:ea typeface="宋体" panose="02010600030101010101" pitchFamily="2" charset="-122"/>
              </a:rPr>
              <a:t>后续：字母、下划线、数字</a:t>
            </a:r>
          </a:p>
          <a:p>
            <a:pPr marL="342900" lvl="0" indent="-342900">
              <a:lnSpc>
                <a:spcPct val="150000"/>
              </a:lnSpc>
              <a:buFont typeface="Arial" panose="020B0604020202020204" pitchFamily="34" charset="0"/>
              <a:buChar char="•"/>
            </a:pPr>
            <a:r>
              <a:rPr lang="zh-CN" altLang="zh-CN" dirty="0">
                <a:effectLst/>
                <a:latin typeface="宋体" panose="02010600030101010101" pitchFamily="2" charset="-122"/>
                <a:ea typeface="宋体" panose="02010600030101010101" pitchFamily="2" charset="-122"/>
              </a:rPr>
              <a:t>区分大小写：num 和Num是两个不同标识符</a:t>
            </a:r>
          </a:p>
          <a:p>
            <a:pPr marL="342900" lvl="0" indent="-342900">
              <a:lnSpc>
                <a:spcPct val="150000"/>
              </a:lnSpc>
              <a:buFont typeface="Arial" panose="020B0604020202020204" pitchFamily="34" charset="0"/>
              <a:buChar char="•"/>
            </a:pPr>
            <a:r>
              <a:rPr lang="zh-CN" altLang="zh-CN" b="1" dirty="0">
                <a:effectLst/>
                <a:latin typeface="宋体" panose="02010600030101010101" pitchFamily="2" charset="-122"/>
                <a:ea typeface="宋体" panose="02010600030101010101" pitchFamily="2" charset="-122"/>
              </a:rPr>
              <a:t>不能和 C++ 关键字重名</a:t>
            </a:r>
            <a:endParaRPr lang="zh-CN" altLang="zh-CN" dirty="0">
              <a:effectLst/>
              <a:latin typeface="宋体" panose="02010600030101010101" pitchFamily="2" charset="-122"/>
              <a:ea typeface="宋体" panose="02010600030101010101" pitchFamily="2" charset="-122"/>
            </a:endParaRPr>
          </a:p>
          <a:p>
            <a:pPr>
              <a:lnSpc>
                <a:spcPct val="150000"/>
              </a:lnSpc>
            </a:pPr>
            <a:r>
              <a:rPr lang="zh-CN" altLang="zh-CN" dirty="0">
                <a:latin typeface="宋体" panose="02010600030101010101" pitchFamily="2" charset="-122"/>
                <a:ea typeface="宋体" panose="02010600030101010101" pitchFamily="2" charset="-122"/>
              </a:rPr>
              <a:t>示例</a:t>
            </a:r>
            <a:r>
              <a:rPr lang="zh-CN" altLang="zh-CN" b="1" dirty="0">
                <a:latin typeface="宋体" panose="02010600030101010101" pitchFamily="2" charset="-122"/>
                <a:ea typeface="宋体" panose="02010600030101010101" pitchFamily="2" charset="-122"/>
              </a:rPr>
              <a:t>合法</a:t>
            </a:r>
            <a:r>
              <a:rPr lang="zh-CN" altLang="zh-CN" dirty="0">
                <a:latin typeface="宋体" panose="02010600030101010101" pitchFamily="2" charset="-122"/>
                <a:ea typeface="宋体" panose="02010600030101010101" pitchFamily="2" charset="-122"/>
              </a:rPr>
              <a:t>：age，_student；</a:t>
            </a:r>
            <a:r>
              <a:rPr lang="zh-CN" altLang="zh-CN" b="1" dirty="0">
                <a:latin typeface="宋体" panose="02010600030101010101" pitchFamily="2" charset="-122"/>
                <a:ea typeface="宋体" panose="02010600030101010101" pitchFamily="2" charset="-122"/>
              </a:rPr>
              <a:t>非法</a:t>
            </a:r>
            <a:r>
              <a:rPr lang="zh-CN" altLang="zh-CN" dirty="0">
                <a:latin typeface="宋体" panose="02010600030101010101" pitchFamily="2" charset="-122"/>
                <a:ea typeface="宋体" panose="02010600030101010101" pitchFamily="2" charset="-122"/>
              </a:rPr>
              <a:t>：123abc、int</a:t>
            </a:r>
          </a:p>
        </p:txBody>
      </p:sp>
    </p:spTree>
    <p:extLst>
      <p:ext uri="{BB962C8B-B14F-4D97-AF65-F5344CB8AC3E}">
        <p14:creationId xmlns:p14="http://schemas.microsoft.com/office/powerpoint/2010/main" val="2859375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025F3-0EEA-9E86-B8BA-2FF755E6DAEA}"/>
            </a:ext>
          </a:extLst>
        </p:cNvPr>
        <p:cNvGrpSpPr/>
        <p:nvPr/>
      </p:nvGrpSpPr>
      <p:grpSpPr>
        <a:xfrm>
          <a:off x="0" y="0"/>
          <a:ext cx="0" cy="0"/>
          <a:chOff x="0" y="0"/>
          <a:chExt cx="0" cy="0"/>
        </a:xfrm>
      </p:grpSpPr>
      <p:sp>
        <p:nvSpPr>
          <p:cNvPr id="36" name="矩形: 圆角 35">
            <a:extLst>
              <a:ext uri="{FF2B5EF4-FFF2-40B4-BE49-F238E27FC236}">
                <a16:creationId xmlns:a16="http://schemas.microsoft.com/office/drawing/2014/main" id="{E98788A5-23FD-19A5-02AA-4691B87943B3}"/>
              </a:ext>
            </a:extLst>
          </p:cNvPr>
          <p:cNvSpPr/>
          <p:nvPr/>
        </p:nvSpPr>
        <p:spPr>
          <a:xfrm>
            <a:off x="6764933" y="4394534"/>
            <a:ext cx="2960289" cy="1265588"/>
          </a:xfrm>
          <a:prstGeom prst="roundRect">
            <a:avLst>
              <a:gd name="adj" fmla="val 5093"/>
            </a:avLst>
          </a:prstGeom>
          <a:solidFill>
            <a:srgbClr val="F3EBF9"/>
          </a:solidFill>
          <a:ln w="1905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id="{6B6D70F5-7ECE-5B31-5EED-0AEBB0BAB678}"/>
              </a:ext>
            </a:extLst>
          </p:cNvPr>
          <p:cNvSpPr/>
          <p:nvPr/>
        </p:nvSpPr>
        <p:spPr>
          <a:xfrm>
            <a:off x="782900" y="4400361"/>
            <a:ext cx="5400812" cy="1265588"/>
          </a:xfrm>
          <a:prstGeom prst="roundRect">
            <a:avLst>
              <a:gd name="adj" fmla="val 5093"/>
            </a:avLst>
          </a:prstGeom>
          <a:solidFill>
            <a:srgbClr val="F3EBF9"/>
          </a:solidFill>
          <a:ln w="1905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38F4D6F3-6763-AB31-4F26-303935AAF28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2.2 </a:t>
            </a:r>
            <a:r>
              <a:rPr lang="zh-CN" altLang="en-US" sz="3200" b="1" dirty="0">
                <a:latin typeface="微软雅黑" panose="020B0503020204020204" pitchFamily="34" charset="-122"/>
                <a:ea typeface="微软雅黑" panose="020B0503020204020204" pitchFamily="34" charset="-122"/>
                <a:cs typeface="+mj-cs"/>
              </a:rPr>
              <a:t>变量与常量</a:t>
            </a:r>
          </a:p>
        </p:txBody>
      </p:sp>
      <p:grpSp>
        <p:nvGrpSpPr>
          <p:cNvPr id="21" name="组合 20">
            <a:extLst>
              <a:ext uri="{FF2B5EF4-FFF2-40B4-BE49-F238E27FC236}">
                <a16:creationId xmlns:a16="http://schemas.microsoft.com/office/drawing/2014/main" id="{5A0BCBAE-C6B8-A1F7-A77E-92BDBC0BF944}"/>
              </a:ext>
            </a:extLst>
          </p:cNvPr>
          <p:cNvGrpSpPr/>
          <p:nvPr/>
        </p:nvGrpSpPr>
        <p:grpSpPr>
          <a:xfrm>
            <a:off x="726452" y="1043181"/>
            <a:ext cx="3573497" cy="310896"/>
            <a:chOff x="726452" y="2018366"/>
            <a:chExt cx="3573497" cy="310896"/>
          </a:xfrm>
        </p:grpSpPr>
        <p:sp>
          <p:nvSpPr>
            <p:cNvPr id="3" name="core goal text">
              <a:extLst>
                <a:ext uri="{FF2B5EF4-FFF2-40B4-BE49-F238E27FC236}">
                  <a16:creationId xmlns:a16="http://schemas.microsoft.com/office/drawing/2014/main" id="{76F2DFFA-932B-84B7-569E-2574EE4C959A}"/>
                </a:ext>
              </a:extLst>
            </p:cNvPr>
            <p:cNvSpPr txBox="1"/>
            <p:nvPr/>
          </p:nvSpPr>
          <p:spPr>
            <a:xfrm>
              <a:off x="1312593" y="2018366"/>
              <a:ext cx="2654193"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变量定义、初始化</a:t>
              </a:r>
              <a:endParaRPr lang="zh-CN" sz="2400" b="1" dirty="0">
                <a:solidFill>
                  <a:srgbClr val="1C51C8"/>
                </a:solidFill>
              </a:endParaRPr>
            </a:p>
          </p:txBody>
        </p:sp>
        <p:grpSp>
          <p:nvGrpSpPr>
            <p:cNvPr id="5" name="组合 4">
              <a:extLst>
                <a:ext uri="{FF2B5EF4-FFF2-40B4-BE49-F238E27FC236}">
                  <a16:creationId xmlns:a16="http://schemas.microsoft.com/office/drawing/2014/main" id="{23A96395-7D56-D7E0-9B50-11E1471822C8}"/>
                </a:ext>
              </a:extLst>
            </p:cNvPr>
            <p:cNvGrpSpPr/>
            <p:nvPr/>
          </p:nvGrpSpPr>
          <p:grpSpPr>
            <a:xfrm>
              <a:off x="3849956" y="2167236"/>
              <a:ext cx="449993" cy="103462"/>
              <a:chOff x="2488823" y="1260501"/>
              <a:chExt cx="449993" cy="103462"/>
            </a:xfrm>
          </p:grpSpPr>
          <p:sp>
            <p:nvSpPr>
              <p:cNvPr id="6" name="平行四边形 5">
                <a:extLst>
                  <a:ext uri="{FF2B5EF4-FFF2-40B4-BE49-F238E27FC236}">
                    <a16:creationId xmlns:a16="http://schemas.microsoft.com/office/drawing/2014/main" id="{4C5F8E65-AEE7-7B7A-ABA8-52AE3A0CDED3}"/>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605DAF3C-2D05-C4B1-2361-473ABB0B284F}"/>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D776202D-BF5B-3251-DE8F-CB8C49EA34C9}"/>
                </a:ext>
              </a:extLst>
            </p:cNvPr>
            <p:cNvGrpSpPr/>
            <p:nvPr/>
          </p:nvGrpSpPr>
          <p:grpSpPr>
            <a:xfrm flipH="1">
              <a:off x="726452" y="2162113"/>
              <a:ext cx="449993" cy="103462"/>
              <a:chOff x="2488823" y="1260501"/>
              <a:chExt cx="449993" cy="103462"/>
            </a:xfrm>
          </p:grpSpPr>
          <p:sp>
            <p:nvSpPr>
              <p:cNvPr id="12" name="平行四边形 11">
                <a:extLst>
                  <a:ext uri="{FF2B5EF4-FFF2-40B4-BE49-F238E27FC236}">
                    <a16:creationId xmlns:a16="http://schemas.microsoft.com/office/drawing/2014/main" id="{2EEE9688-F7E0-8090-B16C-D79F361CAE3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914B12EC-8222-FF3A-19A3-1ADA461E2BEB}"/>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3" name="文本框 12">
            <a:extLst>
              <a:ext uri="{FF2B5EF4-FFF2-40B4-BE49-F238E27FC236}">
                <a16:creationId xmlns:a16="http://schemas.microsoft.com/office/drawing/2014/main" id="{8EFC8A94-4946-3A82-EDD0-06CD226BB38E}"/>
              </a:ext>
            </a:extLst>
          </p:cNvPr>
          <p:cNvSpPr txBox="1"/>
          <p:nvPr/>
        </p:nvSpPr>
        <p:spPr>
          <a:xfrm>
            <a:off x="850832" y="4365159"/>
            <a:ext cx="6094902" cy="1289135"/>
          </a:xfrm>
          <a:prstGeom prst="rect">
            <a:avLst/>
          </a:prstGeom>
          <a:noFill/>
        </p:spPr>
        <p:txBody>
          <a:bodyPr wrap="square">
            <a:spAutoFit/>
          </a:bodyPr>
          <a:lstStyle/>
          <a:p>
            <a:pPr>
              <a:lnSpc>
                <a:spcPct val="150000"/>
              </a:lnSpc>
            </a:pPr>
            <a:r>
              <a:rPr lang="en-US" altLang="zh-CN" dirty="0">
                <a:solidFill>
                  <a:srgbClr val="7030A0"/>
                </a:solidFill>
                <a:effectLst/>
                <a:latin typeface="Comic Sans MS" panose="030F0702030302020204" pitchFamily="66" charset="0"/>
                <a:ea typeface="宋体" panose="02010600030101010101" pitchFamily="2" charset="-122"/>
              </a:rPr>
              <a:t>int</a:t>
            </a:r>
            <a:r>
              <a:rPr lang="en-US" altLang="zh-CN" dirty="0">
                <a:effectLst/>
                <a:latin typeface="Comic Sans MS" panose="030F0702030302020204" pitchFamily="66" charset="0"/>
                <a:ea typeface="宋体" panose="02010600030101010101" pitchFamily="2" charset="-122"/>
              </a:rPr>
              <a:t> </a:t>
            </a:r>
            <a:r>
              <a:rPr lang="en-US" altLang="zh-CN" dirty="0" err="1">
                <a:effectLst/>
                <a:latin typeface="Comic Sans MS" panose="030F0702030302020204" pitchFamily="66" charset="0"/>
                <a:ea typeface="宋体" panose="02010600030101010101" pitchFamily="2" charset="-122"/>
              </a:rPr>
              <a:t>a,b</a:t>
            </a:r>
            <a:r>
              <a:rPr lang="en-US" altLang="zh-CN" dirty="0">
                <a:latin typeface="Comic Sans MS" panose="030F0702030302020204" pitchFamily="66" charset="0"/>
                <a:ea typeface="宋体" panose="02010600030101010101" pitchFamily="2" charset="-122"/>
              </a:rPr>
              <a:t>; // </a:t>
            </a:r>
            <a:r>
              <a:rPr lang="zh-CN" altLang="en-US" dirty="0">
                <a:latin typeface="Comic Sans MS" panose="030F0702030302020204" pitchFamily="66" charset="0"/>
                <a:ea typeface="宋体" panose="02010600030101010101" pitchFamily="2" charset="-122"/>
              </a:rPr>
              <a:t>定义</a:t>
            </a:r>
            <a:endParaRPr lang="en-US" altLang="zh-CN" dirty="0">
              <a:effectLst/>
              <a:latin typeface="Comic Sans MS" panose="030F0702030302020204" pitchFamily="66" charset="0"/>
              <a:ea typeface="宋体" panose="02010600030101010101" pitchFamily="2" charset="-122"/>
            </a:endParaRPr>
          </a:p>
          <a:p>
            <a:pPr>
              <a:lnSpc>
                <a:spcPct val="150000"/>
              </a:lnSpc>
            </a:pPr>
            <a:r>
              <a:rPr lang="en-US" altLang="zh-CN" dirty="0">
                <a:solidFill>
                  <a:srgbClr val="7030A0"/>
                </a:solidFill>
                <a:effectLst/>
                <a:latin typeface="Comic Sans MS" panose="030F0702030302020204" pitchFamily="66" charset="0"/>
                <a:ea typeface="宋体" panose="02010600030101010101" pitchFamily="2" charset="-122"/>
              </a:rPr>
              <a:t>int</a:t>
            </a:r>
            <a:r>
              <a:rPr lang="en-US" altLang="zh-CN" dirty="0">
                <a:effectLst/>
                <a:latin typeface="Comic Sans MS" panose="030F0702030302020204" pitchFamily="66" charset="0"/>
                <a:ea typeface="宋体" panose="02010600030101010101" pitchFamily="2" charset="-122"/>
              </a:rPr>
              <a:t> sum = </a:t>
            </a:r>
            <a:r>
              <a:rPr lang="en-US" altLang="zh-CN" dirty="0">
                <a:latin typeface="Comic Sans MS" panose="030F0702030302020204" pitchFamily="66" charset="0"/>
                <a:ea typeface="宋体" panose="02010600030101010101" pitchFamily="2" charset="-122"/>
              </a:rPr>
              <a:t>100; // </a:t>
            </a:r>
            <a:r>
              <a:rPr lang="zh-CN" altLang="en-US" dirty="0">
                <a:latin typeface="Comic Sans MS" panose="030F0702030302020204" pitchFamily="66" charset="0"/>
                <a:ea typeface="宋体" panose="02010600030101010101" pitchFamily="2" charset="-122"/>
              </a:rPr>
              <a:t>方式</a:t>
            </a:r>
            <a:r>
              <a:rPr lang="en-US" altLang="zh-CN" dirty="0">
                <a:latin typeface="Comic Sans MS" panose="030F0702030302020204" pitchFamily="66" charset="0"/>
                <a:ea typeface="宋体" panose="02010600030101010101" pitchFamily="2" charset="-122"/>
              </a:rPr>
              <a:t>1</a:t>
            </a:r>
            <a:r>
              <a:rPr lang="zh-CN" altLang="en-US" dirty="0">
                <a:latin typeface="Comic Sans MS" panose="030F0702030302020204" pitchFamily="66" charset="0"/>
                <a:ea typeface="宋体" panose="02010600030101010101" pitchFamily="2" charset="-122"/>
              </a:rPr>
              <a:t>：赋值初始化</a:t>
            </a:r>
            <a:endParaRPr lang="en-US" altLang="zh-CN" dirty="0">
              <a:effectLst/>
              <a:latin typeface="Comic Sans MS" panose="030F0702030302020204" pitchFamily="66" charset="0"/>
              <a:ea typeface="宋体" panose="02010600030101010101" pitchFamily="2" charset="-122"/>
            </a:endParaRPr>
          </a:p>
          <a:p>
            <a:pPr>
              <a:lnSpc>
                <a:spcPct val="150000"/>
              </a:lnSpc>
            </a:pPr>
            <a:r>
              <a:rPr lang="en-US" altLang="zh-CN" dirty="0">
                <a:solidFill>
                  <a:srgbClr val="7030A0"/>
                </a:solidFill>
                <a:effectLst/>
                <a:latin typeface="Comic Sans MS" panose="030F0702030302020204" pitchFamily="66" charset="0"/>
                <a:ea typeface="宋体" panose="02010600030101010101" pitchFamily="2" charset="-122"/>
              </a:rPr>
              <a:t>double</a:t>
            </a:r>
            <a:r>
              <a:rPr lang="en-US" altLang="zh-CN" dirty="0">
                <a:effectLst/>
                <a:latin typeface="Comic Sans MS" panose="030F0702030302020204" pitchFamily="66" charset="0"/>
                <a:ea typeface="宋体" panose="02010600030101010101" pitchFamily="2" charset="-122"/>
              </a:rPr>
              <a:t> pi(</a:t>
            </a:r>
            <a:r>
              <a:rPr lang="en-US" altLang="zh-CN" dirty="0">
                <a:latin typeface="Comic Sans MS" panose="030F0702030302020204" pitchFamily="66" charset="0"/>
                <a:ea typeface="宋体" panose="02010600030101010101" pitchFamily="2" charset="-122"/>
              </a:rPr>
              <a:t>3.1416); // </a:t>
            </a:r>
            <a:r>
              <a:rPr lang="zh-CN" altLang="en-US" dirty="0">
                <a:latin typeface="Comic Sans MS" panose="030F0702030302020204" pitchFamily="66" charset="0"/>
                <a:ea typeface="宋体" panose="02010600030101010101" pitchFamily="2" charset="-122"/>
              </a:rPr>
              <a:t>方式</a:t>
            </a:r>
            <a:r>
              <a:rPr lang="en-US" altLang="zh-CN" dirty="0">
                <a:latin typeface="Comic Sans MS" panose="030F0702030302020204" pitchFamily="66" charset="0"/>
                <a:ea typeface="宋体" panose="02010600030101010101" pitchFamily="2" charset="-122"/>
              </a:rPr>
              <a:t>2</a:t>
            </a:r>
            <a:r>
              <a:rPr lang="zh-CN" altLang="en-US" dirty="0">
                <a:latin typeface="Comic Sans MS" panose="030F0702030302020204" pitchFamily="66" charset="0"/>
                <a:ea typeface="宋体" panose="02010600030101010101" pitchFamily="2" charset="-122"/>
              </a:rPr>
              <a:t>：圆括号初始化（</a:t>
            </a:r>
            <a:r>
              <a:rPr lang="en-US" altLang="zh-CN" dirty="0">
                <a:latin typeface="Comic Sans MS" panose="030F0702030302020204" pitchFamily="66" charset="0"/>
                <a:ea typeface="宋体" panose="02010600030101010101" pitchFamily="2" charset="-122"/>
              </a:rPr>
              <a:t>C++</a:t>
            </a:r>
            <a:r>
              <a:rPr lang="zh-CN" altLang="en-US" dirty="0">
                <a:latin typeface="Comic Sans MS" panose="030F0702030302020204" pitchFamily="66" charset="0"/>
                <a:ea typeface="宋体" panose="02010600030101010101" pitchFamily="2" charset="-122"/>
              </a:rPr>
              <a:t>）</a:t>
            </a:r>
          </a:p>
        </p:txBody>
      </p:sp>
      <p:sp>
        <p:nvSpPr>
          <p:cNvPr id="17" name="Rectangle 6">
            <a:extLst>
              <a:ext uri="{FF2B5EF4-FFF2-40B4-BE49-F238E27FC236}">
                <a16:creationId xmlns:a16="http://schemas.microsoft.com/office/drawing/2014/main" id="{B8B5612D-2523-2917-5BB5-6A77EF5BB323}"/>
              </a:ext>
            </a:extLst>
          </p:cNvPr>
          <p:cNvSpPr>
            <a:spLocks noChangeArrowheads="1"/>
          </p:cNvSpPr>
          <p:nvPr/>
        </p:nvSpPr>
        <p:spPr bwMode="auto">
          <a:xfrm>
            <a:off x="782900" y="1471374"/>
            <a:ext cx="8210550"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342900" indent="-342900" eaLnBrk="1" hangingPunct="1">
              <a:spcBef>
                <a:spcPct val="0"/>
              </a:spcBef>
              <a:buClrTx/>
              <a:buSzTx/>
              <a:buFont typeface="Wingdings" panose="05000000000000000000" pitchFamily="2" charset="2"/>
              <a:buChar char="Ø"/>
            </a:pPr>
            <a:r>
              <a:rPr lang="zh-CN" altLang="en-US" sz="2000" dirty="0"/>
              <a:t>变量定义的一般格式为： </a:t>
            </a:r>
          </a:p>
        </p:txBody>
      </p:sp>
      <p:sp>
        <p:nvSpPr>
          <p:cNvPr id="19" name="文本框 18">
            <a:extLst>
              <a:ext uri="{FF2B5EF4-FFF2-40B4-BE49-F238E27FC236}">
                <a16:creationId xmlns:a16="http://schemas.microsoft.com/office/drawing/2014/main" id="{8550C675-0838-423E-EF36-5298A75AE6BC}"/>
              </a:ext>
            </a:extLst>
          </p:cNvPr>
          <p:cNvSpPr txBox="1"/>
          <p:nvPr/>
        </p:nvSpPr>
        <p:spPr>
          <a:xfrm>
            <a:off x="2199870" y="2035936"/>
            <a:ext cx="5573141" cy="369332"/>
          </a:xfrm>
          <a:prstGeom prst="rect">
            <a:avLst/>
          </a:prstGeom>
          <a:noFill/>
        </p:spPr>
        <p:txBody>
          <a:bodyPr wrap="square">
            <a:spAutoFit/>
          </a:bodyPr>
          <a:lstStyle/>
          <a:p>
            <a:r>
              <a:rPr lang="en-US" altLang="zh-CN" sz="1800" dirty="0">
                <a:solidFill>
                  <a:srgbClr val="7030A0"/>
                </a:solidFill>
                <a:latin typeface="微软雅黑" panose="020B0503020204020204" pitchFamily="34" charset="-122"/>
                <a:ea typeface="微软雅黑" panose="020B0503020204020204" pitchFamily="34" charset="-122"/>
              </a:rPr>
              <a:t> </a:t>
            </a:r>
            <a:r>
              <a:rPr lang="zh-CN" altLang="en-US" sz="1800" b="1" dirty="0">
                <a:solidFill>
                  <a:srgbClr val="7030A0"/>
                </a:solidFill>
                <a:latin typeface="微软雅黑" panose="020B0503020204020204" pitchFamily="34" charset="-122"/>
                <a:ea typeface="微软雅黑" panose="020B0503020204020204" pitchFamily="34" charset="-122"/>
              </a:rPr>
              <a:t>数据类型   变量名</a:t>
            </a:r>
            <a:r>
              <a:rPr lang="en-US" altLang="zh-CN" sz="1800" b="1" baseline="-25000" dirty="0">
                <a:solidFill>
                  <a:srgbClr val="7030A0"/>
                </a:solidFill>
                <a:latin typeface="微软雅黑" panose="020B0503020204020204" pitchFamily="34" charset="-122"/>
                <a:ea typeface="微软雅黑" panose="020B0503020204020204" pitchFamily="34" charset="-122"/>
              </a:rPr>
              <a:t>1</a:t>
            </a:r>
            <a:r>
              <a:rPr lang="zh-CN" altLang="en-US" sz="1800" b="1" dirty="0">
                <a:solidFill>
                  <a:srgbClr val="7030A0"/>
                </a:solidFill>
                <a:latin typeface="微软雅黑" panose="020B0503020204020204" pitchFamily="34" charset="-122"/>
                <a:ea typeface="微软雅黑" panose="020B0503020204020204" pitchFamily="34" charset="-122"/>
              </a:rPr>
              <a:t>，变量名</a:t>
            </a:r>
            <a:r>
              <a:rPr lang="en-US" altLang="zh-CN" sz="1800" b="1" baseline="-25000" dirty="0">
                <a:solidFill>
                  <a:srgbClr val="7030A0"/>
                </a:solidFill>
                <a:latin typeface="微软雅黑" panose="020B0503020204020204" pitchFamily="34" charset="-122"/>
                <a:ea typeface="微软雅黑" panose="020B0503020204020204" pitchFamily="34" charset="-122"/>
              </a:rPr>
              <a:t>2</a:t>
            </a:r>
            <a:r>
              <a:rPr lang="zh-CN" altLang="en-US" sz="1800" b="1" dirty="0">
                <a:solidFill>
                  <a:srgbClr val="7030A0"/>
                </a:solidFill>
                <a:latin typeface="微软雅黑" panose="020B0503020204020204" pitchFamily="34" charset="-122"/>
                <a:ea typeface="微软雅黑" panose="020B0503020204020204" pitchFamily="34" charset="-122"/>
              </a:rPr>
              <a:t>，</a:t>
            </a:r>
            <a:r>
              <a:rPr lang="en-US" altLang="zh-CN" sz="1800" b="1" dirty="0">
                <a:solidFill>
                  <a:srgbClr val="7030A0"/>
                </a:solidFill>
                <a:latin typeface="微软雅黑" panose="020B0503020204020204" pitchFamily="34" charset="-122"/>
                <a:ea typeface="微软雅黑" panose="020B0503020204020204" pitchFamily="34" charset="-122"/>
              </a:rPr>
              <a:t>…</a:t>
            </a:r>
            <a:r>
              <a:rPr lang="zh-CN" altLang="en-US" sz="1800" b="1" dirty="0">
                <a:solidFill>
                  <a:srgbClr val="7030A0"/>
                </a:solidFill>
                <a:latin typeface="微软雅黑" panose="020B0503020204020204" pitchFamily="34" charset="-122"/>
                <a:ea typeface="微软雅黑" panose="020B0503020204020204" pitchFamily="34" charset="-122"/>
              </a:rPr>
              <a:t>，变量名</a:t>
            </a:r>
            <a:r>
              <a:rPr lang="en-US" altLang="zh-CN" sz="1800" b="1" baseline="-25000" dirty="0">
                <a:solidFill>
                  <a:srgbClr val="7030A0"/>
                </a:solidFill>
                <a:latin typeface="微软雅黑" panose="020B0503020204020204" pitchFamily="34" charset="-122"/>
                <a:ea typeface="微软雅黑" panose="020B0503020204020204" pitchFamily="34" charset="-122"/>
              </a:rPr>
              <a:t>n</a:t>
            </a:r>
            <a:r>
              <a:rPr lang="zh-CN" altLang="en-US" sz="1800" b="1" dirty="0">
                <a:solidFill>
                  <a:srgbClr val="7030A0"/>
                </a:solidFill>
                <a:latin typeface="微软雅黑" panose="020B0503020204020204" pitchFamily="34" charset="-122"/>
                <a:ea typeface="微软雅黑" panose="020B0503020204020204" pitchFamily="34" charset="-122"/>
              </a:rPr>
              <a:t>；</a:t>
            </a:r>
            <a:endParaRPr lang="zh-CN" altLang="en-US" dirty="0">
              <a:solidFill>
                <a:srgbClr val="7030A0"/>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2264960C-80C3-7608-49D3-49363C3A8FE8}"/>
              </a:ext>
            </a:extLst>
          </p:cNvPr>
          <p:cNvSpPr txBox="1"/>
          <p:nvPr/>
        </p:nvSpPr>
        <p:spPr>
          <a:xfrm>
            <a:off x="1690654" y="3204652"/>
            <a:ext cx="7193111" cy="369332"/>
          </a:xfrm>
          <a:prstGeom prst="rect">
            <a:avLst/>
          </a:prstGeom>
          <a:noFill/>
        </p:spPr>
        <p:txBody>
          <a:bodyPr wrap="square">
            <a:spAutoFit/>
          </a:bodyPr>
          <a:lstStyle/>
          <a:p>
            <a:r>
              <a:rPr lang="zh-CN" altLang="en-US" sz="1800" b="1" dirty="0">
                <a:solidFill>
                  <a:srgbClr val="7030A0"/>
                </a:solidFill>
                <a:latin typeface="微软雅黑" panose="020B0503020204020204" pitchFamily="34" charset="-122"/>
                <a:ea typeface="微软雅黑" panose="020B0503020204020204" pitchFamily="34" charset="-122"/>
              </a:rPr>
              <a:t>数据类型   变量名</a:t>
            </a:r>
            <a:r>
              <a:rPr lang="en-US" altLang="zh-CN" sz="1800" b="1" dirty="0">
                <a:solidFill>
                  <a:srgbClr val="7030A0"/>
                </a:solidFill>
                <a:latin typeface="微软雅黑" panose="020B0503020204020204" pitchFamily="34" charset="-122"/>
                <a:ea typeface="微软雅黑" panose="020B0503020204020204" pitchFamily="34" charset="-122"/>
              </a:rPr>
              <a:t>1=</a:t>
            </a:r>
            <a:r>
              <a:rPr lang="zh-CN" altLang="en-US" sz="1800" b="1" dirty="0">
                <a:solidFill>
                  <a:srgbClr val="7030A0"/>
                </a:solidFill>
                <a:latin typeface="微软雅黑" panose="020B0503020204020204" pitchFamily="34" charset="-122"/>
                <a:ea typeface="微软雅黑" panose="020B0503020204020204" pitchFamily="34" charset="-122"/>
              </a:rPr>
              <a:t>初值</a:t>
            </a:r>
            <a:r>
              <a:rPr lang="en-US" altLang="zh-CN" sz="1800" b="1" dirty="0">
                <a:solidFill>
                  <a:srgbClr val="7030A0"/>
                </a:solidFill>
                <a:latin typeface="微软雅黑" panose="020B0503020204020204" pitchFamily="34" charset="-122"/>
                <a:ea typeface="微软雅黑" panose="020B0503020204020204" pitchFamily="34" charset="-122"/>
              </a:rPr>
              <a:t>1</a:t>
            </a:r>
            <a:r>
              <a:rPr lang="zh-CN" altLang="en-US" sz="1800" b="1" dirty="0">
                <a:solidFill>
                  <a:srgbClr val="7030A0"/>
                </a:solidFill>
                <a:latin typeface="微软雅黑" panose="020B0503020204020204" pitchFamily="34" charset="-122"/>
                <a:ea typeface="微软雅黑" panose="020B0503020204020204" pitchFamily="34" charset="-122"/>
              </a:rPr>
              <a:t>，变量名</a:t>
            </a:r>
            <a:r>
              <a:rPr lang="en-US" altLang="zh-CN" sz="1800" b="1" dirty="0">
                <a:solidFill>
                  <a:srgbClr val="7030A0"/>
                </a:solidFill>
                <a:latin typeface="微软雅黑" panose="020B0503020204020204" pitchFamily="34" charset="-122"/>
                <a:ea typeface="微软雅黑" panose="020B0503020204020204" pitchFamily="34" charset="-122"/>
              </a:rPr>
              <a:t>2=</a:t>
            </a:r>
            <a:r>
              <a:rPr lang="zh-CN" altLang="en-US" sz="1800" b="1" dirty="0">
                <a:solidFill>
                  <a:srgbClr val="7030A0"/>
                </a:solidFill>
                <a:latin typeface="微软雅黑" panose="020B0503020204020204" pitchFamily="34" charset="-122"/>
                <a:ea typeface="微软雅黑" panose="020B0503020204020204" pitchFamily="34" charset="-122"/>
              </a:rPr>
              <a:t>初值</a:t>
            </a:r>
            <a:r>
              <a:rPr lang="en-US" altLang="zh-CN" sz="1800" b="1" dirty="0">
                <a:solidFill>
                  <a:srgbClr val="7030A0"/>
                </a:solidFill>
                <a:latin typeface="微软雅黑" panose="020B0503020204020204" pitchFamily="34" charset="-122"/>
                <a:ea typeface="微软雅黑" panose="020B0503020204020204" pitchFamily="34" charset="-122"/>
              </a:rPr>
              <a:t>2</a:t>
            </a:r>
            <a:r>
              <a:rPr lang="zh-CN" altLang="en-US" sz="1800" b="1" dirty="0">
                <a:solidFill>
                  <a:srgbClr val="7030A0"/>
                </a:solidFill>
                <a:latin typeface="微软雅黑" panose="020B0503020204020204" pitchFamily="34" charset="-122"/>
                <a:ea typeface="微软雅黑" panose="020B0503020204020204" pitchFamily="34" charset="-122"/>
              </a:rPr>
              <a:t>，</a:t>
            </a:r>
            <a:r>
              <a:rPr lang="en-US" altLang="zh-CN" sz="1800" b="1" dirty="0">
                <a:solidFill>
                  <a:srgbClr val="7030A0"/>
                </a:solidFill>
                <a:latin typeface="微软雅黑" panose="020B0503020204020204" pitchFamily="34" charset="-122"/>
                <a:ea typeface="微软雅黑" panose="020B0503020204020204" pitchFamily="34" charset="-122"/>
              </a:rPr>
              <a:t>…</a:t>
            </a:r>
            <a:r>
              <a:rPr lang="zh-CN" altLang="en-US" sz="1800" b="1" dirty="0">
                <a:solidFill>
                  <a:srgbClr val="7030A0"/>
                </a:solidFill>
                <a:latin typeface="微软雅黑" panose="020B0503020204020204" pitchFamily="34" charset="-122"/>
                <a:ea typeface="微软雅黑" panose="020B0503020204020204" pitchFamily="34" charset="-122"/>
              </a:rPr>
              <a:t>，变量名</a:t>
            </a:r>
            <a:r>
              <a:rPr lang="en-US" altLang="zh-CN" sz="1800" b="1" dirty="0">
                <a:solidFill>
                  <a:srgbClr val="7030A0"/>
                </a:solidFill>
                <a:latin typeface="微软雅黑" panose="020B0503020204020204" pitchFamily="34" charset="-122"/>
                <a:ea typeface="微软雅黑" panose="020B0503020204020204" pitchFamily="34" charset="-122"/>
              </a:rPr>
              <a:t>n=</a:t>
            </a:r>
            <a:r>
              <a:rPr lang="zh-CN" altLang="en-US" sz="1800" b="1" dirty="0">
                <a:solidFill>
                  <a:srgbClr val="7030A0"/>
                </a:solidFill>
                <a:latin typeface="微软雅黑" panose="020B0503020204020204" pitchFamily="34" charset="-122"/>
                <a:ea typeface="微软雅黑" panose="020B0503020204020204" pitchFamily="34" charset="-122"/>
              </a:rPr>
              <a:t>初值</a:t>
            </a:r>
            <a:r>
              <a:rPr lang="en-US" altLang="zh-CN" sz="1800" b="1" dirty="0">
                <a:solidFill>
                  <a:srgbClr val="7030A0"/>
                </a:solidFill>
                <a:latin typeface="微软雅黑" panose="020B0503020204020204" pitchFamily="34" charset="-122"/>
                <a:ea typeface="微软雅黑" panose="020B0503020204020204" pitchFamily="34" charset="-122"/>
              </a:rPr>
              <a:t>n</a:t>
            </a:r>
            <a:r>
              <a:rPr lang="zh-CN" altLang="en-US" sz="1800" b="1" dirty="0">
                <a:solidFill>
                  <a:srgbClr val="7030A0"/>
                </a:solidFill>
                <a:latin typeface="微软雅黑" panose="020B0503020204020204" pitchFamily="34" charset="-122"/>
                <a:ea typeface="微软雅黑" panose="020B0503020204020204" pitchFamily="34" charset="-122"/>
              </a:rPr>
              <a:t>；</a:t>
            </a:r>
          </a:p>
        </p:txBody>
      </p:sp>
      <p:sp>
        <p:nvSpPr>
          <p:cNvPr id="25" name="Rectangle 13">
            <a:extLst>
              <a:ext uri="{FF2B5EF4-FFF2-40B4-BE49-F238E27FC236}">
                <a16:creationId xmlns:a16="http://schemas.microsoft.com/office/drawing/2014/main" id="{3619E957-9D8F-E84D-AD17-5E110B7A691A}"/>
              </a:ext>
            </a:extLst>
          </p:cNvPr>
          <p:cNvSpPr>
            <a:spLocks noChangeArrowheads="1"/>
          </p:cNvSpPr>
          <p:nvPr/>
        </p:nvSpPr>
        <p:spPr bwMode="auto">
          <a:xfrm>
            <a:off x="782900" y="2653364"/>
            <a:ext cx="821055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Wingdings" panose="05000000000000000000" pitchFamily="2" charset="2"/>
              <a:buChar char="Ø"/>
            </a:pPr>
            <a:r>
              <a:rPr lang="zh-CN" altLang="en-US" sz="1800" dirty="0"/>
              <a:t>给变量赋初值的格式如下： </a:t>
            </a:r>
          </a:p>
        </p:txBody>
      </p:sp>
      <p:sp>
        <p:nvSpPr>
          <p:cNvPr id="30" name="Rectangle 13">
            <a:extLst>
              <a:ext uri="{FF2B5EF4-FFF2-40B4-BE49-F238E27FC236}">
                <a16:creationId xmlns:a16="http://schemas.microsoft.com/office/drawing/2014/main" id="{3DCE49D0-AAE3-F5E9-AE41-E1ADC747FE09}"/>
              </a:ext>
            </a:extLst>
          </p:cNvPr>
          <p:cNvSpPr>
            <a:spLocks noChangeArrowheads="1"/>
          </p:cNvSpPr>
          <p:nvPr/>
        </p:nvSpPr>
        <p:spPr bwMode="auto">
          <a:xfrm>
            <a:off x="782900" y="3849073"/>
            <a:ext cx="821055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Wingdings" panose="05000000000000000000" pitchFamily="2" charset="2"/>
              <a:buChar char="Ø"/>
            </a:pPr>
            <a:r>
              <a:rPr lang="zh-CN" altLang="en-US" sz="1800" dirty="0"/>
              <a:t>举例： </a:t>
            </a:r>
          </a:p>
        </p:txBody>
      </p:sp>
      <p:sp>
        <p:nvSpPr>
          <p:cNvPr id="34" name="Rectangle 4">
            <a:extLst>
              <a:ext uri="{FF2B5EF4-FFF2-40B4-BE49-F238E27FC236}">
                <a16:creationId xmlns:a16="http://schemas.microsoft.com/office/drawing/2014/main" id="{432CE788-1EC5-B60B-20DA-46E3E863358E}"/>
              </a:ext>
            </a:extLst>
          </p:cNvPr>
          <p:cNvSpPr>
            <a:spLocks noChangeArrowheads="1"/>
          </p:cNvSpPr>
          <p:nvPr/>
        </p:nvSpPr>
        <p:spPr bwMode="auto">
          <a:xfrm>
            <a:off x="6504137" y="3898188"/>
            <a:ext cx="3321191"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Wingdings" panose="05000000000000000000" pitchFamily="2" charset="2"/>
              <a:buChar char="Ø"/>
            </a:pPr>
            <a:r>
              <a:rPr lang="zh-CN" altLang="en-US" sz="1800" dirty="0"/>
              <a:t>变量定义的另一种格式为： </a:t>
            </a:r>
          </a:p>
        </p:txBody>
      </p:sp>
      <p:sp>
        <p:nvSpPr>
          <p:cNvPr id="35" name="Rectangle 5">
            <a:extLst>
              <a:ext uri="{FF2B5EF4-FFF2-40B4-BE49-F238E27FC236}">
                <a16:creationId xmlns:a16="http://schemas.microsoft.com/office/drawing/2014/main" id="{F6CC1783-EDFC-0F05-05DC-E8D879A1D29D}"/>
              </a:ext>
            </a:extLst>
          </p:cNvPr>
          <p:cNvSpPr>
            <a:spLocks noChangeArrowheads="1"/>
          </p:cNvSpPr>
          <p:nvPr/>
        </p:nvSpPr>
        <p:spPr bwMode="auto">
          <a:xfrm>
            <a:off x="6764933" y="4290274"/>
            <a:ext cx="3892273" cy="136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None/>
            </a:pPr>
            <a:r>
              <a:rPr lang="en-US" altLang="zh-CN" sz="1800" dirty="0">
                <a:solidFill>
                  <a:srgbClr val="7030A0"/>
                </a:solidFill>
                <a:latin typeface="Comic Sans MS" panose="030F0702030302020204" pitchFamily="66" charset="0"/>
              </a:rPr>
              <a:t>int</a:t>
            </a:r>
            <a:r>
              <a:rPr lang="en-US" altLang="zh-CN" sz="1800" dirty="0">
                <a:latin typeface="Comic Sans MS" panose="030F0702030302020204" pitchFamily="66" charset="0"/>
              </a:rPr>
              <a:t> sum(100)</a:t>
            </a:r>
            <a:r>
              <a:rPr lang="zh-CN" altLang="en-US" sz="1800" dirty="0">
                <a:latin typeface="Comic Sans MS" panose="030F0702030302020204" pitchFamily="66" charset="0"/>
              </a:rPr>
              <a:t>；      </a:t>
            </a:r>
            <a:endParaRPr lang="en-US" altLang="zh-CN" sz="1800" dirty="0">
              <a:latin typeface="Comic Sans MS" panose="030F0702030302020204" pitchFamily="66" charset="0"/>
            </a:endParaRPr>
          </a:p>
          <a:p>
            <a:pPr>
              <a:lnSpc>
                <a:spcPct val="150000"/>
              </a:lnSpc>
              <a:spcBef>
                <a:spcPct val="0"/>
              </a:spcBef>
              <a:buClrTx/>
              <a:buSzTx/>
              <a:buNone/>
            </a:pPr>
            <a:r>
              <a:rPr lang="en-US" altLang="zh-CN" sz="1800" dirty="0">
                <a:solidFill>
                  <a:srgbClr val="7030A0"/>
                </a:solidFill>
                <a:latin typeface="Comic Sans MS" panose="030F0702030302020204" pitchFamily="66" charset="0"/>
              </a:rPr>
              <a:t>double</a:t>
            </a:r>
            <a:r>
              <a:rPr lang="en-US" altLang="zh-CN" sz="1800" dirty="0">
                <a:latin typeface="Comic Sans MS" panose="030F0702030302020204" pitchFamily="66" charset="0"/>
              </a:rPr>
              <a:t> pi(3.1416)</a:t>
            </a:r>
            <a:r>
              <a:rPr lang="zh-CN" altLang="en-US" sz="1800" dirty="0">
                <a:latin typeface="Comic Sans MS" panose="030F0702030302020204" pitchFamily="66" charset="0"/>
              </a:rPr>
              <a:t>； </a:t>
            </a:r>
          </a:p>
          <a:p>
            <a:pPr>
              <a:lnSpc>
                <a:spcPct val="150000"/>
              </a:lnSpc>
              <a:spcBef>
                <a:spcPct val="0"/>
              </a:spcBef>
              <a:buClrTx/>
              <a:buSzTx/>
              <a:buFontTx/>
              <a:buNone/>
            </a:pPr>
            <a:r>
              <a:rPr lang="en-US" altLang="zh-CN" sz="1800" dirty="0">
                <a:solidFill>
                  <a:srgbClr val="7030A0"/>
                </a:solidFill>
                <a:latin typeface="Comic Sans MS" panose="030F0702030302020204" pitchFamily="66" charset="0"/>
              </a:rPr>
              <a:t>char</a:t>
            </a:r>
            <a:r>
              <a:rPr lang="en-US" altLang="zh-CN" sz="1800" dirty="0">
                <a:latin typeface="Comic Sans MS" panose="030F0702030302020204" pitchFamily="66" charset="0"/>
              </a:rPr>
              <a:t> c1('a'), c2('b')</a:t>
            </a:r>
            <a:r>
              <a:rPr lang="zh-CN" altLang="en-US" sz="1800" dirty="0">
                <a:latin typeface="Comic Sans MS" panose="030F0702030302020204" pitchFamily="66" charset="0"/>
              </a:rPr>
              <a:t>； </a:t>
            </a:r>
          </a:p>
        </p:txBody>
      </p:sp>
    </p:spTree>
    <p:extLst>
      <p:ext uri="{BB962C8B-B14F-4D97-AF65-F5344CB8AC3E}">
        <p14:creationId xmlns:p14="http://schemas.microsoft.com/office/powerpoint/2010/main" val="3093345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9C99-6321-0852-9D51-FFCF305BD8A4}"/>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A59BF364-5E72-7EEA-8CAD-BFB093F0DA2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2.2 </a:t>
            </a:r>
            <a:r>
              <a:rPr lang="zh-CN" altLang="en-US" sz="3200" b="1" dirty="0">
                <a:latin typeface="微软雅黑" panose="020B0503020204020204" pitchFamily="34" charset="-122"/>
                <a:ea typeface="微软雅黑" panose="020B0503020204020204" pitchFamily="34" charset="-122"/>
                <a:cs typeface="+mj-cs"/>
              </a:rPr>
              <a:t>变量与常量</a:t>
            </a:r>
          </a:p>
        </p:txBody>
      </p:sp>
      <p:grpSp>
        <p:nvGrpSpPr>
          <p:cNvPr id="21" name="组合 20">
            <a:extLst>
              <a:ext uri="{FF2B5EF4-FFF2-40B4-BE49-F238E27FC236}">
                <a16:creationId xmlns:a16="http://schemas.microsoft.com/office/drawing/2014/main" id="{D7C0D6E2-7C9A-D995-76CF-7ADC847D157F}"/>
              </a:ext>
            </a:extLst>
          </p:cNvPr>
          <p:cNvGrpSpPr/>
          <p:nvPr/>
        </p:nvGrpSpPr>
        <p:grpSpPr>
          <a:xfrm>
            <a:off x="726451" y="1043181"/>
            <a:ext cx="3385059" cy="310896"/>
            <a:chOff x="726452" y="2018366"/>
            <a:chExt cx="3240334" cy="310896"/>
          </a:xfrm>
        </p:grpSpPr>
        <p:sp>
          <p:nvSpPr>
            <p:cNvPr id="3" name="core goal text">
              <a:extLst>
                <a:ext uri="{FF2B5EF4-FFF2-40B4-BE49-F238E27FC236}">
                  <a16:creationId xmlns:a16="http://schemas.microsoft.com/office/drawing/2014/main" id="{87B39AB9-8B42-71D0-FB18-3CAD2FD05339}"/>
                </a:ext>
              </a:extLst>
            </p:cNvPr>
            <p:cNvSpPr txBox="1"/>
            <p:nvPr/>
          </p:nvSpPr>
          <p:spPr>
            <a:xfrm>
              <a:off x="1312593" y="2018366"/>
              <a:ext cx="2654193"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符号常量</a:t>
              </a:r>
              <a:endParaRPr lang="zh-CN" sz="2400" b="1" dirty="0">
                <a:solidFill>
                  <a:srgbClr val="1C51C8"/>
                </a:solidFill>
              </a:endParaRPr>
            </a:p>
          </p:txBody>
        </p:sp>
        <p:grpSp>
          <p:nvGrpSpPr>
            <p:cNvPr id="5" name="组合 4">
              <a:extLst>
                <a:ext uri="{FF2B5EF4-FFF2-40B4-BE49-F238E27FC236}">
                  <a16:creationId xmlns:a16="http://schemas.microsoft.com/office/drawing/2014/main" id="{C8A2C326-B330-26E5-DC22-3CA60879B08F}"/>
                </a:ext>
              </a:extLst>
            </p:cNvPr>
            <p:cNvGrpSpPr/>
            <p:nvPr/>
          </p:nvGrpSpPr>
          <p:grpSpPr>
            <a:xfrm>
              <a:off x="2593478" y="2153822"/>
              <a:ext cx="449993" cy="103462"/>
              <a:chOff x="1232345" y="1247087"/>
              <a:chExt cx="449993" cy="103462"/>
            </a:xfrm>
          </p:grpSpPr>
          <p:sp>
            <p:nvSpPr>
              <p:cNvPr id="6" name="平行四边形 5">
                <a:extLst>
                  <a:ext uri="{FF2B5EF4-FFF2-40B4-BE49-F238E27FC236}">
                    <a16:creationId xmlns:a16="http://schemas.microsoft.com/office/drawing/2014/main" id="{F44B486B-899B-5224-AEBD-11DA292B0C82}"/>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3815E121-B2AF-2B2F-E0EB-3D96925034C0}"/>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531DEC81-64F6-35FE-A6D3-2BD5C7B570B3}"/>
                </a:ext>
              </a:extLst>
            </p:cNvPr>
            <p:cNvGrpSpPr/>
            <p:nvPr/>
          </p:nvGrpSpPr>
          <p:grpSpPr>
            <a:xfrm flipH="1">
              <a:off x="726452" y="2162113"/>
              <a:ext cx="449993" cy="103462"/>
              <a:chOff x="2488823" y="1260501"/>
              <a:chExt cx="449993" cy="103462"/>
            </a:xfrm>
          </p:grpSpPr>
          <p:sp>
            <p:nvSpPr>
              <p:cNvPr id="12" name="平行四边形 11">
                <a:extLst>
                  <a:ext uri="{FF2B5EF4-FFF2-40B4-BE49-F238E27FC236}">
                    <a16:creationId xmlns:a16="http://schemas.microsoft.com/office/drawing/2014/main" id="{18722804-146A-C5E2-7418-B6283DE00FA0}"/>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B6838E6F-4287-12A5-7A3F-8D383478B54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4" name="Rectangle 16">
            <a:extLst>
              <a:ext uri="{FF2B5EF4-FFF2-40B4-BE49-F238E27FC236}">
                <a16:creationId xmlns:a16="http://schemas.microsoft.com/office/drawing/2014/main" id="{C43669CD-A782-8401-AF9E-9271AA2DDAE0}"/>
              </a:ext>
            </a:extLst>
          </p:cNvPr>
          <p:cNvSpPr>
            <a:spLocks noChangeArrowheads="1"/>
          </p:cNvSpPr>
          <p:nvPr/>
        </p:nvSpPr>
        <p:spPr bwMode="auto">
          <a:xfrm>
            <a:off x="627965" y="1427942"/>
            <a:ext cx="8280400" cy="81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latin typeface="Times New Roman" panose="02020603050405020304" pitchFamily="18" charset="0"/>
                <a:cs typeface="Times New Roman" panose="02020603050405020304" pitchFamily="18" charset="0"/>
              </a:rPr>
              <a:t>      </a:t>
            </a:r>
            <a:r>
              <a:rPr lang="zh-CN" altLang="en-US" sz="2400" b="1" dirty="0">
                <a:solidFill>
                  <a:schemeClr val="accent1"/>
                </a:solidFill>
                <a:latin typeface="Times New Roman" panose="02020603050405020304" pitchFamily="18" charset="0"/>
                <a:cs typeface="Times New Roman" panose="02020603050405020304" pitchFamily="18" charset="0"/>
              </a:rPr>
              <a:t>常量</a:t>
            </a:r>
            <a:r>
              <a:rPr lang="zh-CN" altLang="en-US" sz="1800" dirty="0">
                <a:latin typeface="Times New Roman" panose="02020603050405020304" pitchFamily="18" charset="0"/>
                <a:cs typeface="Times New Roman" panose="02020603050405020304" pitchFamily="18" charset="0"/>
              </a:rPr>
              <a:t>是指在程序运行过程中，其值不能被改变的量。因此，一个具体的数值称为文字常量。如：</a:t>
            </a:r>
            <a:r>
              <a:rPr lang="en-US" altLang="zh-CN" sz="1800" dirty="0" err="1">
                <a:latin typeface="Times New Roman" panose="02020603050405020304" pitchFamily="18" charset="0"/>
                <a:cs typeface="Times New Roman" panose="02020603050405020304" pitchFamily="18" charset="0"/>
              </a:rPr>
              <a:t>i</a:t>
            </a:r>
            <a:r>
              <a:rPr lang="en-US" altLang="zh-CN" sz="1800" dirty="0">
                <a:latin typeface="Times New Roman" panose="02020603050405020304" pitchFamily="18" charset="0"/>
                <a:cs typeface="Times New Roman" panose="02020603050405020304" pitchFamily="18" charset="0"/>
              </a:rPr>
              <a:t>=255; area=r*r*3.14;</a:t>
            </a:r>
          </a:p>
        </p:txBody>
      </p:sp>
      <p:sp>
        <p:nvSpPr>
          <p:cNvPr id="15" name="矩形: 圆角 14">
            <a:extLst>
              <a:ext uri="{FF2B5EF4-FFF2-40B4-BE49-F238E27FC236}">
                <a16:creationId xmlns:a16="http://schemas.microsoft.com/office/drawing/2014/main" id="{5844FCD6-0C99-1CF0-0312-EBA3A5AB3AA2}"/>
              </a:ext>
            </a:extLst>
          </p:cNvPr>
          <p:cNvSpPr/>
          <p:nvPr/>
        </p:nvSpPr>
        <p:spPr>
          <a:xfrm>
            <a:off x="1028981" y="2456761"/>
            <a:ext cx="4286380" cy="310897"/>
          </a:xfrm>
          <a:prstGeom prst="roundRect">
            <a:avLst>
              <a:gd name="adj" fmla="val 3334"/>
            </a:avLst>
          </a:prstGeom>
          <a:solidFill>
            <a:schemeClr val="bg2"/>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58BE3934-512B-7386-A788-50B593948608}"/>
              </a:ext>
            </a:extLst>
          </p:cNvPr>
          <p:cNvSpPr txBox="1"/>
          <p:nvPr/>
        </p:nvSpPr>
        <p:spPr>
          <a:xfrm>
            <a:off x="986321" y="2267187"/>
            <a:ext cx="5109679" cy="461665"/>
          </a:xfrm>
          <a:prstGeom prst="rect">
            <a:avLst/>
          </a:prstGeom>
          <a:noFill/>
        </p:spPr>
        <p:txBody>
          <a:bodyPr wrap="square">
            <a:spAutoFit/>
          </a:bodyPr>
          <a:lstStyle/>
          <a:p>
            <a:r>
              <a:rPr lang="zh-CN" altLang="zh-CN" sz="2400" b="1" dirty="0"/>
              <a:t>#define 宏常量 与 const 常变量</a:t>
            </a:r>
            <a:endParaRPr lang="zh-CN" altLang="en-US" sz="2400" b="1" dirty="0"/>
          </a:p>
        </p:txBody>
      </p:sp>
      <p:sp>
        <p:nvSpPr>
          <p:cNvPr id="24" name="文本框 23">
            <a:extLst>
              <a:ext uri="{FF2B5EF4-FFF2-40B4-BE49-F238E27FC236}">
                <a16:creationId xmlns:a16="http://schemas.microsoft.com/office/drawing/2014/main" id="{A233291D-2A2F-000B-A1D8-7ECB7D98F80C}"/>
              </a:ext>
            </a:extLst>
          </p:cNvPr>
          <p:cNvSpPr txBox="1"/>
          <p:nvPr/>
        </p:nvSpPr>
        <p:spPr>
          <a:xfrm>
            <a:off x="986322" y="2767658"/>
            <a:ext cx="6223624" cy="3465629"/>
          </a:xfrm>
          <a:prstGeom prst="rect">
            <a:avLst/>
          </a:prstGeom>
          <a:noFill/>
        </p:spPr>
        <p:txBody>
          <a:bodyPr wrap="square">
            <a:spAutoFit/>
          </a:bodyPr>
          <a:lstStyle/>
          <a:p>
            <a:pPr marL="342900" lvl="0" indent="-342900">
              <a:lnSpc>
                <a:spcPct val="150000"/>
              </a:lnSpc>
              <a:buFont typeface="Arial" panose="020B0604020202020204" pitchFamily="34" charset="0"/>
              <a:buChar char="•"/>
            </a:pPr>
            <a:r>
              <a:rPr lang="zh-CN" altLang="zh-CN" b="1" dirty="0">
                <a:effectLst/>
                <a:latin typeface="Comic Sans MS" panose="030F0702030302020204" pitchFamily="66" charset="0"/>
              </a:rPr>
              <a:t>预处理宏常量</a:t>
            </a:r>
            <a:r>
              <a:rPr lang="zh-CN" altLang="zh-CN" b="1" dirty="0">
                <a:effectLst/>
                <a:latin typeface="Times New Roman" panose="02020603050405020304" pitchFamily="18" charset="0"/>
                <a:cs typeface="Times New Roman" panose="02020603050405020304" pitchFamily="18" charset="0"/>
              </a:rPr>
              <a:t>（#define）</a:t>
            </a:r>
          </a:p>
          <a:p>
            <a:pPr>
              <a:lnSpc>
                <a:spcPct val="150000"/>
              </a:lnSpc>
            </a:pPr>
            <a:r>
              <a:rPr lang="en-US" altLang="zh-CN" dirty="0">
                <a:effectLst/>
                <a:latin typeface="Comic Sans MS" panose="030F0702030302020204" pitchFamily="66" charset="0"/>
              </a:rPr>
              <a:t>      </a:t>
            </a:r>
            <a:r>
              <a:rPr lang="en-US" altLang="zh-CN" dirty="0">
                <a:solidFill>
                  <a:schemeClr val="accent2"/>
                </a:solidFill>
                <a:effectLst/>
                <a:latin typeface="Comic Sans MS" panose="030F0702030302020204" pitchFamily="66" charset="0"/>
              </a:rPr>
              <a:t>#</a:t>
            </a:r>
            <a:r>
              <a:rPr lang="en-US" altLang="zh-CN" dirty="0">
                <a:effectLst/>
                <a:latin typeface="Comic Sans MS" panose="030F0702030302020204" pitchFamily="66" charset="0"/>
              </a:rPr>
              <a:t> </a:t>
            </a:r>
            <a:r>
              <a:rPr lang="zh-CN" altLang="zh-CN" dirty="0">
                <a:solidFill>
                  <a:srgbClr val="7030A0"/>
                </a:solidFill>
                <a:effectLst/>
                <a:latin typeface="Comic Sans MS" panose="030F0702030302020204" pitchFamily="66" charset="0"/>
              </a:rPr>
              <a:t>define</a:t>
            </a:r>
            <a:r>
              <a:rPr lang="zh-CN" altLang="zh-CN" dirty="0">
                <a:solidFill>
                  <a:schemeClr val="accent2"/>
                </a:solidFill>
                <a:effectLst/>
                <a:latin typeface="Comic Sans MS" panose="030F0702030302020204" pitchFamily="66" charset="0"/>
              </a:rPr>
              <a:t> PI </a:t>
            </a:r>
            <a:r>
              <a:rPr lang="zh-CN" altLang="zh-CN" dirty="0">
                <a:effectLst/>
                <a:latin typeface="Comic Sans MS" panose="030F0702030302020204" pitchFamily="66" charset="0"/>
              </a:rPr>
              <a:t>3.14</a:t>
            </a:r>
          </a:p>
          <a:p>
            <a:pPr>
              <a:lnSpc>
                <a:spcPct val="150000"/>
              </a:lnSpc>
            </a:pPr>
            <a:r>
              <a:rPr lang="zh-CN" altLang="zh-CN" dirty="0">
                <a:latin typeface="Times New Roman" panose="02020603050405020304" pitchFamily="18" charset="0"/>
                <a:cs typeface="Times New Roman" panose="02020603050405020304" pitchFamily="18" charset="0"/>
              </a:rPr>
              <a:t>注意：</a:t>
            </a:r>
            <a:r>
              <a:rPr lang="zh-CN" altLang="zh-CN" sz="2000" b="1" dirty="0">
                <a:latin typeface="Times New Roman" panose="02020603050405020304" pitchFamily="18" charset="0"/>
                <a:cs typeface="Times New Roman" panose="02020603050405020304" pitchFamily="18" charset="0"/>
              </a:rPr>
              <a:t>不要等号</a:t>
            </a:r>
            <a:r>
              <a:rPr lang="zh-CN" altLang="zh-CN" b="1" dirty="0">
                <a:latin typeface="Times New Roman" panose="02020603050405020304" pitchFamily="18" charset="0"/>
                <a:cs typeface="Times New Roman" panose="02020603050405020304" pitchFamily="18" charset="0"/>
              </a:rPr>
              <a:t>，</a:t>
            </a:r>
            <a:r>
              <a:rPr lang="zh-CN" altLang="zh-CN" sz="2000" b="1" dirty="0">
                <a:latin typeface="Times New Roman" panose="02020603050405020304" pitchFamily="18" charset="0"/>
                <a:cs typeface="Times New Roman" panose="02020603050405020304" pitchFamily="18" charset="0"/>
              </a:rPr>
              <a:t>末尾不要分号！</a:t>
            </a:r>
            <a:r>
              <a:rPr lang="zh-CN" altLang="zh-CN" b="1" dirty="0">
                <a:solidFill>
                  <a:srgbClr val="FF0000"/>
                </a:solidFill>
                <a:latin typeface="Times New Roman" panose="02020603050405020304" pitchFamily="18" charset="0"/>
                <a:cs typeface="Times New Roman" panose="02020603050405020304" pitchFamily="18" charset="0"/>
              </a:rPr>
              <a:t>#define PI=3.14 错误！</a:t>
            </a:r>
            <a:r>
              <a:rPr lang="zh-CN" altLang="zh-CN" dirty="0">
                <a:solidFill>
                  <a:srgbClr val="FF0000"/>
                </a:solidFill>
                <a:latin typeface="Times New Roman" panose="02020603050405020304" pitchFamily="18" charset="0"/>
                <a:cs typeface="Times New Roman" panose="02020603050405020304" pitchFamily="18" charset="0"/>
              </a:rPr>
              <a:t> </a:t>
            </a:r>
            <a:r>
              <a:rPr lang="zh-CN" altLang="zh-CN" dirty="0">
                <a:latin typeface="Times New Roman" panose="02020603050405020304" pitchFamily="18" charset="0"/>
                <a:cs typeface="Times New Roman" panose="02020603050405020304" pitchFamily="18" charset="0"/>
              </a:rPr>
              <a:t>本质：预处理阶段简单文本替换，</a:t>
            </a:r>
            <a:r>
              <a:rPr lang="zh-CN" altLang="zh-CN" b="1" dirty="0">
                <a:latin typeface="Times New Roman" panose="02020603050405020304" pitchFamily="18" charset="0"/>
                <a:cs typeface="Times New Roman" panose="02020603050405020304" pitchFamily="18" charset="0"/>
              </a:rPr>
              <a:t>没有类型</a:t>
            </a:r>
            <a:endParaRPr lang="zh-CN" altLang="zh-CN" dirty="0">
              <a:latin typeface="Times New Roman" panose="02020603050405020304" pitchFamily="18" charset="0"/>
              <a:cs typeface="Times New Roman" panose="02020603050405020304" pitchFamily="18" charset="0"/>
            </a:endParaRPr>
          </a:p>
          <a:p>
            <a:pPr marL="342900" lvl="0" indent="-342900">
              <a:lnSpc>
                <a:spcPct val="150000"/>
              </a:lnSpc>
              <a:buFont typeface="Arial" panose="020B0604020202020204" pitchFamily="34" charset="0"/>
              <a:buChar char="•"/>
            </a:pPr>
            <a:r>
              <a:rPr lang="zh-CN" altLang="zh-CN" b="1" dirty="0">
                <a:effectLst/>
                <a:latin typeface="Times New Roman" panose="02020603050405020304" pitchFamily="18" charset="0"/>
                <a:cs typeface="Times New Roman" panose="02020603050405020304" pitchFamily="18" charset="0"/>
              </a:rPr>
              <a:t>const 常变量（C++ 推荐）</a:t>
            </a:r>
          </a:p>
          <a:p>
            <a:pPr>
              <a:lnSpc>
                <a:spcPct val="150000"/>
              </a:lnSpc>
            </a:pPr>
            <a:r>
              <a:rPr lang="en-US" altLang="zh-CN" dirty="0">
                <a:effectLst/>
                <a:latin typeface="Comic Sans MS" panose="030F0702030302020204" pitchFamily="66" charset="0"/>
              </a:rPr>
              <a:t>     </a:t>
            </a:r>
            <a:r>
              <a:rPr lang="zh-CN" altLang="zh-CN" dirty="0">
                <a:solidFill>
                  <a:srgbClr val="7030A0"/>
                </a:solidFill>
                <a:effectLst/>
                <a:latin typeface="Comic Sans MS" panose="030F0702030302020204" pitchFamily="66" charset="0"/>
              </a:rPr>
              <a:t>const float </a:t>
            </a:r>
            <a:r>
              <a:rPr lang="zh-CN" altLang="zh-CN" dirty="0">
                <a:effectLst/>
                <a:latin typeface="Comic Sans MS" panose="030F0702030302020204" pitchFamily="66" charset="0"/>
              </a:rPr>
              <a:t>PI = 3.14;</a:t>
            </a:r>
          </a:p>
          <a:p>
            <a:pPr>
              <a:lnSpc>
                <a:spcPct val="150000"/>
              </a:lnSpc>
            </a:pPr>
            <a:r>
              <a:rPr lang="zh-CN" altLang="en-US" dirty="0">
                <a:latin typeface="Comic Sans MS" panose="030F0702030302020204" pitchFamily="66" charset="0"/>
              </a:rPr>
              <a:t>注意：</a:t>
            </a:r>
            <a:r>
              <a:rPr lang="zh-CN" altLang="zh-CN" sz="2000" b="1" dirty="0">
                <a:latin typeface="Comic Sans MS" panose="030F0702030302020204" pitchFamily="66" charset="0"/>
              </a:rPr>
              <a:t>必须定义的时候初始化</a:t>
            </a:r>
            <a:r>
              <a:rPr lang="zh-CN" altLang="zh-CN" dirty="0">
                <a:latin typeface="Comic Sans MS" panose="030F0702030302020204" pitchFamily="66" charset="0"/>
              </a:rPr>
              <a:t>，之后不能修改；拥有明确数据类型</a:t>
            </a:r>
          </a:p>
        </p:txBody>
      </p:sp>
      <p:graphicFrame>
        <p:nvGraphicFramePr>
          <p:cNvPr id="26" name="表格 25">
            <a:extLst>
              <a:ext uri="{FF2B5EF4-FFF2-40B4-BE49-F238E27FC236}">
                <a16:creationId xmlns:a16="http://schemas.microsoft.com/office/drawing/2014/main" id="{9B58AD9A-A798-9CBD-A630-FED5E7FEE0E6}"/>
              </a:ext>
            </a:extLst>
          </p:cNvPr>
          <p:cNvGraphicFramePr>
            <a:graphicFrameLocks noGrp="1"/>
          </p:cNvGraphicFramePr>
          <p:nvPr>
            <p:extLst>
              <p:ext uri="{D42A27DB-BD31-4B8C-83A1-F6EECF244321}">
                <p14:modId xmlns:p14="http://schemas.microsoft.com/office/powerpoint/2010/main" val="1790173508"/>
              </p:ext>
            </p:extLst>
          </p:nvPr>
        </p:nvGraphicFramePr>
        <p:xfrm>
          <a:off x="7453346" y="2498019"/>
          <a:ext cx="4193085" cy="2194265"/>
        </p:xfrm>
        <a:graphic>
          <a:graphicData uri="http://schemas.openxmlformats.org/drawingml/2006/table">
            <a:tbl>
              <a:tblPr>
                <a:tableStyleId>{5C22544A-7EE6-4342-B048-85BDC9FD1C3A}</a:tableStyleId>
              </a:tblPr>
              <a:tblGrid>
                <a:gridCol w="1114568">
                  <a:extLst>
                    <a:ext uri="{9D8B030D-6E8A-4147-A177-3AD203B41FA5}">
                      <a16:colId xmlns:a16="http://schemas.microsoft.com/office/drawing/2014/main" val="3551439932"/>
                    </a:ext>
                  </a:extLst>
                </a:gridCol>
                <a:gridCol w="1680822">
                  <a:extLst>
                    <a:ext uri="{9D8B030D-6E8A-4147-A177-3AD203B41FA5}">
                      <a16:colId xmlns:a16="http://schemas.microsoft.com/office/drawing/2014/main" val="2622754376"/>
                    </a:ext>
                  </a:extLst>
                </a:gridCol>
                <a:gridCol w="1397695">
                  <a:extLst>
                    <a:ext uri="{9D8B030D-6E8A-4147-A177-3AD203B41FA5}">
                      <a16:colId xmlns:a16="http://schemas.microsoft.com/office/drawing/2014/main" val="3877898537"/>
                    </a:ext>
                  </a:extLst>
                </a:gridCol>
              </a:tblGrid>
              <a:tr h="331457">
                <a:tc gridSpan="3">
                  <a:txBody>
                    <a:bodyPr/>
                    <a:lstStyle/>
                    <a:p>
                      <a:pPr algn="ctr">
                        <a:buNone/>
                      </a:pPr>
                      <a:r>
                        <a:rPr lang="zh-CN" altLang="en-US" sz="1800" b="1" dirty="0">
                          <a:effectLst/>
                        </a:rPr>
                        <a:t>对比</a:t>
                      </a:r>
                    </a:p>
                  </a:txBody>
                  <a:tcPr marL="37512" marR="37512" marT="37512" marB="3751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hMerge="1">
                  <a:txBody>
                    <a:bodyPr/>
                    <a:lstStyle/>
                    <a:p>
                      <a:endParaRPr/>
                    </a:p>
                  </a:txBody>
                  <a:tcPr marL="37512" marR="37512" marT="37512" marB="37512"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hMerge="1">
                  <a:txBody>
                    <a:bodyPr/>
                    <a:lstStyle/>
                    <a:p>
                      <a:endParaRPr dirty="0"/>
                    </a:p>
                  </a:txBody>
                  <a:tcPr marL="37512" marR="37512" marT="37512" marB="37512"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068394544"/>
                  </a:ext>
                </a:extLst>
              </a:tr>
              <a:tr h="514965">
                <a:tc>
                  <a:txBody>
                    <a:bodyPr/>
                    <a:lstStyle/>
                    <a:p>
                      <a:pPr algn="ctr">
                        <a:buNone/>
                      </a:pPr>
                      <a:endParaRPr lang="zh-CN" sz="1600" dirty="0">
                        <a:effectLst/>
                      </a:endParaRPr>
                    </a:p>
                  </a:txBody>
                  <a:tcPr marL="37512" marR="37512" marT="37512" marB="37512"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rPr>
                        <a:t>#define 宏常量</a:t>
                      </a:r>
                    </a:p>
                  </a:txBody>
                  <a:tcPr marL="37512" marR="37512" marT="37512" marB="37512"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rPr>
                        <a:t>const 常变量</a:t>
                      </a:r>
                    </a:p>
                  </a:txBody>
                  <a:tcPr marL="37512" marR="37512" marT="37512" marB="37512"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289603532"/>
                  </a:ext>
                </a:extLst>
              </a:tr>
              <a:tr h="360155">
                <a:tc>
                  <a:txBody>
                    <a:bodyPr/>
                    <a:lstStyle/>
                    <a:p>
                      <a:pPr algn="ctr">
                        <a:buNone/>
                      </a:pPr>
                      <a:r>
                        <a:rPr lang="zh-CN" sz="1600">
                          <a:effectLst/>
                        </a:rPr>
                        <a:t>处理阶段</a:t>
                      </a:r>
                    </a:p>
                  </a:txBody>
                  <a:tcPr marL="37512" marR="37512" marT="37512" marB="37512"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rPr>
                        <a:t>预处理替换</a:t>
                      </a:r>
                    </a:p>
                  </a:txBody>
                  <a:tcPr marL="37512" marR="37512" marT="37512" marB="37512"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rPr>
                        <a:t>编译期</a:t>
                      </a:r>
                    </a:p>
                  </a:txBody>
                  <a:tcPr marL="37512" marR="37512" marT="37512" marB="37512"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56768053"/>
                  </a:ext>
                </a:extLst>
              </a:tr>
              <a:tr h="414051">
                <a:tc>
                  <a:txBody>
                    <a:bodyPr/>
                    <a:lstStyle/>
                    <a:p>
                      <a:pPr algn="ctr">
                        <a:buNone/>
                      </a:pPr>
                      <a:r>
                        <a:rPr lang="zh-CN" sz="1600">
                          <a:effectLst/>
                        </a:rPr>
                        <a:t>是否有类型</a:t>
                      </a:r>
                    </a:p>
                  </a:txBody>
                  <a:tcPr marL="37512" marR="37512" marT="37512" marB="37512"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rPr>
                        <a:t>无</a:t>
                      </a:r>
                    </a:p>
                  </a:txBody>
                  <a:tcPr marL="37512" marR="37512" marT="37512" marB="37512"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a:effectLst/>
                        </a:rPr>
                        <a:t>有明确类型</a:t>
                      </a:r>
                    </a:p>
                  </a:txBody>
                  <a:tcPr marL="37512" marR="37512" marT="37512" marB="37512"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083719109"/>
                  </a:ext>
                </a:extLst>
              </a:tr>
              <a:tr h="555750">
                <a:tc>
                  <a:txBody>
                    <a:bodyPr/>
                    <a:lstStyle/>
                    <a:p>
                      <a:pPr algn="ctr">
                        <a:buNone/>
                      </a:pPr>
                      <a:r>
                        <a:rPr lang="zh-CN" sz="1600">
                          <a:effectLst/>
                        </a:rPr>
                        <a:t>能否调试</a:t>
                      </a:r>
                    </a:p>
                  </a:txBody>
                  <a:tcPr marL="37512" marR="37512" marT="37512" marB="37512"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dirty="0">
                          <a:effectLst/>
                        </a:rPr>
                        <a:t>不好调试</a:t>
                      </a:r>
                    </a:p>
                  </a:txBody>
                  <a:tcPr marL="37512" marR="37512" marT="37512" marB="37512"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dirty="0">
                          <a:effectLst/>
                        </a:rPr>
                        <a:t>可以调试</a:t>
                      </a:r>
                    </a:p>
                  </a:txBody>
                  <a:tcPr marL="37512" marR="37512" marT="37512" marB="37512"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285519"/>
                  </a:ext>
                </a:extLst>
              </a:tr>
            </a:tbl>
          </a:graphicData>
        </a:graphic>
      </p:graphicFrame>
    </p:spTree>
    <p:extLst>
      <p:ext uri="{BB962C8B-B14F-4D97-AF65-F5344CB8AC3E}">
        <p14:creationId xmlns:p14="http://schemas.microsoft.com/office/powerpoint/2010/main" val="3578561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196A6-F10C-B0C6-D88A-13BA00D3440A}"/>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96A11D12-FC41-C7ED-3270-A7D5943F86F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E998AF62-950D-879B-6690-97EF5A225DAD}"/>
              </a:ext>
            </a:extLst>
          </p:cNvPr>
          <p:cNvSpPr txBox="1"/>
          <p:nvPr/>
        </p:nvSpPr>
        <p:spPr>
          <a:xfrm>
            <a:off x="1338771" y="1043181"/>
            <a:ext cx="5561989"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运算符与表达式：优先级、结合性</a:t>
            </a:r>
            <a:endParaRPr lang="zh-CN" sz="2400" b="1" dirty="0">
              <a:solidFill>
                <a:srgbClr val="1C51C8"/>
              </a:solidFill>
            </a:endParaRPr>
          </a:p>
        </p:txBody>
      </p:sp>
      <p:grpSp>
        <p:nvGrpSpPr>
          <p:cNvPr id="5" name="组合 4">
            <a:extLst>
              <a:ext uri="{FF2B5EF4-FFF2-40B4-BE49-F238E27FC236}">
                <a16:creationId xmlns:a16="http://schemas.microsoft.com/office/drawing/2014/main" id="{FF3A16A6-9B47-8E91-DDFB-E396B0C8FEFA}"/>
              </a:ext>
            </a:extLst>
          </p:cNvPr>
          <p:cNvGrpSpPr/>
          <p:nvPr/>
        </p:nvGrpSpPr>
        <p:grpSpPr>
          <a:xfrm>
            <a:off x="6005544" y="1192581"/>
            <a:ext cx="470091" cy="103462"/>
            <a:chOff x="1232345" y="1247087"/>
            <a:chExt cx="449993" cy="103462"/>
          </a:xfrm>
        </p:grpSpPr>
        <p:sp>
          <p:nvSpPr>
            <p:cNvPr id="6" name="平行四边形 5">
              <a:extLst>
                <a:ext uri="{FF2B5EF4-FFF2-40B4-BE49-F238E27FC236}">
                  <a16:creationId xmlns:a16="http://schemas.microsoft.com/office/drawing/2014/main" id="{4020BC2B-0A1F-BD47-077C-3F25B37446FF}"/>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E4BBB561-F419-204C-2498-DC7D67946F96}"/>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25017972-9A62-108A-0BE2-FBAE1A9D6702}"/>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0BD2DAFA-4043-8787-2424-DF6576E3D32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55113B9D-9D6C-9214-66DD-4BD1CC2A8AE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5" name="矩形: 圆角 14">
            <a:extLst>
              <a:ext uri="{FF2B5EF4-FFF2-40B4-BE49-F238E27FC236}">
                <a16:creationId xmlns:a16="http://schemas.microsoft.com/office/drawing/2014/main" id="{790D56F7-EA4F-E208-3CDB-B660A8D678AB}"/>
              </a:ext>
            </a:extLst>
          </p:cNvPr>
          <p:cNvSpPr/>
          <p:nvPr/>
        </p:nvSpPr>
        <p:spPr>
          <a:xfrm>
            <a:off x="821861" y="2719713"/>
            <a:ext cx="2269996" cy="310897"/>
          </a:xfrm>
          <a:prstGeom prst="roundRect">
            <a:avLst>
              <a:gd name="adj" fmla="val 3334"/>
            </a:avLst>
          </a:prstGeom>
          <a:solidFill>
            <a:schemeClr val="bg2"/>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729F18A3-C253-ECBE-22DF-89CEFBF07997}"/>
              </a:ext>
            </a:extLst>
          </p:cNvPr>
          <p:cNvSpPr txBox="1"/>
          <p:nvPr/>
        </p:nvSpPr>
        <p:spPr>
          <a:xfrm>
            <a:off x="795451" y="2568945"/>
            <a:ext cx="2454289" cy="461665"/>
          </a:xfrm>
          <a:prstGeom prst="rect">
            <a:avLst/>
          </a:prstGeom>
          <a:noFill/>
        </p:spPr>
        <p:txBody>
          <a:bodyPr wrap="square">
            <a:spAutoFit/>
          </a:bodyPr>
          <a:lstStyle/>
          <a:p>
            <a:r>
              <a:rPr lang="zh-CN" altLang="en-US" sz="2400" b="1" dirty="0"/>
              <a:t>优先级与结合性</a:t>
            </a:r>
          </a:p>
        </p:txBody>
      </p:sp>
      <p:sp>
        <p:nvSpPr>
          <p:cNvPr id="7" name="Rectangle 28">
            <a:extLst>
              <a:ext uri="{FF2B5EF4-FFF2-40B4-BE49-F238E27FC236}">
                <a16:creationId xmlns:a16="http://schemas.microsoft.com/office/drawing/2014/main" id="{7E09D456-C6D2-8DFC-5D78-57D67192BCD4}"/>
              </a:ext>
            </a:extLst>
          </p:cNvPr>
          <p:cNvSpPr>
            <a:spLocks noChangeArrowheads="1"/>
          </p:cNvSpPr>
          <p:nvPr/>
        </p:nvSpPr>
        <p:spPr bwMode="auto">
          <a:xfrm>
            <a:off x="675201" y="1409537"/>
            <a:ext cx="10785997" cy="110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lnSpc>
                <a:spcPct val="150000"/>
              </a:lnSpc>
              <a:spcBef>
                <a:spcPct val="0"/>
              </a:spcBef>
              <a:buClrTx/>
              <a:buSzTx/>
              <a:buFontTx/>
              <a:buNone/>
            </a:pPr>
            <a:r>
              <a:rPr lang="zh-CN" altLang="en-US" sz="2000" b="1" dirty="0">
                <a:solidFill>
                  <a:schemeClr val="accent1"/>
                </a:solidFill>
                <a:latin typeface="微软雅黑" panose="020B0503020204020204" pitchFamily="34" charset="-122"/>
                <a:ea typeface="微软雅黑" panose="020B0503020204020204" pitchFamily="34" charset="-122"/>
              </a:rPr>
              <a:t>运算符</a:t>
            </a:r>
            <a:r>
              <a:rPr lang="zh-CN" altLang="en-US" sz="1800" dirty="0"/>
              <a:t>是描述对数据进行的运算</a:t>
            </a:r>
            <a:r>
              <a:rPr lang="en-US" altLang="zh-CN" sz="1800" dirty="0"/>
              <a:t>(</a:t>
            </a:r>
            <a:r>
              <a:rPr lang="zh-CN" altLang="en-US" sz="1800" dirty="0"/>
              <a:t>操作</a:t>
            </a:r>
            <a:r>
              <a:rPr lang="en-US" altLang="zh-CN" sz="1800" dirty="0"/>
              <a:t>)</a:t>
            </a:r>
            <a:r>
              <a:rPr lang="zh-CN" altLang="en-US" sz="1800" dirty="0"/>
              <a:t>、体现数据之间运算关系的符号，运算符也叫操作符。</a:t>
            </a:r>
            <a:endParaRPr lang="en-US" altLang="zh-CN" sz="1800" dirty="0"/>
          </a:p>
          <a:p>
            <a:pPr algn="just">
              <a:lnSpc>
                <a:spcPct val="150000"/>
              </a:lnSpc>
              <a:spcBef>
                <a:spcPct val="0"/>
              </a:spcBef>
              <a:buClrTx/>
              <a:buSzTx/>
              <a:buFontTx/>
              <a:buNone/>
            </a:pPr>
            <a:r>
              <a:rPr lang="zh-CN" altLang="en-US" sz="2000" b="1" dirty="0">
                <a:solidFill>
                  <a:schemeClr val="accent1"/>
                </a:solidFill>
                <a:latin typeface="微软雅黑" panose="020B0503020204020204" pitchFamily="34" charset="-122"/>
                <a:ea typeface="微软雅黑" panose="020B0503020204020204" pitchFamily="34" charset="-122"/>
              </a:rPr>
              <a:t>表达式</a:t>
            </a:r>
            <a:r>
              <a:rPr lang="zh-CN" altLang="en-US" sz="1800" dirty="0"/>
              <a:t>是运算符与数据连接起来的表达运算的式子，表达式也称</a:t>
            </a:r>
            <a:r>
              <a:rPr lang="zh-CN" altLang="en-US" sz="2400" b="1" dirty="0">
                <a:solidFill>
                  <a:schemeClr val="accent1"/>
                </a:solidFill>
              </a:rPr>
              <a:t>运算式</a:t>
            </a:r>
            <a:r>
              <a:rPr lang="zh-CN" altLang="en-US" sz="1800" dirty="0"/>
              <a:t>。 </a:t>
            </a:r>
          </a:p>
        </p:txBody>
      </p:sp>
      <p:sp>
        <p:nvSpPr>
          <p:cNvPr id="13" name="文本框 12">
            <a:extLst>
              <a:ext uri="{FF2B5EF4-FFF2-40B4-BE49-F238E27FC236}">
                <a16:creationId xmlns:a16="http://schemas.microsoft.com/office/drawing/2014/main" id="{7B031D38-C95A-348C-52D1-BE8C1726D2C7}"/>
              </a:ext>
            </a:extLst>
          </p:cNvPr>
          <p:cNvSpPr txBox="1"/>
          <p:nvPr/>
        </p:nvSpPr>
        <p:spPr>
          <a:xfrm>
            <a:off x="795451" y="2988430"/>
            <a:ext cx="9699874" cy="881139"/>
          </a:xfrm>
          <a:prstGeom prst="rect">
            <a:avLst/>
          </a:prstGeom>
          <a:noFill/>
        </p:spPr>
        <p:txBody>
          <a:bodyPr wrap="square">
            <a:spAutoFit/>
          </a:bodyPr>
          <a:lstStyle/>
          <a:p>
            <a:pPr marL="342900" lvl="0" indent="-342900">
              <a:lnSpc>
                <a:spcPct val="150000"/>
              </a:lnSpc>
              <a:buFont typeface="Arial" panose="020B0604020202020204" pitchFamily="34" charset="0"/>
              <a:buChar char="•"/>
            </a:pPr>
            <a:r>
              <a:rPr lang="zh-CN" altLang="zh-CN" b="1" dirty="0">
                <a:effectLst/>
              </a:rPr>
              <a:t>优先级</a:t>
            </a:r>
            <a:r>
              <a:rPr lang="zh-CN" altLang="zh-CN" dirty="0">
                <a:effectLst/>
              </a:rPr>
              <a:t>：多个运算符，先算优先级高的</a:t>
            </a:r>
          </a:p>
          <a:p>
            <a:pPr marL="342900" lvl="0" indent="-342900">
              <a:lnSpc>
                <a:spcPct val="150000"/>
              </a:lnSpc>
              <a:buFont typeface="Arial" panose="020B0604020202020204" pitchFamily="34" charset="0"/>
              <a:buChar char="•"/>
            </a:pPr>
            <a:r>
              <a:rPr lang="zh-CN" altLang="zh-CN" b="1" dirty="0">
                <a:effectLst/>
              </a:rPr>
              <a:t>结合性</a:t>
            </a:r>
            <a:r>
              <a:rPr lang="zh-CN" altLang="zh-CN" dirty="0">
                <a:effectLst/>
              </a:rPr>
              <a:t>：优先级相同时，运算从左往右（左结合）或者从右往左（右结合）</a:t>
            </a:r>
          </a:p>
        </p:txBody>
      </p:sp>
      <p:grpSp>
        <p:nvGrpSpPr>
          <p:cNvPr id="42" name="组合 41">
            <a:extLst>
              <a:ext uri="{FF2B5EF4-FFF2-40B4-BE49-F238E27FC236}">
                <a16:creationId xmlns:a16="http://schemas.microsoft.com/office/drawing/2014/main" id="{7C86642E-940F-0D13-51F1-CD4BB20ABDA6}"/>
              </a:ext>
            </a:extLst>
          </p:cNvPr>
          <p:cNvGrpSpPr/>
          <p:nvPr/>
        </p:nvGrpSpPr>
        <p:grpSpPr>
          <a:xfrm>
            <a:off x="467950" y="3945430"/>
            <a:ext cx="6933216" cy="1600200"/>
            <a:chOff x="7465650" y="4202379"/>
            <a:chExt cx="6933216" cy="1600200"/>
          </a:xfrm>
        </p:grpSpPr>
        <p:sp>
          <p:nvSpPr>
            <p:cNvPr id="16" name="Rectangle 53">
              <a:extLst>
                <a:ext uri="{FF2B5EF4-FFF2-40B4-BE49-F238E27FC236}">
                  <a16:creationId xmlns:a16="http://schemas.microsoft.com/office/drawing/2014/main" id="{3F3E21E2-F0B0-D027-5B98-4121F6934178}"/>
                </a:ext>
              </a:extLst>
            </p:cNvPr>
            <p:cNvSpPr>
              <a:spLocks noChangeArrowheads="1"/>
            </p:cNvSpPr>
            <p:nvPr/>
          </p:nvSpPr>
          <p:spPr bwMode="auto">
            <a:xfrm>
              <a:off x="7810741" y="4202379"/>
              <a:ext cx="1288361" cy="44421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82800" rIns="162000" bIns="82800">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kumimoji="1" lang="zh-CN" altLang="en-US" sz="1800" b="1" dirty="0">
                  <a:solidFill>
                    <a:schemeClr val="accent1"/>
                  </a:solidFill>
                </a:rPr>
                <a:t>左结合                                                                            </a:t>
              </a:r>
              <a:endParaRPr kumimoji="1" lang="zh-CN" altLang="en-US" sz="1800" dirty="0">
                <a:solidFill>
                  <a:schemeClr val="accent1"/>
                </a:solidFill>
              </a:endParaRPr>
            </a:p>
          </p:txBody>
        </p:sp>
        <p:sp>
          <p:nvSpPr>
            <p:cNvPr id="17" name="AutoShape 55">
              <a:extLst>
                <a:ext uri="{FF2B5EF4-FFF2-40B4-BE49-F238E27FC236}">
                  <a16:creationId xmlns:a16="http://schemas.microsoft.com/office/drawing/2014/main" id="{2CC0798F-8182-A99A-FF49-B2814F81B145}"/>
                </a:ext>
              </a:extLst>
            </p:cNvPr>
            <p:cNvSpPr>
              <a:spLocks noChangeArrowheads="1"/>
            </p:cNvSpPr>
            <p:nvPr/>
          </p:nvSpPr>
          <p:spPr bwMode="auto">
            <a:xfrm>
              <a:off x="10164400" y="4670692"/>
              <a:ext cx="576262" cy="215900"/>
            </a:xfrm>
            <a:prstGeom prst="notchedRightArrow">
              <a:avLst>
                <a:gd name="adj1" fmla="val 50000"/>
                <a:gd name="adj2" fmla="val 66703"/>
              </a:avLst>
            </a:prstGeom>
            <a:solidFill>
              <a:srgbClr val="FFFFFF"/>
            </a:solidFill>
            <a:ln w="9525">
              <a:solidFill>
                <a:srgbClr val="000000"/>
              </a:solidFill>
              <a:miter lim="800000"/>
              <a:headEnd/>
              <a:tailEnd/>
            </a:ln>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8" name="AutoShape 54">
              <a:extLst>
                <a:ext uri="{FF2B5EF4-FFF2-40B4-BE49-F238E27FC236}">
                  <a16:creationId xmlns:a16="http://schemas.microsoft.com/office/drawing/2014/main" id="{228FBE04-382F-E814-4D7C-2DD6F3798281}"/>
                </a:ext>
              </a:extLst>
            </p:cNvPr>
            <p:cNvSpPr>
              <a:spLocks/>
            </p:cNvSpPr>
            <p:nvPr/>
          </p:nvSpPr>
          <p:spPr bwMode="auto">
            <a:xfrm rot="5400000">
              <a:off x="11453450" y="4318267"/>
              <a:ext cx="123825" cy="1260475"/>
            </a:xfrm>
            <a:prstGeom prst="rightBrace">
              <a:avLst>
                <a:gd name="adj1" fmla="val 84735"/>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9" name="Rectangle 57">
              <a:extLst>
                <a:ext uri="{FF2B5EF4-FFF2-40B4-BE49-F238E27FC236}">
                  <a16:creationId xmlns:a16="http://schemas.microsoft.com/office/drawing/2014/main" id="{66BF4FFE-8419-92C8-45BA-34577B8ABAE1}"/>
                </a:ext>
              </a:extLst>
            </p:cNvPr>
            <p:cNvSpPr>
              <a:spLocks noChangeArrowheads="1"/>
            </p:cNvSpPr>
            <p:nvPr/>
          </p:nvSpPr>
          <p:spPr bwMode="auto">
            <a:xfrm>
              <a:off x="7465650" y="4561154"/>
              <a:ext cx="6480175" cy="4095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0000" tIns="82800" rIns="162000" bIns="82800">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en-US" altLang="zh-CN" sz="1600" dirty="0">
                  <a:latin typeface="Times New Roman" panose="02020603050405020304" pitchFamily="18" charset="0"/>
                  <a:cs typeface="Times New Roman" panose="02020603050405020304" pitchFamily="18" charset="0"/>
                </a:rPr>
                <a:t>num1 </a:t>
              </a:r>
              <a:r>
                <a:rPr kumimoji="1" lang="en-US" altLang="zh-CN" sz="1600" b="1" dirty="0">
                  <a:latin typeface="Times New Roman" panose="02020603050405020304" pitchFamily="18" charset="0"/>
                  <a:cs typeface="Times New Roman" panose="02020603050405020304" pitchFamily="18" charset="0"/>
                </a:rPr>
                <a:t>op1</a:t>
              </a:r>
              <a:r>
                <a:rPr kumimoji="1" lang="en-US" altLang="zh-CN" sz="1600" dirty="0">
                  <a:latin typeface="Times New Roman" panose="02020603050405020304" pitchFamily="18" charset="0"/>
                  <a:cs typeface="Times New Roman" panose="02020603050405020304" pitchFamily="18" charset="0"/>
                </a:rPr>
                <a:t> num2 </a:t>
              </a:r>
              <a:r>
                <a:rPr kumimoji="1" lang="en-US" altLang="zh-CN" sz="1600" b="1" dirty="0">
                  <a:latin typeface="Times New Roman" panose="02020603050405020304" pitchFamily="18" charset="0"/>
                  <a:cs typeface="Times New Roman" panose="02020603050405020304" pitchFamily="18" charset="0"/>
                </a:rPr>
                <a:t>op2</a:t>
              </a:r>
              <a:r>
                <a:rPr kumimoji="1" lang="en-US" altLang="zh-CN" sz="1600" dirty="0">
                  <a:latin typeface="Times New Roman" panose="02020603050405020304" pitchFamily="18" charset="0"/>
                  <a:cs typeface="Times New Roman" panose="02020603050405020304" pitchFamily="18" charset="0"/>
                </a:rPr>
                <a:t> num3             (num1 </a:t>
              </a:r>
              <a:r>
                <a:rPr kumimoji="1" lang="en-US" altLang="zh-CN" sz="1600" b="1" dirty="0">
                  <a:latin typeface="Times New Roman" panose="02020603050405020304" pitchFamily="18" charset="0"/>
                  <a:cs typeface="Times New Roman" panose="02020603050405020304" pitchFamily="18" charset="0"/>
                </a:rPr>
                <a:t>op1</a:t>
              </a:r>
              <a:r>
                <a:rPr kumimoji="1" lang="en-US" altLang="zh-CN" sz="1600" dirty="0">
                  <a:latin typeface="Times New Roman" panose="02020603050405020304" pitchFamily="18" charset="0"/>
                  <a:cs typeface="Times New Roman" panose="02020603050405020304" pitchFamily="18" charset="0"/>
                </a:rPr>
                <a:t> num2) op2 num3</a:t>
              </a:r>
              <a:r>
                <a:rPr kumimoji="1" lang="en-US" altLang="zh-CN" sz="1000" dirty="0">
                  <a:latin typeface="Times New Roman" panose="02020603050405020304" pitchFamily="18" charset="0"/>
                  <a:cs typeface="Times New Roman" panose="02020603050405020304" pitchFamily="18" charset="0"/>
                </a:rPr>
                <a:t> </a:t>
              </a:r>
              <a:endParaRPr kumimoji="1" lang="en-US" altLang="zh-CN" sz="2400" dirty="0">
                <a:latin typeface="Times New Roman" panose="02020603050405020304" pitchFamily="18" charset="0"/>
              </a:endParaRPr>
            </a:p>
          </p:txBody>
        </p:sp>
        <p:sp>
          <p:nvSpPr>
            <p:cNvPr id="20" name="Rectangle 68">
              <a:extLst>
                <a:ext uri="{FF2B5EF4-FFF2-40B4-BE49-F238E27FC236}">
                  <a16:creationId xmlns:a16="http://schemas.microsoft.com/office/drawing/2014/main" id="{25A2AC27-2C0D-5C32-E9E3-8E0138E988EC}"/>
                </a:ext>
              </a:extLst>
            </p:cNvPr>
            <p:cNvSpPr>
              <a:spLocks noChangeArrowheads="1"/>
            </p:cNvSpPr>
            <p:nvPr/>
          </p:nvSpPr>
          <p:spPr bwMode="auto">
            <a:xfrm>
              <a:off x="7810741" y="4921517"/>
              <a:ext cx="6588125" cy="44421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0000" tIns="82800" rIns="162000" bIns="82800">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kumimoji="1" lang="zh-CN" altLang="en-US" sz="1800" b="1" dirty="0">
                  <a:solidFill>
                    <a:schemeClr val="accent1"/>
                  </a:solidFill>
                </a:rPr>
                <a:t>右结合</a:t>
              </a:r>
              <a:endParaRPr kumimoji="1" lang="zh-CN" altLang="en-US" sz="1800" dirty="0">
                <a:solidFill>
                  <a:schemeClr val="accent1"/>
                </a:solidFill>
              </a:endParaRPr>
            </a:p>
          </p:txBody>
        </p:sp>
        <p:sp>
          <p:nvSpPr>
            <p:cNvPr id="22" name="Rectangle 69">
              <a:extLst>
                <a:ext uri="{FF2B5EF4-FFF2-40B4-BE49-F238E27FC236}">
                  <a16:creationId xmlns:a16="http://schemas.microsoft.com/office/drawing/2014/main" id="{9802F1D3-2148-C61D-ADD3-D0572F1C5740}"/>
                </a:ext>
              </a:extLst>
            </p:cNvPr>
            <p:cNvSpPr>
              <a:spLocks noChangeArrowheads="1"/>
            </p:cNvSpPr>
            <p:nvPr/>
          </p:nvSpPr>
          <p:spPr bwMode="auto">
            <a:xfrm>
              <a:off x="7500575" y="5353317"/>
              <a:ext cx="6480175" cy="4095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0000" tIns="82800" rIns="162000" bIns="82800">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kumimoji="1" lang="en-US" altLang="zh-CN" sz="1600" dirty="0">
                  <a:latin typeface="Times New Roman" panose="02020603050405020304" pitchFamily="18" charset="0"/>
                  <a:cs typeface="Times New Roman" panose="02020603050405020304" pitchFamily="18" charset="0"/>
                </a:rPr>
                <a:t>num1 </a:t>
              </a:r>
              <a:r>
                <a:rPr kumimoji="1" lang="en-US" altLang="zh-CN" sz="1600" b="1" dirty="0">
                  <a:latin typeface="Times New Roman" panose="02020603050405020304" pitchFamily="18" charset="0"/>
                  <a:cs typeface="Times New Roman" panose="02020603050405020304" pitchFamily="18" charset="0"/>
                </a:rPr>
                <a:t>op1</a:t>
              </a:r>
              <a:r>
                <a:rPr kumimoji="1" lang="en-US" altLang="zh-CN" sz="1600" dirty="0">
                  <a:latin typeface="Times New Roman" panose="02020603050405020304" pitchFamily="18" charset="0"/>
                  <a:cs typeface="Times New Roman" panose="02020603050405020304" pitchFamily="18" charset="0"/>
                </a:rPr>
                <a:t> num2 </a:t>
              </a:r>
              <a:r>
                <a:rPr kumimoji="1" lang="en-US" altLang="zh-CN" sz="1600" b="1" dirty="0">
                  <a:latin typeface="Times New Roman" panose="02020603050405020304" pitchFamily="18" charset="0"/>
                  <a:cs typeface="Times New Roman" panose="02020603050405020304" pitchFamily="18" charset="0"/>
                </a:rPr>
                <a:t>op2</a:t>
              </a:r>
              <a:r>
                <a:rPr kumimoji="1" lang="en-US" altLang="zh-CN" sz="1600" dirty="0">
                  <a:latin typeface="Times New Roman" panose="02020603050405020304" pitchFamily="18" charset="0"/>
                  <a:cs typeface="Times New Roman" panose="02020603050405020304" pitchFamily="18" charset="0"/>
                </a:rPr>
                <a:t> num3             num1 op1 </a:t>
              </a:r>
              <a:r>
                <a:rPr kumimoji="1" lang="zh-CN" altLang="en-US" sz="1600" dirty="0">
                  <a:latin typeface="Times New Roman" panose="02020603050405020304" pitchFamily="18" charset="0"/>
                  <a:cs typeface="Times New Roman" panose="02020603050405020304" pitchFamily="18" charset="0"/>
                </a:rPr>
                <a:t>（</a:t>
              </a:r>
              <a:r>
                <a:rPr kumimoji="1" lang="en-US" altLang="zh-CN" sz="1600" dirty="0">
                  <a:latin typeface="Times New Roman" panose="02020603050405020304" pitchFamily="18" charset="0"/>
                  <a:cs typeface="Times New Roman" panose="02020603050405020304" pitchFamily="18" charset="0"/>
                </a:rPr>
                <a:t>num2 </a:t>
              </a:r>
              <a:r>
                <a:rPr kumimoji="1" lang="en-US" altLang="zh-CN" sz="1600" b="1" dirty="0">
                  <a:latin typeface="Times New Roman" panose="02020603050405020304" pitchFamily="18" charset="0"/>
                  <a:cs typeface="Times New Roman" panose="02020603050405020304" pitchFamily="18" charset="0"/>
                </a:rPr>
                <a:t>op2</a:t>
              </a:r>
              <a:r>
                <a:rPr kumimoji="1" lang="en-US" altLang="zh-CN" sz="1600" dirty="0">
                  <a:latin typeface="Times New Roman" panose="02020603050405020304" pitchFamily="18" charset="0"/>
                  <a:cs typeface="Times New Roman" panose="02020603050405020304" pitchFamily="18" charset="0"/>
                </a:rPr>
                <a:t> num3</a:t>
              </a:r>
              <a:r>
                <a:rPr kumimoji="1" lang="zh-CN" altLang="en-US" sz="1600" dirty="0">
                  <a:latin typeface="Times New Roman" panose="02020603050405020304" pitchFamily="18" charset="0"/>
                  <a:cs typeface="Times New Roman" panose="02020603050405020304" pitchFamily="18" charset="0"/>
                </a:rPr>
                <a:t>）</a:t>
              </a:r>
              <a:r>
                <a:rPr kumimoji="1" lang="zh-CN" altLang="en-US" sz="1000" dirty="0">
                  <a:latin typeface="Times New Roman" panose="02020603050405020304" pitchFamily="18" charset="0"/>
                  <a:cs typeface="Times New Roman" panose="02020603050405020304" pitchFamily="18" charset="0"/>
                </a:rPr>
                <a:t> </a:t>
              </a:r>
              <a:endParaRPr kumimoji="1" lang="zh-CN" altLang="en-US" sz="2400" dirty="0">
                <a:latin typeface="Times New Roman" panose="02020603050405020304" pitchFamily="18" charset="0"/>
              </a:endParaRPr>
            </a:p>
          </p:txBody>
        </p:sp>
        <p:sp>
          <p:nvSpPr>
            <p:cNvPr id="23" name="AutoShape 71">
              <a:extLst>
                <a:ext uri="{FF2B5EF4-FFF2-40B4-BE49-F238E27FC236}">
                  <a16:creationId xmlns:a16="http://schemas.microsoft.com/office/drawing/2014/main" id="{48E433F1-2474-693F-16AC-D1A226A5EC28}"/>
                </a:ext>
              </a:extLst>
            </p:cNvPr>
            <p:cNvSpPr>
              <a:spLocks noChangeArrowheads="1"/>
            </p:cNvSpPr>
            <p:nvPr/>
          </p:nvSpPr>
          <p:spPr bwMode="auto">
            <a:xfrm>
              <a:off x="10164400" y="5461267"/>
              <a:ext cx="576262" cy="215900"/>
            </a:xfrm>
            <a:prstGeom prst="notchedRightArrow">
              <a:avLst>
                <a:gd name="adj1" fmla="val 50000"/>
                <a:gd name="adj2" fmla="val 66703"/>
              </a:avLst>
            </a:prstGeom>
            <a:solidFill>
              <a:srgbClr val="FFFFFF"/>
            </a:solidFill>
            <a:ln w="9525">
              <a:solidFill>
                <a:srgbClr val="000000"/>
              </a:solidFill>
              <a:miter lim="800000"/>
              <a:headEnd/>
              <a:tailEnd/>
            </a:ln>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25" name="AutoShape 72">
              <a:extLst>
                <a:ext uri="{FF2B5EF4-FFF2-40B4-BE49-F238E27FC236}">
                  <a16:creationId xmlns:a16="http://schemas.microsoft.com/office/drawing/2014/main" id="{291E6389-24BC-1444-FB10-FF06B7F5CCBD}"/>
                </a:ext>
              </a:extLst>
            </p:cNvPr>
            <p:cNvSpPr>
              <a:spLocks/>
            </p:cNvSpPr>
            <p:nvPr/>
          </p:nvSpPr>
          <p:spPr bwMode="auto">
            <a:xfrm rot="5400000">
              <a:off x="12498025" y="5110429"/>
              <a:ext cx="123825" cy="1260475"/>
            </a:xfrm>
            <a:prstGeom prst="rightBrace">
              <a:avLst>
                <a:gd name="adj1" fmla="val 84735"/>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pSp>
      <p:grpSp>
        <p:nvGrpSpPr>
          <p:cNvPr id="29" name="组合 28">
            <a:extLst>
              <a:ext uri="{FF2B5EF4-FFF2-40B4-BE49-F238E27FC236}">
                <a16:creationId xmlns:a16="http://schemas.microsoft.com/office/drawing/2014/main" id="{371157FA-7003-D0B8-F6F7-D37E3562BD29}"/>
              </a:ext>
            </a:extLst>
          </p:cNvPr>
          <p:cNvGrpSpPr/>
          <p:nvPr/>
        </p:nvGrpSpPr>
        <p:grpSpPr>
          <a:xfrm>
            <a:off x="4670062" y="3951044"/>
            <a:ext cx="6809392" cy="2075546"/>
            <a:chOff x="1196542" y="3953628"/>
            <a:chExt cx="6809392" cy="2075546"/>
          </a:xfrm>
        </p:grpSpPr>
        <p:grpSp>
          <p:nvGrpSpPr>
            <p:cNvPr id="30" name="组合 29">
              <a:extLst>
                <a:ext uri="{FF2B5EF4-FFF2-40B4-BE49-F238E27FC236}">
                  <a16:creationId xmlns:a16="http://schemas.microsoft.com/office/drawing/2014/main" id="{E2A13BCD-E7B1-2DCB-EECD-5A9FDC5EF8CE}"/>
                </a:ext>
              </a:extLst>
            </p:cNvPr>
            <p:cNvGrpSpPr/>
            <p:nvPr/>
          </p:nvGrpSpPr>
          <p:grpSpPr>
            <a:xfrm>
              <a:off x="1196542" y="3953628"/>
              <a:ext cx="6809392" cy="2075546"/>
              <a:chOff x="1196542" y="3953628"/>
              <a:chExt cx="6809392" cy="2075546"/>
            </a:xfrm>
          </p:grpSpPr>
          <p:sp>
            <p:nvSpPr>
              <p:cNvPr id="32" name="矩形: 圆角 31">
                <a:extLst>
                  <a:ext uri="{FF2B5EF4-FFF2-40B4-BE49-F238E27FC236}">
                    <a16:creationId xmlns:a16="http://schemas.microsoft.com/office/drawing/2014/main" id="{B562F673-9FBB-1B62-04ED-7E28902E1F2B}"/>
                  </a:ext>
                </a:extLst>
              </p:cNvPr>
              <p:cNvSpPr/>
              <p:nvPr/>
            </p:nvSpPr>
            <p:spPr>
              <a:xfrm>
                <a:off x="1196542" y="3953628"/>
                <a:ext cx="6809391" cy="2075546"/>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D866A82E-42C5-FA3E-FB31-08ED735F3BFF}"/>
                  </a:ext>
                </a:extLst>
              </p:cNvPr>
              <p:cNvSpPr txBox="1"/>
              <p:nvPr/>
            </p:nvSpPr>
            <p:spPr>
              <a:xfrm>
                <a:off x="1338771" y="4289054"/>
                <a:ext cx="6667163" cy="1712135"/>
              </a:xfrm>
              <a:prstGeom prst="rect">
                <a:avLst/>
              </a:prstGeom>
              <a:noFill/>
            </p:spPr>
            <p:txBody>
              <a:bodyPr wrap="square">
                <a:spAutoFit/>
              </a:bodyPr>
              <a:lstStyle/>
              <a:p>
                <a:pPr marL="342900" lvl="0" indent="-342900">
                  <a:lnSpc>
                    <a:spcPct val="150000"/>
                  </a:lnSpc>
                  <a:buFont typeface="+mj-lt"/>
                  <a:buAutoNum type="arabicPeriod"/>
                </a:pPr>
                <a:r>
                  <a:rPr lang="zh-CN" altLang="zh-CN" dirty="0">
                    <a:effectLst/>
                  </a:rPr>
                  <a:t>一元运算符（!、++、‑‑、~、正负号）优先级最高，</a:t>
                </a:r>
                <a:r>
                  <a:rPr lang="zh-CN" altLang="zh-CN" b="1" dirty="0">
                    <a:effectLst/>
                  </a:rPr>
                  <a:t>右结合</a:t>
                </a:r>
                <a:endParaRPr lang="zh-CN" altLang="zh-CN" dirty="0">
                  <a:effectLst/>
                </a:endParaRPr>
              </a:p>
              <a:p>
                <a:pPr marL="342900" lvl="0" indent="-342900">
                  <a:lnSpc>
                    <a:spcPct val="150000"/>
                  </a:lnSpc>
                  <a:buFont typeface="+mj-lt"/>
                  <a:buAutoNum type="arabicPeriod"/>
                </a:pPr>
                <a:r>
                  <a:rPr lang="zh-CN" altLang="zh-CN" dirty="0">
                    <a:effectLst/>
                  </a:rPr>
                  <a:t>然后：算术 →移位 →关系 →位运算 →逻辑运算</a:t>
                </a:r>
              </a:p>
              <a:p>
                <a:pPr marL="342900" lvl="0" indent="-342900">
                  <a:lnSpc>
                    <a:spcPct val="150000"/>
                  </a:lnSpc>
                  <a:buFont typeface="+mj-lt"/>
                  <a:buAutoNum type="arabicPeriod"/>
                </a:pPr>
                <a:r>
                  <a:rPr lang="zh-CN" altLang="zh-CN" dirty="0">
                    <a:effectLst/>
                  </a:rPr>
                  <a:t>赋值运算符优先级很低，右结合</a:t>
                </a:r>
              </a:p>
              <a:p>
                <a:pPr marL="342900" lvl="0" indent="-342900">
                  <a:lnSpc>
                    <a:spcPct val="150000"/>
                  </a:lnSpc>
                  <a:buFont typeface="+mj-lt"/>
                  <a:buAutoNum type="arabicPeriod"/>
                </a:pPr>
                <a:r>
                  <a:rPr lang="zh-CN" altLang="zh-CN" dirty="0">
                    <a:effectLst/>
                  </a:rPr>
                  <a:t>逗号运算符优先级</a:t>
                </a:r>
                <a:r>
                  <a:rPr lang="zh-CN" altLang="zh-CN" b="1" dirty="0">
                    <a:effectLst/>
                  </a:rPr>
                  <a:t>最低</a:t>
                </a:r>
                <a:endParaRPr lang="zh-CN" altLang="zh-CN" dirty="0">
                  <a:effectLst/>
                </a:endParaRPr>
              </a:p>
            </p:txBody>
          </p:sp>
        </p:grpSp>
        <p:sp>
          <p:nvSpPr>
            <p:cNvPr id="31" name="文本框 30">
              <a:extLst>
                <a:ext uri="{FF2B5EF4-FFF2-40B4-BE49-F238E27FC236}">
                  <a16:creationId xmlns:a16="http://schemas.microsoft.com/office/drawing/2014/main" id="{9C7A71CF-580E-CBC5-F014-FF93D0FB63AD}"/>
                </a:ext>
              </a:extLst>
            </p:cNvPr>
            <p:cNvSpPr txBox="1"/>
            <p:nvPr/>
          </p:nvSpPr>
          <p:spPr>
            <a:xfrm>
              <a:off x="3761477" y="3974162"/>
              <a:ext cx="1593356" cy="461665"/>
            </a:xfrm>
            <a:prstGeom prst="rect">
              <a:avLst/>
            </a:prstGeom>
            <a:noFill/>
          </p:spPr>
          <p:txBody>
            <a:bodyPr wrap="square">
              <a:spAutoFit/>
            </a:bodyPr>
            <a:lstStyle/>
            <a:p>
              <a:r>
                <a:rPr lang="zh-CN" altLang="en-US" sz="2400" b="1" dirty="0">
                  <a:solidFill>
                    <a:schemeClr val="accent1"/>
                  </a:solidFill>
                </a:rPr>
                <a:t>规律总结</a:t>
              </a:r>
            </a:p>
          </p:txBody>
        </p:sp>
      </p:grpSp>
    </p:spTree>
    <p:extLst>
      <p:ext uri="{BB962C8B-B14F-4D97-AF65-F5344CB8AC3E}">
        <p14:creationId xmlns:p14="http://schemas.microsoft.com/office/powerpoint/2010/main" val="361311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973C2-9B01-A34D-8E5A-A2220A8C319C}"/>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DE728B6F-DD43-E727-732C-8179FBB73E1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ED2E4247-8EC4-F7CF-84C4-D3E6892A6976}"/>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算术运算符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EBFCEAD3-6139-0D78-5609-C95B2CB535B9}"/>
              </a:ext>
            </a:extLst>
          </p:cNvPr>
          <p:cNvGrpSpPr/>
          <p:nvPr/>
        </p:nvGrpSpPr>
        <p:grpSpPr>
          <a:xfrm>
            <a:off x="2979482" y="1192581"/>
            <a:ext cx="470091" cy="103462"/>
            <a:chOff x="1232345" y="1247087"/>
            <a:chExt cx="449993" cy="103462"/>
          </a:xfrm>
        </p:grpSpPr>
        <p:sp>
          <p:nvSpPr>
            <p:cNvPr id="6" name="平行四边形 5">
              <a:extLst>
                <a:ext uri="{FF2B5EF4-FFF2-40B4-BE49-F238E27FC236}">
                  <a16:creationId xmlns:a16="http://schemas.microsoft.com/office/drawing/2014/main" id="{EB9B2675-A610-D072-9E3C-F2D0CA16A135}"/>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9B075490-FA13-11BB-0C7D-4FF0283FEBB8}"/>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831CE696-4770-621E-FC3D-3FC63EB29F72}"/>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D7C2FBB4-290E-0ACD-A337-81FC4678ED2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D55F7585-18E7-7F2D-2B8E-587C120D35B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aphicFrame>
        <p:nvGraphicFramePr>
          <p:cNvPr id="26" name="表格 25">
            <a:extLst>
              <a:ext uri="{FF2B5EF4-FFF2-40B4-BE49-F238E27FC236}">
                <a16:creationId xmlns:a16="http://schemas.microsoft.com/office/drawing/2014/main" id="{30D8F624-0423-476B-FD83-6B2498463478}"/>
              </a:ext>
            </a:extLst>
          </p:cNvPr>
          <p:cNvGraphicFramePr>
            <a:graphicFrameLocks noGrp="1"/>
          </p:cNvGraphicFramePr>
          <p:nvPr>
            <p:extLst>
              <p:ext uri="{D42A27DB-BD31-4B8C-83A1-F6EECF244321}">
                <p14:modId xmlns:p14="http://schemas.microsoft.com/office/powerpoint/2010/main" val="1853186160"/>
              </p:ext>
            </p:extLst>
          </p:nvPr>
        </p:nvGraphicFramePr>
        <p:xfrm>
          <a:off x="772639" y="1771029"/>
          <a:ext cx="4834128" cy="1687434"/>
        </p:xfrm>
        <a:graphic>
          <a:graphicData uri="http://schemas.openxmlformats.org/drawingml/2006/table">
            <a:tbl>
              <a:tblPr>
                <a:tableStyleId>{5C22544A-7EE6-4342-B048-85BDC9FD1C3A}</a:tableStyleId>
              </a:tblPr>
              <a:tblGrid>
                <a:gridCol w="2417064">
                  <a:extLst>
                    <a:ext uri="{9D8B030D-6E8A-4147-A177-3AD203B41FA5}">
                      <a16:colId xmlns:a16="http://schemas.microsoft.com/office/drawing/2014/main" val="2953081556"/>
                    </a:ext>
                  </a:extLst>
                </a:gridCol>
                <a:gridCol w="2417064">
                  <a:extLst>
                    <a:ext uri="{9D8B030D-6E8A-4147-A177-3AD203B41FA5}">
                      <a16:colId xmlns:a16="http://schemas.microsoft.com/office/drawing/2014/main" val="128800193"/>
                    </a:ext>
                  </a:extLst>
                </a:gridCol>
              </a:tblGrid>
              <a:tr h="435334">
                <a:tc>
                  <a:txBody>
                    <a:bodyPr/>
                    <a:lstStyle/>
                    <a:p>
                      <a:pPr algn="ctr">
                        <a:buNone/>
                      </a:pPr>
                      <a:r>
                        <a:rPr lang="zh-CN" sz="1600" b="0">
                          <a:effectLst/>
                          <a:latin typeface="Times New Roman" panose="02020603050405020304" pitchFamily="18" charset="0"/>
                          <a:cs typeface="Times New Roman" panose="02020603050405020304" pitchFamily="18" charset="0"/>
                        </a:rPr>
                        <a:t>运算符</a:t>
                      </a:r>
                    </a:p>
                  </a:txBody>
                  <a:tcPr marL="34811" marR="34811" marT="34811" marB="34811"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b="0">
                          <a:effectLst/>
                          <a:latin typeface="Times New Roman" panose="02020603050405020304" pitchFamily="18" charset="0"/>
                          <a:cs typeface="Times New Roman" panose="02020603050405020304" pitchFamily="18" charset="0"/>
                        </a:rPr>
                        <a:t>含义</a:t>
                      </a:r>
                    </a:p>
                  </a:txBody>
                  <a:tcPr marL="34811" marR="34811" marT="34811" marB="34811"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052543077"/>
                  </a:ext>
                </a:extLst>
              </a:tr>
              <a:tr h="416658">
                <a:tc>
                  <a:txBody>
                    <a:bodyPr/>
                    <a:lstStyle/>
                    <a:p>
                      <a:pPr algn="ctr">
                        <a:buNone/>
                      </a:pPr>
                      <a:r>
                        <a:rPr lang="zh-CN" sz="1600" b="0" dirty="0">
                          <a:effectLst/>
                          <a:latin typeface="Times New Roman" panose="02020603050405020304" pitchFamily="18" charset="0"/>
                          <a:cs typeface="Times New Roman" panose="02020603050405020304" pitchFamily="18" charset="0"/>
                        </a:rPr>
                        <a:t>+ -</a:t>
                      </a:r>
                    </a:p>
                  </a:txBody>
                  <a:tcPr marL="34811" marR="34811" marT="34811" marB="34811"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b="0" dirty="0">
                          <a:effectLst/>
                          <a:latin typeface="Times New Roman" panose="02020603050405020304" pitchFamily="18" charset="0"/>
                          <a:cs typeface="Times New Roman" panose="02020603050405020304" pitchFamily="18" charset="0"/>
                        </a:rPr>
                        <a:t>一元正号、负号（右结合）</a:t>
                      </a:r>
                    </a:p>
                  </a:txBody>
                  <a:tcPr marL="34811" marR="34811" marT="34811" marB="34811"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63975345"/>
                  </a:ext>
                </a:extLst>
              </a:tr>
              <a:tr h="452857">
                <a:tc>
                  <a:txBody>
                    <a:bodyPr/>
                    <a:lstStyle/>
                    <a:p>
                      <a:pPr algn="ctr">
                        <a:buNone/>
                      </a:pPr>
                      <a:r>
                        <a:rPr lang="zh-CN" sz="1600" b="0" dirty="0">
                          <a:effectLst/>
                          <a:latin typeface="Times New Roman" panose="02020603050405020304" pitchFamily="18" charset="0"/>
                          <a:cs typeface="Times New Roman" panose="02020603050405020304" pitchFamily="18" charset="0"/>
                        </a:rPr>
                        <a:t>* / %</a:t>
                      </a:r>
                    </a:p>
                  </a:txBody>
                  <a:tcPr marL="34811" marR="34811" marT="34811" marB="34811"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b="0" dirty="0">
                          <a:effectLst/>
                          <a:latin typeface="Times New Roman" panose="02020603050405020304" pitchFamily="18" charset="0"/>
                          <a:cs typeface="Times New Roman" panose="02020603050405020304" pitchFamily="18" charset="0"/>
                        </a:rPr>
                        <a:t>乘、除、取模</a:t>
                      </a:r>
                    </a:p>
                  </a:txBody>
                  <a:tcPr marL="34811" marR="34811" marT="34811" marB="34811"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954552288"/>
                  </a:ext>
                </a:extLst>
              </a:tr>
              <a:tr h="382585">
                <a:tc>
                  <a:txBody>
                    <a:bodyPr/>
                    <a:lstStyle/>
                    <a:p>
                      <a:pPr algn="ctr">
                        <a:buNone/>
                      </a:pPr>
                      <a:r>
                        <a:rPr lang="zh-CN" sz="1600" b="0">
                          <a:effectLst/>
                          <a:latin typeface="Times New Roman" panose="02020603050405020304" pitchFamily="18" charset="0"/>
                          <a:cs typeface="Times New Roman" panose="02020603050405020304" pitchFamily="18" charset="0"/>
                        </a:rPr>
                        <a:t>+ -</a:t>
                      </a:r>
                    </a:p>
                  </a:txBody>
                  <a:tcPr marL="34811" marR="34811" marT="34811" marB="34811"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b="0" dirty="0">
                          <a:effectLst/>
                          <a:latin typeface="Times New Roman" panose="02020603050405020304" pitchFamily="18" charset="0"/>
                          <a:cs typeface="Times New Roman" panose="02020603050405020304" pitchFamily="18" charset="0"/>
                        </a:rPr>
                        <a:t>二元加、减</a:t>
                      </a:r>
                    </a:p>
                  </a:txBody>
                  <a:tcPr marL="34811" marR="34811" marT="34811" marB="34811"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0403743"/>
                  </a:ext>
                </a:extLst>
              </a:tr>
            </a:tbl>
          </a:graphicData>
        </a:graphic>
      </p:graphicFrame>
      <p:sp>
        <p:nvSpPr>
          <p:cNvPr id="29" name="文本框 28">
            <a:extLst>
              <a:ext uri="{FF2B5EF4-FFF2-40B4-BE49-F238E27FC236}">
                <a16:creationId xmlns:a16="http://schemas.microsoft.com/office/drawing/2014/main" id="{13FAF821-76C7-020C-3623-63AB6E491A8D}"/>
              </a:ext>
            </a:extLst>
          </p:cNvPr>
          <p:cNvSpPr txBox="1"/>
          <p:nvPr/>
        </p:nvSpPr>
        <p:spPr>
          <a:xfrm>
            <a:off x="772639" y="3670353"/>
            <a:ext cx="8563453" cy="1704569"/>
          </a:xfrm>
          <a:prstGeom prst="rect">
            <a:avLst/>
          </a:prstGeom>
          <a:noFill/>
        </p:spPr>
        <p:txBody>
          <a:bodyPr wrap="square">
            <a:spAutoFit/>
          </a:bodyPr>
          <a:lstStyle/>
          <a:p>
            <a:pPr>
              <a:lnSpc>
                <a:spcPct val="150000"/>
              </a:lnSpc>
              <a:buNone/>
            </a:pPr>
            <a:r>
              <a:rPr lang="zh-CN" altLang="zh-CN" dirty="0">
                <a:latin typeface="Times New Roman" panose="02020603050405020304" pitchFamily="18" charset="0"/>
                <a:cs typeface="Times New Roman" panose="02020603050405020304" pitchFamily="18" charset="0"/>
              </a:rPr>
              <a:t>重点考点：</a:t>
            </a:r>
          </a:p>
          <a:p>
            <a:pPr marL="342900" lvl="0" indent="-342900">
              <a:lnSpc>
                <a:spcPct val="150000"/>
              </a:lnSpc>
              <a:buFont typeface="+mj-lt"/>
              <a:buAutoNum type="arabicPeriod"/>
            </a:pPr>
            <a:r>
              <a:rPr lang="zh-CN" altLang="zh-CN" dirty="0">
                <a:effectLst/>
                <a:latin typeface="Times New Roman" panose="02020603050405020304" pitchFamily="18" charset="0"/>
                <a:cs typeface="Times New Roman" panose="02020603050405020304" pitchFamily="18" charset="0"/>
              </a:rPr>
              <a:t>%取余：</a:t>
            </a:r>
            <a:r>
              <a:rPr lang="zh-CN" altLang="zh-CN" b="1" dirty="0">
                <a:effectLst/>
                <a:latin typeface="Times New Roman" panose="02020603050405020304" pitchFamily="18" charset="0"/>
                <a:cs typeface="Times New Roman" panose="02020603050405020304" pitchFamily="18" charset="0"/>
              </a:rPr>
              <a:t>只能整数，浮点数不能取模</a:t>
            </a:r>
            <a:r>
              <a:rPr lang="zh-CN" altLang="zh-CN" dirty="0">
                <a:effectLst/>
                <a:latin typeface="Times New Roman" panose="02020603050405020304" pitchFamily="18" charset="0"/>
                <a:cs typeface="Times New Roman" panose="02020603050405020304" pitchFamily="18" charset="0"/>
              </a:rPr>
              <a:t>；负数取余结果机器相关</a:t>
            </a:r>
          </a:p>
          <a:p>
            <a:pPr marL="342900" lvl="0" indent="-342900">
              <a:lnSpc>
                <a:spcPct val="150000"/>
              </a:lnSpc>
              <a:buFont typeface="+mj-lt"/>
              <a:buAutoNum type="arabicPeriod"/>
            </a:pPr>
            <a:r>
              <a:rPr lang="zh-CN" altLang="zh-CN" b="1" dirty="0">
                <a:effectLst/>
                <a:latin typeface="Times New Roman" panose="02020603050405020304" pitchFamily="18" charset="0"/>
                <a:cs typeface="Times New Roman" panose="02020603050405020304" pitchFamily="18" charset="0"/>
              </a:rPr>
              <a:t>整数除法</a:t>
            </a:r>
            <a:r>
              <a:rPr lang="zh-CN" altLang="zh-CN" dirty="0">
                <a:effectLst/>
                <a:latin typeface="Times New Roman" panose="02020603050405020304" pitchFamily="18" charset="0"/>
                <a:cs typeface="Times New Roman" panose="02020603050405020304" pitchFamily="18" charset="0"/>
              </a:rPr>
              <a:t>：5/4=1，直接舍弃小数；想要小数，至少一个操作数为浮点：5/4.0=1.25</a:t>
            </a:r>
          </a:p>
        </p:txBody>
      </p:sp>
      <p:grpSp>
        <p:nvGrpSpPr>
          <p:cNvPr id="33" name="组合 32">
            <a:extLst>
              <a:ext uri="{FF2B5EF4-FFF2-40B4-BE49-F238E27FC236}">
                <a16:creationId xmlns:a16="http://schemas.microsoft.com/office/drawing/2014/main" id="{8B9FFCDE-3CFD-60DD-156A-3B1DC9E27C76}"/>
              </a:ext>
            </a:extLst>
          </p:cNvPr>
          <p:cNvGrpSpPr/>
          <p:nvPr/>
        </p:nvGrpSpPr>
        <p:grpSpPr>
          <a:xfrm>
            <a:off x="8748900" y="4177243"/>
            <a:ext cx="2034282" cy="923331"/>
            <a:chOff x="8367352" y="3808851"/>
            <a:chExt cx="2034282" cy="923331"/>
          </a:xfrm>
        </p:grpSpPr>
        <p:sp>
          <p:nvSpPr>
            <p:cNvPr id="32" name="矩形: 圆角 31">
              <a:extLst>
                <a:ext uri="{FF2B5EF4-FFF2-40B4-BE49-F238E27FC236}">
                  <a16:creationId xmlns:a16="http://schemas.microsoft.com/office/drawing/2014/main" id="{31B67476-E3AD-9F19-B9DE-755468A8AFBA}"/>
                </a:ext>
              </a:extLst>
            </p:cNvPr>
            <p:cNvSpPr/>
            <p:nvPr/>
          </p:nvSpPr>
          <p:spPr>
            <a:xfrm>
              <a:off x="8367352" y="3808851"/>
              <a:ext cx="2034282" cy="923331"/>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AC8BB3F4-8530-714C-F479-7B8B8CF92D15}"/>
                </a:ext>
              </a:extLst>
            </p:cNvPr>
            <p:cNvSpPr txBox="1"/>
            <p:nvPr/>
          </p:nvSpPr>
          <p:spPr>
            <a:xfrm>
              <a:off x="8673316" y="3808852"/>
              <a:ext cx="1631843" cy="923330"/>
            </a:xfrm>
            <a:prstGeom prst="rect">
              <a:avLst/>
            </a:prstGeom>
            <a:noFill/>
          </p:spPr>
          <p:txBody>
            <a:bodyPr wrap="square">
              <a:spAutoFit/>
            </a:bodyPr>
            <a:lstStyle/>
            <a:p>
              <a:pPr>
                <a:buNone/>
              </a:pPr>
              <a:r>
                <a:rPr lang="zh-CN" altLang="zh-CN" dirty="0">
                  <a:solidFill>
                    <a:srgbClr val="FF0000"/>
                  </a:solidFill>
                  <a:effectLst/>
                  <a:latin typeface="Times New Roman" panose="02020603050405020304" pitchFamily="18" charset="0"/>
                  <a:cs typeface="Times New Roman" panose="02020603050405020304" pitchFamily="18" charset="0"/>
                </a:rPr>
                <a:t>5</a:t>
              </a:r>
              <a:r>
                <a:rPr lang="zh-CN" altLang="zh-CN" dirty="0">
                  <a:effectLst/>
                  <a:latin typeface="Times New Roman" panose="02020603050405020304" pitchFamily="18" charset="0"/>
                  <a:cs typeface="Times New Roman" panose="02020603050405020304" pitchFamily="18" charset="0"/>
                </a:rPr>
                <a:t>/</a:t>
              </a:r>
              <a:r>
                <a:rPr lang="zh-CN" altLang="zh-CN" dirty="0">
                  <a:solidFill>
                    <a:srgbClr val="FF0000"/>
                  </a:solidFill>
                  <a:effectLst/>
                  <a:latin typeface="Times New Roman" panose="02020603050405020304" pitchFamily="18" charset="0"/>
                  <a:cs typeface="Times New Roman" panose="02020603050405020304" pitchFamily="18" charset="0"/>
                </a:rPr>
                <a:t>4</a:t>
              </a:r>
              <a:r>
                <a:rPr lang="zh-CN" altLang="zh-CN" dirty="0">
                  <a:effectLst/>
                  <a:latin typeface="Times New Roman" panose="02020603050405020304" pitchFamily="18" charset="0"/>
                  <a:cs typeface="Times New Roman" panose="02020603050405020304" pitchFamily="18" charset="0"/>
                </a:rPr>
                <a:t>;     // 1</a:t>
              </a:r>
            </a:p>
            <a:p>
              <a:pPr>
                <a:buNone/>
              </a:pPr>
              <a:r>
                <a:rPr lang="zh-CN" altLang="zh-CN" dirty="0">
                  <a:solidFill>
                    <a:srgbClr val="FF0000"/>
                  </a:solidFill>
                  <a:effectLst/>
                  <a:latin typeface="Times New Roman" panose="02020603050405020304" pitchFamily="18" charset="0"/>
                  <a:cs typeface="Times New Roman" panose="02020603050405020304" pitchFamily="18" charset="0"/>
                </a:rPr>
                <a:t>5</a:t>
              </a:r>
              <a:r>
                <a:rPr lang="zh-CN" altLang="zh-CN" dirty="0">
                  <a:effectLst/>
                  <a:latin typeface="Times New Roman" panose="02020603050405020304" pitchFamily="18" charset="0"/>
                  <a:cs typeface="Times New Roman" panose="02020603050405020304" pitchFamily="18" charset="0"/>
                </a:rPr>
                <a:t>/</a:t>
              </a:r>
              <a:r>
                <a:rPr lang="zh-CN" altLang="zh-CN" dirty="0">
                  <a:solidFill>
                    <a:srgbClr val="FF0000"/>
                  </a:solidFill>
                  <a:effectLst/>
                  <a:latin typeface="Times New Roman" panose="02020603050405020304" pitchFamily="18" charset="0"/>
                  <a:cs typeface="Times New Roman" panose="02020603050405020304" pitchFamily="18" charset="0"/>
                </a:rPr>
                <a:t>4.0</a:t>
              </a:r>
              <a:r>
                <a:rPr lang="zh-CN" altLang="zh-CN" dirty="0">
                  <a:effectLst/>
                  <a:latin typeface="Times New Roman" panose="02020603050405020304" pitchFamily="18" charset="0"/>
                  <a:cs typeface="Times New Roman" panose="02020603050405020304" pitchFamily="18" charset="0"/>
                </a:rPr>
                <a:t>;   //1.25</a:t>
              </a:r>
            </a:p>
            <a:p>
              <a:pPr>
                <a:buNone/>
              </a:pPr>
              <a:r>
                <a:rPr lang="zh-CN" altLang="zh-CN" dirty="0">
                  <a:solidFill>
                    <a:srgbClr val="FF0000"/>
                  </a:solidFill>
                  <a:effectLst/>
                  <a:latin typeface="Times New Roman" panose="02020603050405020304" pitchFamily="18" charset="0"/>
                  <a:cs typeface="Times New Roman" panose="02020603050405020304" pitchFamily="18" charset="0"/>
                </a:rPr>
                <a:t>21</a:t>
              </a:r>
              <a:r>
                <a:rPr lang="zh-CN" altLang="zh-CN" dirty="0">
                  <a:effectLst/>
                  <a:latin typeface="Times New Roman" panose="02020603050405020304" pitchFamily="18" charset="0"/>
                  <a:cs typeface="Times New Roman" panose="02020603050405020304" pitchFamily="18" charset="0"/>
                </a:rPr>
                <a:t>%</a:t>
              </a:r>
              <a:r>
                <a:rPr lang="zh-CN" altLang="zh-CN" dirty="0">
                  <a:solidFill>
                    <a:srgbClr val="FF0000"/>
                  </a:solidFill>
                  <a:effectLst/>
                  <a:latin typeface="Times New Roman" panose="02020603050405020304" pitchFamily="18" charset="0"/>
                  <a:cs typeface="Times New Roman" panose="02020603050405020304" pitchFamily="18" charset="0"/>
                </a:rPr>
                <a:t>6</a:t>
              </a:r>
              <a:r>
                <a:rPr lang="zh-CN" altLang="zh-CN" dirty="0">
                  <a:effectLst/>
                  <a:latin typeface="Times New Roman" panose="02020603050405020304" pitchFamily="18" charset="0"/>
                  <a:cs typeface="Times New Roman" panose="02020603050405020304" pitchFamily="18" charset="0"/>
                </a:rPr>
                <a:t>;    //3</a:t>
              </a:r>
            </a:p>
          </p:txBody>
        </p:sp>
      </p:grpSp>
    </p:spTree>
    <p:extLst>
      <p:ext uri="{BB962C8B-B14F-4D97-AF65-F5344CB8AC3E}">
        <p14:creationId xmlns:p14="http://schemas.microsoft.com/office/powerpoint/2010/main" val="3256327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16078-50E2-0751-E514-B5E568938C89}"/>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6F4EEC68-CA94-7008-4286-C2F76801857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732D1642-2ADD-BC59-7458-C457D0936702}"/>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关系运算符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34EFB8B9-A2ED-5BFA-D452-6F4602D0DA5D}"/>
              </a:ext>
            </a:extLst>
          </p:cNvPr>
          <p:cNvGrpSpPr/>
          <p:nvPr/>
        </p:nvGrpSpPr>
        <p:grpSpPr>
          <a:xfrm>
            <a:off x="2979482" y="1192581"/>
            <a:ext cx="470091" cy="103462"/>
            <a:chOff x="1232345" y="1247087"/>
            <a:chExt cx="449993" cy="103462"/>
          </a:xfrm>
        </p:grpSpPr>
        <p:sp>
          <p:nvSpPr>
            <p:cNvPr id="6" name="平行四边形 5">
              <a:extLst>
                <a:ext uri="{FF2B5EF4-FFF2-40B4-BE49-F238E27FC236}">
                  <a16:creationId xmlns:a16="http://schemas.microsoft.com/office/drawing/2014/main" id="{E8E44AC2-D37A-EC67-5268-6B33D9B94AB3}"/>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3AB54CE0-4982-86EE-9C95-C288D9D5505D}"/>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C0B24E56-80B5-0756-A1E5-BFF37D98189A}"/>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476E1A71-0512-1E3A-E896-17DD753EB68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8E6C7775-79DF-6FBD-7EE2-33ED4F312B4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7" name="Rectangle 46">
            <a:extLst>
              <a:ext uri="{FF2B5EF4-FFF2-40B4-BE49-F238E27FC236}">
                <a16:creationId xmlns:a16="http://schemas.microsoft.com/office/drawing/2014/main" id="{DE27B7ED-BE25-92CA-54BB-7B7BE4916D57}"/>
              </a:ext>
            </a:extLst>
          </p:cNvPr>
          <p:cNvSpPr>
            <a:spLocks noChangeArrowheads="1"/>
          </p:cNvSpPr>
          <p:nvPr/>
        </p:nvSpPr>
        <p:spPr bwMode="auto">
          <a:xfrm>
            <a:off x="761901" y="1471417"/>
            <a:ext cx="10668197" cy="156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30000"/>
              </a:lnSpc>
              <a:spcBef>
                <a:spcPct val="0"/>
              </a:spcBef>
              <a:buClrTx/>
              <a:buSzTx/>
              <a:buFont typeface="Arial" panose="020B0604020202020204" pitchFamily="34" charset="0"/>
              <a:buChar char="•"/>
            </a:pPr>
            <a:r>
              <a:rPr lang="zh-CN" altLang="en-US" sz="1800" dirty="0"/>
              <a:t>若关系运算符的计算结果继续用在表达式中，</a:t>
            </a:r>
            <a:r>
              <a:rPr lang="en-US" altLang="zh-CN" sz="1800" dirty="0"/>
              <a:t>true</a:t>
            </a:r>
            <a:r>
              <a:rPr lang="zh-CN" altLang="en-US" sz="1800" dirty="0"/>
              <a:t>与</a:t>
            </a:r>
            <a:r>
              <a:rPr lang="en-US" altLang="zh-CN" sz="1800" dirty="0"/>
              <a:t>false</a:t>
            </a:r>
            <a:r>
              <a:rPr lang="zh-CN" altLang="en-US" sz="1800" dirty="0"/>
              <a:t>分别当成了</a:t>
            </a:r>
            <a:r>
              <a:rPr lang="en-US" altLang="zh-CN" sz="1800" dirty="0"/>
              <a:t>1</a:t>
            </a:r>
            <a:r>
              <a:rPr lang="zh-CN" altLang="en-US" sz="1800" dirty="0"/>
              <a:t>与</a:t>
            </a:r>
            <a:r>
              <a:rPr lang="en-US" altLang="zh-CN" sz="1800" dirty="0"/>
              <a:t>0</a:t>
            </a:r>
            <a:r>
              <a:rPr lang="zh-CN" altLang="en-US" sz="1800" dirty="0"/>
              <a:t> 。</a:t>
            </a:r>
            <a:endParaRPr lang="en-US" altLang="zh-CN" sz="1800" dirty="0"/>
          </a:p>
          <a:p>
            <a:pPr marL="285750" indent="-285750">
              <a:lnSpc>
                <a:spcPct val="130000"/>
              </a:lnSpc>
              <a:spcBef>
                <a:spcPct val="0"/>
              </a:spcBef>
              <a:buClrTx/>
              <a:buSzTx/>
              <a:buFont typeface="Arial" panose="020B0604020202020204" pitchFamily="34" charset="0"/>
              <a:buChar char="•"/>
            </a:pPr>
            <a:r>
              <a:rPr lang="zh-CN" altLang="en-US" sz="1800" dirty="0"/>
              <a:t>关系运算符的操作数可以是任何基本数据类型的数据，但由于实数</a:t>
            </a:r>
            <a:r>
              <a:rPr lang="en-US" altLang="zh-CN" sz="1800" dirty="0"/>
              <a:t>(float)</a:t>
            </a:r>
            <a:r>
              <a:rPr lang="zh-CN" altLang="en-US" sz="1800" dirty="0"/>
              <a:t>在计算机中只能近似地表示一个数，所以，一般不能直接进行比较。当需要对两个实数进行</a:t>
            </a:r>
            <a:r>
              <a:rPr lang="en-US" altLang="zh-CN" sz="1800" dirty="0"/>
              <a:t>==</a:t>
            </a:r>
            <a:r>
              <a:rPr lang="zh-CN" altLang="en-US" sz="1800" dirty="0"/>
              <a:t>、</a:t>
            </a:r>
            <a:r>
              <a:rPr lang="en-US" altLang="zh-CN" sz="1800" dirty="0"/>
              <a:t>!=</a:t>
            </a:r>
            <a:r>
              <a:rPr lang="zh-CN" altLang="en-US" sz="1800" dirty="0"/>
              <a:t>比较时，通常的做法是指定一个极小的精度值，若两实数的差在这个精度之内时，就认为两实数相等，否则为不等。 </a:t>
            </a:r>
          </a:p>
        </p:txBody>
      </p:sp>
      <p:grpSp>
        <p:nvGrpSpPr>
          <p:cNvPr id="21" name="组合 20">
            <a:extLst>
              <a:ext uri="{FF2B5EF4-FFF2-40B4-BE49-F238E27FC236}">
                <a16:creationId xmlns:a16="http://schemas.microsoft.com/office/drawing/2014/main" id="{62D0547E-A790-7085-0499-802C07BEA000}"/>
              </a:ext>
            </a:extLst>
          </p:cNvPr>
          <p:cNvGrpSpPr/>
          <p:nvPr/>
        </p:nvGrpSpPr>
        <p:grpSpPr>
          <a:xfrm>
            <a:off x="725622" y="2969203"/>
            <a:ext cx="8172450" cy="883962"/>
            <a:chOff x="725622" y="2969203"/>
            <a:chExt cx="8172450" cy="883962"/>
          </a:xfrm>
        </p:grpSpPr>
        <p:sp>
          <p:nvSpPr>
            <p:cNvPr id="16" name="矩形: 圆角 15">
              <a:extLst>
                <a:ext uri="{FF2B5EF4-FFF2-40B4-BE49-F238E27FC236}">
                  <a16:creationId xmlns:a16="http://schemas.microsoft.com/office/drawing/2014/main" id="{2EACA86D-725E-5960-7E23-7E1A1F187EA5}"/>
                </a:ext>
              </a:extLst>
            </p:cNvPr>
            <p:cNvSpPr/>
            <p:nvPr/>
          </p:nvSpPr>
          <p:spPr>
            <a:xfrm>
              <a:off x="1112761" y="3043976"/>
              <a:ext cx="6636615" cy="809189"/>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49">
              <a:extLst>
                <a:ext uri="{FF2B5EF4-FFF2-40B4-BE49-F238E27FC236}">
                  <a16:creationId xmlns:a16="http://schemas.microsoft.com/office/drawing/2014/main" id="{CAF1E799-19E8-62DC-2199-183570D464D6}"/>
                </a:ext>
              </a:extLst>
            </p:cNvPr>
            <p:cNvSpPr>
              <a:spLocks noChangeArrowheads="1"/>
            </p:cNvSpPr>
            <p:nvPr/>
          </p:nvSpPr>
          <p:spPr bwMode="auto">
            <a:xfrm>
              <a:off x="725622" y="2969203"/>
              <a:ext cx="8172450" cy="847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7622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30000"/>
                </a:lnSpc>
                <a:spcBef>
                  <a:spcPct val="0"/>
                </a:spcBef>
                <a:buClrTx/>
                <a:buSzTx/>
                <a:buFontTx/>
                <a:buNone/>
              </a:pPr>
              <a:r>
                <a:rPr lang="en-US" altLang="zh-CN" sz="1800" dirty="0"/>
                <a:t>x==y  </a:t>
              </a:r>
              <a:r>
                <a:rPr lang="zh-CN" altLang="en-US" sz="1800" dirty="0"/>
                <a:t>应写成 </a:t>
              </a:r>
              <a:r>
                <a:rPr lang="en-US" altLang="zh-CN" sz="1800" dirty="0"/>
                <a:t>fabs(x-y)&lt;1e-6</a:t>
              </a:r>
            </a:p>
            <a:p>
              <a:pPr>
                <a:lnSpc>
                  <a:spcPct val="130000"/>
                </a:lnSpc>
                <a:spcBef>
                  <a:spcPct val="0"/>
                </a:spcBef>
                <a:buClrTx/>
                <a:buSzTx/>
                <a:buFontTx/>
                <a:buNone/>
              </a:pPr>
              <a:r>
                <a:rPr lang="en-US" altLang="zh-CN" sz="1800" dirty="0"/>
                <a:t>x!=y </a:t>
              </a:r>
              <a:r>
                <a:rPr lang="zh-CN" altLang="en-US" sz="1800" dirty="0"/>
                <a:t>应写成 </a:t>
              </a:r>
              <a:r>
                <a:rPr lang="en-US" altLang="zh-CN" sz="1800" dirty="0"/>
                <a:t>fabs(x-y)&gt;1e-6   //fabs(x)</a:t>
              </a:r>
              <a:r>
                <a:rPr lang="zh-CN" altLang="en-US" sz="1800" dirty="0"/>
                <a:t>求</a:t>
              </a:r>
              <a:r>
                <a:rPr lang="en-US" altLang="zh-CN" sz="1800" dirty="0"/>
                <a:t>double</a:t>
              </a:r>
              <a:r>
                <a:rPr lang="zh-CN" altLang="en-US" sz="1800" dirty="0"/>
                <a:t>类型数</a:t>
              </a:r>
              <a:r>
                <a:rPr lang="en-US" altLang="zh-CN" sz="1800" dirty="0"/>
                <a:t>x</a:t>
              </a:r>
              <a:r>
                <a:rPr lang="zh-CN" altLang="en-US" sz="1800" dirty="0"/>
                <a:t>的绝对值 </a:t>
              </a:r>
            </a:p>
          </p:txBody>
        </p:sp>
      </p:grpSp>
      <p:sp>
        <p:nvSpPr>
          <p:cNvPr id="13" name="Rectangle 217">
            <a:extLst>
              <a:ext uri="{FF2B5EF4-FFF2-40B4-BE49-F238E27FC236}">
                <a16:creationId xmlns:a16="http://schemas.microsoft.com/office/drawing/2014/main" id="{455203DB-B750-76A1-7853-062CDCD6C568}"/>
              </a:ext>
            </a:extLst>
          </p:cNvPr>
          <p:cNvSpPr>
            <a:spLocks noChangeArrowheads="1"/>
          </p:cNvSpPr>
          <p:nvPr/>
        </p:nvSpPr>
        <p:spPr bwMode="auto">
          <a:xfrm>
            <a:off x="725621" y="3918560"/>
            <a:ext cx="10668197"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Arial" panose="020B0604020202020204" pitchFamily="34" charset="0"/>
              <a:buChar char="•"/>
            </a:pPr>
            <a:r>
              <a:rPr lang="zh-CN" altLang="en-US" sz="1800" dirty="0"/>
              <a:t>关系表达式就是由关系运算符将两个操作数连接起来的式子。这两个操作数可以为常量、变量、算术表达式等。</a:t>
            </a:r>
          </a:p>
        </p:txBody>
      </p:sp>
      <p:grpSp>
        <p:nvGrpSpPr>
          <p:cNvPr id="22" name="组合 21">
            <a:extLst>
              <a:ext uri="{FF2B5EF4-FFF2-40B4-BE49-F238E27FC236}">
                <a16:creationId xmlns:a16="http://schemas.microsoft.com/office/drawing/2014/main" id="{498E217D-A9E6-E103-DE3C-064E07DA6003}"/>
              </a:ext>
            </a:extLst>
          </p:cNvPr>
          <p:cNvGrpSpPr/>
          <p:nvPr/>
        </p:nvGrpSpPr>
        <p:grpSpPr>
          <a:xfrm>
            <a:off x="1112761" y="4632935"/>
            <a:ext cx="6195861" cy="577172"/>
            <a:chOff x="1112761" y="4632935"/>
            <a:chExt cx="6195861" cy="577172"/>
          </a:xfrm>
        </p:grpSpPr>
        <p:sp>
          <p:nvSpPr>
            <p:cNvPr id="17" name="矩形: 圆角 16">
              <a:extLst>
                <a:ext uri="{FF2B5EF4-FFF2-40B4-BE49-F238E27FC236}">
                  <a16:creationId xmlns:a16="http://schemas.microsoft.com/office/drawing/2014/main" id="{0448B613-0D55-0148-7F35-21D4254E48AE}"/>
                </a:ext>
              </a:extLst>
            </p:cNvPr>
            <p:cNvSpPr/>
            <p:nvPr/>
          </p:nvSpPr>
          <p:spPr>
            <a:xfrm>
              <a:off x="1112761" y="4632935"/>
              <a:ext cx="6195861" cy="577172"/>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218">
              <a:extLst>
                <a:ext uri="{FF2B5EF4-FFF2-40B4-BE49-F238E27FC236}">
                  <a16:creationId xmlns:a16="http://schemas.microsoft.com/office/drawing/2014/main" id="{CD545D46-78FA-8D81-4295-D6FC27854517}"/>
                </a:ext>
              </a:extLst>
            </p:cNvPr>
            <p:cNvSpPr>
              <a:spLocks noChangeArrowheads="1"/>
            </p:cNvSpPr>
            <p:nvPr/>
          </p:nvSpPr>
          <p:spPr bwMode="auto">
            <a:xfrm>
              <a:off x="1112761" y="4696091"/>
              <a:ext cx="6051136"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27622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err="1"/>
                <a:t>a+b</a:t>
              </a:r>
              <a:r>
                <a:rPr lang="en-US" altLang="zh-CN" sz="1800" dirty="0"/>
                <a:t>&gt;</a:t>
              </a:r>
              <a:r>
                <a:rPr lang="en-US" altLang="zh-CN" sz="1800" dirty="0" err="1"/>
                <a:t>c+d</a:t>
              </a:r>
              <a:r>
                <a:rPr lang="en-US" altLang="zh-CN" sz="1800" dirty="0"/>
                <a:t>         'a'</a:t>
              </a:r>
              <a:r>
                <a:rPr lang="en-GB" altLang="zh-CN" sz="1800" dirty="0"/>
                <a:t>&lt;</a:t>
              </a:r>
              <a:r>
                <a:rPr lang="en-US" altLang="zh-CN" sz="1800" dirty="0"/>
                <a:t>'</a:t>
              </a:r>
              <a:r>
                <a:rPr lang="en-US" altLang="zh-CN" sz="1800" dirty="0" err="1"/>
                <a:t>b'+'c</a:t>
              </a:r>
              <a:r>
                <a:rPr lang="en-US" altLang="zh-CN" sz="1800" dirty="0"/>
                <a:t>'       a&gt;b&gt;=c&gt;d     a == b&lt;c</a:t>
              </a:r>
            </a:p>
          </p:txBody>
        </p:sp>
      </p:grpSp>
      <p:sp>
        <p:nvSpPr>
          <p:cNvPr id="4" name="core goal bar">
            <a:extLst>
              <a:ext uri="{FF2B5EF4-FFF2-40B4-BE49-F238E27FC236}">
                <a16:creationId xmlns:a16="http://schemas.microsoft.com/office/drawing/2014/main" id="{21C70966-69C2-42F0-1E8B-B7973B5BED71}"/>
              </a:ext>
            </a:extLst>
          </p:cNvPr>
          <p:cNvSpPr/>
          <p:nvPr/>
        </p:nvSpPr>
        <p:spPr>
          <a:xfrm>
            <a:off x="1146424" y="5531850"/>
            <a:ext cx="7875656" cy="577173"/>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9" name="组合 8">
            <a:extLst>
              <a:ext uri="{FF2B5EF4-FFF2-40B4-BE49-F238E27FC236}">
                <a16:creationId xmlns:a16="http://schemas.microsoft.com/office/drawing/2014/main" id="{2EA0A23E-3835-BA19-5620-72AF1F02E680}"/>
              </a:ext>
            </a:extLst>
          </p:cNvPr>
          <p:cNvGrpSpPr/>
          <p:nvPr/>
        </p:nvGrpSpPr>
        <p:grpSpPr>
          <a:xfrm>
            <a:off x="986321" y="5203463"/>
            <a:ext cx="1004899" cy="969673"/>
            <a:chOff x="2265918" y="5437179"/>
            <a:chExt cx="599478" cy="578464"/>
          </a:xfrm>
        </p:grpSpPr>
        <p:sp>
          <p:nvSpPr>
            <p:cNvPr id="18" name="椭圆 17">
              <a:extLst>
                <a:ext uri="{FF2B5EF4-FFF2-40B4-BE49-F238E27FC236}">
                  <a16:creationId xmlns:a16="http://schemas.microsoft.com/office/drawing/2014/main" id="{3A96E05A-485C-AD64-5B80-D5F5E8030705}"/>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9" name="图形 18">
              <a:extLst>
                <a:ext uri="{FF2B5EF4-FFF2-40B4-BE49-F238E27FC236}">
                  <a16:creationId xmlns:a16="http://schemas.microsoft.com/office/drawing/2014/main" id="{AABB0D93-C39D-E317-6309-A823CE5D35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0" name="文本框 19">
            <a:extLst>
              <a:ext uri="{FF2B5EF4-FFF2-40B4-BE49-F238E27FC236}">
                <a16:creationId xmlns:a16="http://schemas.microsoft.com/office/drawing/2014/main" id="{CBA0C05E-1F5F-B32C-AE7D-F41F7B002415}"/>
              </a:ext>
            </a:extLst>
          </p:cNvPr>
          <p:cNvSpPr txBox="1"/>
          <p:nvPr/>
        </p:nvSpPr>
        <p:spPr>
          <a:xfrm>
            <a:off x="1772154" y="5554997"/>
            <a:ext cx="7455666" cy="465640"/>
          </a:xfrm>
          <a:prstGeom prst="rect">
            <a:avLst/>
          </a:prstGeom>
          <a:noFill/>
        </p:spPr>
        <p:txBody>
          <a:bodyPr wrap="square">
            <a:spAutoFit/>
          </a:bodyPr>
          <a:lstStyle/>
          <a:p>
            <a:pPr>
              <a:lnSpc>
                <a:spcPct val="150000"/>
              </a:lnSpc>
            </a:pPr>
            <a:r>
              <a:rPr kumimoji="1" lang="zh-CN" altLang="en-US" b="1" dirty="0"/>
              <a:t>关系运算符的比较运算是由两个等号组成，不要误写为赋值运算符</a:t>
            </a:r>
            <a:r>
              <a:rPr kumimoji="1" lang="en-US" altLang="zh-CN" b="1" dirty="0"/>
              <a:t>=</a:t>
            </a:r>
            <a:r>
              <a:rPr kumimoji="1" lang="zh-CN" altLang="en-US" b="1" dirty="0"/>
              <a:t>。 </a:t>
            </a:r>
          </a:p>
        </p:txBody>
      </p:sp>
    </p:spTree>
    <p:extLst>
      <p:ext uri="{BB962C8B-B14F-4D97-AF65-F5344CB8AC3E}">
        <p14:creationId xmlns:p14="http://schemas.microsoft.com/office/powerpoint/2010/main" val="2386393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C1C11-77D4-0120-7339-127FEB0886A0}"/>
            </a:ext>
          </a:extLst>
        </p:cNvPr>
        <p:cNvGrpSpPr/>
        <p:nvPr/>
      </p:nvGrpSpPr>
      <p:grpSpPr>
        <a:xfrm>
          <a:off x="0" y="0"/>
          <a:ext cx="0" cy="0"/>
          <a:chOff x="0" y="0"/>
          <a:chExt cx="0" cy="0"/>
        </a:xfrm>
      </p:grpSpPr>
      <p:sp>
        <p:nvSpPr>
          <p:cNvPr id="19" name="矩形: 圆角 18">
            <a:extLst>
              <a:ext uri="{FF2B5EF4-FFF2-40B4-BE49-F238E27FC236}">
                <a16:creationId xmlns:a16="http://schemas.microsoft.com/office/drawing/2014/main" id="{16CAFCF4-894F-94F3-2C0B-BDD46174897A}"/>
              </a:ext>
            </a:extLst>
          </p:cNvPr>
          <p:cNvSpPr/>
          <p:nvPr/>
        </p:nvSpPr>
        <p:spPr>
          <a:xfrm>
            <a:off x="726451" y="2559004"/>
            <a:ext cx="6365083" cy="1920898"/>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280A55C-138C-A336-0901-D3DEB1DD42E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CF18E4DD-22E8-8A63-72F1-42387C53DE44}"/>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关系运算符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BAFCB4F2-CC5C-4901-65D6-E351BD749E34}"/>
              </a:ext>
            </a:extLst>
          </p:cNvPr>
          <p:cNvGrpSpPr/>
          <p:nvPr/>
        </p:nvGrpSpPr>
        <p:grpSpPr>
          <a:xfrm>
            <a:off x="2979482" y="1192581"/>
            <a:ext cx="470091" cy="103462"/>
            <a:chOff x="1232345" y="1247087"/>
            <a:chExt cx="449993" cy="103462"/>
          </a:xfrm>
        </p:grpSpPr>
        <p:sp>
          <p:nvSpPr>
            <p:cNvPr id="6" name="平行四边形 5">
              <a:extLst>
                <a:ext uri="{FF2B5EF4-FFF2-40B4-BE49-F238E27FC236}">
                  <a16:creationId xmlns:a16="http://schemas.microsoft.com/office/drawing/2014/main" id="{9670FE77-89FB-D5B4-86D1-D6B2791CF3CF}"/>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DE5E0237-2356-01A7-0A51-E1DE15552D7C}"/>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340343A2-1C44-26EE-68A9-B80910C81BA8}"/>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9C169D1B-D2B0-1D2B-15C5-C0338CAF166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7747D111-AD81-9FFD-DFB5-CB5086B78D78}"/>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8" name="文本框 17">
            <a:extLst>
              <a:ext uri="{FF2B5EF4-FFF2-40B4-BE49-F238E27FC236}">
                <a16:creationId xmlns:a16="http://schemas.microsoft.com/office/drawing/2014/main" id="{44F36059-3C09-5841-EDE3-52EE3C02B2EC}"/>
              </a:ext>
            </a:extLst>
          </p:cNvPr>
          <p:cNvSpPr txBox="1"/>
          <p:nvPr/>
        </p:nvSpPr>
        <p:spPr>
          <a:xfrm>
            <a:off x="776253" y="1575880"/>
            <a:ext cx="8681865" cy="3228063"/>
          </a:xfrm>
          <a:prstGeom prst="rect">
            <a:avLst/>
          </a:prstGeom>
          <a:noFill/>
        </p:spPr>
        <p:txBody>
          <a:bodyPr wrap="square">
            <a:spAutoFit/>
          </a:bodyPr>
          <a:lstStyle/>
          <a:p>
            <a:pPr lvl="0">
              <a:lnSpc>
                <a:spcPct val="150000"/>
              </a:lnSpc>
            </a:pPr>
            <a:r>
              <a:rPr lang="zh-CN" altLang="zh-CN" dirty="0">
                <a:effectLst/>
                <a:latin typeface="Times New Roman" panose="02020603050405020304" pitchFamily="18" charset="0"/>
                <a:cs typeface="Times New Roman" panose="02020603050405020304" pitchFamily="18" charset="0"/>
              </a:rPr>
              <a:t>关系运算符（比较大小） </a:t>
            </a:r>
            <a:r>
              <a:rPr lang="zh-CN" altLang="zh-CN"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&gt; &lt; &gt;= &lt;= </a:t>
            </a:r>
            <a:r>
              <a:rPr lang="zh-CN" altLang="zh-CN" dirty="0">
                <a:effectLst/>
                <a:latin typeface="Times New Roman" panose="02020603050405020304" pitchFamily="18" charset="0"/>
                <a:cs typeface="Times New Roman" panose="02020603050405020304" pitchFamily="18" charset="0"/>
              </a:rPr>
              <a:t>优先级</a:t>
            </a:r>
            <a:r>
              <a:rPr lang="zh-CN" altLang="zh-CN" sz="2400" b="1" dirty="0">
                <a:effectLst/>
                <a:latin typeface="Times New Roman" panose="02020603050405020304" pitchFamily="18" charset="0"/>
                <a:cs typeface="Times New Roman" panose="02020603050405020304" pitchFamily="18" charset="0"/>
              </a:rPr>
              <a:t>高</a:t>
            </a:r>
            <a:r>
              <a:rPr lang="zh-CN" altLang="zh-CN" dirty="0">
                <a:effectLst/>
                <a:latin typeface="Times New Roman" panose="02020603050405020304" pitchFamily="18" charset="0"/>
                <a:cs typeface="Times New Roman" panose="02020603050405020304" pitchFamily="18" charset="0"/>
              </a:rPr>
              <a:t>；</a:t>
            </a:r>
            <a:r>
              <a:rPr lang="zh-CN" altLang="zh-CN"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等于、!= 不等于</a:t>
            </a:r>
            <a:r>
              <a:rPr lang="zh-CN" altLang="zh-CN" dirty="0">
                <a:effectLst/>
                <a:latin typeface="Times New Roman" panose="02020603050405020304" pitchFamily="18" charset="0"/>
                <a:cs typeface="Times New Roman" panose="02020603050405020304" pitchFamily="18" charset="0"/>
              </a:rPr>
              <a:t>优先级</a:t>
            </a:r>
            <a:r>
              <a:rPr lang="zh-CN" altLang="zh-CN" sz="2000" b="1" dirty="0">
                <a:effectLst/>
                <a:latin typeface="Times New Roman" panose="02020603050405020304" pitchFamily="18" charset="0"/>
                <a:cs typeface="Times New Roman" panose="02020603050405020304" pitchFamily="18" charset="0"/>
              </a:rPr>
              <a:t>低</a:t>
            </a:r>
            <a:endParaRPr lang="zh-CN" altLang="zh-CN" b="1" dirty="0">
              <a:effectLst/>
              <a:latin typeface="Times New Roman" panose="02020603050405020304" pitchFamily="18" charset="0"/>
              <a:cs typeface="Times New Roman" panose="02020603050405020304" pitchFamily="18" charset="0"/>
            </a:endParaRPr>
          </a:p>
          <a:p>
            <a:pPr>
              <a:lnSpc>
                <a:spcPct val="150000"/>
              </a:lnSpc>
              <a:buNone/>
            </a:pPr>
            <a:endParaRPr lang="en-US" altLang="zh-CN" dirty="0">
              <a:latin typeface="Times New Roman" panose="02020603050405020304" pitchFamily="18" charset="0"/>
              <a:cs typeface="Times New Roman" panose="02020603050405020304" pitchFamily="18" charset="0"/>
            </a:endParaRPr>
          </a:p>
          <a:p>
            <a:pPr>
              <a:lnSpc>
                <a:spcPct val="150000"/>
              </a:lnSpc>
              <a:buNone/>
            </a:pPr>
            <a:r>
              <a:rPr lang="zh-CN" altLang="zh-CN" sz="2400" b="1" dirty="0">
                <a:solidFill>
                  <a:schemeClr val="accent1"/>
                </a:solidFill>
                <a:latin typeface="Times New Roman" panose="02020603050405020304" pitchFamily="18" charset="0"/>
                <a:cs typeface="Times New Roman" panose="02020603050405020304" pitchFamily="18" charset="0"/>
              </a:rPr>
              <a:t>超级大坑！不要混淆：</a:t>
            </a:r>
          </a:p>
          <a:p>
            <a:pPr marL="342900" lvl="0" indent="-342900">
              <a:lnSpc>
                <a:spcPct val="150000"/>
              </a:lnSpc>
              <a:buFont typeface="Arial" panose="020B0604020202020204" pitchFamily="34" charset="0"/>
              <a:buChar char="•"/>
            </a:pPr>
            <a:r>
              <a:rPr lang="zh-CN" altLang="zh-CN" dirty="0">
                <a:effectLst/>
                <a:latin typeface="Times New Roman" panose="02020603050405020304" pitchFamily="18" charset="0"/>
                <a:cs typeface="Times New Roman" panose="02020603050405020304" pitchFamily="18" charset="0"/>
              </a:rPr>
              <a:t>== 判断是否相等（两个等号）</a:t>
            </a:r>
          </a:p>
          <a:p>
            <a:pPr marL="342900" lvl="0" indent="-342900">
              <a:lnSpc>
                <a:spcPct val="150000"/>
              </a:lnSpc>
              <a:buFont typeface="Arial" panose="020B0604020202020204" pitchFamily="34" charset="0"/>
              <a:buChar char="•"/>
            </a:pPr>
            <a:r>
              <a:rPr lang="zh-CN" altLang="zh-CN" dirty="0">
                <a:effectLst/>
                <a:latin typeface="Times New Roman" panose="02020603050405020304" pitchFamily="18" charset="0"/>
                <a:cs typeface="Times New Roman" panose="02020603050405020304" pitchFamily="18" charset="0"/>
              </a:rPr>
              <a:t>= 赋值（一个等号） ❌ if(a=5) 这是赋值，不是判断相等！</a:t>
            </a:r>
          </a:p>
          <a:p>
            <a:pPr>
              <a:lnSpc>
                <a:spcPct val="150000"/>
              </a:lnSpc>
              <a:buNone/>
            </a:pPr>
            <a:r>
              <a:rPr lang="zh-CN" altLang="zh-CN" dirty="0">
                <a:latin typeface="Times New Roman" panose="02020603050405020304" pitchFamily="18" charset="0"/>
                <a:cs typeface="Times New Roman" panose="02020603050405020304" pitchFamily="18" charset="0"/>
              </a:rPr>
              <a:t>浮点数不能直接==；判断近似相等 fabs(x‑y) &lt; 1e‑6</a:t>
            </a:r>
            <a:endParaRPr lang="en-US" altLang="zh-CN" dirty="0">
              <a:latin typeface="Times New Roman" panose="02020603050405020304" pitchFamily="18" charset="0"/>
              <a:cs typeface="Times New Roman" panose="02020603050405020304" pitchFamily="18" charset="0"/>
            </a:endParaRPr>
          </a:p>
          <a:p>
            <a:pPr>
              <a:lnSpc>
                <a:spcPct val="150000"/>
              </a:lnSpc>
              <a:buNone/>
            </a:pPr>
            <a:endParaRPr lang="zh-CN"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904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1C794-CC7D-DCCC-1218-7DD8171D0462}"/>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4B25B8E-3695-E6FC-3405-79AEA1C9A71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791A4A9A-1BEA-DF4C-3477-2644CFB69382}"/>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逻辑运算符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B3368D22-40A3-4264-616E-76604DAD70E7}"/>
              </a:ext>
            </a:extLst>
          </p:cNvPr>
          <p:cNvGrpSpPr/>
          <p:nvPr/>
        </p:nvGrpSpPr>
        <p:grpSpPr>
          <a:xfrm>
            <a:off x="2979482" y="1192581"/>
            <a:ext cx="470091" cy="103462"/>
            <a:chOff x="1232345" y="1247087"/>
            <a:chExt cx="449993" cy="103462"/>
          </a:xfrm>
        </p:grpSpPr>
        <p:sp>
          <p:nvSpPr>
            <p:cNvPr id="6" name="平行四边形 5">
              <a:extLst>
                <a:ext uri="{FF2B5EF4-FFF2-40B4-BE49-F238E27FC236}">
                  <a16:creationId xmlns:a16="http://schemas.microsoft.com/office/drawing/2014/main" id="{3355CB20-5D3F-3983-81E3-F21227A098EF}"/>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4D663C4D-BF1D-3F70-62DA-347C40260AFB}"/>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09AC8593-3055-2BA0-DE92-3C9FEDA828F7}"/>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5783EC23-6740-1022-A25E-BB69B0648DB8}"/>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35EE45F1-D5EB-A346-AC4F-A3E57DFEE2B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4">
            <a:extLst>
              <a:ext uri="{FF2B5EF4-FFF2-40B4-BE49-F238E27FC236}">
                <a16:creationId xmlns:a16="http://schemas.microsoft.com/office/drawing/2014/main" id="{A9EE43FC-7A43-5AE6-4A73-4211F1E2C807}"/>
              </a:ext>
            </a:extLst>
          </p:cNvPr>
          <p:cNvSpPr>
            <a:spLocks noChangeArrowheads="1"/>
          </p:cNvSpPr>
          <p:nvPr/>
        </p:nvSpPr>
        <p:spPr bwMode="auto">
          <a:xfrm>
            <a:off x="726451" y="1394978"/>
            <a:ext cx="84613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dirty="0"/>
              <a:t>逻辑运算符操作数类型为</a:t>
            </a:r>
            <a:r>
              <a:rPr lang="en-US" altLang="zh-CN" sz="1800" dirty="0"/>
              <a:t>bool</a:t>
            </a:r>
            <a:r>
              <a:rPr lang="zh-CN" altLang="en-US" sz="1800" dirty="0"/>
              <a:t>型，返回类型亦为</a:t>
            </a:r>
            <a:r>
              <a:rPr lang="en-US" altLang="zh-CN" sz="1800" dirty="0"/>
              <a:t>bool</a:t>
            </a:r>
            <a:r>
              <a:rPr lang="zh-CN" altLang="en-US" sz="1800" dirty="0"/>
              <a:t>型。</a:t>
            </a:r>
          </a:p>
        </p:txBody>
      </p:sp>
      <p:graphicFrame>
        <p:nvGraphicFramePr>
          <p:cNvPr id="7" name="Group 323">
            <a:extLst>
              <a:ext uri="{FF2B5EF4-FFF2-40B4-BE49-F238E27FC236}">
                <a16:creationId xmlns:a16="http://schemas.microsoft.com/office/drawing/2014/main" id="{DA10CD39-2271-C484-2395-EFB5330683D5}"/>
              </a:ext>
            </a:extLst>
          </p:cNvPr>
          <p:cNvGraphicFramePr>
            <a:graphicFrameLocks/>
          </p:cNvGraphicFramePr>
          <p:nvPr>
            <p:extLst>
              <p:ext uri="{D42A27DB-BD31-4B8C-83A1-F6EECF244321}">
                <p14:modId xmlns:p14="http://schemas.microsoft.com/office/powerpoint/2010/main" val="219015804"/>
              </p:ext>
            </p:extLst>
          </p:nvPr>
        </p:nvGraphicFramePr>
        <p:xfrm>
          <a:off x="8238923" y="1290390"/>
          <a:ext cx="3314072" cy="2124388"/>
        </p:xfrm>
        <a:graphic>
          <a:graphicData uri="http://schemas.openxmlformats.org/drawingml/2006/table">
            <a:tbl>
              <a:tblPr/>
              <a:tblGrid>
                <a:gridCol w="911115">
                  <a:extLst>
                    <a:ext uri="{9D8B030D-6E8A-4147-A177-3AD203B41FA5}">
                      <a16:colId xmlns:a16="http://schemas.microsoft.com/office/drawing/2014/main" val="20000"/>
                    </a:ext>
                  </a:extLst>
                </a:gridCol>
                <a:gridCol w="822165">
                  <a:extLst>
                    <a:ext uri="{9D8B030D-6E8A-4147-A177-3AD203B41FA5}">
                      <a16:colId xmlns:a16="http://schemas.microsoft.com/office/drawing/2014/main" val="20001"/>
                    </a:ext>
                  </a:extLst>
                </a:gridCol>
                <a:gridCol w="637908">
                  <a:extLst>
                    <a:ext uri="{9D8B030D-6E8A-4147-A177-3AD203B41FA5}">
                      <a16:colId xmlns:a16="http://schemas.microsoft.com/office/drawing/2014/main" val="20002"/>
                    </a:ext>
                  </a:extLst>
                </a:gridCol>
                <a:gridCol w="942884">
                  <a:extLst>
                    <a:ext uri="{9D8B030D-6E8A-4147-A177-3AD203B41FA5}">
                      <a16:colId xmlns:a16="http://schemas.microsoft.com/office/drawing/2014/main" val="20003"/>
                    </a:ext>
                  </a:extLst>
                </a:gridCol>
              </a:tblGrid>
              <a:tr h="40917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优先级</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运算符</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含义</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结合性</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68" marB="82668"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0917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txBody>
                  <a:tcPr marL="180000" marR="162000" marT="82668" marB="82668"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取反</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从右向左</a:t>
                      </a:r>
                    </a:p>
                  </a:txBody>
                  <a:tcPr marL="180000" marR="162000" marT="82668" marB="82668"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0917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txBody>
                  <a:tcPr marL="180000" marR="162000" marT="82668" marB="82668"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&amp;&amp;</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与</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从左向右</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0917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txBody>
                  <a:tcPr marL="180000" marR="162000" marT="82668" marB="82668"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或</a:t>
                      </a:r>
                    </a:p>
                  </a:txBody>
                  <a:tcPr marL="180000" marR="162000" marT="82668" marB="826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3"/>
                  </a:ext>
                </a:extLst>
              </a:tr>
            </a:tbl>
          </a:graphicData>
        </a:graphic>
      </p:graphicFrame>
      <p:sp>
        <p:nvSpPr>
          <p:cNvPr id="9" name="Rectangle 6">
            <a:extLst>
              <a:ext uri="{FF2B5EF4-FFF2-40B4-BE49-F238E27FC236}">
                <a16:creationId xmlns:a16="http://schemas.microsoft.com/office/drawing/2014/main" id="{99EC54CF-3768-5C32-9870-8F270C016A29}"/>
              </a:ext>
            </a:extLst>
          </p:cNvPr>
          <p:cNvSpPr>
            <a:spLocks noChangeArrowheads="1"/>
          </p:cNvSpPr>
          <p:nvPr/>
        </p:nvSpPr>
        <p:spPr bwMode="auto">
          <a:xfrm>
            <a:off x="726451" y="1828090"/>
            <a:ext cx="6162076" cy="94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50000"/>
              </a:lnSpc>
              <a:spcBef>
                <a:spcPct val="0"/>
              </a:spcBef>
              <a:buClrTx/>
              <a:buSzTx/>
              <a:buFont typeface="Arial" panose="020B0604020202020204" pitchFamily="34" charset="0"/>
              <a:buChar char="•"/>
            </a:pPr>
            <a:r>
              <a:rPr lang="zh-CN" altLang="en-US" sz="1800" dirty="0"/>
              <a:t>逻辑运算符的操作数为</a:t>
            </a:r>
            <a:r>
              <a:rPr lang="en-US" altLang="zh-CN" sz="1800" dirty="0"/>
              <a:t>bool</a:t>
            </a:r>
            <a:r>
              <a:rPr lang="zh-CN" altLang="en-US" sz="1800" dirty="0"/>
              <a:t>型，当为其它数据类型时，将它转换成</a:t>
            </a:r>
            <a:r>
              <a:rPr lang="en-US" altLang="zh-CN" sz="1800" dirty="0"/>
              <a:t>bool</a:t>
            </a:r>
            <a:r>
              <a:rPr lang="zh-CN" altLang="en-US" sz="1800" dirty="0"/>
              <a:t>值参加运算。</a:t>
            </a:r>
          </a:p>
        </p:txBody>
      </p:sp>
      <p:sp>
        <p:nvSpPr>
          <p:cNvPr id="11" name="Rectangle 7">
            <a:extLst>
              <a:ext uri="{FF2B5EF4-FFF2-40B4-BE49-F238E27FC236}">
                <a16:creationId xmlns:a16="http://schemas.microsoft.com/office/drawing/2014/main" id="{F7247D9F-80C6-27D6-EAFC-F3D09DA93D7C}"/>
              </a:ext>
            </a:extLst>
          </p:cNvPr>
          <p:cNvSpPr>
            <a:spLocks noChangeArrowheads="1"/>
          </p:cNvSpPr>
          <p:nvPr/>
        </p:nvSpPr>
        <p:spPr bwMode="auto">
          <a:xfrm>
            <a:off x="726452" y="3147206"/>
            <a:ext cx="6694004" cy="1821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algn="just">
              <a:lnSpc>
                <a:spcPct val="150000"/>
              </a:lnSpc>
              <a:spcBef>
                <a:spcPct val="0"/>
              </a:spcBef>
              <a:buClrTx/>
              <a:buSzTx/>
              <a:buFont typeface="Arial" panose="020B0604020202020204" pitchFamily="34" charset="0"/>
              <a:buChar char="•"/>
            </a:pPr>
            <a:r>
              <a:rPr lang="en-US" altLang="zh-CN" sz="1800" dirty="0"/>
              <a:t>C++</a:t>
            </a:r>
            <a:r>
              <a:rPr lang="zh-CN" altLang="en-US" sz="1800" dirty="0"/>
              <a:t>对于二元运算符</a:t>
            </a:r>
            <a:r>
              <a:rPr lang="en-US" altLang="zh-CN" sz="1800" dirty="0"/>
              <a:t>&amp;&amp;</a:t>
            </a:r>
            <a:r>
              <a:rPr lang="zh-CN" altLang="en-US" sz="1800" dirty="0"/>
              <a:t>和</a:t>
            </a:r>
            <a:r>
              <a:rPr lang="en-US" altLang="zh-CN" sz="1800" dirty="0"/>
              <a:t>||</a:t>
            </a:r>
            <a:r>
              <a:rPr lang="zh-CN" altLang="en-US" sz="1800" dirty="0"/>
              <a:t>可进行</a:t>
            </a:r>
            <a:r>
              <a:rPr lang="zh-CN" altLang="en-US" sz="2000" b="1" dirty="0">
                <a:solidFill>
                  <a:schemeClr val="accent1"/>
                </a:solidFill>
              </a:rPr>
              <a:t>短路求值</a:t>
            </a:r>
            <a:r>
              <a:rPr lang="en-US" altLang="zh-CN" sz="1800" dirty="0"/>
              <a:t>(short-circuit evaluation)</a:t>
            </a:r>
            <a:r>
              <a:rPr lang="zh-CN" altLang="en-US" sz="1800" dirty="0"/>
              <a:t>。由于</a:t>
            </a:r>
            <a:r>
              <a:rPr lang="en-US" altLang="zh-CN" sz="1800" dirty="0"/>
              <a:t>&amp;&amp;</a:t>
            </a:r>
            <a:r>
              <a:rPr lang="zh-CN" altLang="en-US" sz="1800" dirty="0"/>
              <a:t>与</a:t>
            </a:r>
            <a:r>
              <a:rPr lang="en-US" altLang="zh-CN" sz="1800" dirty="0"/>
              <a:t>||</a:t>
            </a:r>
            <a:r>
              <a:rPr lang="zh-CN" altLang="en-US" sz="1800" dirty="0"/>
              <a:t>表达式按从左到右的顺序进行计算，如果根据左边的计算结果能得到整个逻辑表达式的结果，右边的计算就不需要进行了，该规则叫短路求值。</a:t>
            </a:r>
          </a:p>
        </p:txBody>
      </p:sp>
      <p:sp>
        <p:nvSpPr>
          <p:cNvPr id="13" name="Rectangle 8">
            <a:extLst>
              <a:ext uri="{FF2B5EF4-FFF2-40B4-BE49-F238E27FC236}">
                <a16:creationId xmlns:a16="http://schemas.microsoft.com/office/drawing/2014/main" id="{B8DD0ED2-896F-8BE9-1944-1CEDA0CCAE1C}"/>
              </a:ext>
            </a:extLst>
          </p:cNvPr>
          <p:cNvSpPr>
            <a:spLocks noChangeArrowheads="1"/>
          </p:cNvSpPr>
          <p:nvPr/>
        </p:nvSpPr>
        <p:spPr bwMode="auto">
          <a:xfrm>
            <a:off x="396462" y="2730551"/>
            <a:ext cx="81724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7622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dirty="0"/>
              <a:t>设</a:t>
            </a:r>
            <a:r>
              <a:rPr lang="en-US" altLang="zh-CN" sz="1800" dirty="0"/>
              <a:t>a=10,b</a:t>
            </a:r>
            <a:r>
              <a:rPr lang="zh-CN" altLang="en-US" sz="1800" dirty="0"/>
              <a:t>＝</a:t>
            </a:r>
            <a:r>
              <a:rPr lang="en-US" altLang="zh-CN" sz="1800" dirty="0"/>
              <a:t>5,c</a:t>
            </a:r>
            <a:r>
              <a:rPr lang="zh-CN" altLang="en-US" sz="1800" dirty="0"/>
              <a:t>＝</a:t>
            </a:r>
            <a:r>
              <a:rPr lang="en-US" altLang="zh-CN" sz="1800" dirty="0"/>
              <a:t>-3 </a:t>
            </a:r>
            <a:r>
              <a:rPr lang="zh-CN" altLang="en-US" sz="1800" dirty="0"/>
              <a:t>则！</a:t>
            </a:r>
            <a:r>
              <a:rPr lang="en-US" altLang="zh-CN" sz="1800" dirty="0"/>
              <a:t>a</a:t>
            </a:r>
            <a:r>
              <a:rPr lang="zh-CN" altLang="en-US" sz="1800" dirty="0"/>
              <a:t>的值为 </a:t>
            </a:r>
            <a:r>
              <a:rPr lang="en-US" altLang="zh-CN" sz="1800" dirty="0"/>
              <a:t>0</a:t>
            </a:r>
            <a:r>
              <a:rPr lang="zh-CN" altLang="en-US" sz="1800" dirty="0"/>
              <a:t>； </a:t>
            </a:r>
            <a:r>
              <a:rPr lang="en-US" altLang="zh-CN" sz="1800" dirty="0"/>
              <a:t>a&amp;&amp;b</a:t>
            </a:r>
            <a:r>
              <a:rPr lang="zh-CN" altLang="en-US" sz="1800" dirty="0"/>
              <a:t>的值为</a:t>
            </a:r>
            <a:r>
              <a:rPr lang="en-US" altLang="zh-CN" sz="1800" dirty="0"/>
              <a:t>1</a:t>
            </a:r>
            <a:r>
              <a:rPr lang="zh-CN" altLang="en-US" sz="1800" dirty="0"/>
              <a:t>；  </a:t>
            </a:r>
            <a:r>
              <a:rPr lang="en-US" altLang="zh-CN" sz="1800" dirty="0"/>
              <a:t>a || b</a:t>
            </a:r>
            <a:r>
              <a:rPr lang="zh-CN" altLang="en-US" sz="1800" dirty="0"/>
              <a:t>的值为</a:t>
            </a:r>
            <a:r>
              <a:rPr lang="en-US" altLang="zh-CN" sz="1800" dirty="0"/>
              <a:t>1</a:t>
            </a:r>
            <a:r>
              <a:rPr lang="zh-CN" altLang="en-US" sz="1800" dirty="0"/>
              <a:t>；</a:t>
            </a:r>
          </a:p>
        </p:txBody>
      </p:sp>
      <p:sp>
        <p:nvSpPr>
          <p:cNvPr id="15" name="Rectangle 44">
            <a:extLst>
              <a:ext uri="{FF2B5EF4-FFF2-40B4-BE49-F238E27FC236}">
                <a16:creationId xmlns:a16="http://schemas.microsoft.com/office/drawing/2014/main" id="{9D79D202-17E2-A59C-9FA0-041325A684C0}"/>
              </a:ext>
            </a:extLst>
          </p:cNvPr>
          <p:cNvSpPr>
            <a:spLocks noChangeArrowheads="1"/>
          </p:cNvSpPr>
          <p:nvPr/>
        </p:nvSpPr>
        <p:spPr bwMode="auto">
          <a:xfrm>
            <a:off x="755231" y="5266609"/>
            <a:ext cx="6803370"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Arial" panose="020B0604020202020204" pitchFamily="34" charset="0"/>
              <a:buChar char="•"/>
            </a:pPr>
            <a:r>
              <a:rPr lang="zh-CN" altLang="en-US" sz="1800" dirty="0"/>
              <a:t>当表示的逻辑关系比较复杂时，用小括号将操作数括起来是一种比较好的方法。 </a:t>
            </a:r>
          </a:p>
        </p:txBody>
      </p:sp>
      <p:sp>
        <p:nvSpPr>
          <p:cNvPr id="16" name="Rectangle 45">
            <a:extLst>
              <a:ext uri="{FF2B5EF4-FFF2-40B4-BE49-F238E27FC236}">
                <a16:creationId xmlns:a16="http://schemas.microsoft.com/office/drawing/2014/main" id="{0A25E918-9677-685B-3039-F0EFDC3B83CC}"/>
              </a:ext>
            </a:extLst>
          </p:cNvPr>
          <p:cNvSpPr>
            <a:spLocks noChangeArrowheads="1"/>
          </p:cNvSpPr>
          <p:nvPr/>
        </p:nvSpPr>
        <p:spPr bwMode="auto">
          <a:xfrm>
            <a:off x="396462" y="4965371"/>
            <a:ext cx="817245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7622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dirty="0"/>
              <a:t>例如：</a:t>
            </a:r>
            <a:r>
              <a:rPr lang="en-US" altLang="zh-CN" sz="1800" dirty="0"/>
              <a:t>(num!=0)&amp;&amp;(1/num&gt;0.5)</a:t>
            </a:r>
          </a:p>
        </p:txBody>
      </p:sp>
      <p:graphicFrame>
        <p:nvGraphicFramePr>
          <p:cNvPr id="20" name="Group 329">
            <a:extLst>
              <a:ext uri="{FF2B5EF4-FFF2-40B4-BE49-F238E27FC236}">
                <a16:creationId xmlns:a16="http://schemas.microsoft.com/office/drawing/2014/main" id="{AFAF6830-DEB9-E413-CD7E-EABA5C04329A}"/>
              </a:ext>
            </a:extLst>
          </p:cNvPr>
          <p:cNvGraphicFramePr>
            <a:graphicFrameLocks/>
          </p:cNvGraphicFramePr>
          <p:nvPr>
            <p:extLst>
              <p:ext uri="{D42A27DB-BD31-4B8C-83A1-F6EECF244321}">
                <p14:modId xmlns:p14="http://schemas.microsoft.com/office/powerpoint/2010/main" val="3551053196"/>
              </p:ext>
            </p:extLst>
          </p:nvPr>
        </p:nvGraphicFramePr>
        <p:xfrm>
          <a:off x="8363762" y="3825046"/>
          <a:ext cx="3060700" cy="2046285"/>
        </p:xfrm>
        <a:graphic>
          <a:graphicData uri="http://schemas.openxmlformats.org/drawingml/2006/table">
            <a:tbl>
              <a:tblPr/>
              <a:tblGrid>
                <a:gridCol w="414338">
                  <a:extLst>
                    <a:ext uri="{9D8B030D-6E8A-4147-A177-3AD203B41FA5}">
                      <a16:colId xmlns:a16="http://schemas.microsoft.com/office/drawing/2014/main" val="20000"/>
                    </a:ext>
                  </a:extLst>
                </a:gridCol>
                <a:gridCol w="509587">
                  <a:extLst>
                    <a:ext uri="{9D8B030D-6E8A-4147-A177-3AD203B41FA5}">
                      <a16:colId xmlns:a16="http://schemas.microsoft.com/office/drawing/2014/main" val="20001"/>
                    </a:ext>
                  </a:extLst>
                </a:gridCol>
                <a:gridCol w="573088">
                  <a:extLst>
                    <a:ext uri="{9D8B030D-6E8A-4147-A177-3AD203B41FA5}">
                      <a16:colId xmlns:a16="http://schemas.microsoft.com/office/drawing/2014/main" val="20002"/>
                    </a:ext>
                  </a:extLst>
                </a:gridCol>
                <a:gridCol w="771525">
                  <a:extLst>
                    <a:ext uri="{9D8B030D-6E8A-4147-A177-3AD203B41FA5}">
                      <a16:colId xmlns:a16="http://schemas.microsoft.com/office/drawing/2014/main" val="20003"/>
                    </a:ext>
                  </a:extLst>
                </a:gridCol>
                <a:gridCol w="792162">
                  <a:extLst>
                    <a:ext uri="{9D8B030D-6E8A-4147-A177-3AD203B41FA5}">
                      <a16:colId xmlns:a16="http://schemas.microsoft.com/office/drawing/2014/main" val="20004"/>
                    </a:ext>
                  </a:extLst>
                </a:gridCol>
              </a:tblGrid>
              <a:tr h="4092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1"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p</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1"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q</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1"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!p</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1"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p&amp;&amp;q</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1"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p||q</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092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092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092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092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703" marB="82703"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18" name="文本框 17">
            <a:extLst>
              <a:ext uri="{FF2B5EF4-FFF2-40B4-BE49-F238E27FC236}">
                <a16:creationId xmlns:a16="http://schemas.microsoft.com/office/drawing/2014/main" id="{EDEF5FF0-D056-26FA-4AC1-B2C8D2DE4900}"/>
              </a:ext>
            </a:extLst>
          </p:cNvPr>
          <p:cNvSpPr txBox="1"/>
          <p:nvPr/>
        </p:nvSpPr>
        <p:spPr>
          <a:xfrm>
            <a:off x="8792265" y="896597"/>
            <a:ext cx="2207388" cy="369332"/>
          </a:xfrm>
          <a:prstGeom prst="rect">
            <a:avLst/>
          </a:prstGeom>
          <a:noFill/>
        </p:spPr>
        <p:txBody>
          <a:bodyPr wrap="square">
            <a:spAutoFit/>
          </a:bodyPr>
          <a:lstStyle/>
          <a:p>
            <a:pPr>
              <a:spcBef>
                <a:spcPct val="0"/>
              </a:spcBef>
              <a:buClrTx/>
              <a:buSzTx/>
              <a:buFontTx/>
              <a:buNone/>
            </a:pPr>
            <a:r>
              <a:rPr lang="zh-CN" altLang="en-US" sz="1800" b="1" dirty="0"/>
              <a:t>逻辑运算符列表</a:t>
            </a:r>
            <a:endParaRPr lang="zh-CN" altLang="en-US" sz="1800" dirty="0"/>
          </a:p>
        </p:txBody>
      </p:sp>
      <p:sp>
        <p:nvSpPr>
          <p:cNvPr id="21" name="文本框 20">
            <a:extLst>
              <a:ext uri="{FF2B5EF4-FFF2-40B4-BE49-F238E27FC236}">
                <a16:creationId xmlns:a16="http://schemas.microsoft.com/office/drawing/2014/main" id="{0C8F5CDB-543B-7A6C-919E-9B1D0DC70123}"/>
              </a:ext>
            </a:extLst>
          </p:cNvPr>
          <p:cNvSpPr txBox="1"/>
          <p:nvPr/>
        </p:nvSpPr>
        <p:spPr>
          <a:xfrm>
            <a:off x="8745656" y="3455714"/>
            <a:ext cx="2807339" cy="369332"/>
          </a:xfrm>
          <a:prstGeom prst="rect">
            <a:avLst/>
          </a:prstGeom>
          <a:noFill/>
        </p:spPr>
        <p:txBody>
          <a:bodyPr wrap="square">
            <a:spAutoFit/>
          </a:bodyPr>
          <a:lstStyle/>
          <a:p>
            <a:r>
              <a:rPr lang="zh-CN" altLang="en-US" sz="1800" b="1" dirty="0"/>
              <a:t> 逻辑运算的功能表</a:t>
            </a:r>
            <a:endParaRPr lang="zh-CN" altLang="en-US" dirty="0"/>
          </a:p>
        </p:txBody>
      </p:sp>
    </p:spTree>
    <p:extLst>
      <p:ext uri="{BB962C8B-B14F-4D97-AF65-F5344CB8AC3E}">
        <p14:creationId xmlns:p14="http://schemas.microsoft.com/office/powerpoint/2010/main" val="1904804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DEB8C-B916-A311-90FF-FB3A36E68387}"/>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5B15A35A-57BA-F2D9-5A2B-B5A3CD4B3AE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2270C54F-7956-5FEC-2E1C-C7535280354C}"/>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位运算符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0E5B275B-35C4-53B2-EEF1-13196352DF49}"/>
              </a:ext>
            </a:extLst>
          </p:cNvPr>
          <p:cNvGrpSpPr/>
          <p:nvPr/>
        </p:nvGrpSpPr>
        <p:grpSpPr>
          <a:xfrm>
            <a:off x="2650561" y="1186003"/>
            <a:ext cx="470091" cy="103462"/>
            <a:chOff x="1232345" y="1247087"/>
            <a:chExt cx="449993" cy="103462"/>
          </a:xfrm>
        </p:grpSpPr>
        <p:sp>
          <p:nvSpPr>
            <p:cNvPr id="6" name="平行四边形 5">
              <a:extLst>
                <a:ext uri="{FF2B5EF4-FFF2-40B4-BE49-F238E27FC236}">
                  <a16:creationId xmlns:a16="http://schemas.microsoft.com/office/drawing/2014/main" id="{84FBAA17-E127-3C2A-2C4A-C013673E4274}"/>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7B21E35F-9B42-A4D3-CB08-3DA23A33839D}"/>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7C8AA4B7-FFC5-6C70-B11B-3FC22C0F7FB2}"/>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5530C0FA-709F-6453-2F66-4DC3AF07FC5F}"/>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88631E37-FE63-761D-074E-EA16EF11C846}"/>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4">
            <a:extLst>
              <a:ext uri="{FF2B5EF4-FFF2-40B4-BE49-F238E27FC236}">
                <a16:creationId xmlns:a16="http://schemas.microsoft.com/office/drawing/2014/main" id="{11CB595E-43CB-B98F-1AE0-D4393E057396}"/>
              </a:ext>
            </a:extLst>
          </p:cNvPr>
          <p:cNvSpPr>
            <a:spLocks noChangeArrowheads="1"/>
          </p:cNvSpPr>
          <p:nvPr/>
        </p:nvSpPr>
        <p:spPr bwMode="auto">
          <a:xfrm>
            <a:off x="575050" y="1432287"/>
            <a:ext cx="838993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a:t>位运算分为移位运算与按位逻辑运算 </a:t>
            </a:r>
          </a:p>
        </p:txBody>
      </p:sp>
      <p:sp>
        <p:nvSpPr>
          <p:cNvPr id="7" name="Rectangle 34">
            <a:extLst>
              <a:ext uri="{FF2B5EF4-FFF2-40B4-BE49-F238E27FC236}">
                <a16:creationId xmlns:a16="http://schemas.microsoft.com/office/drawing/2014/main" id="{11713089-F0A2-F9A7-EC05-CE77E0F1CC34}"/>
              </a:ext>
            </a:extLst>
          </p:cNvPr>
          <p:cNvSpPr>
            <a:spLocks noChangeArrowheads="1"/>
          </p:cNvSpPr>
          <p:nvPr/>
        </p:nvSpPr>
        <p:spPr bwMode="auto">
          <a:xfrm>
            <a:off x="467100" y="2554218"/>
            <a:ext cx="6579813"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algn="just" eaLnBrk="1" hangingPunct="1">
              <a:spcBef>
                <a:spcPct val="0"/>
              </a:spcBef>
              <a:buClrTx/>
              <a:buSzTx/>
              <a:buFont typeface="Arial" panose="020B0604020202020204" pitchFamily="34" charset="0"/>
              <a:buChar char="•"/>
            </a:pPr>
            <a:r>
              <a:rPr lang="zh-CN" altLang="en-US" sz="1800" dirty="0"/>
              <a:t>运算符 </a:t>
            </a:r>
            <a:r>
              <a:rPr lang="en-US" altLang="zh-CN" sz="1800" dirty="0"/>
              <a:t>~ </a:t>
            </a:r>
            <a:r>
              <a:rPr lang="zh-CN" altLang="en-US" sz="1800" dirty="0"/>
              <a:t>将操作数逐位取反，即将原来为</a:t>
            </a:r>
            <a:r>
              <a:rPr lang="en-US" altLang="zh-CN" sz="1800" dirty="0"/>
              <a:t>1</a:t>
            </a:r>
            <a:r>
              <a:rPr lang="zh-CN" altLang="en-US" sz="1800" dirty="0"/>
              <a:t>的位变为</a:t>
            </a:r>
            <a:r>
              <a:rPr lang="en-US" altLang="zh-CN" sz="1800" dirty="0"/>
              <a:t>0</a:t>
            </a:r>
            <a:r>
              <a:rPr lang="zh-CN" altLang="en-US" sz="1800" dirty="0"/>
              <a:t>，原来为</a:t>
            </a:r>
            <a:r>
              <a:rPr lang="en-US" altLang="zh-CN" sz="1800" dirty="0"/>
              <a:t>0</a:t>
            </a:r>
            <a:r>
              <a:rPr lang="zh-CN" altLang="en-US" sz="1800" dirty="0"/>
              <a:t>的位变为</a:t>
            </a:r>
            <a:r>
              <a:rPr lang="en-US" altLang="zh-CN" sz="1800" dirty="0"/>
              <a:t>1</a:t>
            </a:r>
            <a:r>
              <a:rPr lang="zh-CN" altLang="en-US" sz="1800" dirty="0"/>
              <a:t>。例如，按位求反</a:t>
            </a:r>
            <a:r>
              <a:rPr lang="en-US" altLang="zh-CN" sz="1800" dirty="0"/>
              <a:t>~c</a:t>
            </a:r>
            <a:r>
              <a:rPr lang="zh-CN" altLang="en-US" sz="1800" dirty="0"/>
              <a:t>的结果为</a:t>
            </a:r>
            <a:r>
              <a:rPr lang="en-US" altLang="zh-CN" sz="1800" dirty="0"/>
              <a:t>01111000</a:t>
            </a:r>
            <a:r>
              <a:rPr lang="zh-CN" altLang="en-US" sz="1800" dirty="0"/>
              <a:t>。 </a:t>
            </a:r>
          </a:p>
        </p:txBody>
      </p:sp>
      <p:sp>
        <p:nvSpPr>
          <p:cNvPr id="18" name="Rectangle 35">
            <a:extLst>
              <a:ext uri="{FF2B5EF4-FFF2-40B4-BE49-F238E27FC236}">
                <a16:creationId xmlns:a16="http://schemas.microsoft.com/office/drawing/2014/main" id="{119AF7E7-D58A-CD1F-95AC-7B05DFB1E61D}"/>
              </a:ext>
            </a:extLst>
          </p:cNvPr>
          <p:cNvSpPr>
            <a:spLocks noChangeArrowheads="1"/>
          </p:cNvSpPr>
          <p:nvPr/>
        </p:nvSpPr>
        <p:spPr bwMode="auto">
          <a:xfrm>
            <a:off x="440087" y="3342007"/>
            <a:ext cx="6824713" cy="99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algn="just">
              <a:spcBef>
                <a:spcPct val="0"/>
              </a:spcBef>
              <a:buClrTx/>
              <a:buSzTx/>
              <a:buFont typeface="Arial" panose="020B0604020202020204" pitchFamily="34" charset="0"/>
              <a:buChar char="•"/>
            </a:pPr>
            <a:r>
              <a:rPr lang="zh-CN" altLang="en-US" sz="1800" dirty="0"/>
              <a:t>运算符 ＆ 将两个操作数对应位逐一地进行逻辑与运算。与运算的规则为“见零则零”，即两个数中只要有一个为</a:t>
            </a:r>
            <a:r>
              <a:rPr lang="en-US" altLang="zh-CN" sz="1800" dirty="0"/>
              <a:t>0</a:t>
            </a:r>
            <a:r>
              <a:rPr lang="zh-CN" altLang="en-US" sz="1800" dirty="0"/>
              <a:t>，则其逻辑与的结果就为</a:t>
            </a:r>
            <a:r>
              <a:rPr lang="en-US" altLang="zh-CN" sz="1800" dirty="0"/>
              <a:t>0</a:t>
            </a:r>
            <a:r>
              <a:rPr lang="zh-CN" altLang="en-US" sz="1800" dirty="0"/>
              <a:t>。 </a:t>
            </a:r>
          </a:p>
        </p:txBody>
      </p:sp>
      <p:sp>
        <p:nvSpPr>
          <p:cNvPr id="19" name="Rectangle 37">
            <a:extLst>
              <a:ext uri="{FF2B5EF4-FFF2-40B4-BE49-F238E27FC236}">
                <a16:creationId xmlns:a16="http://schemas.microsoft.com/office/drawing/2014/main" id="{FED14BC8-A6BB-A981-803B-B2054A84164A}"/>
              </a:ext>
            </a:extLst>
          </p:cNvPr>
          <p:cNvSpPr>
            <a:spLocks noChangeArrowheads="1"/>
          </p:cNvSpPr>
          <p:nvPr/>
        </p:nvSpPr>
        <p:spPr bwMode="auto">
          <a:xfrm>
            <a:off x="440086" y="4340221"/>
            <a:ext cx="9694513"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Arial" panose="020B0604020202020204" pitchFamily="34" charset="0"/>
              <a:buChar char="•"/>
            </a:pPr>
            <a:r>
              <a:rPr lang="zh-CN" altLang="en-US" sz="1800" dirty="0"/>
              <a:t>运算符 </a:t>
            </a:r>
            <a:r>
              <a:rPr lang="en-US" altLang="zh-CN" sz="1800" dirty="0"/>
              <a:t>| </a:t>
            </a:r>
            <a:r>
              <a:rPr lang="zh-CN" altLang="en-US" sz="1800" dirty="0"/>
              <a:t>将两个操作数对应位逐一地进行逻辑或运算。逻辑或运算的规则为“见壹则壹”，即两个数中只要有一个为</a:t>
            </a:r>
            <a:r>
              <a:rPr lang="en-US" altLang="zh-CN" sz="1800" dirty="0"/>
              <a:t>1</a:t>
            </a:r>
            <a:r>
              <a:rPr lang="zh-CN" altLang="en-US" sz="1800" dirty="0"/>
              <a:t>，则其逻辑或的结果就为</a:t>
            </a:r>
            <a:r>
              <a:rPr lang="en-US" altLang="zh-CN" sz="1800" dirty="0"/>
              <a:t>1</a:t>
            </a:r>
            <a:r>
              <a:rPr lang="zh-CN" altLang="en-US" sz="1800" dirty="0"/>
              <a:t>。 </a:t>
            </a:r>
          </a:p>
        </p:txBody>
      </p:sp>
      <p:graphicFrame>
        <p:nvGraphicFramePr>
          <p:cNvPr id="21" name="Group 271">
            <a:extLst>
              <a:ext uri="{FF2B5EF4-FFF2-40B4-BE49-F238E27FC236}">
                <a16:creationId xmlns:a16="http://schemas.microsoft.com/office/drawing/2014/main" id="{E426CBB7-8036-7A1F-A639-4959110AFB23}"/>
              </a:ext>
            </a:extLst>
          </p:cNvPr>
          <p:cNvGraphicFramePr>
            <a:graphicFrameLocks/>
          </p:cNvGraphicFramePr>
          <p:nvPr>
            <p:extLst>
              <p:ext uri="{D42A27DB-BD31-4B8C-83A1-F6EECF244321}">
                <p14:modId xmlns:p14="http://schemas.microsoft.com/office/powerpoint/2010/main" val="1144026457"/>
              </p:ext>
            </p:extLst>
          </p:nvPr>
        </p:nvGraphicFramePr>
        <p:xfrm>
          <a:off x="7264800" y="1326998"/>
          <a:ext cx="4105275" cy="2863854"/>
        </p:xfrm>
        <a:graphic>
          <a:graphicData uri="http://schemas.openxmlformats.org/drawingml/2006/table">
            <a:tbl>
              <a:tblPr/>
              <a:tblGrid>
                <a:gridCol w="971550">
                  <a:extLst>
                    <a:ext uri="{9D8B030D-6E8A-4147-A177-3AD203B41FA5}">
                      <a16:colId xmlns:a16="http://schemas.microsoft.com/office/drawing/2014/main" val="20000"/>
                    </a:ext>
                  </a:extLst>
                </a:gridCol>
                <a:gridCol w="973137">
                  <a:extLst>
                    <a:ext uri="{9D8B030D-6E8A-4147-A177-3AD203B41FA5}">
                      <a16:colId xmlns:a16="http://schemas.microsoft.com/office/drawing/2014/main" val="20001"/>
                    </a:ext>
                  </a:extLst>
                </a:gridCol>
                <a:gridCol w="971550">
                  <a:extLst>
                    <a:ext uri="{9D8B030D-6E8A-4147-A177-3AD203B41FA5}">
                      <a16:colId xmlns:a16="http://schemas.microsoft.com/office/drawing/2014/main" val="20002"/>
                    </a:ext>
                  </a:extLst>
                </a:gridCol>
                <a:gridCol w="1189038">
                  <a:extLst>
                    <a:ext uri="{9D8B030D-6E8A-4147-A177-3AD203B41FA5}">
                      <a16:colId xmlns:a16="http://schemas.microsoft.com/office/drawing/2014/main" val="20003"/>
                    </a:ext>
                  </a:extLst>
                </a:gridCol>
              </a:tblGrid>
              <a:tr h="40912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优先级</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运算符</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含义</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结合性</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41" marB="82641"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40912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2</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位求反</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从右向左</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9121">
                <a:tc rowSpan="2">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6</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&lt;&lt;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左移</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5">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从左向右</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121">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&gt;&gt;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右移</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3"/>
                  </a:ext>
                </a:extLst>
              </a:tr>
              <a:tr h="40912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9</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&amp;</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位与</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4"/>
                  </a:ext>
                </a:extLst>
              </a:tr>
              <a:tr h="40912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10</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位异或</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5"/>
                  </a:ext>
                </a:extLst>
              </a:tr>
              <a:tr h="40912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11</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位或</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41" marB="826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06"/>
                  </a:ext>
                </a:extLst>
              </a:tr>
            </a:tbl>
          </a:graphicData>
        </a:graphic>
      </p:graphicFrame>
      <p:sp>
        <p:nvSpPr>
          <p:cNvPr id="22" name="Rectangle 272">
            <a:extLst>
              <a:ext uri="{FF2B5EF4-FFF2-40B4-BE49-F238E27FC236}">
                <a16:creationId xmlns:a16="http://schemas.microsoft.com/office/drawing/2014/main" id="{BCB66164-CFDB-2112-57D2-254FE1C7AEA0}"/>
              </a:ext>
            </a:extLst>
          </p:cNvPr>
          <p:cNvSpPr>
            <a:spLocks noChangeArrowheads="1"/>
          </p:cNvSpPr>
          <p:nvPr/>
        </p:nvSpPr>
        <p:spPr bwMode="auto">
          <a:xfrm>
            <a:off x="1338772" y="1798597"/>
            <a:ext cx="6088005"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unsigned char c(135),d (43);</a:t>
            </a:r>
          </a:p>
          <a:p>
            <a:pPr>
              <a:spcBef>
                <a:spcPct val="0"/>
              </a:spcBef>
              <a:buClrTx/>
              <a:buSzTx/>
              <a:buFontTx/>
              <a:buNone/>
            </a:pPr>
            <a:r>
              <a:rPr lang="zh-CN" altLang="en-US" sz="1800" dirty="0"/>
              <a:t>二进制表示分别为</a:t>
            </a:r>
            <a:r>
              <a:rPr lang="en-US" altLang="zh-CN" sz="1800" dirty="0"/>
              <a:t>10000111</a:t>
            </a:r>
            <a:r>
              <a:rPr lang="zh-CN" altLang="en-US" sz="1800" dirty="0"/>
              <a:t>和</a:t>
            </a:r>
            <a:r>
              <a:rPr lang="en-US" altLang="zh-CN" sz="1800" dirty="0"/>
              <a:t>00101011</a:t>
            </a:r>
            <a:r>
              <a:rPr lang="zh-CN" altLang="en-US" sz="1800" dirty="0"/>
              <a:t>。</a:t>
            </a:r>
          </a:p>
        </p:txBody>
      </p:sp>
      <p:sp>
        <p:nvSpPr>
          <p:cNvPr id="23" name="Rectangle 273">
            <a:extLst>
              <a:ext uri="{FF2B5EF4-FFF2-40B4-BE49-F238E27FC236}">
                <a16:creationId xmlns:a16="http://schemas.microsoft.com/office/drawing/2014/main" id="{DB5CC189-A303-B6C7-1772-EC809B9F5C50}"/>
              </a:ext>
            </a:extLst>
          </p:cNvPr>
          <p:cNvSpPr>
            <a:spLocks noChangeArrowheads="1"/>
          </p:cNvSpPr>
          <p:nvPr/>
        </p:nvSpPr>
        <p:spPr bwMode="auto">
          <a:xfrm>
            <a:off x="432174" y="5162416"/>
            <a:ext cx="9755766"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Arial" panose="020B0604020202020204" pitchFamily="34" charset="0"/>
              <a:buChar char="•"/>
            </a:pPr>
            <a:r>
              <a:rPr lang="zh-CN" altLang="en-US" sz="1800" dirty="0"/>
              <a:t>运算符 </a:t>
            </a:r>
            <a:r>
              <a:rPr lang="en-US" altLang="zh-CN" sz="1800" dirty="0"/>
              <a:t>^ </a:t>
            </a:r>
            <a:r>
              <a:rPr lang="zh-CN" altLang="en-US" sz="1800" dirty="0"/>
              <a:t>将两个操作数对应位逐一地进行逻辑异或运算。逻辑异或运算的规则为“同则零，异则壹”，即两个数只要不同，则其逻辑异或的结果就为</a:t>
            </a:r>
            <a:r>
              <a:rPr lang="en-US" altLang="zh-CN" sz="1800" dirty="0"/>
              <a:t>1</a:t>
            </a:r>
            <a:r>
              <a:rPr lang="zh-CN" altLang="en-US" sz="1800" dirty="0"/>
              <a:t>；否则为</a:t>
            </a:r>
            <a:r>
              <a:rPr lang="en-US" altLang="zh-CN" sz="1800" dirty="0"/>
              <a:t>0</a:t>
            </a:r>
            <a:r>
              <a:rPr lang="zh-CN" altLang="en-US" sz="1800" dirty="0"/>
              <a:t>。 </a:t>
            </a:r>
          </a:p>
        </p:txBody>
      </p:sp>
    </p:spTree>
    <p:extLst>
      <p:ext uri="{BB962C8B-B14F-4D97-AF65-F5344CB8AC3E}">
        <p14:creationId xmlns:p14="http://schemas.microsoft.com/office/powerpoint/2010/main" val="1320652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23F66-550E-2A6F-B91E-2F8D6348B66E}"/>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F9F972DC-D03D-2C07-352D-757CDB36C35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57BF5071-29E9-F345-C99F-4FFE6FAA2B7D}"/>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位运算符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6864EDB5-0ECA-42EC-81FB-5B7FED66DAB2}"/>
              </a:ext>
            </a:extLst>
          </p:cNvPr>
          <p:cNvGrpSpPr/>
          <p:nvPr/>
        </p:nvGrpSpPr>
        <p:grpSpPr>
          <a:xfrm>
            <a:off x="2650561" y="1186003"/>
            <a:ext cx="470091" cy="103462"/>
            <a:chOff x="1232345" y="1247087"/>
            <a:chExt cx="449993" cy="103462"/>
          </a:xfrm>
        </p:grpSpPr>
        <p:sp>
          <p:nvSpPr>
            <p:cNvPr id="6" name="平行四边形 5">
              <a:extLst>
                <a:ext uri="{FF2B5EF4-FFF2-40B4-BE49-F238E27FC236}">
                  <a16:creationId xmlns:a16="http://schemas.microsoft.com/office/drawing/2014/main" id="{14FDEDD7-03CB-B920-B9D2-847306354E69}"/>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80AB08D8-95F8-0471-20B5-01FA17D1B995}"/>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C1B8D886-FFE9-03AF-94BE-7B4C7C721416}"/>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042427E0-6699-2578-7BB1-836ED629C21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BE979785-BDF5-8BAA-9C24-D0E45292B8B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6">
            <a:extLst>
              <a:ext uri="{FF2B5EF4-FFF2-40B4-BE49-F238E27FC236}">
                <a16:creationId xmlns:a16="http://schemas.microsoft.com/office/drawing/2014/main" id="{5013F620-2EA0-5295-1709-933FA07B1D98}"/>
              </a:ext>
            </a:extLst>
          </p:cNvPr>
          <p:cNvSpPr>
            <a:spLocks noChangeArrowheads="1"/>
          </p:cNvSpPr>
          <p:nvPr/>
        </p:nvSpPr>
        <p:spPr bwMode="auto">
          <a:xfrm>
            <a:off x="555308" y="1629617"/>
            <a:ext cx="10578752" cy="99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algn="just">
              <a:spcBef>
                <a:spcPct val="0"/>
              </a:spcBef>
              <a:buClrTx/>
              <a:buSzTx/>
              <a:buFont typeface="Arial" panose="020B0604020202020204" pitchFamily="34" charset="0"/>
              <a:buChar char="•"/>
            </a:pPr>
            <a:r>
              <a:rPr lang="zh-CN" altLang="en-US" sz="1800" dirty="0"/>
              <a:t>运算符 </a:t>
            </a:r>
            <a:r>
              <a:rPr lang="en-US" altLang="zh-CN" sz="1800" dirty="0"/>
              <a:t>&lt;&lt; </a:t>
            </a:r>
            <a:r>
              <a:rPr lang="zh-CN" altLang="en-US" sz="1800" dirty="0"/>
              <a:t>将左操作数向左移动其右操作数所指定的位数，移出的位补以</a:t>
            </a:r>
            <a:r>
              <a:rPr lang="en-US" altLang="zh-CN" sz="1800" dirty="0"/>
              <a:t>0</a:t>
            </a:r>
            <a:r>
              <a:rPr lang="zh-CN" altLang="en-US" sz="1800" dirty="0"/>
              <a:t>。将一个数左移一位，相当将该数乘以</a:t>
            </a:r>
            <a:r>
              <a:rPr lang="en-US" altLang="zh-CN" sz="1800" dirty="0"/>
              <a:t>2</a:t>
            </a:r>
            <a:r>
              <a:rPr lang="zh-CN" altLang="en-US" sz="1800" dirty="0"/>
              <a:t>；左移两位，相当将该数乘以</a:t>
            </a:r>
            <a:r>
              <a:rPr lang="en-US" altLang="zh-CN" sz="1800" dirty="0"/>
              <a:t>4</a:t>
            </a:r>
            <a:r>
              <a:rPr lang="zh-CN" altLang="en-US" sz="1800" dirty="0"/>
              <a:t>。一般说来，将一个数左移</a:t>
            </a:r>
            <a:r>
              <a:rPr lang="en-US" altLang="zh-CN" sz="1800" dirty="0"/>
              <a:t>n</a:t>
            </a:r>
            <a:r>
              <a:rPr lang="zh-CN" altLang="en-US" sz="1800" dirty="0"/>
              <a:t>位，就相当将该数乘以</a:t>
            </a:r>
            <a:r>
              <a:rPr lang="en-US" altLang="zh-CN" sz="1800" dirty="0"/>
              <a:t>2</a:t>
            </a:r>
            <a:r>
              <a:rPr lang="en-US" altLang="zh-CN" sz="1800" baseline="30000" dirty="0"/>
              <a:t>n</a:t>
            </a:r>
            <a:r>
              <a:rPr lang="zh-CN" altLang="en-US" sz="1800" dirty="0"/>
              <a:t>。所以，在程序中，常用左移位来进行快速的乘法运算。</a:t>
            </a:r>
          </a:p>
        </p:txBody>
      </p:sp>
      <p:sp>
        <p:nvSpPr>
          <p:cNvPr id="7" name="Rectangle 7">
            <a:extLst>
              <a:ext uri="{FF2B5EF4-FFF2-40B4-BE49-F238E27FC236}">
                <a16:creationId xmlns:a16="http://schemas.microsoft.com/office/drawing/2014/main" id="{B08F2BD2-68CB-DEF8-A524-6DAAC2C269DD}"/>
              </a:ext>
            </a:extLst>
          </p:cNvPr>
          <p:cNvSpPr>
            <a:spLocks noChangeArrowheads="1"/>
          </p:cNvSpPr>
          <p:nvPr/>
        </p:nvSpPr>
        <p:spPr bwMode="auto">
          <a:xfrm>
            <a:off x="591820" y="2684349"/>
            <a:ext cx="1054224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algn="just">
              <a:spcBef>
                <a:spcPct val="0"/>
              </a:spcBef>
              <a:buClrTx/>
              <a:buSzTx/>
              <a:buFont typeface="Arial" panose="020B0604020202020204" pitchFamily="34" charset="0"/>
              <a:buChar char="•"/>
            </a:pPr>
            <a:r>
              <a:rPr lang="en-US" altLang="zh-CN" sz="1800" dirty="0"/>
              <a:t>&gt;&gt; </a:t>
            </a:r>
            <a:r>
              <a:rPr lang="zh-CN" altLang="en-US" sz="1800" dirty="0"/>
              <a:t>将左操作数向右移动其右操作数所要求的位数，移出的位补以</a:t>
            </a:r>
            <a:r>
              <a:rPr lang="en-US" altLang="zh-CN" sz="1800" dirty="0"/>
              <a:t>0</a:t>
            </a:r>
            <a:r>
              <a:rPr lang="zh-CN" altLang="en-US" sz="1800" dirty="0"/>
              <a:t>。将一个数右移</a:t>
            </a:r>
            <a:r>
              <a:rPr lang="en-US" altLang="zh-CN" sz="1800" dirty="0"/>
              <a:t>n</a:t>
            </a:r>
            <a:r>
              <a:rPr lang="zh-CN" altLang="en-US" sz="1800" dirty="0"/>
              <a:t>位，相当于将该数除以</a:t>
            </a:r>
            <a:r>
              <a:rPr lang="en-US" altLang="zh-CN" sz="1800" dirty="0"/>
              <a:t>2</a:t>
            </a:r>
            <a:r>
              <a:rPr lang="en-US" altLang="zh-CN" sz="1800" baseline="30000" dirty="0"/>
              <a:t>n</a:t>
            </a:r>
            <a:r>
              <a:rPr lang="zh-CN" altLang="en-US" sz="1800" dirty="0"/>
              <a:t>。这与整型和字符型数据的除法运算完全一致，所以在程序中常用右移位来进行快速的除法运算。 </a:t>
            </a:r>
          </a:p>
        </p:txBody>
      </p:sp>
      <p:graphicFrame>
        <p:nvGraphicFramePr>
          <p:cNvPr id="11" name="Object 52">
            <a:extLst>
              <a:ext uri="{FF2B5EF4-FFF2-40B4-BE49-F238E27FC236}">
                <a16:creationId xmlns:a16="http://schemas.microsoft.com/office/drawing/2014/main" id="{F772E267-4357-F4AE-43CA-32B41F172195}"/>
              </a:ext>
            </a:extLst>
          </p:cNvPr>
          <p:cNvGraphicFramePr>
            <a:graphicFrameLocks/>
          </p:cNvGraphicFramePr>
          <p:nvPr>
            <p:extLst>
              <p:ext uri="{D42A27DB-BD31-4B8C-83A1-F6EECF244321}">
                <p14:modId xmlns:p14="http://schemas.microsoft.com/office/powerpoint/2010/main" val="3235653884"/>
              </p:ext>
            </p:extLst>
          </p:nvPr>
        </p:nvGraphicFramePr>
        <p:xfrm>
          <a:off x="2233612" y="3332163"/>
          <a:ext cx="7724775" cy="3165475"/>
        </p:xfrm>
        <a:graphic>
          <a:graphicData uri="http://schemas.openxmlformats.org/presentationml/2006/ole">
            <mc:AlternateContent xmlns:mc="http://schemas.openxmlformats.org/markup-compatibility/2006">
              <mc:Choice xmlns:v="urn:schemas-microsoft-com:vml" Requires="v">
                <p:oleObj r:id="rId3" imgW="4795200" imgH="1972800" progId="Word.Picture.8">
                  <p:embed/>
                </p:oleObj>
              </mc:Choice>
              <mc:Fallback>
                <p:oleObj r:id="rId3" imgW="4795200" imgH="1972800" progId="Word.Picture.8">
                  <p:embed/>
                  <p:pic>
                    <p:nvPicPr>
                      <p:cNvPr id="329780" name="Object 52">
                        <a:extLst>
                          <a:ext uri="{FF2B5EF4-FFF2-40B4-BE49-F238E27FC236}">
                            <a16:creationId xmlns:a16="http://schemas.microsoft.com/office/drawing/2014/main" id="{BBE1D669-85FA-3EDD-35DB-A3F0E8801DE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3612" y="3332163"/>
                        <a:ext cx="7724775"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23" name="组合 22">
            <a:extLst>
              <a:ext uri="{FF2B5EF4-FFF2-40B4-BE49-F238E27FC236}">
                <a16:creationId xmlns:a16="http://schemas.microsoft.com/office/drawing/2014/main" id="{BD596737-EBF9-A0C1-FA28-DA8ACB7B1683}"/>
              </a:ext>
            </a:extLst>
          </p:cNvPr>
          <p:cNvGrpSpPr/>
          <p:nvPr/>
        </p:nvGrpSpPr>
        <p:grpSpPr>
          <a:xfrm>
            <a:off x="900848" y="3930952"/>
            <a:ext cx="10346272" cy="2500328"/>
            <a:chOff x="900848" y="3930952"/>
            <a:chExt cx="10346272" cy="2500328"/>
          </a:xfrm>
        </p:grpSpPr>
        <p:sp>
          <p:nvSpPr>
            <p:cNvPr id="19" name="矩形: 圆角 18">
              <a:extLst>
                <a:ext uri="{FF2B5EF4-FFF2-40B4-BE49-F238E27FC236}">
                  <a16:creationId xmlns:a16="http://schemas.microsoft.com/office/drawing/2014/main" id="{047E81BD-C937-630C-A041-E41575D6A689}"/>
                </a:ext>
              </a:extLst>
            </p:cNvPr>
            <p:cNvSpPr/>
            <p:nvPr/>
          </p:nvSpPr>
          <p:spPr>
            <a:xfrm>
              <a:off x="900848" y="3930952"/>
              <a:ext cx="10346272" cy="2500328"/>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317531F2-1326-ABEF-8ACF-647D5D4C3013}"/>
                </a:ext>
              </a:extLst>
            </p:cNvPr>
            <p:cNvSpPr txBox="1"/>
            <p:nvPr/>
          </p:nvSpPr>
          <p:spPr>
            <a:xfrm>
              <a:off x="986321" y="3930952"/>
              <a:ext cx="10134359" cy="2307748"/>
            </a:xfrm>
            <a:prstGeom prst="rect">
              <a:avLst/>
            </a:prstGeom>
            <a:noFill/>
          </p:spPr>
          <p:txBody>
            <a:bodyPr wrap="square">
              <a:spAutoFit/>
            </a:bodyPr>
            <a:lstStyle/>
            <a:p>
              <a:pPr marL="285750" indent="-285750">
                <a:lnSpc>
                  <a:spcPct val="130000"/>
                </a:lnSpc>
                <a:buFont typeface="Arial" panose="020B0604020202020204" pitchFamily="34" charset="0"/>
                <a:buChar char="•"/>
              </a:pPr>
              <a:r>
                <a:rPr lang="zh-CN" altLang="en-US" sz="1600" dirty="0"/>
                <a:t>位运算符是对其操作数按其二进制形式逐位地进行逻辑运算或移位操作的, 运算对象为bool、char、short、int等类型数, 但不得是实型数据。 </a:t>
              </a:r>
              <a:endParaRPr lang="en-US" altLang="zh-CN" sz="1600" dirty="0"/>
            </a:p>
            <a:p>
              <a:pPr marL="285750" indent="-285750">
                <a:lnSpc>
                  <a:spcPct val="130000"/>
                </a:lnSpc>
                <a:buFont typeface="Arial" panose="020B0604020202020204" pitchFamily="34" charset="0"/>
                <a:buChar char="•"/>
              </a:pPr>
              <a:r>
                <a:rPr lang="zh-CN" altLang="en-US" sz="1600" dirty="0"/>
                <a:t>用移位方法进行乘法运算时，同样要注意溢出问题。 </a:t>
              </a:r>
              <a:endParaRPr lang="en-US" altLang="zh-CN" sz="1600" dirty="0"/>
            </a:p>
            <a:p>
              <a:pPr marL="285750" indent="-285750">
                <a:lnSpc>
                  <a:spcPct val="130000"/>
                </a:lnSpc>
                <a:buFont typeface="Arial" panose="020B0604020202020204" pitchFamily="34" charset="0"/>
                <a:buChar char="•"/>
              </a:pPr>
              <a:r>
                <a:rPr lang="zh-CN" altLang="en-US" sz="1600" dirty="0"/>
                <a:t>按位左移运算符与插入运算符同形(同一个符号)，按位右移运算符与提取运算符同形。那么编译器是如何来区分cout&lt;&lt;7&lt;&lt;3；是将7左移3位，还是向屏幕上输出7、3呢? 编译器将把该表达式解释成向屏幕输出7、3，这是由于cout是C++语言中预定义的输出流类的对象，在该对象所属的类中，对运算符&lt;&lt;所执行的操作进行了新的定义。对于按位右移与提取运算符，编译器也是按此原则解释。 </a:t>
              </a:r>
            </a:p>
          </p:txBody>
        </p:sp>
      </p:grpSp>
    </p:spTree>
    <p:extLst>
      <p:ext uri="{BB962C8B-B14F-4D97-AF65-F5344CB8AC3E}">
        <p14:creationId xmlns:p14="http://schemas.microsoft.com/office/powerpoint/2010/main" val="359095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84FC5-AE0A-814E-51C3-2C95C69EAFD2}"/>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A51D6085-591A-38E8-DC23-6B88F43C324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C4D10803-6B57-1E59-C290-CD0E673F11E8}"/>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赋值运算符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37B0778E-CDBD-2F1C-86F0-5FBA9B01FA68}"/>
              </a:ext>
            </a:extLst>
          </p:cNvPr>
          <p:cNvGrpSpPr/>
          <p:nvPr/>
        </p:nvGrpSpPr>
        <p:grpSpPr>
          <a:xfrm>
            <a:off x="2922026" y="1186003"/>
            <a:ext cx="470091" cy="103462"/>
            <a:chOff x="1232345" y="1247087"/>
            <a:chExt cx="449993" cy="103462"/>
          </a:xfrm>
        </p:grpSpPr>
        <p:sp>
          <p:nvSpPr>
            <p:cNvPr id="6" name="平行四边形 5">
              <a:extLst>
                <a:ext uri="{FF2B5EF4-FFF2-40B4-BE49-F238E27FC236}">
                  <a16:creationId xmlns:a16="http://schemas.microsoft.com/office/drawing/2014/main" id="{0EC7FFC4-1959-58BD-0098-C0123BDEB751}"/>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E740B7A2-EC71-66B3-C618-24F29E87F8AC}"/>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F045D96E-B7EE-3ED1-C25C-158FE2846097}"/>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F0D955D0-64E5-95E1-9922-802AF1392E90}"/>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DC3B6BAB-D59C-8750-AE9B-57C7CB5931F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4">
            <a:extLst>
              <a:ext uri="{FF2B5EF4-FFF2-40B4-BE49-F238E27FC236}">
                <a16:creationId xmlns:a16="http://schemas.microsoft.com/office/drawing/2014/main" id="{15EB0FB8-F226-E2DA-D89D-CFB950DC72E4}"/>
              </a:ext>
            </a:extLst>
          </p:cNvPr>
          <p:cNvSpPr>
            <a:spLocks noChangeArrowheads="1"/>
          </p:cNvSpPr>
          <p:nvPr/>
        </p:nvSpPr>
        <p:spPr bwMode="auto">
          <a:xfrm rot="16200000">
            <a:off x="5789822" y="56048"/>
            <a:ext cx="622339" cy="259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t>赋值运算符表</a:t>
            </a:r>
          </a:p>
        </p:txBody>
      </p:sp>
      <p:graphicFrame>
        <p:nvGraphicFramePr>
          <p:cNvPr id="7" name="Group 341">
            <a:extLst>
              <a:ext uri="{FF2B5EF4-FFF2-40B4-BE49-F238E27FC236}">
                <a16:creationId xmlns:a16="http://schemas.microsoft.com/office/drawing/2014/main" id="{5554CE0D-0B38-E7F0-3340-61EA81860763}"/>
              </a:ext>
            </a:extLst>
          </p:cNvPr>
          <p:cNvGraphicFramePr>
            <a:graphicFrameLocks/>
          </p:cNvGraphicFramePr>
          <p:nvPr>
            <p:extLst>
              <p:ext uri="{D42A27DB-BD31-4B8C-83A1-F6EECF244321}">
                <p14:modId xmlns:p14="http://schemas.microsoft.com/office/powerpoint/2010/main" val="187871623"/>
              </p:ext>
            </p:extLst>
          </p:nvPr>
        </p:nvGraphicFramePr>
        <p:xfrm>
          <a:off x="2403641" y="1562088"/>
          <a:ext cx="6877050" cy="4910160"/>
        </p:xfrm>
        <a:graphic>
          <a:graphicData uri="http://schemas.openxmlformats.org/drawingml/2006/table">
            <a:tbl>
              <a:tblPr/>
              <a:tblGrid>
                <a:gridCol w="966787">
                  <a:extLst>
                    <a:ext uri="{9D8B030D-6E8A-4147-A177-3AD203B41FA5}">
                      <a16:colId xmlns:a16="http://schemas.microsoft.com/office/drawing/2014/main" val="20000"/>
                    </a:ext>
                  </a:extLst>
                </a:gridCol>
                <a:gridCol w="966788">
                  <a:extLst>
                    <a:ext uri="{9D8B030D-6E8A-4147-A177-3AD203B41FA5}">
                      <a16:colId xmlns:a16="http://schemas.microsoft.com/office/drawing/2014/main" val="20001"/>
                    </a:ext>
                  </a:extLst>
                </a:gridCol>
                <a:gridCol w="1362075">
                  <a:extLst>
                    <a:ext uri="{9D8B030D-6E8A-4147-A177-3AD203B41FA5}">
                      <a16:colId xmlns:a16="http://schemas.microsoft.com/office/drawing/2014/main" val="20002"/>
                    </a:ext>
                  </a:extLst>
                </a:gridCol>
                <a:gridCol w="2363787">
                  <a:extLst>
                    <a:ext uri="{9D8B030D-6E8A-4147-A177-3AD203B41FA5}">
                      <a16:colId xmlns:a16="http://schemas.microsoft.com/office/drawing/2014/main" val="20003"/>
                    </a:ext>
                  </a:extLst>
                </a:gridCol>
                <a:gridCol w="1217613">
                  <a:extLst>
                    <a:ext uri="{9D8B030D-6E8A-4147-A177-3AD203B41FA5}">
                      <a16:colId xmlns:a16="http://schemas.microsoft.com/office/drawing/2014/main" val="20004"/>
                    </a:ext>
                  </a:extLst>
                </a:gridCol>
              </a:tblGrid>
              <a:tr h="40917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优先级</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运算符</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含义</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举例</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结合性</a:t>
                      </a:r>
                      <a:endParaRPr kumimoji="1" lang="zh-CN" altLang="en-US" sz="1600" b="0"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180000" marR="162000" marT="82670" marB="8267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09178">
                <a:tc rowSpan="11">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15</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endParaRPr kumimoji="0" lang="zh-CN"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11">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从右向左</a:t>
                      </a:r>
                      <a:endPar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乘赋值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 </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2"/>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除赋值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 </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3"/>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取余赋值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en-US" altLang="zh-CN" sz="16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 </a:t>
                      </a: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en-US" altLang="zh-CN" sz="16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1"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en-US" altLang="zh-CN" sz="1600" b="0" i="0" u="none" strike="noStrike" cap="none" normalizeH="0" baseline="0" dirty="0" err="1">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1"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4"/>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加赋值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5"/>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减赋值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 </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6"/>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&lt;&lt;=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左移赋值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a&lt;&lt;</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a&lt;&lt;b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7"/>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&gt;&gt;=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右移赋值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a&gt;&gt;</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a&gt;&gt;b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8"/>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&amp;=</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位与赋值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a&amp;=b</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a&amp;b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09"/>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位异或赋值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a:t>
                      </a:r>
                      <a:endParaRPr kumimoji="1"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10"/>
                  </a:ext>
                </a:extLst>
              </a:tr>
              <a:tr h="40917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位或赋值</a:t>
                      </a:r>
                      <a:endParaRPr kumimoji="1"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a:t>
                      </a: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等价于</a:t>
                      </a:r>
                      <a:r>
                        <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1"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a:t>
                      </a:r>
                      <a:endParaRPr kumimoji="1"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70" marB="826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CN"/>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160299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044E6-3DED-CA3A-225D-817CF1E0CD72}"/>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30B25C86-C01B-3272-BC81-0C87BEE9D713}"/>
              </a:ext>
            </a:extLst>
          </p:cNvPr>
          <p:cNvSpPr/>
          <p:nvPr/>
        </p:nvSpPr>
        <p:spPr>
          <a:xfrm>
            <a:off x="3449268" y="1913076"/>
            <a:ext cx="3172230" cy="46678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709D958E-1080-3814-2BB3-E88EA4BA405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3" name="core goal text">
            <a:extLst>
              <a:ext uri="{FF2B5EF4-FFF2-40B4-BE49-F238E27FC236}">
                <a16:creationId xmlns:a16="http://schemas.microsoft.com/office/drawing/2014/main" id="{BF89E959-2B6E-0DB5-CD6D-62F410D892B3}"/>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赋值运算符</a:t>
            </a:r>
            <a:endParaRPr lang="zh-CN" sz="2400" b="1" dirty="0">
              <a:solidFill>
                <a:srgbClr val="1C51C8"/>
              </a:solidFill>
            </a:endParaRPr>
          </a:p>
        </p:txBody>
      </p:sp>
      <p:grpSp>
        <p:nvGrpSpPr>
          <p:cNvPr id="5" name="组合 4">
            <a:extLst>
              <a:ext uri="{FF2B5EF4-FFF2-40B4-BE49-F238E27FC236}">
                <a16:creationId xmlns:a16="http://schemas.microsoft.com/office/drawing/2014/main" id="{1866133B-D5AD-A040-E7B5-83F81FBF7E88}"/>
              </a:ext>
            </a:extLst>
          </p:cNvPr>
          <p:cNvGrpSpPr/>
          <p:nvPr/>
        </p:nvGrpSpPr>
        <p:grpSpPr>
          <a:xfrm>
            <a:off x="2979176" y="1186003"/>
            <a:ext cx="470091" cy="103462"/>
            <a:chOff x="1232345" y="1247087"/>
            <a:chExt cx="449993" cy="103462"/>
          </a:xfrm>
        </p:grpSpPr>
        <p:sp>
          <p:nvSpPr>
            <p:cNvPr id="6" name="平行四边形 5">
              <a:extLst>
                <a:ext uri="{FF2B5EF4-FFF2-40B4-BE49-F238E27FC236}">
                  <a16:creationId xmlns:a16="http://schemas.microsoft.com/office/drawing/2014/main" id="{23EC587D-F9A0-8FF5-69AF-B9F8FF2E0BEA}"/>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FB3AA27E-3F90-0937-BDAB-C742B708F244}"/>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0A1D54F7-23CB-C792-D7C5-0D5A16C8F337}"/>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3245F1E1-70B8-1AF9-6848-64CCE5F07A2D}"/>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91D337DA-056B-5C57-B971-7E41FFBEDD79}"/>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9">
            <a:extLst>
              <a:ext uri="{FF2B5EF4-FFF2-40B4-BE49-F238E27FC236}">
                <a16:creationId xmlns:a16="http://schemas.microsoft.com/office/drawing/2014/main" id="{4569B7C9-D80C-53FC-680D-B063D98AAB5B}"/>
              </a:ext>
            </a:extLst>
          </p:cNvPr>
          <p:cNvSpPr>
            <a:spLocks noChangeArrowheads="1"/>
          </p:cNvSpPr>
          <p:nvPr/>
        </p:nvSpPr>
        <p:spPr bwMode="auto">
          <a:xfrm>
            <a:off x="726451" y="1468861"/>
            <a:ext cx="3744912"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t>简单赋值运算符的使用格式</a:t>
            </a:r>
            <a:r>
              <a:rPr lang="en-US" altLang="zh-CN" sz="1800" dirty="0"/>
              <a:t>:</a:t>
            </a:r>
          </a:p>
        </p:txBody>
      </p:sp>
      <p:sp>
        <p:nvSpPr>
          <p:cNvPr id="9" name="Rectangle 75">
            <a:extLst>
              <a:ext uri="{FF2B5EF4-FFF2-40B4-BE49-F238E27FC236}">
                <a16:creationId xmlns:a16="http://schemas.microsoft.com/office/drawing/2014/main" id="{DA968196-E11B-B8C8-6736-34E593B1A5E1}"/>
              </a:ext>
            </a:extLst>
          </p:cNvPr>
          <p:cNvSpPr>
            <a:spLocks noChangeArrowheads="1"/>
          </p:cNvSpPr>
          <p:nvPr/>
        </p:nvSpPr>
        <p:spPr bwMode="auto">
          <a:xfrm>
            <a:off x="986321" y="2379863"/>
            <a:ext cx="9443554" cy="1059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其功能是将右表达式</a:t>
            </a:r>
            <a:r>
              <a:rPr lang="en-US" altLang="zh-CN" sz="1800" dirty="0"/>
              <a:t>(</a:t>
            </a:r>
            <a:r>
              <a:rPr lang="zh-CN" altLang="en-US" sz="1800" dirty="0"/>
              <a:t>右操作数</a:t>
            </a:r>
            <a:r>
              <a:rPr lang="en-US" altLang="zh-CN" sz="1800" dirty="0"/>
              <a:t>)</a:t>
            </a:r>
            <a:r>
              <a:rPr lang="zh-CN" altLang="en-US" sz="1800" dirty="0"/>
              <a:t>的值</a:t>
            </a:r>
            <a:r>
              <a:rPr lang="zh-CN" altLang="en-GB" sz="1800" dirty="0"/>
              <a:t>放到左表达式表示的内存单元中，因此左表达式一般是变量或表示某个地址的表达式，称为</a:t>
            </a:r>
            <a:r>
              <a:rPr lang="zh-CN" altLang="en-GB" sz="2000" b="1" dirty="0">
                <a:solidFill>
                  <a:schemeClr val="accent1"/>
                </a:solidFill>
              </a:rPr>
              <a:t>左值</a:t>
            </a:r>
            <a:r>
              <a:rPr lang="zh-CN" altLang="en-GB" sz="1800" dirty="0"/>
              <a:t>，在运算中作为地址使用。右表达式在赋值运算中是取其值使用，称为</a:t>
            </a:r>
            <a:r>
              <a:rPr lang="zh-CN" altLang="en-GB" sz="2000" b="1" dirty="0">
                <a:solidFill>
                  <a:schemeClr val="accent1"/>
                </a:solidFill>
              </a:rPr>
              <a:t>右值</a:t>
            </a:r>
            <a:r>
              <a:rPr lang="zh-CN" altLang="en-GB" sz="1800" dirty="0"/>
              <a:t>。所有赋值运算左表达式都要求是左值。</a:t>
            </a:r>
          </a:p>
        </p:txBody>
      </p:sp>
      <p:graphicFrame>
        <p:nvGraphicFramePr>
          <p:cNvPr id="11" name="Object 76">
            <a:extLst>
              <a:ext uri="{FF2B5EF4-FFF2-40B4-BE49-F238E27FC236}">
                <a16:creationId xmlns:a16="http://schemas.microsoft.com/office/drawing/2014/main" id="{F0019506-8461-C602-5ED1-951AA045C561}"/>
              </a:ext>
            </a:extLst>
          </p:cNvPr>
          <p:cNvGraphicFramePr>
            <a:graphicFrameLocks/>
          </p:cNvGraphicFramePr>
          <p:nvPr>
            <p:extLst>
              <p:ext uri="{D42A27DB-BD31-4B8C-83A1-F6EECF244321}">
                <p14:modId xmlns:p14="http://schemas.microsoft.com/office/powerpoint/2010/main" val="3562452042"/>
              </p:ext>
            </p:extLst>
          </p:nvPr>
        </p:nvGraphicFramePr>
        <p:xfrm>
          <a:off x="1226518" y="3561409"/>
          <a:ext cx="7904999" cy="2648557"/>
        </p:xfrm>
        <a:graphic>
          <a:graphicData uri="http://schemas.openxmlformats.org/presentationml/2006/ole">
            <mc:AlternateContent xmlns:mc="http://schemas.openxmlformats.org/markup-compatibility/2006">
              <mc:Choice xmlns:v="urn:schemas-microsoft-com:vml" Requires="v">
                <p:oleObj r:id="rId3" imgW="4701960" imgH="1480320" progId="Word.Picture.8">
                  <p:embed/>
                </p:oleObj>
              </mc:Choice>
              <mc:Fallback>
                <p:oleObj r:id="rId3" imgW="4701960" imgH="1480320" progId="Word.Picture.8">
                  <p:embed/>
                  <p:pic>
                    <p:nvPicPr>
                      <p:cNvPr id="31751" name="Object 76">
                        <a:extLst>
                          <a:ext uri="{FF2B5EF4-FFF2-40B4-BE49-F238E27FC236}">
                            <a16:creationId xmlns:a16="http://schemas.microsoft.com/office/drawing/2014/main" id="{8649B9E0-B996-EFEC-2B9A-2E04B0DA97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6518" y="3561409"/>
                        <a:ext cx="7904999" cy="2648557"/>
                      </a:xfrm>
                      <a:prstGeom prst="rect">
                        <a:avLst/>
                      </a:prstGeom>
                      <a:noFill/>
                      <a:ln>
                        <a:noFill/>
                      </a:ln>
                    </p:spPr>
                  </p:pic>
                </p:oleObj>
              </mc:Fallback>
            </mc:AlternateContent>
          </a:graphicData>
        </a:graphic>
      </p:graphicFrame>
      <p:sp>
        <p:nvSpPr>
          <p:cNvPr id="13" name="文本框 12">
            <a:extLst>
              <a:ext uri="{FF2B5EF4-FFF2-40B4-BE49-F238E27FC236}">
                <a16:creationId xmlns:a16="http://schemas.microsoft.com/office/drawing/2014/main" id="{B418908C-89DC-4DA0-1BDC-E022EB6CDDDC}"/>
              </a:ext>
            </a:extLst>
          </p:cNvPr>
          <p:cNvSpPr txBox="1"/>
          <p:nvPr/>
        </p:nvSpPr>
        <p:spPr>
          <a:xfrm>
            <a:off x="3592903" y="1946415"/>
            <a:ext cx="3172230" cy="400110"/>
          </a:xfrm>
          <a:prstGeom prst="rect">
            <a:avLst/>
          </a:prstGeom>
          <a:noFill/>
        </p:spPr>
        <p:txBody>
          <a:bodyPr wrap="square">
            <a:spAutoFit/>
          </a:bodyPr>
          <a:lstStyle/>
          <a:p>
            <a:r>
              <a:rPr lang="zh-CN" altLang="en-US" sz="2000" b="1" dirty="0">
                <a:solidFill>
                  <a:srgbClr val="7030A0"/>
                </a:solidFill>
                <a:latin typeface="微软雅黑" panose="020B0503020204020204" pitchFamily="34" charset="-122"/>
                <a:ea typeface="微软雅黑" panose="020B0503020204020204" pitchFamily="34" charset="-122"/>
              </a:rPr>
              <a:t>左表达式 </a:t>
            </a:r>
            <a:r>
              <a:rPr lang="en-US" altLang="zh-CN" sz="2000" b="1" dirty="0">
                <a:solidFill>
                  <a:srgbClr val="7030A0"/>
                </a:solidFill>
                <a:latin typeface="微软雅黑" panose="020B0503020204020204" pitchFamily="34" charset="-122"/>
                <a:ea typeface="微软雅黑" panose="020B0503020204020204" pitchFamily="34" charset="-122"/>
              </a:rPr>
              <a:t>= </a:t>
            </a:r>
            <a:r>
              <a:rPr lang="zh-CN" altLang="en-US" sz="2000" b="1" dirty="0">
                <a:solidFill>
                  <a:srgbClr val="7030A0"/>
                </a:solidFill>
                <a:latin typeface="微软雅黑" panose="020B0503020204020204" pitchFamily="34" charset="-122"/>
                <a:ea typeface="微软雅黑" panose="020B0503020204020204" pitchFamily="34" charset="-122"/>
              </a:rPr>
              <a:t>右表达式</a:t>
            </a:r>
          </a:p>
        </p:txBody>
      </p:sp>
    </p:spTree>
    <p:extLst>
      <p:ext uri="{BB962C8B-B14F-4D97-AF65-F5344CB8AC3E}">
        <p14:creationId xmlns:p14="http://schemas.microsoft.com/office/powerpoint/2010/main" val="45738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594B1-695C-0D07-FA3E-5CE149B36597}"/>
            </a:ext>
          </a:extLst>
        </p:cNvPr>
        <p:cNvGrpSpPr/>
        <p:nvPr/>
      </p:nvGrpSpPr>
      <p:grpSpPr>
        <a:xfrm>
          <a:off x="0" y="0"/>
          <a:ext cx="0" cy="0"/>
          <a:chOff x="0" y="0"/>
          <a:chExt cx="0" cy="0"/>
        </a:xfrm>
      </p:grpSpPr>
      <p:sp>
        <p:nvSpPr>
          <p:cNvPr id="24" name="core goal bar">
            <a:extLst>
              <a:ext uri="{FF2B5EF4-FFF2-40B4-BE49-F238E27FC236}">
                <a16:creationId xmlns:a16="http://schemas.microsoft.com/office/drawing/2014/main" id="{EF36FBAD-5651-C148-8CCA-33146BCF5504}"/>
              </a:ext>
            </a:extLst>
          </p:cNvPr>
          <p:cNvSpPr/>
          <p:nvPr/>
        </p:nvSpPr>
        <p:spPr>
          <a:xfrm>
            <a:off x="4680424" y="4069175"/>
            <a:ext cx="6942457" cy="885479"/>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5" name="组合 24">
            <a:extLst>
              <a:ext uri="{FF2B5EF4-FFF2-40B4-BE49-F238E27FC236}">
                <a16:creationId xmlns:a16="http://schemas.microsoft.com/office/drawing/2014/main" id="{CCF40F3F-E86B-DD69-F21C-E493E700C899}"/>
              </a:ext>
            </a:extLst>
          </p:cNvPr>
          <p:cNvGrpSpPr/>
          <p:nvPr/>
        </p:nvGrpSpPr>
        <p:grpSpPr>
          <a:xfrm>
            <a:off x="4520321" y="3740788"/>
            <a:ext cx="1004899" cy="969673"/>
            <a:chOff x="2265918" y="5437179"/>
            <a:chExt cx="599478" cy="578464"/>
          </a:xfrm>
        </p:grpSpPr>
        <p:sp>
          <p:nvSpPr>
            <p:cNvPr id="26" name="椭圆 25">
              <a:extLst>
                <a:ext uri="{FF2B5EF4-FFF2-40B4-BE49-F238E27FC236}">
                  <a16:creationId xmlns:a16="http://schemas.microsoft.com/office/drawing/2014/main" id="{F0FA3C53-3186-91CD-9268-AAA233138B0C}"/>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7" name="图形 26">
              <a:extLst>
                <a:ext uri="{FF2B5EF4-FFF2-40B4-BE49-F238E27FC236}">
                  <a16:creationId xmlns:a16="http://schemas.microsoft.com/office/drawing/2014/main" id="{BD23F00B-E4C0-8843-A49B-772B6E78A6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3" name="矩形: 圆角 22">
            <a:extLst>
              <a:ext uri="{FF2B5EF4-FFF2-40B4-BE49-F238E27FC236}">
                <a16:creationId xmlns:a16="http://schemas.microsoft.com/office/drawing/2014/main" id="{09307268-4B65-9B06-AD62-9F6ECF95D31E}"/>
              </a:ext>
            </a:extLst>
          </p:cNvPr>
          <p:cNvSpPr/>
          <p:nvPr/>
        </p:nvSpPr>
        <p:spPr>
          <a:xfrm>
            <a:off x="836030" y="3429000"/>
            <a:ext cx="3527121" cy="157637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2000C38-A75E-1830-425C-F0BFB887D53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 </a:t>
            </a:r>
            <a:r>
              <a:rPr lang="zh-CN" altLang="en-US" sz="3200" b="1" dirty="0">
                <a:latin typeface="微软雅黑" panose="020B0503020204020204" pitchFamily="34" charset="-122"/>
                <a:ea typeface="微软雅黑" panose="020B0503020204020204" pitchFamily="34" charset="-122"/>
                <a:cs typeface="+mj-cs"/>
              </a:rPr>
              <a:t>运算符与表达式｜优先级、结合性基础概念</a:t>
            </a:r>
          </a:p>
        </p:txBody>
      </p:sp>
      <p:sp>
        <p:nvSpPr>
          <p:cNvPr id="4" name="矩形: 圆角 3">
            <a:extLst>
              <a:ext uri="{FF2B5EF4-FFF2-40B4-BE49-F238E27FC236}">
                <a16:creationId xmlns:a16="http://schemas.microsoft.com/office/drawing/2014/main" id="{F0EFEE12-D79C-1F98-2CE5-46440C4BEE33}"/>
              </a:ext>
            </a:extLst>
          </p:cNvPr>
          <p:cNvSpPr/>
          <p:nvPr/>
        </p:nvSpPr>
        <p:spPr>
          <a:xfrm>
            <a:off x="737698" y="1260053"/>
            <a:ext cx="2391265"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5FE38185-136F-7CB9-17D1-EAF0B0C6158B}"/>
              </a:ext>
            </a:extLst>
          </p:cNvPr>
          <p:cNvSpPr txBox="1"/>
          <p:nvPr/>
        </p:nvSpPr>
        <p:spPr>
          <a:xfrm>
            <a:off x="659538" y="1152990"/>
            <a:ext cx="2769462" cy="374783"/>
          </a:xfrm>
          <a:prstGeom prst="rect">
            <a:avLst/>
          </a:prstGeom>
          <a:noFill/>
        </p:spPr>
        <p:txBody>
          <a:bodyPr wrap="square">
            <a:spAutoFit/>
          </a:bodyPr>
          <a:lstStyle/>
          <a:p>
            <a:pPr marL="0" marR="0" algn="l">
              <a:lnSpc>
                <a:spcPts val="1800"/>
              </a:lnSpc>
              <a:buNone/>
            </a:pPr>
            <a:r>
              <a:rPr lang="en-US" altLang="zh-CN" sz="3200" b="1" dirty="0">
                <a:solidFill>
                  <a:srgbClr val="000000"/>
                </a:solidFill>
                <a:effectLst/>
                <a:latin typeface="ui-sans-serif"/>
              </a:rPr>
              <a:t>++</a:t>
            </a:r>
            <a:r>
              <a:rPr lang="zh-CN" altLang="en-US" sz="3200" b="1" dirty="0">
                <a:solidFill>
                  <a:srgbClr val="000000"/>
                </a:solidFill>
                <a:effectLst/>
                <a:latin typeface="ui-sans-serif"/>
              </a:rPr>
              <a:t>、</a:t>
            </a:r>
            <a:r>
              <a:rPr lang="en-US" altLang="zh-CN" sz="3200" b="1" dirty="0">
                <a:solidFill>
                  <a:srgbClr val="000000"/>
                </a:solidFill>
                <a:effectLst/>
                <a:latin typeface="ui-sans-serif"/>
              </a:rPr>
              <a:t>--</a:t>
            </a:r>
            <a:r>
              <a:rPr lang="zh-CN" altLang="en-US" sz="3200" b="1" dirty="0">
                <a:solidFill>
                  <a:srgbClr val="000000"/>
                </a:solidFill>
                <a:effectLst/>
                <a:latin typeface="ui-sans-serif"/>
              </a:rPr>
              <a:t>运算符</a:t>
            </a:r>
            <a:endParaRPr lang="en-US" altLang="zh-CN" sz="3200" b="1" dirty="0">
              <a:solidFill>
                <a:srgbClr val="000000"/>
              </a:solidFill>
              <a:effectLst/>
              <a:latin typeface="ui-sans-serif"/>
            </a:endParaRPr>
          </a:p>
        </p:txBody>
      </p:sp>
      <p:sp>
        <p:nvSpPr>
          <p:cNvPr id="18" name="文本框 17">
            <a:extLst>
              <a:ext uri="{FF2B5EF4-FFF2-40B4-BE49-F238E27FC236}">
                <a16:creationId xmlns:a16="http://schemas.microsoft.com/office/drawing/2014/main" id="{22C9C7AB-C56D-3D73-DB63-3C106AD3C7FC}"/>
              </a:ext>
            </a:extLst>
          </p:cNvPr>
          <p:cNvSpPr txBox="1"/>
          <p:nvPr/>
        </p:nvSpPr>
        <p:spPr>
          <a:xfrm>
            <a:off x="659538" y="1739414"/>
            <a:ext cx="10206106" cy="1296637"/>
          </a:xfrm>
          <a:prstGeom prst="rect">
            <a:avLst/>
          </a:prstGeom>
          <a:noFill/>
        </p:spPr>
        <p:txBody>
          <a:bodyPr wrap="square">
            <a:spAutoFit/>
          </a:bodyPr>
          <a:lstStyle/>
          <a:p>
            <a:pPr>
              <a:lnSpc>
                <a:spcPct val="150000"/>
              </a:lnSpc>
              <a:buNone/>
            </a:pPr>
            <a:r>
              <a:rPr lang="zh-CN" altLang="zh-CN" dirty="0"/>
              <a:t>作用：变量自身 + 1 /‑1；</a:t>
            </a:r>
            <a:r>
              <a:rPr lang="zh-CN" altLang="zh-CN" b="1" dirty="0"/>
              <a:t>只能用于变量，不能用于常量</a:t>
            </a:r>
            <a:r>
              <a:rPr lang="zh-CN" altLang="zh-CN" dirty="0"/>
              <a:t> ❌ </a:t>
            </a:r>
            <a:r>
              <a:rPr lang="zh-CN" altLang="zh-CN" dirty="0">
                <a:latin typeface="+mn-lt"/>
              </a:rPr>
              <a:t>5++</a:t>
            </a:r>
            <a:r>
              <a:rPr lang="zh-CN" altLang="zh-CN" dirty="0"/>
              <a:t> 非法！</a:t>
            </a:r>
          </a:p>
          <a:p>
            <a:pPr marL="342900" lvl="0" indent="-342900">
              <a:lnSpc>
                <a:spcPct val="150000"/>
              </a:lnSpc>
              <a:buFont typeface="+mj-lt"/>
              <a:buAutoNum type="arabicPeriod"/>
            </a:pPr>
            <a:r>
              <a:rPr lang="zh-CN" altLang="zh-CN" dirty="0">
                <a:effectLst/>
              </a:rPr>
              <a:t>前置 </a:t>
            </a:r>
            <a:r>
              <a:rPr lang="zh-CN" altLang="zh-CN" dirty="0">
                <a:effectLst/>
                <a:latin typeface="+mn-lt"/>
              </a:rPr>
              <a:t>++i</a:t>
            </a:r>
            <a:r>
              <a:rPr lang="zh-CN" altLang="zh-CN" dirty="0">
                <a:effectLst/>
              </a:rPr>
              <a:t>：</a:t>
            </a:r>
            <a:r>
              <a:rPr lang="zh-CN" altLang="zh-CN" b="1" dirty="0">
                <a:effectLst/>
              </a:rPr>
              <a:t>先把 i 加 1，再拿 i 的值参与表达式计算</a:t>
            </a:r>
            <a:endParaRPr lang="zh-CN" altLang="zh-CN" dirty="0">
              <a:effectLst/>
            </a:endParaRPr>
          </a:p>
          <a:p>
            <a:pPr marL="342900" lvl="0" indent="-342900">
              <a:lnSpc>
                <a:spcPct val="150000"/>
              </a:lnSpc>
              <a:buFont typeface="+mj-lt"/>
              <a:buAutoNum type="arabicPeriod"/>
            </a:pPr>
            <a:r>
              <a:rPr lang="zh-CN" altLang="zh-CN" dirty="0">
                <a:effectLst/>
              </a:rPr>
              <a:t>后置 </a:t>
            </a:r>
            <a:r>
              <a:rPr lang="zh-CN" altLang="zh-CN" dirty="0">
                <a:effectLst/>
                <a:latin typeface="+mn-lt"/>
              </a:rPr>
              <a:t>i++</a:t>
            </a:r>
            <a:r>
              <a:rPr lang="zh-CN" altLang="zh-CN" dirty="0">
                <a:effectLst/>
              </a:rPr>
              <a:t>：</a:t>
            </a:r>
            <a:r>
              <a:rPr lang="zh-CN" altLang="zh-CN" b="1" dirty="0">
                <a:effectLst/>
              </a:rPr>
              <a:t>先拿 i 原来的值参与计算，之后 i 再加 1</a:t>
            </a:r>
            <a:endParaRPr lang="zh-CN" altLang="zh-CN" dirty="0">
              <a:effectLst/>
            </a:endParaRPr>
          </a:p>
        </p:txBody>
      </p:sp>
      <p:sp>
        <p:nvSpPr>
          <p:cNvPr id="20" name="文本框 19">
            <a:extLst>
              <a:ext uri="{FF2B5EF4-FFF2-40B4-BE49-F238E27FC236}">
                <a16:creationId xmlns:a16="http://schemas.microsoft.com/office/drawing/2014/main" id="{440AC7B5-5BAD-D33C-38A2-DF2E49C2EF9C}"/>
              </a:ext>
            </a:extLst>
          </p:cNvPr>
          <p:cNvSpPr txBox="1"/>
          <p:nvPr/>
        </p:nvSpPr>
        <p:spPr>
          <a:xfrm>
            <a:off x="914615" y="3477327"/>
            <a:ext cx="3527121" cy="1477328"/>
          </a:xfrm>
          <a:prstGeom prst="rect">
            <a:avLst/>
          </a:prstGeom>
          <a:noFill/>
        </p:spPr>
        <p:txBody>
          <a:bodyPr wrap="square">
            <a:spAutoFit/>
          </a:bodyPr>
          <a:lstStyle/>
          <a:p>
            <a:pPr>
              <a:buNone/>
            </a:pPr>
            <a:r>
              <a:rPr lang="zh-CN" altLang="zh-CN" dirty="0">
                <a:solidFill>
                  <a:srgbClr val="7030A0"/>
                </a:solidFill>
                <a:effectLst/>
                <a:latin typeface="Comic Sans MS" panose="030F0702030302020204" pitchFamily="66" charset="0"/>
              </a:rPr>
              <a:t>int</a:t>
            </a:r>
            <a:r>
              <a:rPr lang="zh-CN" altLang="zh-CN" dirty="0">
                <a:effectLst/>
                <a:latin typeface="Comic Sans MS" panose="030F0702030302020204" pitchFamily="66" charset="0"/>
              </a:rPr>
              <a:t> i=5;</a:t>
            </a:r>
          </a:p>
          <a:p>
            <a:pPr>
              <a:buNone/>
            </a:pPr>
            <a:r>
              <a:rPr lang="zh-CN" altLang="zh-CN" dirty="0">
                <a:solidFill>
                  <a:srgbClr val="7030A0"/>
                </a:solidFill>
                <a:effectLst/>
                <a:latin typeface="Comic Sans MS" panose="030F0702030302020204" pitchFamily="66" charset="0"/>
              </a:rPr>
              <a:t>int </a:t>
            </a:r>
            <a:r>
              <a:rPr lang="zh-CN" altLang="zh-CN" dirty="0">
                <a:effectLst/>
                <a:latin typeface="Comic Sans MS" panose="030F0702030302020204" pitchFamily="66" charset="0"/>
              </a:rPr>
              <a:t>x = ++i;  //前置：i=6  x=6</a:t>
            </a:r>
          </a:p>
          <a:p>
            <a:pPr>
              <a:buNone/>
            </a:pPr>
            <a:endParaRPr lang="zh-CN" altLang="zh-CN" dirty="0">
              <a:effectLst/>
              <a:latin typeface="Comic Sans MS" panose="030F0702030302020204" pitchFamily="66" charset="0"/>
            </a:endParaRPr>
          </a:p>
          <a:p>
            <a:pPr>
              <a:buNone/>
            </a:pPr>
            <a:r>
              <a:rPr lang="zh-CN" altLang="zh-CN" dirty="0">
                <a:solidFill>
                  <a:srgbClr val="7030A0"/>
                </a:solidFill>
                <a:effectLst/>
                <a:latin typeface="Comic Sans MS" panose="030F0702030302020204" pitchFamily="66" charset="0"/>
              </a:rPr>
              <a:t>int </a:t>
            </a:r>
            <a:r>
              <a:rPr lang="zh-CN" altLang="zh-CN" dirty="0">
                <a:effectLst/>
                <a:latin typeface="Comic Sans MS" panose="030F0702030302020204" pitchFamily="66" charset="0"/>
              </a:rPr>
              <a:t>j=5;</a:t>
            </a:r>
          </a:p>
          <a:p>
            <a:pPr>
              <a:buNone/>
            </a:pPr>
            <a:r>
              <a:rPr lang="zh-CN" altLang="zh-CN" dirty="0">
                <a:solidFill>
                  <a:srgbClr val="7030A0"/>
                </a:solidFill>
                <a:effectLst/>
                <a:latin typeface="Comic Sans MS" panose="030F0702030302020204" pitchFamily="66" charset="0"/>
              </a:rPr>
              <a:t>int </a:t>
            </a:r>
            <a:r>
              <a:rPr lang="zh-CN" altLang="zh-CN" dirty="0">
                <a:effectLst/>
                <a:latin typeface="Comic Sans MS" panose="030F0702030302020204" pitchFamily="66" charset="0"/>
              </a:rPr>
              <a:t>y = j++;  //后置：y=5  j=6</a:t>
            </a:r>
          </a:p>
        </p:txBody>
      </p:sp>
      <p:sp>
        <p:nvSpPr>
          <p:cNvPr id="22" name="文本框 21">
            <a:extLst>
              <a:ext uri="{FF2B5EF4-FFF2-40B4-BE49-F238E27FC236}">
                <a16:creationId xmlns:a16="http://schemas.microsoft.com/office/drawing/2014/main" id="{8CE036D8-6511-AA3C-3D64-884C1CF144CC}"/>
              </a:ext>
            </a:extLst>
          </p:cNvPr>
          <p:cNvSpPr txBox="1"/>
          <p:nvPr/>
        </p:nvSpPr>
        <p:spPr>
          <a:xfrm>
            <a:off x="5207094" y="4013895"/>
            <a:ext cx="6544376" cy="881139"/>
          </a:xfrm>
          <a:prstGeom prst="rect">
            <a:avLst/>
          </a:prstGeom>
          <a:noFill/>
        </p:spPr>
        <p:txBody>
          <a:bodyPr wrap="square">
            <a:spAutoFit/>
          </a:bodyPr>
          <a:lstStyle/>
          <a:p>
            <a:pPr>
              <a:lnSpc>
                <a:spcPct val="150000"/>
              </a:lnSpc>
            </a:pPr>
            <a:r>
              <a:rPr kumimoji="1" lang="zh-CN" altLang="en-US" sz="1800" b="1" dirty="0"/>
              <a:t>由于</a:t>
            </a:r>
            <a:r>
              <a:rPr kumimoji="1" lang="en-US" altLang="zh-CN" sz="1800" b="1" dirty="0"/>
              <a:t>++</a:t>
            </a:r>
            <a:r>
              <a:rPr kumimoji="1" lang="zh-CN" altLang="en-US" sz="1800" b="1" dirty="0"/>
              <a:t>、</a:t>
            </a:r>
            <a:r>
              <a:rPr kumimoji="1" lang="en-US" altLang="zh-CN" sz="1800" b="1" dirty="0"/>
              <a:t>--</a:t>
            </a:r>
            <a:r>
              <a:rPr kumimoji="1" lang="zh-CN" altLang="en-US" sz="1800" b="1" dirty="0"/>
              <a:t>运算符内含了赋值运算，所以运算对象只能左值，不能作用于常量和表达式。</a:t>
            </a:r>
            <a:r>
              <a:rPr kumimoji="1" lang="en-US" altLang="zh-CN" sz="1800" b="1" dirty="0"/>
              <a:t>5++</a:t>
            </a:r>
            <a:r>
              <a:rPr kumimoji="1" lang="zh-CN" altLang="en-US" sz="1800" b="1" dirty="0"/>
              <a:t>、 </a:t>
            </a:r>
            <a:r>
              <a:rPr kumimoji="1" lang="en-US" altLang="zh-CN" sz="1800" b="1" dirty="0"/>
              <a:t>(</a:t>
            </a:r>
            <a:r>
              <a:rPr kumimoji="1" lang="en-US" altLang="zh-CN" sz="1800" b="1" dirty="0" err="1"/>
              <a:t>x+y</a:t>
            </a:r>
            <a:r>
              <a:rPr kumimoji="1" lang="en-US" altLang="zh-CN" sz="1800" b="1" dirty="0"/>
              <a:t>)++</a:t>
            </a:r>
            <a:r>
              <a:rPr kumimoji="1" lang="zh-CN" altLang="en-US" sz="1800" b="1" dirty="0"/>
              <a:t>都是不合法的。</a:t>
            </a:r>
            <a:endParaRPr lang="zh-CN" altLang="en-US" b="1" dirty="0"/>
          </a:p>
        </p:txBody>
      </p:sp>
    </p:spTree>
    <p:extLst>
      <p:ext uri="{BB962C8B-B14F-4D97-AF65-F5344CB8AC3E}">
        <p14:creationId xmlns:p14="http://schemas.microsoft.com/office/powerpoint/2010/main" val="425230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259E3-CCB1-2FD3-4DAA-25D42C702177}"/>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5F966AC-5083-279C-2DC1-583D0DBAF802}"/>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其他运算符</a:t>
            </a:r>
          </a:p>
        </p:txBody>
      </p:sp>
      <p:sp>
        <p:nvSpPr>
          <p:cNvPr id="7" name="Rectangle 6">
            <a:extLst>
              <a:ext uri="{FF2B5EF4-FFF2-40B4-BE49-F238E27FC236}">
                <a16:creationId xmlns:a16="http://schemas.microsoft.com/office/drawing/2014/main" id="{C78991A0-60C4-C8AB-5D90-84BD43A8EA00}"/>
              </a:ext>
            </a:extLst>
          </p:cNvPr>
          <p:cNvSpPr>
            <a:spLocks noChangeArrowheads="1"/>
          </p:cNvSpPr>
          <p:nvPr/>
        </p:nvSpPr>
        <p:spPr bwMode="auto">
          <a:xfrm>
            <a:off x="584511" y="2783536"/>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37">
            <a:extLst>
              <a:ext uri="{FF2B5EF4-FFF2-40B4-BE49-F238E27FC236}">
                <a16:creationId xmlns:a16="http://schemas.microsoft.com/office/drawing/2014/main" id="{EE92A281-6F00-5958-D79E-2EBB5B853458}"/>
              </a:ext>
            </a:extLst>
          </p:cNvPr>
          <p:cNvSpPr>
            <a:spLocks noChangeArrowheads="1"/>
          </p:cNvSpPr>
          <p:nvPr/>
        </p:nvSpPr>
        <p:spPr bwMode="auto">
          <a:xfrm>
            <a:off x="251709" y="1552655"/>
            <a:ext cx="83883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zh-CN" altLang="en-US" sz="1800" dirty="0"/>
              <a:t>条件运算符也称三目运算符</a:t>
            </a:r>
            <a:r>
              <a:rPr lang="en-US" altLang="zh-CN" sz="1800" dirty="0"/>
              <a:t>, </a:t>
            </a:r>
            <a:r>
              <a:rPr lang="zh-CN" altLang="en-US" sz="1800" dirty="0"/>
              <a:t>是</a:t>
            </a:r>
            <a:r>
              <a:rPr lang="en-US" altLang="zh-CN" sz="1800" dirty="0"/>
              <a:t>C++</a:t>
            </a:r>
            <a:r>
              <a:rPr lang="zh-CN" altLang="en-US" sz="1800" dirty="0"/>
              <a:t>中唯一的一个三目运算符。格式为</a:t>
            </a:r>
            <a:r>
              <a:rPr lang="en-US" altLang="zh-CN" sz="1800" dirty="0"/>
              <a:t>:</a:t>
            </a:r>
          </a:p>
        </p:txBody>
      </p:sp>
      <p:sp>
        <p:nvSpPr>
          <p:cNvPr id="11" name="Rectangle 38">
            <a:extLst>
              <a:ext uri="{FF2B5EF4-FFF2-40B4-BE49-F238E27FC236}">
                <a16:creationId xmlns:a16="http://schemas.microsoft.com/office/drawing/2014/main" id="{6F7BEDDD-890A-7026-51B7-1402CF4DB3E9}"/>
              </a:ext>
            </a:extLst>
          </p:cNvPr>
          <p:cNvSpPr>
            <a:spLocks noChangeArrowheads="1"/>
          </p:cNvSpPr>
          <p:nvPr/>
        </p:nvSpPr>
        <p:spPr bwMode="auto">
          <a:xfrm>
            <a:off x="701766" y="2481147"/>
            <a:ext cx="10560350" cy="21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None/>
            </a:pPr>
            <a:r>
              <a:rPr lang="zh-CN" altLang="en-US" sz="1800" dirty="0"/>
              <a:t>其中，</a:t>
            </a:r>
            <a:r>
              <a:rPr lang="en-US" altLang="zh-CN" sz="1800" dirty="0"/>
              <a:t>d1</a:t>
            </a:r>
            <a:r>
              <a:rPr lang="zh-CN" altLang="en-US" sz="1800" dirty="0"/>
              <a:t>，</a:t>
            </a:r>
            <a:r>
              <a:rPr lang="en-US" altLang="zh-CN" sz="1800" dirty="0"/>
              <a:t>d2</a:t>
            </a:r>
            <a:r>
              <a:rPr lang="zh-CN" altLang="en-US" sz="1800" dirty="0"/>
              <a:t>和</a:t>
            </a:r>
            <a:r>
              <a:rPr lang="en-US" altLang="zh-CN" sz="1800" dirty="0"/>
              <a:t>d3</a:t>
            </a:r>
            <a:r>
              <a:rPr lang="zh-CN" altLang="en-US" sz="1800" dirty="0"/>
              <a:t>分别是三个表达式。该运算符的功能是：</a:t>
            </a:r>
          </a:p>
          <a:p>
            <a:pPr marL="285750" indent="-285750">
              <a:lnSpc>
                <a:spcPct val="150000"/>
              </a:lnSpc>
              <a:spcBef>
                <a:spcPct val="0"/>
              </a:spcBef>
              <a:buClrTx/>
              <a:buSzTx/>
              <a:buFont typeface="Arial" panose="020B0604020202020204" pitchFamily="34" charset="0"/>
              <a:buChar char="•"/>
            </a:pPr>
            <a:r>
              <a:rPr lang="zh-CN" altLang="en-US" sz="1800" dirty="0"/>
              <a:t>  先计算</a:t>
            </a:r>
            <a:r>
              <a:rPr lang="en-US" altLang="zh-CN" sz="1800" dirty="0"/>
              <a:t>d1</a:t>
            </a:r>
            <a:r>
              <a:rPr lang="zh-CN" altLang="en-US" sz="1800" dirty="0"/>
              <a:t>；</a:t>
            </a:r>
          </a:p>
          <a:p>
            <a:pPr marL="285750" indent="-285750">
              <a:lnSpc>
                <a:spcPct val="150000"/>
              </a:lnSpc>
              <a:spcBef>
                <a:spcPct val="0"/>
              </a:spcBef>
              <a:buClrTx/>
              <a:buSzTx/>
              <a:buFont typeface="Arial" panose="020B0604020202020204" pitchFamily="34" charset="0"/>
              <a:buChar char="•"/>
            </a:pPr>
            <a:r>
              <a:rPr lang="zh-CN" altLang="en-US" sz="1800" dirty="0"/>
              <a:t>  如果</a:t>
            </a:r>
            <a:r>
              <a:rPr lang="en-US" altLang="zh-CN" sz="1800" dirty="0"/>
              <a:t>d1</a:t>
            </a:r>
            <a:r>
              <a:rPr lang="zh-CN" altLang="en-US" sz="1800" dirty="0"/>
              <a:t>的值为</a:t>
            </a:r>
            <a:r>
              <a:rPr lang="en-US" altLang="zh-CN" sz="1800" dirty="0"/>
              <a:t>true(</a:t>
            </a:r>
            <a:r>
              <a:rPr lang="zh-CN" altLang="en-US" sz="1800" dirty="0"/>
              <a:t>非</a:t>
            </a:r>
            <a:r>
              <a:rPr lang="en-US" altLang="zh-CN" sz="1800" dirty="0"/>
              <a:t>0)</a:t>
            </a:r>
            <a:r>
              <a:rPr lang="zh-CN" altLang="en-US" sz="1800" dirty="0"/>
              <a:t>，返回</a:t>
            </a:r>
            <a:r>
              <a:rPr lang="en-US" altLang="zh-CN" sz="1800" dirty="0"/>
              <a:t>d2</a:t>
            </a:r>
            <a:r>
              <a:rPr lang="zh-CN" altLang="en-US" sz="1800" dirty="0"/>
              <a:t>的值作为整个条件运算表达式的值；</a:t>
            </a:r>
          </a:p>
          <a:p>
            <a:pPr marL="285750" indent="-285750">
              <a:lnSpc>
                <a:spcPct val="150000"/>
              </a:lnSpc>
              <a:spcBef>
                <a:spcPct val="0"/>
              </a:spcBef>
              <a:buClrTx/>
              <a:buSzTx/>
              <a:buFont typeface="Arial" panose="020B0604020202020204" pitchFamily="34" charset="0"/>
              <a:buChar char="•"/>
            </a:pPr>
            <a:r>
              <a:rPr lang="zh-CN" altLang="en-US" sz="1800" dirty="0"/>
              <a:t>  如果</a:t>
            </a:r>
            <a:r>
              <a:rPr lang="en-US" altLang="zh-CN" sz="1800" dirty="0"/>
              <a:t>d1</a:t>
            </a:r>
            <a:r>
              <a:rPr lang="zh-CN" altLang="en-US" sz="1800" dirty="0"/>
              <a:t>的值为</a:t>
            </a:r>
            <a:r>
              <a:rPr lang="en-US" altLang="zh-CN" sz="1800" dirty="0"/>
              <a:t>false(0)</a:t>
            </a:r>
            <a:r>
              <a:rPr lang="zh-CN" altLang="en-US" sz="1800" dirty="0"/>
              <a:t>，返回</a:t>
            </a:r>
            <a:r>
              <a:rPr lang="en-US" altLang="zh-CN" sz="1800" dirty="0"/>
              <a:t>d3</a:t>
            </a:r>
            <a:r>
              <a:rPr lang="zh-CN" altLang="en-US" sz="1800" dirty="0"/>
              <a:t>的值作为为整个条件运算表达式的值。</a:t>
            </a:r>
            <a:endParaRPr lang="en-US" altLang="zh-CN" sz="1800" dirty="0"/>
          </a:p>
          <a:p>
            <a:pPr>
              <a:lnSpc>
                <a:spcPct val="150000"/>
              </a:lnSpc>
              <a:spcBef>
                <a:spcPct val="0"/>
              </a:spcBef>
              <a:buClrTx/>
              <a:buSzTx/>
              <a:buNone/>
            </a:pPr>
            <a:r>
              <a:rPr lang="zh-CN" altLang="en-US" sz="1800" dirty="0"/>
              <a:t>条件运算表达式的返回类型将是</a:t>
            </a:r>
            <a:r>
              <a:rPr lang="en-US" altLang="zh-CN" sz="1800" dirty="0"/>
              <a:t>d2</a:t>
            </a:r>
            <a:r>
              <a:rPr lang="zh-CN" altLang="en-US" sz="1800" dirty="0"/>
              <a:t>和</a:t>
            </a:r>
            <a:r>
              <a:rPr lang="en-US" altLang="zh-CN" sz="1800" dirty="0"/>
              <a:t>d3</a:t>
            </a:r>
            <a:r>
              <a:rPr lang="zh-CN" altLang="en-US" sz="1800" dirty="0"/>
              <a:t>这两个表达式中类型高</a:t>
            </a:r>
            <a:r>
              <a:rPr lang="en-US" altLang="zh-CN" sz="1800" dirty="0"/>
              <a:t>(</a:t>
            </a:r>
            <a:r>
              <a:rPr lang="zh-CN" altLang="en-US" sz="1800" dirty="0"/>
              <a:t>表示的数值范围大</a:t>
            </a:r>
            <a:r>
              <a:rPr lang="en-US" altLang="zh-CN" sz="1800" dirty="0"/>
              <a:t>)</a:t>
            </a:r>
            <a:r>
              <a:rPr lang="zh-CN" altLang="en-US" sz="1800" dirty="0"/>
              <a:t>的那种类型。 </a:t>
            </a:r>
          </a:p>
        </p:txBody>
      </p:sp>
      <p:sp>
        <p:nvSpPr>
          <p:cNvPr id="13" name="Rectangle 39">
            <a:extLst>
              <a:ext uri="{FF2B5EF4-FFF2-40B4-BE49-F238E27FC236}">
                <a16:creationId xmlns:a16="http://schemas.microsoft.com/office/drawing/2014/main" id="{DE5909E8-4380-66FA-7B4A-3AE0FD77536E}"/>
              </a:ext>
            </a:extLst>
          </p:cNvPr>
          <p:cNvSpPr>
            <a:spLocks noChangeArrowheads="1"/>
          </p:cNvSpPr>
          <p:nvPr/>
        </p:nvSpPr>
        <p:spPr bwMode="auto">
          <a:xfrm>
            <a:off x="725173" y="4575496"/>
            <a:ext cx="10710307" cy="1775414"/>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kumimoji="1" lang="zh-CN" altLang="en-US" sz="1800" dirty="0"/>
              <a:t>例如：</a:t>
            </a:r>
            <a:endParaRPr kumimoji="1" lang="en-US" altLang="zh-CN" sz="1800" dirty="0"/>
          </a:p>
          <a:p>
            <a:pPr>
              <a:lnSpc>
                <a:spcPct val="150000"/>
              </a:lnSpc>
              <a:spcBef>
                <a:spcPct val="0"/>
              </a:spcBef>
              <a:buClrTx/>
              <a:buSzTx/>
              <a:buFontTx/>
              <a:buNone/>
            </a:pPr>
            <a:r>
              <a:rPr kumimoji="1" lang="en-US" altLang="zh-CN" sz="1800" dirty="0"/>
              <a:t>a=(x&gt;y ? 12 : 10.0); //</a:t>
            </a:r>
            <a:r>
              <a:rPr kumimoji="1" lang="zh-CN" altLang="en-US" sz="1800" dirty="0"/>
              <a:t>若</a:t>
            </a:r>
            <a:r>
              <a:rPr kumimoji="1" lang="en-US" altLang="zh-CN" sz="1800" dirty="0"/>
              <a:t>x&gt;y(x&gt;y</a:t>
            </a:r>
            <a:r>
              <a:rPr kumimoji="1" lang="zh-CN" altLang="en-US" sz="1800" dirty="0"/>
              <a:t>的值为</a:t>
            </a:r>
            <a:r>
              <a:rPr kumimoji="1" lang="en-US" altLang="zh-CN" sz="1800" dirty="0"/>
              <a:t>true), </a:t>
            </a:r>
            <a:r>
              <a:rPr kumimoji="1" lang="zh-CN" altLang="en-US" sz="1800" dirty="0"/>
              <a:t>将</a:t>
            </a:r>
            <a:r>
              <a:rPr kumimoji="1" lang="en-US" altLang="zh-CN" sz="1800" dirty="0"/>
              <a:t>12</a:t>
            </a:r>
            <a:r>
              <a:rPr kumimoji="1" lang="zh-CN" altLang="en-US" sz="1800" dirty="0"/>
              <a:t>赋给</a:t>
            </a:r>
            <a:r>
              <a:rPr kumimoji="1" lang="en-US" altLang="zh-CN" sz="1800" dirty="0"/>
              <a:t>a; </a:t>
            </a:r>
            <a:r>
              <a:rPr kumimoji="1" lang="zh-CN" altLang="en-US" sz="1800" dirty="0"/>
              <a:t>否则</a:t>
            </a:r>
            <a:r>
              <a:rPr kumimoji="1" lang="en-US" altLang="zh-CN" sz="1800" dirty="0"/>
              <a:t>a=10.0</a:t>
            </a:r>
            <a:r>
              <a:rPr kumimoji="1" lang="zh-CN" altLang="en-US" sz="1800" dirty="0"/>
              <a:t>。条件运算表达式的返回类型为</a:t>
            </a:r>
            <a:r>
              <a:rPr kumimoji="1" lang="en-US" altLang="zh-CN" sz="1800" dirty="0"/>
              <a:t>10.0</a:t>
            </a:r>
            <a:r>
              <a:rPr kumimoji="1" lang="zh-CN" altLang="en-US" sz="1800" dirty="0"/>
              <a:t>的类型</a:t>
            </a:r>
            <a:r>
              <a:rPr kumimoji="1" lang="en-US" altLang="zh-CN" sz="1800" dirty="0"/>
              <a:t>double</a:t>
            </a:r>
            <a:r>
              <a:rPr kumimoji="1" lang="zh-CN" altLang="en-US" sz="1800" dirty="0"/>
              <a:t>。</a:t>
            </a:r>
          </a:p>
          <a:p>
            <a:pPr>
              <a:lnSpc>
                <a:spcPct val="150000"/>
              </a:lnSpc>
              <a:spcBef>
                <a:spcPct val="0"/>
              </a:spcBef>
              <a:buClrTx/>
              <a:buSzTx/>
              <a:buFontTx/>
              <a:buNone/>
            </a:pPr>
            <a:r>
              <a:rPr kumimoji="1" lang="en-US" altLang="zh-CN" sz="1800" dirty="0" err="1"/>
              <a:t>x?y</a:t>
            </a:r>
            <a:r>
              <a:rPr kumimoji="1" lang="en-US" altLang="zh-CN" sz="1800" dirty="0"/>
              <a:t>=a+10:y=3*a-1; //</a:t>
            </a:r>
            <a:r>
              <a:rPr kumimoji="1" lang="zh-CN" altLang="en-US" sz="1800" dirty="0"/>
              <a:t>若</a:t>
            </a:r>
            <a:r>
              <a:rPr kumimoji="1" lang="en-US" altLang="zh-CN" sz="1800" dirty="0"/>
              <a:t>x</a:t>
            </a:r>
            <a:r>
              <a:rPr kumimoji="1" lang="zh-CN" altLang="en-US" sz="1800" dirty="0"/>
              <a:t>非</a:t>
            </a:r>
            <a:r>
              <a:rPr kumimoji="1" lang="en-US" altLang="zh-CN" sz="1800" dirty="0"/>
              <a:t>0</a:t>
            </a:r>
            <a:r>
              <a:rPr kumimoji="1" lang="zh-CN" altLang="en-US" sz="1800" dirty="0"/>
              <a:t>则把</a:t>
            </a:r>
            <a:r>
              <a:rPr kumimoji="1" lang="en-US" altLang="zh-CN" sz="1800" dirty="0"/>
              <a:t>a+10</a:t>
            </a:r>
            <a:r>
              <a:rPr kumimoji="1" lang="zh-CN" altLang="en-US" sz="1800" dirty="0"/>
              <a:t>的值赋给</a:t>
            </a:r>
            <a:r>
              <a:rPr kumimoji="1" lang="en-US" altLang="zh-CN" sz="1800" dirty="0"/>
              <a:t>y</a:t>
            </a:r>
            <a:r>
              <a:rPr kumimoji="1" lang="zh-CN" altLang="en-US" sz="1800" dirty="0"/>
              <a:t>，否则把</a:t>
            </a:r>
            <a:r>
              <a:rPr kumimoji="1" lang="en-US" altLang="zh-CN" sz="1800" dirty="0"/>
              <a:t>3*a-1</a:t>
            </a:r>
            <a:r>
              <a:rPr kumimoji="1" lang="zh-CN" altLang="en-US" sz="1800" dirty="0"/>
              <a:t>的值赋</a:t>
            </a:r>
            <a:r>
              <a:rPr kumimoji="1" lang="en-US" altLang="zh-CN" sz="1800" dirty="0"/>
              <a:t>y </a:t>
            </a:r>
          </a:p>
        </p:txBody>
      </p:sp>
      <p:sp>
        <p:nvSpPr>
          <p:cNvPr id="16" name="矩形: 圆角 15">
            <a:extLst>
              <a:ext uri="{FF2B5EF4-FFF2-40B4-BE49-F238E27FC236}">
                <a16:creationId xmlns:a16="http://schemas.microsoft.com/office/drawing/2014/main" id="{4F647A97-F189-FEEB-3460-EFB5AF103FF3}"/>
              </a:ext>
            </a:extLst>
          </p:cNvPr>
          <p:cNvSpPr/>
          <p:nvPr/>
        </p:nvSpPr>
        <p:spPr>
          <a:xfrm>
            <a:off x="779927" y="1241758"/>
            <a:ext cx="2053120"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5B82A93C-A0AB-2293-4278-4A5635A4D282}"/>
              </a:ext>
            </a:extLst>
          </p:cNvPr>
          <p:cNvSpPr txBox="1"/>
          <p:nvPr/>
        </p:nvSpPr>
        <p:spPr>
          <a:xfrm>
            <a:off x="701766" y="1134695"/>
            <a:ext cx="2298841"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条件运算符</a:t>
            </a:r>
            <a:endParaRPr lang="en-US" altLang="zh-CN" sz="3200" b="1" dirty="0">
              <a:solidFill>
                <a:srgbClr val="000000"/>
              </a:solidFill>
              <a:effectLst/>
              <a:latin typeface="ui-sans-serif"/>
            </a:endParaRPr>
          </a:p>
        </p:txBody>
      </p:sp>
      <p:grpSp>
        <p:nvGrpSpPr>
          <p:cNvPr id="21" name="组合 20">
            <a:extLst>
              <a:ext uri="{FF2B5EF4-FFF2-40B4-BE49-F238E27FC236}">
                <a16:creationId xmlns:a16="http://schemas.microsoft.com/office/drawing/2014/main" id="{6AEE9F03-E3D6-D8A6-2F47-C476598E4B92}"/>
              </a:ext>
            </a:extLst>
          </p:cNvPr>
          <p:cNvGrpSpPr/>
          <p:nvPr/>
        </p:nvGrpSpPr>
        <p:grpSpPr>
          <a:xfrm>
            <a:off x="3456412" y="2014360"/>
            <a:ext cx="3172230" cy="480385"/>
            <a:chOff x="3456412" y="1914351"/>
            <a:chExt cx="3172230" cy="480385"/>
          </a:xfrm>
        </p:grpSpPr>
        <p:sp>
          <p:nvSpPr>
            <p:cNvPr id="18" name="矩形: 圆角 17">
              <a:extLst>
                <a:ext uri="{FF2B5EF4-FFF2-40B4-BE49-F238E27FC236}">
                  <a16:creationId xmlns:a16="http://schemas.microsoft.com/office/drawing/2014/main" id="{0261B0F0-0C2C-F1E8-2C66-02314D918A0A}"/>
                </a:ext>
              </a:extLst>
            </p:cNvPr>
            <p:cNvSpPr/>
            <p:nvPr/>
          </p:nvSpPr>
          <p:spPr>
            <a:xfrm>
              <a:off x="3456412" y="1914351"/>
              <a:ext cx="3172230" cy="46678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E5509989-34C6-615C-27C4-BED9EFF6AC8A}"/>
                </a:ext>
              </a:extLst>
            </p:cNvPr>
            <p:cNvSpPr txBox="1"/>
            <p:nvPr/>
          </p:nvSpPr>
          <p:spPr>
            <a:xfrm>
              <a:off x="4076700" y="1933071"/>
              <a:ext cx="2255519" cy="461665"/>
            </a:xfrm>
            <a:prstGeom prst="rect">
              <a:avLst/>
            </a:prstGeom>
            <a:noFill/>
          </p:spPr>
          <p:txBody>
            <a:bodyPr wrap="square">
              <a:spAutoFit/>
            </a:bodyPr>
            <a:lstStyle/>
            <a:p>
              <a:r>
                <a:rPr lang="en-US" altLang="zh-CN" sz="1100" dirty="0">
                  <a:solidFill>
                    <a:srgbClr val="7030A0"/>
                  </a:solidFill>
                  <a:latin typeface="Times New Roman" panose="02020603050405020304" pitchFamily="18" charset="0"/>
                </a:rPr>
                <a:t> </a:t>
              </a:r>
              <a:r>
                <a:rPr lang="en-US" altLang="zh-CN" sz="2400" b="1" dirty="0">
                  <a:solidFill>
                    <a:srgbClr val="7030A0"/>
                  </a:solidFill>
                  <a:latin typeface="Times New Roman" panose="02020603050405020304" pitchFamily="18" charset="0"/>
                </a:rPr>
                <a:t>d1 </a:t>
              </a:r>
              <a:r>
                <a:rPr lang="zh-CN" altLang="en-GB" sz="2400" b="1" dirty="0">
                  <a:solidFill>
                    <a:srgbClr val="7030A0"/>
                  </a:solidFill>
                  <a:latin typeface="Times New Roman" panose="02020603050405020304" pitchFamily="18" charset="0"/>
                </a:rPr>
                <a:t>？</a:t>
              </a:r>
              <a:r>
                <a:rPr lang="en-US" altLang="zh-CN" sz="2400" b="1" dirty="0">
                  <a:solidFill>
                    <a:srgbClr val="7030A0"/>
                  </a:solidFill>
                  <a:latin typeface="Times New Roman" panose="02020603050405020304" pitchFamily="18" charset="0"/>
                </a:rPr>
                <a:t>d2</a:t>
              </a:r>
              <a:r>
                <a:rPr lang="zh-CN" altLang="en-GB" sz="2400" b="1" dirty="0">
                  <a:solidFill>
                    <a:srgbClr val="7030A0"/>
                  </a:solidFill>
                  <a:latin typeface="Times New Roman" panose="02020603050405020304" pitchFamily="18" charset="0"/>
                </a:rPr>
                <a:t>：</a:t>
              </a:r>
              <a:r>
                <a:rPr lang="en-US" altLang="zh-CN" sz="2400" b="1" dirty="0">
                  <a:solidFill>
                    <a:srgbClr val="7030A0"/>
                  </a:solidFill>
                  <a:latin typeface="Times New Roman" panose="02020603050405020304" pitchFamily="18" charset="0"/>
                </a:rPr>
                <a:t>d3</a:t>
              </a:r>
              <a:endParaRPr lang="zh-CN" altLang="en-US" sz="2400" dirty="0">
                <a:solidFill>
                  <a:srgbClr val="7030A0"/>
                </a:solidFill>
              </a:endParaRPr>
            </a:p>
          </p:txBody>
        </p:sp>
      </p:grpSp>
      <p:cxnSp>
        <p:nvCxnSpPr>
          <p:cNvPr id="22" name="直接连接符 21">
            <a:extLst>
              <a:ext uri="{FF2B5EF4-FFF2-40B4-BE49-F238E27FC236}">
                <a16:creationId xmlns:a16="http://schemas.microsoft.com/office/drawing/2014/main" id="{E5D4D3BC-C30D-FE73-845F-3C521E39CBC1}"/>
              </a:ext>
            </a:extLst>
          </p:cNvPr>
          <p:cNvCxnSpPr>
            <a:cxnSpLocks/>
          </p:cNvCxnSpPr>
          <p:nvPr/>
        </p:nvCxnSpPr>
        <p:spPr>
          <a:xfrm flipH="1">
            <a:off x="725173" y="4672060"/>
            <a:ext cx="10628222" cy="0"/>
          </a:xfrm>
          <a:prstGeom prst="line">
            <a:avLst/>
          </a:prstGeom>
          <a:ln w="12700">
            <a:solidFill>
              <a:schemeClr val="tx1"/>
            </a:solidFill>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514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F523A-8197-4110-FCC5-7A1DB6F4663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B8D3AFB6-AC17-C2F5-EB12-FBC4EC8F55D1}"/>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其他运算符</a:t>
            </a:r>
            <a:endParaRPr lang="zh-CN" altLang="en-US" sz="3200" b="1" dirty="0">
              <a:latin typeface="微软雅黑" panose="020B0503020204020204" pitchFamily="34" charset="-122"/>
              <a:ea typeface="微软雅黑" panose="020B0503020204020204" pitchFamily="34" charset="-122"/>
              <a:cs typeface="+mj-cs"/>
            </a:endParaRPr>
          </a:p>
        </p:txBody>
      </p:sp>
      <p:sp>
        <p:nvSpPr>
          <p:cNvPr id="7" name="Rectangle 7">
            <a:extLst>
              <a:ext uri="{FF2B5EF4-FFF2-40B4-BE49-F238E27FC236}">
                <a16:creationId xmlns:a16="http://schemas.microsoft.com/office/drawing/2014/main" id="{8FBC3724-AA6E-86B8-3EA2-53D8B28A72B1}"/>
              </a:ext>
            </a:extLst>
          </p:cNvPr>
          <p:cNvSpPr>
            <a:spLocks noChangeArrowheads="1"/>
          </p:cNvSpPr>
          <p:nvPr/>
        </p:nvSpPr>
        <p:spPr bwMode="auto">
          <a:xfrm>
            <a:off x="215900" y="1590886"/>
            <a:ext cx="849630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latin typeface="Times New Roman" panose="02020603050405020304" pitchFamily="18" charset="0"/>
                <a:cs typeface="Times New Roman" panose="02020603050405020304" pitchFamily="18" charset="0"/>
              </a:rPr>
              <a:t>      </a:t>
            </a:r>
            <a:r>
              <a:rPr lang="zh-CN" altLang="zh-CN" sz="1800" dirty="0">
                <a:latin typeface="Times New Roman" panose="02020603050405020304" pitchFamily="18" charset="0"/>
                <a:cs typeface="Times New Roman" panose="02020603050405020304" pitchFamily="18" charset="0"/>
              </a:rPr>
              <a:t>逗号可作分隔符使用，将若干变量隔开，如：</a:t>
            </a:r>
            <a:r>
              <a:rPr lang="en-US" altLang="zh-CN" sz="1800" dirty="0">
                <a:latin typeface="Times New Roman" panose="02020603050405020304" pitchFamily="18" charset="0"/>
                <a:cs typeface="Times New Roman" panose="02020603050405020304" pitchFamily="18" charset="0"/>
              </a:rPr>
              <a:t>int </a:t>
            </a:r>
            <a:r>
              <a:rPr lang="en-US" altLang="zh-CN" sz="1800" dirty="0" err="1">
                <a:latin typeface="Times New Roman" panose="02020603050405020304" pitchFamily="18" charset="0"/>
                <a:cs typeface="Times New Roman" panose="02020603050405020304" pitchFamily="18" charset="0"/>
              </a:rPr>
              <a:t>a,b,c</a:t>
            </a:r>
            <a:r>
              <a:rPr lang="zh-CN" altLang="en-US" sz="1800" dirty="0">
                <a:latin typeface="Times New Roman" panose="02020603050405020304" pitchFamily="18" charset="0"/>
                <a:cs typeface="Times New Roman" panose="02020603050405020304" pitchFamily="18" charset="0"/>
              </a:rPr>
              <a:t>；一般形式为： </a:t>
            </a:r>
          </a:p>
        </p:txBody>
      </p:sp>
      <p:sp>
        <p:nvSpPr>
          <p:cNvPr id="9" name="Rectangle 8">
            <a:extLst>
              <a:ext uri="{FF2B5EF4-FFF2-40B4-BE49-F238E27FC236}">
                <a16:creationId xmlns:a16="http://schemas.microsoft.com/office/drawing/2014/main" id="{362D9194-979E-0B3D-F285-F614BA016A6B}"/>
              </a:ext>
            </a:extLst>
          </p:cNvPr>
          <p:cNvSpPr>
            <a:spLocks noChangeArrowheads="1"/>
          </p:cNvSpPr>
          <p:nvPr/>
        </p:nvSpPr>
        <p:spPr bwMode="auto">
          <a:xfrm>
            <a:off x="684213" y="2620647"/>
            <a:ext cx="10629582" cy="59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lnSpc>
                <a:spcPct val="100000"/>
              </a:lnSpc>
              <a:spcBef>
                <a:spcPct val="0"/>
              </a:spcBef>
              <a:buClrTx/>
              <a:buSzTx/>
              <a:buFontTx/>
              <a:buNone/>
            </a:pPr>
            <a:r>
              <a:rPr lang="zh-CN" altLang="zh-CN" sz="1800" dirty="0"/>
              <a:t>从左向右依次算，</a:t>
            </a:r>
            <a:r>
              <a:rPr lang="zh-CN" altLang="zh-CN" sz="1800" b="1" dirty="0"/>
              <a:t>整个逗号表达式结果 = 最后一个表达式的值</a:t>
            </a:r>
            <a:r>
              <a:rPr lang="zh-CN" altLang="zh-CN" sz="1800" dirty="0"/>
              <a:t>；逗号运算符优先级</a:t>
            </a:r>
            <a:r>
              <a:rPr lang="zh-CN" altLang="zh-CN" sz="2800" b="1" dirty="0">
                <a:solidFill>
                  <a:srgbClr val="7030A0"/>
                </a:solidFill>
              </a:rPr>
              <a:t>最低</a:t>
            </a:r>
            <a:r>
              <a:rPr lang="zh-CN" altLang="zh-CN" sz="1800" dirty="0"/>
              <a:t>。</a:t>
            </a:r>
            <a:endParaRPr lang="zh-CN" altLang="en-US" sz="1800" dirty="0"/>
          </a:p>
        </p:txBody>
      </p:sp>
      <p:sp>
        <p:nvSpPr>
          <p:cNvPr id="17" name="矩形: 圆角 16">
            <a:extLst>
              <a:ext uri="{FF2B5EF4-FFF2-40B4-BE49-F238E27FC236}">
                <a16:creationId xmlns:a16="http://schemas.microsoft.com/office/drawing/2014/main" id="{8724C0AE-1326-A5A4-2AE5-4C19E62DD253}"/>
              </a:ext>
            </a:extLst>
          </p:cNvPr>
          <p:cNvSpPr/>
          <p:nvPr/>
        </p:nvSpPr>
        <p:spPr>
          <a:xfrm>
            <a:off x="779927" y="1241758"/>
            <a:ext cx="2053120"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98E1BD8F-BF21-7FCA-4ED2-D9C65F02EE7B}"/>
              </a:ext>
            </a:extLst>
          </p:cNvPr>
          <p:cNvSpPr txBox="1"/>
          <p:nvPr/>
        </p:nvSpPr>
        <p:spPr>
          <a:xfrm>
            <a:off x="684213" y="936570"/>
            <a:ext cx="2298841"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zh-CN" altLang="en-US" sz="3200" b="1" dirty="0">
                <a:solidFill>
                  <a:srgbClr val="000000"/>
                </a:solidFill>
                <a:latin typeface="ui-sans-serif"/>
              </a:rPr>
              <a:t>逗号</a:t>
            </a:r>
            <a:r>
              <a:rPr lang="zh-CN" altLang="en-US" sz="3200" b="1" dirty="0">
                <a:solidFill>
                  <a:srgbClr val="000000"/>
                </a:solidFill>
                <a:effectLst/>
                <a:latin typeface="ui-sans-serif"/>
              </a:rPr>
              <a:t>运算符</a:t>
            </a:r>
            <a:endParaRPr lang="en-US" altLang="zh-CN" sz="3200" b="1" dirty="0">
              <a:solidFill>
                <a:srgbClr val="000000"/>
              </a:solidFill>
              <a:effectLst/>
              <a:latin typeface="ui-sans-serif"/>
            </a:endParaRPr>
          </a:p>
        </p:txBody>
      </p:sp>
      <p:grpSp>
        <p:nvGrpSpPr>
          <p:cNvPr id="20" name="组合 19">
            <a:extLst>
              <a:ext uri="{FF2B5EF4-FFF2-40B4-BE49-F238E27FC236}">
                <a16:creationId xmlns:a16="http://schemas.microsoft.com/office/drawing/2014/main" id="{BB12E9AC-15E9-D2A9-1731-F983F8540CD0}"/>
              </a:ext>
            </a:extLst>
          </p:cNvPr>
          <p:cNvGrpSpPr/>
          <p:nvPr/>
        </p:nvGrpSpPr>
        <p:grpSpPr>
          <a:xfrm>
            <a:off x="2833047" y="2062317"/>
            <a:ext cx="5333999" cy="472765"/>
            <a:chOff x="998220" y="1914351"/>
            <a:chExt cx="5333999" cy="472765"/>
          </a:xfrm>
        </p:grpSpPr>
        <p:sp>
          <p:nvSpPr>
            <p:cNvPr id="21" name="矩形: 圆角 20">
              <a:extLst>
                <a:ext uri="{FF2B5EF4-FFF2-40B4-BE49-F238E27FC236}">
                  <a16:creationId xmlns:a16="http://schemas.microsoft.com/office/drawing/2014/main" id="{A37DD2D7-A6DA-78F4-4148-511E511D82DC}"/>
                </a:ext>
              </a:extLst>
            </p:cNvPr>
            <p:cNvSpPr/>
            <p:nvPr/>
          </p:nvSpPr>
          <p:spPr>
            <a:xfrm>
              <a:off x="998220" y="1914351"/>
              <a:ext cx="5196840" cy="46678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39E45BC2-624B-608C-7600-9F5BF83BC346}"/>
                </a:ext>
              </a:extLst>
            </p:cNvPr>
            <p:cNvSpPr txBox="1"/>
            <p:nvPr/>
          </p:nvSpPr>
          <p:spPr>
            <a:xfrm>
              <a:off x="998220" y="1925451"/>
              <a:ext cx="5333999" cy="461665"/>
            </a:xfrm>
            <a:prstGeom prst="rect">
              <a:avLst/>
            </a:prstGeom>
            <a:noFill/>
          </p:spPr>
          <p:txBody>
            <a:bodyPr wrap="square">
              <a:spAutoFit/>
            </a:bodyPr>
            <a:lstStyle/>
            <a:p>
              <a:r>
                <a:rPr lang="zh-CN" altLang="en-US" sz="2400" b="1" dirty="0">
                  <a:solidFill>
                    <a:srgbClr val="7030A0"/>
                  </a:solidFill>
                  <a:latin typeface="Times New Roman" panose="02020603050405020304" pitchFamily="18" charset="0"/>
                </a:rPr>
                <a:t> 表达式</a:t>
              </a:r>
              <a:r>
                <a:rPr lang="en-US" altLang="zh-CN" sz="2400" b="1" dirty="0">
                  <a:solidFill>
                    <a:srgbClr val="7030A0"/>
                  </a:solidFill>
                  <a:latin typeface="Times New Roman" panose="02020603050405020304" pitchFamily="18" charset="0"/>
                </a:rPr>
                <a:t>1</a:t>
              </a:r>
              <a:r>
                <a:rPr lang="zh-CN" altLang="en-US" sz="2400" b="1" dirty="0">
                  <a:solidFill>
                    <a:srgbClr val="7030A0"/>
                  </a:solidFill>
                  <a:latin typeface="Times New Roman" panose="02020603050405020304" pitchFamily="18" charset="0"/>
                </a:rPr>
                <a:t>，表达式</a:t>
              </a:r>
              <a:r>
                <a:rPr lang="en-US" altLang="zh-CN" sz="2400" b="1" dirty="0">
                  <a:solidFill>
                    <a:srgbClr val="7030A0"/>
                  </a:solidFill>
                  <a:latin typeface="Times New Roman" panose="02020603050405020304" pitchFamily="18" charset="0"/>
                </a:rPr>
                <a:t>2</a:t>
              </a:r>
              <a:r>
                <a:rPr lang="zh-CN" altLang="en-US" sz="2400" b="1" dirty="0">
                  <a:solidFill>
                    <a:srgbClr val="7030A0"/>
                  </a:solidFill>
                  <a:latin typeface="Times New Roman" panose="02020603050405020304" pitchFamily="18" charset="0"/>
                </a:rPr>
                <a:t>，</a:t>
              </a:r>
              <a:r>
                <a:rPr lang="en-US" altLang="zh-CN" sz="2400" b="1" dirty="0">
                  <a:solidFill>
                    <a:srgbClr val="7030A0"/>
                  </a:solidFill>
                  <a:latin typeface="Times New Roman" panose="02020603050405020304" pitchFamily="18" charset="0"/>
                </a:rPr>
                <a:t>……</a:t>
              </a:r>
              <a:r>
                <a:rPr lang="zh-CN" altLang="en-US" sz="2400" b="1" dirty="0">
                  <a:solidFill>
                    <a:srgbClr val="7030A0"/>
                  </a:solidFill>
                  <a:latin typeface="Times New Roman" panose="02020603050405020304" pitchFamily="18" charset="0"/>
                </a:rPr>
                <a:t>，表达式</a:t>
              </a:r>
              <a:r>
                <a:rPr lang="en-US" altLang="zh-CN" sz="2400" b="1" dirty="0">
                  <a:solidFill>
                    <a:srgbClr val="7030A0"/>
                  </a:solidFill>
                  <a:latin typeface="Times New Roman" panose="02020603050405020304" pitchFamily="18" charset="0"/>
                </a:rPr>
                <a:t>n</a:t>
              </a:r>
              <a:r>
                <a:rPr lang="zh-CN" altLang="en-US" sz="2400" b="1" dirty="0">
                  <a:solidFill>
                    <a:srgbClr val="7030A0"/>
                  </a:solidFill>
                  <a:latin typeface="Times New Roman" panose="02020603050405020304" pitchFamily="18" charset="0"/>
                </a:rPr>
                <a:t>；</a:t>
              </a:r>
              <a:endParaRPr lang="zh-CN" altLang="en-US" sz="4800" b="1" dirty="0">
                <a:solidFill>
                  <a:srgbClr val="7030A0"/>
                </a:solidFill>
              </a:endParaRPr>
            </a:p>
          </p:txBody>
        </p:sp>
      </p:grpSp>
      <p:sp>
        <p:nvSpPr>
          <p:cNvPr id="23" name="矩形: 圆角 22">
            <a:extLst>
              <a:ext uri="{FF2B5EF4-FFF2-40B4-BE49-F238E27FC236}">
                <a16:creationId xmlns:a16="http://schemas.microsoft.com/office/drawing/2014/main" id="{D174C367-6A0E-5834-C1B6-0D61EF67260D}"/>
              </a:ext>
            </a:extLst>
          </p:cNvPr>
          <p:cNvSpPr/>
          <p:nvPr/>
        </p:nvSpPr>
        <p:spPr>
          <a:xfrm>
            <a:off x="779927" y="3506109"/>
            <a:ext cx="2053120"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B9862D2B-CD0D-F158-010B-BB1893B95988}"/>
              </a:ext>
            </a:extLst>
          </p:cNvPr>
          <p:cNvSpPr txBox="1"/>
          <p:nvPr/>
        </p:nvSpPr>
        <p:spPr>
          <a:xfrm>
            <a:off x="684213" y="3200921"/>
            <a:ext cx="2706687"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en-US" altLang="zh-CN" sz="3200" b="1" dirty="0" err="1">
                <a:solidFill>
                  <a:srgbClr val="000000"/>
                </a:solidFill>
                <a:latin typeface="ui-sans-serif"/>
              </a:rPr>
              <a:t>sizeof</a:t>
            </a:r>
            <a:r>
              <a:rPr lang="zh-CN" altLang="en-US" sz="3200" b="1" dirty="0">
                <a:solidFill>
                  <a:srgbClr val="000000"/>
                </a:solidFill>
                <a:effectLst/>
                <a:latin typeface="ui-sans-serif"/>
              </a:rPr>
              <a:t>运算符</a:t>
            </a:r>
            <a:endParaRPr lang="en-US" altLang="zh-CN" sz="3200" b="1" dirty="0">
              <a:solidFill>
                <a:srgbClr val="000000"/>
              </a:solidFill>
              <a:effectLst/>
              <a:latin typeface="ui-sans-serif"/>
            </a:endParaRPr>
          </a:p>
        </p:txBody>
      </p:sp>
      <p:sp>
        <p:nvSpPr>
          <p:cNvPr id="26" name="文本框 25">
            <a:extLst>
              <a:ext uri="{FF2B5EF4-FFF2-40B4-BE49-F238E27FC236}">
                <a16:creationId xmlns:a16="http://schemas.microsoft.com/office/drawing/2014/main" id="{506CF90F-62CB-02C0-2BA8-529C11B78767}"/>
              </a:ext>
            </a:extLst>
          </p:cNvPr>
          <p:cNvSpPr txBox="1"/>
          <p:nvPr/>
        </p:nvSpPr>
        <p:spPr>
          <a:xfrm>
            <a:off x="684213" y="3919698"/>
            <a:ext cx="3369627" cy="369332"/>
          </a:xfrm>
          <a:prstGeom prst="rect">
            <a:avLst/>
          </a:prstGeom>
          <a:noFill/>
        </p:spPr>
        <p:txBody>
          <a:bodyPr wrap="square">
            <a:spAutoFit/>
          </a:bodyPr>
          <a:lstStyle/>
          <a:p>
            <a:r>
              <a:rPr lang="zh-CN" altLang="zh-CN" dirty="0">
                <a:latin typeface="Arial" panose="020B0604020202020204" pitchFamily="34" charset="0"/>
                <a:ea typeface="宋体" panose="02010600030101010101" pitchFamily="2" charset="-122"/>
              </a:rPr>
              <a:t>计算变量 / 类型占多少字节</a:t>
            </a:r>
            <a:endParaRPr lang="zh-CN" altLang="en-US" dirty="0">
              <a:latin typeface="Arial" panose="020B0604020202020204" pitchFamily="34" charset="0"/>
              <a:ea typeface="宋体" panose="02010600030101010101" pitchFamily="2" charset="-122"/>
            </a:endParaRPr>
          </a:p>
        </p:txBody>
      </p:sp>
      <p:sp>
        <p:nvSpPr>
          <p:cNvPr id="28" name="文本框 27">
            <a:extLst>
              <a:ext uri="{FF2B5EF4-FFF2-40B4-BE49-F238E27FC236}">
                <a16:creationId xmlns:a16="http://schemas.microsoft.com/office/drawing/2014/main" id="{B25EAF73-F213-49CE-5744-23E062E63BD5}"/>
              </a:ext>
            </a:extLst>
          </p:cNvPr>
          <p:cNvSpPr txBox="1"/>
          <p:nvPr/>
        </p:nvSpPr>
        <p:spPr>
          <a:xfrm>
            <a:off x="745173" y="4386810"/>
            <a:ext cx="3308667" cy="877356"/>
          </a:xfrm>
          <a:prstGeom prst="rect">
            <a:avLst/>
          </a:prstGeom>
          <a:noFill/>
        </p:spPr>
        <p:txBody>
          <a:bodyPr wrap="square">
            <a:spAutoFit/>
          </a:bodyPr>
          <a:lstStyle/>
          <a:p>
            <a:pPr>
              <a:lnSpc>
                <a:spcPct val="150000"/>
              </a:lnSpc>
              <a:buNone/>
            </a:pPr>
            <a:r>
              <a:rPr lang="zh-CN" altLang="zh-CN" dirty="0">
                <a:solidFill>
                  <a:srgbClr val="7030A0"/>
                </a:solidFill>
                <a:effectLst/>
                <a:latin typeface="Comic Sans MS" panose="030F0702030302020204" pitchFamily="66" charset="0"/>
              </a:rPr>
              <a:t>sizeof</a:t>
            </a:r>
            <a:r>
              <a:rPr lang="zh-CN" altLang="zh-CN" dirty="0">
                <a:effectLst/>
                <a:latin typeface="Comic Sans MS" panose="030F0702030302020204" pitchFamily="66" charset="0"/>
              </a:rPr>
              <a:t>(</a:t>
            </a:r>
            <a:r>
              <a:rPr lang="zh-CN" altLang="zh-CN" dirty="0">
                <a:solidFill>
                  <a:srgbClr val="7030A0"/>
                </a:solidFill>
                <a:effectLst/>
                <a:latin typeface="Comic Sans MS" panose="030F0702030302020204" pitchFamily="66" charset="0"/>
              </a:rPr>
              <a:t>int</a:t>
            </a:r>
            <a:r>
              <a:rPr lang="zh-CN" altLang="zh-CN" dirty="0">
                <a:effectLst/>
                <a:latin typeface="Comic Sans MS" panose="030F0702030302020204" pitchFamily="66" charset="0"/>
              </a:rPr>
              <a:t>);</a:t>
            </a:r>
          </a:p>
          <a:p>
            <a:pPr>
              <a:lnSpc>
                <a:spcPct val="150000"/>
              </a:lnSpc>
              <a:buNone/>
            </a:pPr>
            <a:r>
              <a:rPr lang="zh-CN" altLang="zh-CN" dirty="0">
                <a:solidFill>
                  <a:srgbClr val="7030A0"/>
                </a:solidFill>
                <a:effectLst/>
                <a:latin typeface="Comic Sans MS" panose="030F0702030302020204" pitchFamily="66" charset="0"/>
              </a:rPr>
              <a:t>double </a:t>
            </a:r>
            <a:r>
              <a:rPr lang="zh-CN" altLang="zh-CN" dirty="0">
                <a:effectLst/>
                <a:latin typeface="Comic Sans MS" panose="030F0702030302020204" pitchFamily="66" charset="0"/>
              </a:rPr>
              <a:t>a; </a:t>
            </a:r>
            <a:r>
              <a:rPr lang="zh-CN" altLang="zh-CN" dirty="0">
                <a:solidFill>
                  <a:srgbClr val="7030A0"/>
                </a:solidFill>
                <a:effectLst/>
                <a:latin typeface="Comic Sans MS" panose="030F0702030302020204" pitchFamily="66" charset="0"/>
              </a:rPr>
              <a:t>sizeof</a:t>
            </a:r>
            <a:r>
              <a:rPr lang="zh-CN" altLang="zh-CN" dirty="0">
                <a:effectLst/>
                <a:latin typeface="Comic Sans MS" panose="030F0702030302020204" pitchFamily="66" charset="0"/>
              </a:rPr>
              <a:t>(a);</a:t>
            </a:r>
          </a:p>
        </p:txBody>
      </p:sp>
      <p:sp>
        <p:nvSpPr>
          <p:cNvPr id="30" name="文本框 29">
            <a:extLst>
              <a:ext uri="{FF2B5EF4-FFF2-40B4-BE49-F238E27FC236}">
                <a16:creationId xmlns:a16="http://schemas.microsoft.com/office/drawing/2014/main" id="{274F9961-AE85-14C1-D3AD-9F5F0A3AB50D}"/>
              </a:ext>
            </a:extLst>
          </p:cNvPr>
          <p:cNvSpPr txBox="1"/>
          <p:nvPr/>
        </p:nvSpPr>
        <p:spPr>
          <a:xfrm>
            <a:off x="684213" y="5310634"/>
            <a:ext cx="6096000" cy="369332"/>
          </a:xfrm>
          <a:prstGeom prst="rect">
            <a:avLst/>
          </a:prstGeom>
          <a:noFill/>
        </p:spPr>
        <p:txBody>
          <a:bodyPr wrap="square">
            <a:spAutoFit/>
          </a:bodyPr>
          <a:lstStyle/>
          <a:p>
            <a:r>
              <a:rPr lang="zh-CN" altLang="zh-CN" b="1" dirty="0">
                <a:latin typeface="Times New Roman" panose="02020603050405020304" pitchFamily="18" charset="0"/>
                <a:ea typeface="宋体" panose="02010600030101010101" pitchFamily="2" charset="-122"/>
                <a:cs typeface="Times New Roman" panose="02020603050405020304" pitchFamily="18" charset="0"/>
              </a:rPr>
              <a:t>返回size_t无符号整数。</a:t>
            </a:r>
            <a:endParaRPr lang="zh-CN" altLang="en-US"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core goal bar">
            <a:extLst>
              <a:ext uri="{FF2B5EF4-FFF2-40B4-BE49-F238E27FC236}">
                <a16:creationId xmlns:a16="http://schemas.microsoft.com/office/drawing/2014/main" id="{1275D4B2-BCA6-6B3C-EFBB-1194B4582AFD}"/>
              </a:ext>
            </a:extLst>
          </p:cNvPr>
          <p:cNvSpPr/>
          <p:nvPr/>
        </p:nvSpPr>
        <p:spPr>
          <a:xfrm>
            <a:off x="4086064" y="4747819"/>
            <a:ext cx="7227731" cy="885479"/>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32" name="组合 31">
            <a:extLst>
              <a:ext uri="{FF2B5EF4-FFF2-40B4-BE49-F238E27FC236}">
                <a16:creationId xmlns:a16="http://schemas.microsoft.com/office/drawing/2014/main" id="{1FF82832-846F-670C-EC65-FB2B4FAFE0E8}"/>
              </a:ext>
            </a:extLst>
          </p:cNvPr>
          <p:cNvGrpSpPr/>
          <p:nvPr/>
        </p:nvGrpSpPr>
        <p:grpSpPr>
          <a:xfrm>
            <a:off x="3925961" y="4419432"/>
            <a:ext cx="1004899" cy="969673"/>
            <a:chOff x="2265918" y="5437179"/>
            <a:chExt cx="599478" cy="578464"/>
          </a:xfrm>
        </p:grpSpPr>
        <p:sp>
          <p:nvSpPr>
            <p:cNvPr id="33" name="椭圆 32">
              <a:extLst>
                <a:ext uri="{FF2B5EF4-FFF2-40B4-BE49-F238E27FC236}">
                  <a16:creationId xmlns:a16="http://schemas.microsoft.com/office/drawing/2014/main" id="{5B75114B-31C5-3BEE-F539-955605AABB2E}"/>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4" name="图形 33">
              <a:extLst>
                <a:ext uri="{FF2B5EF4-FFF2-40B4-BE49-F238E27FC236}">
                  <a16:creationId xmlns:a16="http://schemas.microsoft.com/office/drawing/2014/main" id="{2D51D6B9-1A9C-B6EB-9FDF-440061807D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35" name="文本框 34">
            <a:extLst>
              <a:ext uri="{FF2B5EF4-FFF2-40B4-BE49-F238E27FC236}">
                <a16:creationId xmlns:a16="http://schemas.microsoft.com/office/drawing/2014/main" id="{4382D7D7-1783-84F8-B672-E2B475FB04BF}"/>
              </a:ext>
            </a:extLst>
          </p:cNvPr>
          <p:cNvSpPr txBox="1"/>
          <p:nvPr/>
        </p:nvSpPr>
        <p:spPr>
          <a:xfrm>
            <a:off x="4732227" y="4959725"/>
            <a:ext cx="7227731" cy="461665"/>
          </a:xfrm>
          <a:prstGeom prst="rect">
            <a:avLst/>
          </a:prstGeom>
          <a:noFill/>
        </p:spPr>
        <p:txBody>
          <a:bodyPr wrap="square">
            <a:spAutoFit/>
          </a:bodyPr>
          <a:lstStyle/>
          <a:p>
            <a:pPr>
              <a:lnSpc>
                <a:spcPct val="100000"/>
              </a:lnSpc>
            </a:pPr>
            <a:r>
              <a:rPr lang="zh-CN" altLang="zh-CN" sz="2400" b="1" dirty="0"/>
              <a:t>区分：int a,b,c;里面逗号是分隔符，不是运算符。</a:t>
            </a:r>
            <a:endParaRPr lang="zh-CN" altLang="en-US" sz="2400" b="1" dirty="0"/>
          </a:p>
        </p:txBody>
      </p:sp>
    </p:spTree>
    <p:extLst>
      <p:ext uri="{BB962C8B-B14F-4D97-AF65-F5344CB8AC3E}">
        <p14:creationId xmlns:p14="http://schemas.microsoft.com/office/powerpoint/2010/main" val="48610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9CED9-7D24-A9B2-FE11-5BF0628CF4E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D0D2E8F8-CE0C-EE3A-F362-3252890F4472}"/>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表达式副作用：不要写看不懂的表达式</a:t>
            </a:r>
          </a:p>
        </p:txBody>
      </p:sp>
      <p:sp>
        <p:nvSpPr>
          <p:cNvPr id="20" name="文本框 19">
            <a:extLst>
              <a:ext uri="{FF2B5EF4-FFF2-40B4-BE49-F238E27FC236}">
                <a16:creationId xmlns:a16="http://schemas.microsoft.com/office/drawing/2014/main" id="{67195ECA-DD44-8B1D-B2DC-FA02AA5313B6}"/>
              </a:ext>
            </a:extLst>
          </p:cNvPr>
          <p:cNvSpPr txBox="1"/>
          <p:nvPr/>
        </p:nvSpPr>
        <p:spPr>
          <a:xfrm>
            <a:off x="577307" y="1202372"/>
            <a:ext cx="11207432" cy="3785652"/>
          </a:xfrm>
          <a:prstGeom prst="rect">
            <a:avLst/>
          </a:prstGeom>
          <a:noFill/>
        </p:spPr>
        <p:txBody>
          <a:bodyPr wrap="square">
            <a:spAutoFit/>
          </a:bodyPr>
          <a:lstStyle/>
          <a:p>
            <a:pPr>
              <a:buNone/>
            </a:pPr>
            <a:r>
              <a:rPr lang="zh-CN" altLang="zh-CN" sz="2000" b="1" dirty="0">
                <a:latin typeface="Times New Roman" panose="02020603050405020304" pitchFamily="18" charset="0"/>
                <a:ea typeface="宋体" panose="02010600030101010101" pitchFamily="2" charset="-122"/>
                <a:cs typeface="Times New Roman" panose="02020603050405020304" pitchFamily="18" charset="0"/>
              </a:rPr>
              <a:t>副作用：运算符会修改变量本身的值：++ -- 各种赋值</a:t>
            </a:r>
            <a:endParaRPr lang="en-US"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zh-CN" altLang="zh-CN" sz="2000" b="1" dirty="0">
              <a:latin typeface="Times New Roman" panose="02020603050405020304" pitchFamily="18" charset="0"/>
              <a:ea typeface="宋体" panose="02010600030101010101" pitchFamily="2" charset="-122"/>
              <a:cs typeface="Times New Roman" panose="02020603050405020304" pitchFamily="18" charset="0"/>
            </a:endParaRPr>
          </a:p>
          <a:p>
            <a:pPr>
              <a:buNone/>
            </a:pP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C++ 规则： 除了&amp;&amp; || ?: ,这四个运算符，</a:t>
            </a:r>
            <a:r>
              <a:rPr lang="zh-CN" altLang="zh-CN" sz="2000" b="1" dirty="0">
                <a:latin typeface="微软雅黑" panose="020B0503020204020204" pitchFamily="34" charset="-122"/>
                <a:ea typeface="微软雅黑" panose="020B0503020204020204" pitchFamily="34" charset="-122"/>
                <a:cs typeface="Times New Roman" panose="02020603050405020304" pitchFamily="18" charset="0"/>
              </a:rPr>
              <a:t>其余运算符左右两边表达式计算顺序编译器不确定！</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a:p>
            <a:pPr>
              <a:buNone/>
            </a:pPr>
            <a:endParaRPr lang="zh-CN"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a:buNone/>
            </a:pPr>
            <a:endParaRPr lang="en-US" altLang="zh-CN" sz="2000" dirty="0">
              <a:effectLst/>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en-US" altLang="zh-CN" sz="2000" dirty="0">
              <a:effectLst/>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zh-CN" altLang="zh-CN" sz="2000" dirty="0">
              <a:effectLst/>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buNone/>
            </a:pP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良好编程习惯：</a:t>
            </a:r>
            <a:r>
              <a:rPr lang="zh-CN" altLang="zh-CN" sz="2000" b="1" dirty="0">
                <a:latin typeface="Times New Roman" panose="02020603050405020304" pitchFamily="18" charset="0"/>
                <a:ea typeface="宋体" panose="02010600030101010101" pitchFamily="2" charset="-122"/>
                <a:cs typeface="Times New Roman" panose="02020603050405020304" pitchFamily="18" charset="0"/>
              </a:rPr>
              <a:t>一个语句最多修改一次变量，复杂逻辑拆成多条语句，不要堆在一个表达式里面。</a:t>
            </a:r>
            <a:endParaRPr lang="zh-CN"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6" name="组合 25">
            <a:extLst>
              <a:ext uri="{FF2B5EF4-FFF2-40B4-BE49-F238E27FC236}">
                <a16:creationId xmlns:a16="http://schemas.microsoft.com/office/drawing/2014/main" id="{723CC1A4-5395-91B8-8ADD-89313F5187DD}"/>
              </a:ext>
            </a:extLst>
          </p:cNvPr>
          <p:cNvGrpSpPr/>
          <p:nvPr/>
        </p:nvGrpSpPr>
        <p:grpSpPr>
          <a:xfrm>
            <a:off x="2805363" y="2499360"/>
            <a:ext cx="6751320" cy="1576375"/>
            <a:chOff x="2392680" y="4343400"/>
            <a:chExt cx="6751320" cy="1576375"/>
          </a:xfrm>
        </p:grpSpPr>
        <p:sp>
          <p:nvSpPr>
            <p:cNvPr id="23" name="矩形: 圆角 22">
              <a:extLst>
                <a:ext uri="{FF2B5EF4-FFF2-40B4-BE49-F238E27FC236}">
                  <a16:creationId xmlns:a16="http://schemas.microsoft.com/office/drawing/2014/main" id="{A9F2AD94-0AE5-46D1-15AF-8377B7AA4C93}"/>
                </a:ext>
              </a:extLst>
            </p:cNvPr>
            <p:cNvSpPr/>
            <p:nvPr/>
          </p:nvSpPr>
          <p:spPr>
            <a:xfrm>
              <a:off x="2392680" y="4343400"/>
              <a:ext cx="5814060" cy="157637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4AAFDF5D-79A9-E2E5-DA42-2F15ACAAB014}"/>
                </a:ext>
              </a:extLst>
            </p:cNvPr>
            <p:cNvSpPr txBox="1"/>
            <p:nvPr/>
          </p:nvSpPr>
          <p:spPr>
            <a:xfrm>
              <a:off x="3048000" y="4648347"/>
              <a:ext cx="6096000" cy="1015663"/>
            </a:xfrm>
            <a:prstGeom prst="rect">
              <a:avLst/>
            </a:prstGeom>
            <a:noFill/>
          </p:spPr>
          <p:txBody>
            <a:bodyPr wrap="square">
              <a:spAutoFit/>
            </a:bodyPr>
            <a:lstStyle/>
            <a:p>
              <a:pPr>
                <a:buNone/>
              </a:pPr>
              <a:r>
                <a:rPr lang="zh-CN" altLang="zh-CN" sz="2000" dirty="0">
                  <a:latin typeface="Times New Roman" panose="02020603050405020304" pitchFamily="18" charset="0"/>
                  <a:ea typeface="宋体" panose="02010600030101010101" pitchFamily="2" charset="-122"/>
                  <a:cs typeface="Times New Roman" panose="02020603050405020304" pitchFamily="18" charset="0"/>
                </a:rPr>
                <a:t>❌糟糕代码（不同编译器结果不一样）</a:t>
              </a:r>
            </a:p>
            <a:p>
              <a:pPr>
                <a:buNone/>
              </a:pPr>
              <a:r>
                <a:rPr lang="zh-CN" altLang="zh-CN" sz="2000" dirty="0">
                  <a:solidFill>
                    <a:srgbClr val="7030A0"/>
                  </a:solidFill>
                  <a:effectLst/>
                  <a:latin typeface="Comic Sans MS" panose="030F0702030302020204" pitchFamily="66" charset="0"/>
                  <a:ea typeface="宋体" panose="02010600030101010101" pitchFamily="2" charset="-122"/>
                  <a:cs typeface="Times New Roman" panose="02020603050405020304" pitchFamily="18" charset="0"/>
                </a:rPr>
                <a:t>int </a:t>
              </a:r>
              <a:r>
                <a:rPr lang="zh-CN" altLang="zh-CN" sz="2000" dirty="0">
                  <a:effectLst/>
                  <a:latin typeface="Comic Sans MS" panose="030F0702030302020204" pitchFamily="66" charset="0"/>
                  <a:ea typeface="宋体" panose="02010600030101010101" pitchFamily="2" charset="-122"/>
                  <a:cs typeface="Times New Roman" panose="02020603050405020304" pitchFamily="18" charset="0"/>
                </a:rPr>
                <a:t>x=1;</a:t>
              </a:r>
            </a:p>
            <a:p>
              <a:pPr>
                <a:buNone/>
              </a:pPr>
              <a:r>
                <a:rPr lang="zh-CN" altLang="zh-CN" sz="2000" dirty="0">
                  <a:effectLst/>
                  <a:latin typeface="Comic Sans MS" panose="030F0702030302020204" pitchFamily="66" charset="0"/>
                  <a:ea typeface="宋体" panose="02010600030101010101" pitchFamily="2" charset="-122"/>
                  <a:cs typeface="Times New Roman" panose="02020603050405020304" pitchFamily="18" charset="0"/>
                </a:rPr>
                <a:t>(x+2)*(++x); </a:t>
              </a:r>
              <a:r>
                <a:rPr lang="zh-CN" altLang="zh-CN" sz="2000" dirty="0">
                  <a:effectLst/>
                  <a:latin typeface="Times New Roman" panose="02020603050405020304" pitchFamily="18" charset="0"/>
                  <a:ea typeface="宋体" panose="02010600030101010101" pitchFamily="2" charset="-122"/>
                  <a:cs typeface="Times New Roman" panose="02020603050405020304" pitchFamily="18" charset="0"/>
                </a:rPr>
                <a:t>//不要写这种！</a:t>
              </a:r>
              <a:endParaRPr lang="en-US" altLang="zh-CN" sz="2000" dirty="0">
                <a:effectLst/>
                <a:latin typeface="Times New Roman" panose="02020603050405020304" pitchFamily="18" charset="0"/>
                <a:ea typeface="宋体" panose="02010600030101010101" pitchFamily="2" charset="-122"/>
                <a:cs typeface="Times New Roman" panose="02020603050405020304" pitchFamily="18" charset="0"/>
              </a:endParaRPr>
            </a:p>
          </p:txBody>
        </p:sp>
      </p:grpSp>
    </p:spTree>
    <p:extLst>
      <p:ext uri="{BB962C8B-B14F-4D97-AF65-F5344CB8AC3E}">
        <p14:creationId xmlns:p14="http://schemas.microsoft.com/office/powerpoint/2010/main" val="1301724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E42FC-5A82-5130-9148-8D3A03EA9E5B}"/>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6504E43-E103-4179-32C1-7C82FDF1BFFC}"/>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运算符优先级的规律 </a:t>
            </a:r>
          </a:p>
        </p:txBody>
      </p:sp>
      <p:sp>
        <p:nvSpPr>
          <p:cNvPr id="4" name="Rectangle 5">
            <a:extLst>
              <a:ext uri="{FF2B5EF4-FFF2-40B4-BE49-F238E27FC236}">
                <a16:creationId xmlns:a16="http://schemas.microsoft.com/office/drawing/2014/main" id="{6B195F2F-AF8A-A931-8B34-FEC776C0EA52}"/>
              </a:ext>
            </a:extLst>
          </p:cNvPr>
          <p:cNvSpPr>
            <a:spLocks noChangeArrowheads="1"/>
          </p:cNvSpPr>
          <p:nvPr/>
        </p:nvSpPr>
        <p:spPr bwMode="auto">
          <a:xfrm>
            <a:off x="83820" y="194024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6">
            <a:extLst>
              <a:ext uri="{FF2B5EF4-FFF2-40B4-BE49-F238E27FC236}">
                <a16:creationId xmlns:a16="http://schemas.microsoft.com/office/drawing/2014/main" id="{2C66C675-2B4C-B66C-9DB4-A8CA053F012F}"/>
              </a:ext>
            </a:extLst>
          </p:cNvPr>
          <p:cNvSpPr>
            <a:spLocks noChangeArrowheads="1"/>
          </p:cNvSpPr>
          <p:nvPr/>
        </p:nvSpPr>
        <p:spPr bwMode="auto">
          <a:xfrm>
            <a:off x="207645" y="1098702"/>
            <a:ext cx="8496300"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2000" dirty="0">
                <a:solidFill>
                  <a:schemeClr val="accent1"/>
                </a:solidFill>
              </a:rPr>
              <a:t>      </a:t>
            </a:r>
            <a:r>
              <a:rPr lang="en-US" altLang="zh-CN" sz="2000" b="1" dirty="0">
                <a:solidFill>
                  <a:schemeClr val="accent1"/>
                </a:solidFill>
              </a:rPr>
              <a:t>(1) </a:t>
            </a:r>
            <a:r>
              <a:rPr lang="zh-CN" altLang="en-US" sz="2000" b="1" dirty="0">
                <a:solidFill>
                  <a:schemeClr val="accent1"/>
                </a:solidFill>
              </a:rPr>
              <a:t>运算符的优先级按单目、双目、三目、赋值依次降低。</a:t>
            </a:r>
          </a:p>
        </p:txBody>
      </p:sp>
      <p:sp>
        <p:nvSpPr>
          <p:cNvPr id="11" name="Rectangle 63">
            <a:extLst>
              <a:ext uri="{FF2B5EF4-FFF2-40B4-BE49-F238E27FC236}">
                <a16:creationId xmlns:a16="http://schemas.microsoft.com/office/drawing/2014/main" id="{1E40ECA0-DE77-9EB2-FE6E-A927E3F41D73}"/>
              </a:ext>
            </a:extLst>
          </p:cNvPr>
          <p:cNvSpPr>
            <a:spLocks noChangeArrowheads="1"/>
          </p:cNvSpPr>
          <p:nvPr/>
        </p:nvSpPr>
        <p:spPr bwMode="auto">
          <a:xfrm>
            <a:off x="855345" y="1440180"/>
            <a:ext cx="792003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429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429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429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a:t>单目运算是右结合的，旨在与右边的数结合在一起形成一个整体，因此优先级高。</a:t>
            </a:r>
          </a:p>
        </p:txBody>
      </p:sp>
      <p:sp>
        <p:nvSpPr>
          <p:cNvPr id="13" name="Rectangle 64">
            <a:extLst>
              <a:ext uri="{FF2B5EF4-FFF2-40B4-BE49-F238E27FC236}">
                <a16:creationId xmlns:a16="http://schemas.microsoft.com/office/drawing/2014/main" id="{15F110B5-4CC0-704F-DB8B-6C00308FDE06}"/>
              </a:ext>
            </a:extLst>
          </p:cNvPr>
          <p:cNvSpPr>
            <a:spLocks noChangeArrowheads="1"/>
          </p:cNvSpPr>
          <p:nvPr/>
        </p:nvSpPr>
        <p:spPr bwMode="auto">
          <a:xfrm>
            <a:off x="855345" y="1979930"/>
            <a:ext cx="7993063"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429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429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429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算术运算中的</a:t>
            </a:r>
            <a:r>
              <a:rPr lang="en-US" altLang="zh-CN" sz="1800" dirty="0"/>
              <a:t>+(</a:t>
            </a:r>
            <a:r>
              <a:rPr lang="zh-CN" altLang="en-US" sz="1800" dirty="0"/>
              <a:t>正</a:t>
            </a:r>
            <a:r>
              <a:rPr lang="en-US" altLang="zh-CN" sz="1800" dirty="0"/>
              <a:t>) </a:t>
            </a:r>
            <a:r>
              <a:rPr lang="zh-CN" altLang="en-US" sz="1800" dirty="0"/>
              <a:t>、</a:t>
            </a:r>
            <a:r>
              <a:rPr lang="en-US" altLang="zh-CN" sz="1800" dirty="0"/>
              <a:t>-(</a:t>
            </a:r>
            <a:r>
              <a:rPr lang="zh-CN" altLang="en-US" sz="1800" dirty="0"/>
              <a:t>负</a:t>
            </a:r>
            <a:r>
              <a:rPr lang="en-US" altLang="zh-CN" sz="1800" dirty="0"/>
              <a:t>)</a:t>
            </a:r>
            <a:r>
              <a:rPr lang="zh-CN" altLang="en-US" sz="1800" dirty="0"/>
              <a:t>、</a:t>
            </a:r>
            <a:r>
              <a:rPr lang="en-US" altLang="zh-CN" sz="1800" dirty="0"/>
              <a:t>++</a:t>
            </a:r>
            <a:r>
              <a:rPr lang="zh-CN" altLang="en-US" sz="1800" dirty="0"/>
              <a:t>、</a:t>
            </a:r>
            <a:r>
              <a:rPr lang="en-US" altLang="zh-CN" sz="1800" dirty="0"/>
              <a:t>--</a:t>
            </a:r>
            <a:r>
              <a:rPr lang="zh-CN" altLang="en-US" sz="1800" dirty="0"/>
              <a:t>、逻辑运算中的取非</a:t>
            </a:r>
            <a:r>
              <a:rPr lang="en-US" altLang="zh-CN" sz="1800" dirty="0"/>
              <a:t>!, </a:t>
            </a:r>
            <a:r>
              <a:rPr lang="zh-CN" altLang="en-US" sz="1800" dirty="0"/>
              <a:t>按位运算中的取反</a:t>
            </a:r>
            <a:r>
              <a:rPr lang="en-US" altLang="zh-CN" sz="1800" dirty="0"/>
              <a:t>~</a:t>
            </a:r>
            <a:r>
              <a:rPr lang="zh-CN" altLang="en-US" sz="1800" dirty="0"/>
              <a:t>从各类运算中提取到单目运算中。</a:t>
            </a:r>
          </a:p>
        </p:txBody>
      </p:sp>
      <p:sp>
        <p:nvSpPr>
          <p:cNvPr id="15" name="Rectangle 65">
            <a:extLst>
              <a:ext uri="{FF2B5EF4-FFF2-40B4-BE49-F238E27FC236}">
                <a16:creationId xmlns:a16="http://schemas.microsoft.com/office/drawing/2014/main" id="{E8839688-108F-D24D-B0F7-19F81CC6F720}"/>
              </a:ext>
            </a:extLst>
          </p:cNvPr>
          <p:cNvSpPr>
            <a:spLocks noChangeArrowheads="1"/>
          </p:cNvSpPr>
          <p:nvPr/>
        </p:nvSpPr>
        <p:spPr bwMode="auto">
          <a:xfrm>
            <a:off x="855345" y="2527618"/>
            <a:ext cx="81375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429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429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429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a:t>赋值运算之所以优先级低且为右结合，是因为要右边的表达式计算完后才赋值给左边的变量。</a:t>
            </a:r>
          </a:p>
        </p:txBody>
      </p:sp>
      <p:sp>
        <p:nvSpPr>
          <p:cNvPr id="16" name="Rectangle 66">
            <a:extLst>
              <a:ext uri="{FF2B5EF4-FFF2-40B4-BE49-F238E27FC236}">
                <a16:creationId xmlns:a16="http://schemas.microsoft.com/office/drawing/2014/main" id="{45C55707-64E2-75CB-B6B3-2CDA540BA7E4}"/>
              </a:ext>
            </a:extLst>
          </p:cNvPr>
          <p:cNvSpPr>
            <a:spLocks noChangeArrowheads="1"/>
          </p:cNvSpPr>
          <p:nvPr/>
        </p:nvSpPr>
        <p:spPr bwMode="auto">
          <a:xfrm>
            <a:off x="820420" y="3816668"/>
            <a:ext cx="792003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429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429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429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a:t>移位运算是一种高效的算术运算，看作算术运算的补充，优先级在算术运算后。</a:t>
            </a:r>
          </a:p>
        </p:txBody>
      </p:sp>
      <p:sp>
        <p:nvSpPr>
          <p:cNvPr id="17" name="Rectangle 67">
            <a:extLst>
              <a:ext uri="{FF2B5EF4-FFF2-40B4-BE49-F238E27FC236}">
                <a16:creationId xmlns:a16="http://schemas.microsoft.com/office/drawing/2014/main" id="{F42E9F7E-1378-7675-7C1C-6B3D1523B457}"/>
              </a:ext>
            </a:extLst>
          </p:cNvPr>
          <p:cNvSpPr>
            <a:spLocks noChangeArrowheads="1"/>
          </p:cNvSpPr>
          <p:nvPr/>
        </p:nvSpPr>
        <p:spPr bwMode="auto">
          <a:xfrm>
            <a:off x="818833" y="4492943"/>
            <a:ext cx="7993062"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429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429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429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a:t>算术运算后的结果要进行比较，因此关系运算的优先级在算术、移位后。 </a:t>
            </a:r>
          </a:p>
        </p:txBody>
      </p:sp>
      <p:sp>
        <p:nvSpPr>
          <p:cNvPr id="18" name="Rectangle 68">
            <a:extLst>
              <a:ext uri="{FF2B5EF4-FFF2-40B4-BE49-F238E27FC236}">
                <a16:creationId xmlns:a16="http://schemas.microsoft.com/office/drawing/2014/main" id="{ABD5FCF8-5110-99E4-FD96-1A7755CE4C7B}"/>
              </a:ext>
            </a:extLst>
          </p:cNvPr>
          <p:cNvSpPr>
            <a:spLocks noChangeArrowheads="1"/>
          </p:cNvSpPr>
          <p:nvPr/>
        </p:nvSpPr>
        <p:spPr bwMode="auto">
          <a:xfrm>
            <a:off x="818833" y="4859655"/>
            <a:ext cx="81375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429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429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429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429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a:t>关系运算得出的逻辑值要进行运算，所以逻辑运算优先级在关系运算后。</a:t>
            </a:r>
          </a:p>
        </p:txBody>
      </p:sp>
      <p:sp>
        <p:nvSpPr>
          <p:cNvPr id="19" name="Rectangle 69">
            <a:extLst>
              <a:ext uri="{FF2B5EF4-FFF2-40B4-BE49-F238E27FC236}">
                <a16:creationId xmlns:a16="http://schemas.microsoft.com/office/drawing/2014/main" id="{82C6FCCB-6E0A-A33F-78BB-F1C574759A48}"/>
              </a:ext>
            </a:extLst>
          </p:cNvPr>
          <p:cNvSpPr>
            <a:spLocks noChangeArrowheads="1"/>
          </p:cNvSpPr>
          <p:nvPr/>
        </p:nvSpPr>
        <p:spPr bwMode="auto">
          <a:xfrm>
            <a:off x="244158" y="3320409"/>
            <a:ext cx="8496300"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2000" dirty="0">
                <a:solidFill>
                  <a:schemeClr val="accent1"/>
                </a:solidFill>
              </a:rPr>
              <a:t>      </a:t>
            </a:r>
            <a:r>
              <a:rPr lang="en-US" altLang="zh-CN" sz="2000" b="1" dirty="0">
                <a:solidFill>
                  <a:schemeClr val="accent1"/>
                </a:solidFill>
              </a:rPr>
              <a:t>(2) </a:t>
            </a:r>
            <a:r>
              <a:rPr lang="zh-CN" altLang="en-US" sz="2000" b="1" dirty="0">
                <a:solidFill>
                  <a:schemeClr val="accent1"/>
                </a:solidFill>
              </a:rPr>
              <a:t>算术、移位、关系、按位、逻辑运算的优先级依次降低。</a:t>
            </a:r>
            <a:r>
              <a:rPr lang="zh-CN" altLang="en-US" sz="2000" dirty="0">
                <a:solidFill>
                  <a:schemeClr val="accent1"/>
                </a:solidFill>
              </a:rPr>
              <a:t> </a:t>
            </a:r>
          </a:p>
        </p:txBody>
      </p:sp>
    </p:spTree>
    <p:extLst>
      <p:ext uri="{BB962C8B-B14F-4D97-AF65-F5344CB8AC3E}">
        <p14:creationId xmlns:p14="http://schemas.microsoft.com/office/powerpoint/2010/main" val="2470896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8C9F2-E648-DE92-3A1A-77978F6C900D}"/>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3078015C-358D-6EEB-6F9F-7DBCA5E2BF7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2.3.2 </a:t>
            </a:r>
            <a:r>
              <a:rPr lang="zh-CN" altLang="en-US" sz="3200" b="1" dirty="0">
                <a:latin typeface="微软雅黑" panose="020B0503020204020204" pitchFamily="34" charset="-122"/>
                <a:ea typeface="微软雅黑" panose="020B0503020204020204" pitchFamily="34" charset="-122"/>
                <a:cs typeface="+mj-cs"/>
              </a:rPr>
              <a:t>表达式</a:t>
            </a:r>
          </a:p>
        </p:txBody>
      </p:sp>
      <p:sp>
        <p:nvSpPr>
          <p:cNvPr id="4" name="Rectangle 4">
            <a:extLst>
              <a:ext uri="{FF2B5EF4-FFF2-40B4-BE49-F238E27FC236}">
                <a16:creationId xmlns:a16="http://schemas.microsoft.com/office/drawing/2014/main" id="{C76A8023-B823-DD15-8908-8156BDE89A46}"/>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5">
            <a:extLst>
              <a:ext uri="{FF2B5EF4-FFF2-40B4-BE49-F238E27FC236}">
                <a16:creationId xmlns:a16="http://schemas.microsoft.com/office/drawing/2014/main" id="{B18DDDB4-DFD7-BCC6-C095-A42F2A789B2B}"/>
              </a:ext>
            </a:extLst>
          </p:cNvPr>
          <p:cNvSpPr>
            <a:spLocks noChangeArrowheads="1"/>
          </p:cNvSpPr>
          <p:nvPr/>
        </p:nvSpPr>
        <p:spPr bwMode="auto">
          <a:xfrm>
            <a:off x="179388" y="908050"/>
            <a:ext cx="849630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t>      </a:t>
            </a:r>
            <a:r>
              <a:rPr lang="en-US" altLang="zh-CN" sz="1800" b="1">
                <a:solidFill>
                  <a:srgbClr val="000066"/>
                </a:solidFill>
              </a:rPr>
              <a:t>【</a:t>
            </a:r>
            <a:r>
              <a:rPr lang="zh-CN" altLang="en-US" sz="1800" b="1">
                <a:solidFill>
                  <a:srgbClr val="000066"/>
                </a:solidFill>
              </a:rPr>
              <a:t>例</a:t>
            </a:r>
            <a:r>
              <a:rPr lang="en-US" altLang="zh-CN" sz="1800" b="1">
                <a:solidFill>
                  <a:srgbClr val="000066"/>
                </a:solidFill>
              </a:rPr>
              <a:t>2-2】</a:t>
            </a:r>
            <a:r>
              <a:rPr lang="zh-CN" altLang="en-US" sz="1800" b="1">
                <a:solidFill>
                  <a:srgbClr val="000066"/>
                </a:solidFill>
              </a:rPr>
              <a:t>演示算术运算表达式的用法。</a:t>
            </a:r>
            <a:r>
              <a:rPr lang="zh-CN" altLang="en-US" sz="1800">
                <a:solidFill>
                  <a:srgbClr val="000066"/>
                </a:solidFill>
              </a:rPr>
              <a:t> </a:t>
            </a:r>
          </a:p>
        </p:txBody>
      </p:sp>
      <p:graphicFrame>
        <p:nvGraphicFramePr>
          <p:cNvPr id="9" name="表格占位符 53252">
            <a:extLst>
              <a:ext uri="{FF2B5EF4-FFF2-40B4-BE49-F238E27FC236}">
                <a16:creationId xmlns:a16="http://schemas.microsoft.com/office/drawing/2014/main" id="{9B51F284-6690-4327-CD5E-5ADC68ED5BD9}"/>
              </a:ext>
            </a:extLst>
          </p:cNvPr>
          <p:cNvGraphicFramePr>
            <a:graphicFrameLocks/>
          </p:cNvGraphicFramePr>
          <p:nvPr>
            <p:custDataLst>
              <p:tags r:id="rId1"/>
            </p:custDataLst>
            <p:extLst>
              <p:ext uri="{D42A27DB-BD31-4B8C-83A1-F6EECF244321}">
                <p14:modId xmlns:p14="http://schemas.microsoft.com/office/powerpoint/2010/main" val="3454031886"/>
              </p:ext>
            </p:extLst>
          </p:nvPr>
        </p:nvGraphicFramePr>
        <p:xfrm>
          <a:off x="684213" y="1341438"/>
          <a:ext cx="8229600" cy="4311650"/>
        </p:xfrm>
        <a:graphic>
          <a:graphicData uri="http://schemas.openxmlformats.org/drawingml/2006/table">
            <a:tbl>
              <a:tblPr/>
              <a:tblGrid>
                <a:gridCol w="558800">
                  <a:extLst>
                    <a:ext uri="{9D8B030D-6E8A-4147-A177-3AD203B41FA5}">
                      <a16:colId xmlns:a16="http://schemas.microsoft.com/office/drawing/2014/main" val="20000"/>
                    </a:ext>
                  </a:extLst>
                </a:gridCol>
                <a:gridCol w="7670800">
                  <a:extLst>
                    <a:ext uri="{9D8B030D-6E8A-4147-A177-3AD203B41FA5}">
                      <a16:colId xmlns:a16="http://schemas.microsoft.com/office/drawing/2014/main" val="20001"/>
                    </a:ext>
                  </a:extLst>
                </a:gridCol>
              </a:tblGrid>
              <a:tr h="43116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buNone/>
                      </a:pPr>
                      <a:r>
                        <a:rPr lang="en-US" altLang="zh-CN" sz="1600" dirty="0">
                          <a:latin typeface="Times New Roman" panose="02020603050405020304" pitchFamily="18" charset="0"/>
                          <a:cs typeface="Times New Roman" panose="02020603050405020304" pitchFamily="18" charset="0"/>
                        </a:rPr>
                        <a:t>1</a:t>
                      </a:r>
                    </a:p>
                    <a:p>
                      <a:pPr lvl="0">
                        <a:buNone/>
                      </a:pPr>
                      <a:r>
                        <a:rPr lang="en-US" altLang="zh-CN" sz="1600" dirty="0">
                          <a:latin typeface="Times New Roman" panose="02020603050405020304" pitchFamily="18" charset="0"/>
                          <a:cs typeface="Times New Roman" panose="02020603050405020304" pitchFamily="18" charset="0"/>
                        </a:rPr>
                        <a:t>2</a:t>
                      </a:r>
                    </a:p>
                    <a:p>
                      <a:pPr lvl="0">
                        <a:buNone/>
                      </a:pPr>
                      <a:r>
                        <a:rPr lang="en-US" altLang="zh-CN" sz="1600" dirty="0">
                          <a:latin typeface="Times New Roman" panose="02020603050405020304" pitchFamily="18" charset="0"/>
                          <a:cs typeface="Times New Roman" panose="02020603050405020304" pitchFamily="18" charset="0"/>
                        </a:rPr>
                        <a:t>3</a:t>
                      </a:r>
                    </a:p>
                    <a:p>
                      <a:pPr lvl="0">
                        <a:buNone/>
                      </a:pPr>
                      <a:r>
                        <a:rPr lang="en-US" altLang="zh-CN" sz="1600" dirty="0">
                          <a:latin typeface="Times New Roman" panose="02020603050405020304" pitchFamily="18" charset="0"/>
                          <a:cs typeface="Times New Roman" panose="02020603050405020304" pitchFamily="18" charset="0"/>
                        </a:rPr>
                        <a:t>4</a:t>
                      </a:r>
                    </a:p>
                    <a:p>
                      <a:pPr lvl="0">
                        <a:buNone/>
                      </a:pPr>
                      <a:r>
                        <a:rPr lang="en-US" altLang="zh-CN" sz="1600" dirty="0">
                          <a:latin typeface="Times New Roman" panose="02020603050405020304" pitchFamily="18" charset="0"/>
                          <a:cs typeface="Times New Roman" panose="02020603050405020304" pitchFamily="18" charset="0"/>
                        </a:rPr>
                        <a:t>5</a:t>
                      </a:r>
                    </a:p>
                    <a:p>
                      <a:pPr lvl="0">
                        <a:buNone/>
                      </a:pPr>
                      <a:r>
                        <a:rPr lang="en-US" altLang="zh-CN" sz="1600" dirty="0">
                          <a:latin typeface="Times New Roman" panose="02020603050405020304" pitchFamily="18" charset="0"/>
                          <a:cs typeface="Times New Roman" panose="02020603050405020304" pitchFamily="18" charset="0"/>
                        </a:rPr>
                        <a:t>6</a:t>
                      </a:r>
                    </a:p>
                    <a:p>
                      <a:pPr lvl="0">
                        <a:buNone/>
                      </a:pPr>
                      <a:r>
                        <a:rPr lang="en-US" altLang="zh-CN" sz="1600" dirty="0">
                          <a:latin typeface="Times New Roman" panose="02020603050405020304" pitchFamily="18" charset="0"/>
                          <a:cs typeface="Times New Roman" panose="02020603050405020304" pitchFamily="18" charset="0"/>
                        </a:rPr>
                        <a:t>7</a:t>
                      </a:r>
                    </a:p>
                    <a:p>
                      <a:pPr lvl="0">
                        <a:buNone/>
                      </a:pPr>
                      <a:r>
                        <a:rPr lang="en-US" altLang="zh-CN" sz="1600" dirty="0">
                          <a:latin typeface="Times New Roman" panose="02020603050405020304" pitchFamily="18" charset="0"/>
                          <a:cs typeface="Times New Roman" panose="02020603050405020304" pitchFamily="18" charset="0"/>
                        </a:rPr>
                        <a:t>8</a:t>
                      </a:r>
                    </a:p>
                    <a:p>
                      <a:pPr lvl="0">
                        <a:buNone/>
                      </a:pPr>
                      <a:r>
                        <a:rPr lang="en-US" altLang="zh-CN" sz="1600" dirty="0">
                          <a:latin typeface="Times New Roman" panose="02020603050405020304" pitchFamily="18" charset="0"/>
                          <a:cs typeface="Times New Roman" panose="02020603050405020304" pitchFamily="18" charset="0"/>
                        </a:rPr>
                        <a:t>9</a:t>
                      </a:r>
                    </a:p>
                    <a:p>
                      <a:pPr lvl="0">
                        <a:buNone/>
                      </a:pPr>
                      <a:r>
                        <a:rPr lang="en-US" altLang="zh-CN" sz="1600" dirty="0">
                          <a:latin typeface="Times New Roman" panose="02020603050405020304" pitchFamily="18" charset="0"/>
                          <a:cs typeface="Times New Roman" panose="02020603050405020304" pitchFamily="18" charset="0"/>
                        </a:rPr>
                        <a:t>10</a:t>
                      </a:r>
                    </a:p>
                    <a:p>
                      <a:pPr lvl="0">
                        <a:buNone/>
                      </a:pPr>
                      <a:r>
                        <a:rPr lang="en-US" altLang="zh-CN" sz="1600" dirty="0">
                          <a:latin typeface="Times New Roman" panose="02020603050405020304" pitchFamily="18" charset="0"/>
                          <a:cs typeface="Times New Roman" panose="02020603050405020304" pitchFamily="18" charset="0"/>
                        </a:rPr>
                        <a:t>11</a:t>
                      </a:r>
                    </a:p>
                    <a:p>
                      <a:pPr lvl="0">
                        <a:buNone/>
                      </a:pPr>
                      <a:r>
                        <a:rPr lang="en-US" altLang="zh-CN" sz="1600" dirty="0">
                          <a:latin typeface="Times New Roman" panose="02020603050405020304" pitchFamily="18" charset="0"/>
                          <a:cs typeface="Times New Roman" panose="02020603050405020304" pitchFamily="18" charset="0"/>
                        </a:rPr>
                        <a:t>12</a:t>
                      </a:r>
                    </a:p>
                    <a:p>
                      <a:pPr lvl="0">
                        <a:buNone/>
                      </a:pPr>
                      <a:r>
                        <a:rPr lang="en-US" altLang="zh-CN" sz="1600" dirty="0">
                          <a:latin typeface="Times New Roman" panose="02020603050405020304" pitchFamily="18" charset="0"/>
                          <a:cs typeface="Times New Roman" panose="02020603050405020304" pitchFamily="18" charset="0"/>
                        </a:rPr>
                        <a:t>13</a:t>
                      </a:r>
                    </a:p>
                    <a:p>
                      <a:pPr lvl="0">
                        <a:buNone/>
                      </a:pPr>
                      <a:r>
                        <a:rPr lang="en-US" altLang="zh-CN" sz="1600" dirty="0">
                          <a:latin typeface="Times New Roman" panose="02020603050405020304" pitchFamily="18" charset="0"/>
                          <a:cs typeface="Times New Roman" panose="02020603050405020304" pitchFamily="18" charset="0"/>
                        </a:rPr>
                        <a:t>14</a:t>
                      </a:r>
                    </a:p>
                    <a:p>
                      <a:pPr lvl="0">
                        <a:buNone/>
                      </a:pPr>
                      <a:r>
                        <a:rPr lang="en-US" altLang="zh-CN" sz="1600" dirty="0">
                          <a:latin typeface="Times New Roman" panose="02020603050405020304" pitchFamily="18" charset="0"/>
                          <a:cs typeface="Times New Roman" panose="02020603050405020304" pitchFamily="18" charset="0"/>
                        </a:rPr>
                        <a:t>15</a:t>
                      </a:r>
                    </a:p>
                    <a:p>
                      <a:pPr lvl="0">
                        <a:buNone/>
                      </a:pPr>
                      <a:r>
                        <a:rPr lang="en-US" altLang="zh-CN" sz="1600" dirty="0">
                          <a:latin typeface="Times New Roman" panose="02020603050405020304" pitchFamily="18" charset="0"/>
                          <a:cs typeface="Times New Roman" panose="02020603050405020304" pitchFamily="18" charset="0"/>
                        </a:rPr>
                        <a:t>16</a:t>
                      </a:r>
                    </a:p>
                    <a:p>
                      <a:pPr lvl="0">
                        <a:buNone/>
                      </a:pPr>
                      <a:r>
                        <a:rPr lang="en-US" altLang="zh-CN" sz="1600" dirty="0">
                          <a:latin typeface="Times New Roman" panose="02020603050405020304" pitchFamily="18" charset="0"/>
                          <a:cs typeface="Times New Roman" panose="02020603050405020304" pitchFamily="18" charset="0"/>
                        </a:rPr>
                        <a:t>17</a:t>
                      </a:r>
                      <a:endParaRPr lang="en-US" altLang="zh-CN" sz="1600" dirty="0">
                        <a:latin typeface="Times New Roman" panose="02020603050405020304" pitchFamily="18" charset="0"/>
                      </a:endParaRP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buNone/>
                      </a:pPr>
                      <a:r>
                        <a:rPr lang="en-US" altLang="zh-CN" sz="1600" dirty="0">
                          <a:latin typeface="Times New Roman" panose="02020603050405020304" pitchFamily="18" charset="0"/>
                          <a:cs typeface="Times New Roman" panose="02020603050405020304" pitchFamily="18" charset="0"/>
                        </a:rPr>
                        <a:t>/*******************************</a:t>
                      </a:r>
                    </a:p>
                    <a:p>
                      <a:pPr lvl="0">
                        <a:buNone/>
                      </a:pPr>
                      <a:r>
                        <a:rPr lang="en-US" altLang="zh-CN" sz="1600" dirty="0">
                          <a:latin typeface="Times New Roman" panose="02020603050405020304" pitchFamily="18" charset="0"/>
                          <a:cs typeface="Times New Roman" panose="02020603050405020304" pitchFamily="18" charset="0"/>
                        </a:rPr>
                        <a:t>* p2_2.cpp                                           *</a:t>
                      </a:r>
                    </a:p>
                    <a:p>
                      <a:pPr lvl="0">
                        <a:buNone/>
                      </a:pPr>
                      <a:r>
                        <a:rPr lang="en-US" altLang="zh-CN" sz="1600" dirty="0">
                          <a:latin typeface="Times New Roman" panose="02020603050405020304" pitchFamily="18" charset="0"/>
                          <a:cs typeface="Times New Roman" panose="02020603050405020304" pitchFamily="18" charset="0"/>
                        </a:rPr>
                        <a:t>* </a:t>
                      </a:r>
                      <a:r>
                        <a:rPr lang="zh-CN" altLang="en-US" sz="1600" dirty="0">
                          <a:latin typeface="Times New Roman" panose="02020603050405020304" pitchFamily="18" charset="0"/>
                          <a:cs typeface="Times New Roman" panose="02020603050405020304" pitchFamily="18" charset="0"/>
                        </a:rPr>
                        <a:t>演示算术运算表达式                      *</a:t>
                      </a:r>
                    </a:p>
                    <a:p>
                      <a:pPr lvl="0">
                        <a:buNone/>
                      </a:pPr>
                      <a:r>
                        <a:rPr lang="zh-CN" altLang="en-US" sz="1600"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a:t>
                      </a:r>
                    </a:p>
                    <a:p>
                      <a:pPr lvl="0">
                        <a:buNone/>
                      </a:pPr>
                      <a:r>
                        <a:rPr lang="en-US" altLang="zh-CN" sz="1600" dirty="0">
                          <a:latin typeface="Times New Roman" panose="02020603050405020304" pitchFamily="18" charset="0"/>
                          <a:cs typeface="Times New Roman" panose="02020603050405020304" pitchFamily="18" charset="0"/>
                        </a:rPr>
                        <a:t>#include&lt;iostream&gt;</a:t>
                      </a:r>
                    </a:p>
                    <a:p>
                      <a:pPr lvl="0">
                        <a:buNone/>
                      </a:pPr>
                      <a:r>
                        <a:rPr lang="en-US" altLang="zh-CN" sz="1600" dirty="0">
                          <a:latin typeface="Times New Roman" panose="02020603050405020304" pitchFamily="18" charset="0"/>
                          <a:cs typeface="Times New Roman" panose="02020603050405020304" pitchFamily="18" charset="0"/>
                        </a:rPr>
                        <a:t>using namespace std;</a:t>
                      </a:r>
                    </a:p>
                    <a:p>
                      <a:pPr lvl="0">
                        <a:buNone/>
                      </a:pPr>
                      <a:r>
                        <a:rPr lang="en-US" altLang="zh-CN" sz="1600" dirty="0">
                          <a:latin typeface="Times New Roman" panose="02020603050405020304" pitchFamily="18" charset="0"/>
                          <a:cs typeface="Times New Roman" panose="02020603050405020304" pitchFamily="18" charset="0"/>
                        </a:rPr>
                        <a:t>int main(){</a:t>
                      </a:r>
                    </a:p>
                    <a:p>
                      <a:pPr lvl="0">
                        <a:buNone/>
                      </a:pPr>
                      <a:r>
                        <a:rPr lang="en-US" altLang="zh-CN" sz="1600" dirty="0">
                          <a:latin typeface="Times New Roman" panose="02020603050405020304" pitchFamily="18" charset="0"/>
                          <a:cs typeface="Times New Roman" panose="02020603050405020304" pitchFamily="18" charset="0"/>
                        </a:rPr>
                        <a:t>	int   a;</a:t>
                      </a:r>
                    </a:p>
                    <a:p>
                      <a:pPr lvl="0">
                        <a:buNone/>
                      </a:pPr>
                      <a:r>
                        <a:rPr lang="en-US" altLang="zh-CN" sz="1600" dirty="0">
                          <a:latin typeface="Times New Roman" panose="02020603050405020304" pitchFamily="18" charset="0"/>
                          <a:cs typeface="Times New Roman" panose="02020603050405020304" pitchFamily="18" charset="0"/>
                        </a:rPr>
                        <a:t>	a=7*2+-3%5-4/3;</a:t>
                      </a:r>
                    </a:p>
                    <a:p>
                      <a:pPr lvl="0">
                        <a:buNone/>
                      </a:pPr>
                      <a:r>
                        <a:rPr lang="en-US" altLang="zh-CN" sz="1600" dirty="0">
                          <a:latin typeface="Times New Roman" panose="02020603050405020304" pitchFamily="18" charset="0"/>
                          <a:cs typeface="Times New Roman" panose="02020603050405020304" pitchFamily="18" charset="0"/>
                        </a:rPr>
                        <a:t>	float b;</a:t>
                      </a:r>
                    </a:p>
                    <a:p>
                      <a:pPr lvl="0">
                        <a:buNone/>
                      </a:pPr>
                      <a:r>
                        <a:rPr lang="en-US" altLang="zh-CN" sz="1600" dirty="0">
                          <a:latin typeface="Times New Roman" panose="02020603050405020304" pitchFamily="18" charset="0"/>
                          <a:cs typeface="Times New Roman" panose="02020603050405020304" pitchFamily="18" charset="0"/>
                        </a:rPr>
                        <a:t>	b=510+3.2e3-5.6/0.03;</a:t>
                      </a:r>
                    </a:p>
                    <a:p>
                      <a:pPr lvl="0">
                        <a:buNone/>
                      </a:pPr>
                      <a:r>
                        <a:rPr lang="en-US" altLang="zh-CN" sz="1600" dirty="0">
                          <a:latin typeface="Times New Roman" panose="02020603050405020304" pitchFamily="18" charset="0"/>
                          <a:cs typeface="Times New Roman" panose="02020603050405020304" pitchFamily="18" charset="0"/>
                        </a:rPr>
                        <a:t>	</a:t>
                      </a:r>
                      <a:r>
                        <a:rPr lang="en-US" altLang="zh-CN" sz="1600" dirty="0" err="1">
                          <a:latin typeface="Times New Roman" panose="02020603050405020304" pitchFamily="18" charset="0"/>
                          <a:cs typeface="Times New Roman" panose="02020603050405020304" pitchFamily="18" charset="0"/>
                        </a:rPr>
                        <a:t>cout</a:t>
                      </a:r>
                      <a:r>
                        <a:rPr lang="en-US" altLang="zh-CN" sz="1600" dirty="0">
                          <a:latin typeface="Times New Roman" panose="02020603050405020304" pitchFamily="18" charset="0"/>
                          <a:cs typeface="Times New Roman" panose="02020603050405020304" pitchFamily="18" charset="0"/>
                        </a:rPr>
                        <a:t>&lt;&lt;a&lt;&lt;"\t"&lt;&lt;b&lt;&lt;</a:t>
                      </a:r>
                      <a:r>
                        <a:rPr lang="en-US" altLang="zh-CN" sz="1600" dirty="0" err="1">
                          <a:latin typeface="Times New Roman" panose="02020603050405020304" pitchFamily="18" charset="0"/>
                          <a:cs typeface="Times New Roman" panose="02020603050405020304" pitchFamily="18" charset="0"/>
                        </a:rPr>
                        <a:t>endl</a:t>
                      </a:r>
                      <a:r>
                        <a:rPr lang="en-US" altLang="zh-CN" sz="1600" dirty="0">
                          <a:latin typeface="Times New Roman" panose="02020603050405020304" pitchFamily="18" charset="0"/>
                          <a:cs typeface="Times New Roman" panose="02020603050405020304" pitchFamily="18" charset="0"/>
                        </a:rPr>
                        <a:t>;</a:t>
                      </a:r>
                    </a:p>
                    <a:p>
                      <a:pPr lvl="0">
                        <a:buNone/>
                      </a:pPr>
                      <a:r>
                        <a:rPr lang="en-US" altLang="zh-CN" sz="1600" dirty="0">
                          <a:latin typeface="Times New Roman" panose="02020603050405020304" pitchFamily="18" charset="0"/>
                          <a:cs typeface="Times New Roman" panose="02020603050405020304" pitchFamily="18" charset="0"/>
                        </a:rPr>
                        <a:t>	int m(3),n(4);</a:t>
                      </a:r>
                    </a:p>
                    <a:p>
                      <a:pPr lvl="0">
                        <a:buNone/>
                      </a:pPr>
                      <a:r>
                        <a:rPr lang="en-US" altLang="zh-CN" sz="1600" dirty="0">
                          <a:latin typeface="Times New Roman" panose="02020603050405020304" pitchFamily="18" charset="0"/>
                          <a:cs typeface="Times New Roman" panose="02020603050405020304" pitchFamily="18" charset="0"/>
                        </a:rPr>
                        <a:t>	a=m++- --n;</a:t>
                      </a:r>
                    </a:p>
                    <a:p>
                      <a:pPr lvl="0">
                        <a:buNone/>
                      </a:pPr>
                      <a:r>
                        <a:rPr lang="en-US" altLang="zh-CN" sz="1600" dirty="0">
                          <a:latin typeface="Times New Roman" panose="02020603050405020304" pitchFamily="18" charset="0"/>
                          <a:cs typeface="Times New Roman" panose="02020603050405020304" pitchFamily="18" charset="0"/>
                        </a:rPr>
                        <a:t>	cout&lt;&lt;a&lt;&lt;"\t"&lt;&lt;m&lt;&lt;"\t"&lt;&lt;n&lt;&lt;endl;</a:t>
                      </a:r>
                    </a:p>
                    <a:p>
                      <a:pPr lvl="0">
                        <a:buNone/>
                      </a:pPr>
                      <a:r>
                        <a:rPr lang="en-US" altLang="zh-CN" sz="1600" dirty="0">
                          <a:latin typeface="Times New Roman" panose="02020603050405020304" pitchFamily="18" charset="0"/>
                          <a:cs typeface="Times New Roman" panose="02020603050405020304" pitchFamily="18" charset="0"/>
                        </a:rPr>
                        <a:t>                  return 0;</a:t>
                      </a:r>
                    </a:p>
                    <a:p>
                      <a:pPr lvl="0">
                        <a:buNone/>
                      </a:pPr>
                      <a:r>
                        <a:rPr lang="en-US" altLang="zh-CN" sz="1600" dirty="0">
                          <a:latin typeface="Times New Roman" panose="02020603050405020304" pitchFamily="18" charset="0"/>
                          <a:cs typeface="Times New Roman" panose="02020603050405020304" pitchFamily="18" charset="0"/>
                        </a:rPr>
                        <a:t>}</a:t>
                      </a:r>
                      <a:endParaRPr lang="en-US" altLang="zh-CN" sz="1600" dirty="0">
                        <a:latin typeface="Times New Roman" panose="02020603050405020304" pitchFamily="18" charset="0"/>
                      </a:endParaRP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19" name="组合 18">
            <a:extLst>
              <a:ext uri="{FF2B5EF4-FFF2-40B4-BE49-F238E27FC236}">
                <a16:creationId xmlns:a16="http://schemas.microsoft.com/office/drawing/2014/main" id="{53F8A2FB-AFD4-1F0D-5C54-36BB42B6D0BC}"/>
              </a:ext>
            </a:extLst>
          </p:cNvPr>
          <p:cNvGrpSpPr/>
          <p:nvPr/>
        </p:nvGrpSpPr>
        <p:grpSpPr>
          <a:xfrm>
            <a:off x="3369628" y="2499361"/>
            <a:ext cx="8229600" cy="1211580"/>
            <a:chOff x="3369628" y="2499361"/>
            <a:chExt cx="8229600" cy="1211580"/>
          </a:xfrm>
        </p:grpSpPr>
        <p:sp>
          <p:nvSpPr>
            <p:cNvPr id="17" name="矩形: 圆角 16">
              <a:extLst>
                <a:ext uri="{FF2B5EF4-FFF2-40B4-BE49-F238E27FC236}">
                  <a16:creationId xmlns:a16="http://schemas.microsoft.com/office/drawing/2014/main" id="{8F8DA5E7-1204-5805-F88E-13A052343522}"/>
                </a:ext>
              </a:extLst>
            </p:cNvPr>
            <p:cNvSpPr/>
            <p:nvPr/>
          </p:nvSpPr>
          <p:spPr>
            <a:xfrm>
              <a:off x="6736079" y="2499361"/>
              <a:ext cx="1668781" cy="121158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4C8A9C88-F294-7EB7-E7B4-C09EDC424A8F}"/>
                </a:ext>
              </a:extLst>
            </p:cNvPr>
            <p:cNvSpPr txBox="1"/>
            <p:nvPr/>
          </p:nvSpPr>
          <p:spPr>
            <a:xfrm>
              <a:off x="6911340" y="2957105"/>
              <a:ext cx="1927860" cy="615553"/>
            </a:xfrm>
            <a:prstGeom prst="rect">
              <a:avLst/>
            </a:prstGeom>
            <a:noFill/>
          </p:spPr>
          <p:txBody>
            <a:bodyPr wrap="square">
              <a:spAutoFit/>
            </a:bodyPr>
            <a:lstStyle/>
            <a:p>
              <a:pPr>
                <a:spcBef>
                  <a:spcPct val="0"/>
                </a:spcBef>
                <a:buClrTx/>
                <a:buSzTx/>
                <a:buFontTx/>
                <a:buNone/>
              </a:pPr>
              <a:r>
                <a:rPr lang="en-US" altLang="zh-CN" sz="1600" b="1" dirty="0"/>
                <a:t>10   3523.33</a:t>
              </a:r>
            </a:p>
            <a:p>
              <a:pPr>
                <a:spcBef>
                  <a:spcPct val="0"/>
                </a:spcBef>
                <a:buClrTx/>
                <a:buSzTx/>
                <a:buFontTx/>
                <a:buNone/>
              </a:pPr>
              <a:r>
                <a:rPr lang="en-US" altLang="zh-CN" sz="1600" b="1" dirty="0"/>
                <a:t>0     4     3</a:t>
              </a:r>
              <a:r>
                <a:rPr lang="en-US" altLang="zh-CN" sz="1800" dirty="0"/>
                <a:t> </a:t>
              </a:r>
            </a:p>
          </p:txBody>
        </p:sp>
        <p:sp>
          <p:nvSpPr>
            <p:cNvPr id="11" name="Rectangle 39">
              <a:extLst>
                <a:ext uri="{FF2B5EF4-FFF2-40B4-BE49-F238E27FC236}">
                  <a16:creationId xmlns:a16="http://schemas.microsoft.com/office/drawing/2014/main" id="{B63C5A51-4665-9109-635A-80D01B5D0DC1}"/>
                </a:ext>
              </a:extLst>
            </p:cNvPr>
            <p:cNvSpPr>
              <a:spLocks noChangeArrowheads="1"/>
            </p:cNvSpPr>
            <p:nvPr/>
          </p:nvSpPr>
          <p:spPr bwMode="auto">
            <a:xfrm>
              <a:off x="3369628" y="2546666"/>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dirty="0">
                  <a:solidFill>
                    <a:srgbClr val="003399"/>
                  </a:solidFill>
                  <a:latin typeface="宋体" panose="02010600030101010101" pitchFamily="2" charset="-122"/>
                </a:rPr>
                <a:t>运行结果</a:t>
              </a:r>
            </a:p>
          </p:txBody>
        </p:sp>
      </p:grpSp>
    </p:spTree>
    <p:extLst>
      <p:ext uri="{BB962C8B-B14F-4D97-AF65-F5344CB8AC3E}">
        <p14:creationId xmlns:p14="http://schemas.microsoft.com/office/powerpoint/2010/main" val="366853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1D00-E439-54C8-8DA0-13DF1402333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B4568F35-8618-1581-42DE-3CB7D46DE09F}"/>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5">
            <a:extLst>
              <a:ext uri="{FF2B5EF4-FFF2-40B4-BE49-F238E27FC236}">
                <a16:creationId xmlns:a16="http://schemas.microsoft.com/office/drawing/2014/main" id="{B646AECE-0AE6-7355-360E-973EB87C14A9}"/>
              </a:ext>
            </a:extLst>
          </p:cNvPr>
          <p:cNvSpPr>
            <a:spLocks noChangeArrowheads="1"/>
          </p:cNvSpPr>
          <p:nvPr/>
        </p:nvSpPr>
        <p:spPr bwMode="auto">
          <a:xfrm>
            <a:off x="179388" y="765175"/>
            <a:ext cx="849630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solidFill>
                  <a:srgbClr val="000066"/>
                </a:solidFill>
              </a:rPr>
              <a:t>      </a:t>
            </a:r>
            <a:r>
              <a:rPr lang="en-US" altLang="zh-CN" sz="1800" b="1">
                <a:solidFill>
                  <a:srgbClr val="000066"/>
                </a:solidFill>
              </a:rPr>
              <a:t>【</a:t>
            </a:r>
            <a:r>
              <a:rPr lang="zh-CN" altLang="en-US" sz="1800" b="1">
                <a:solidFill>
                  <a:srgbClr val="000066"/>
                </a:solidFill>
              </a:rPr>
              <a:t>例</a:t>
            </a:r>
            <a:r>
              <a:rPr lang="en-US" altLang="zh-CN" sz="1800" b="1">
                <a:solidFill>
                  <a:srgbClr val="000066"/>
                </a:solidFill>
              </a:rPr>
              <a:t>2-3】</a:t>
            </a:r>
            <a:r>
              <a:rPr lang="zh-CN" altLang="en-US" sz="1800" b="1">
                <a:solidFill>
                  <a:srgbClr val="000066"/>
                </a:solidFill>
              </a:rPr>
              <a:t>演示逻辑运算表达式的用法。</a:t>
            </a:r>
          </a:p>
        </p:txBody>
      </p:sp>
      <p:graphicFrame>
        <p:nvGraphicFramePr>
          <p:cNvPr id="9" name="表格占位符 54276">
            <a:extLst>
              <a:ext uri="{FF2B5EF4-FFF2-40B4-BE49-F238E27FC236}">
                <a16:creationId xmlns:a16="http://schemas.microsoft.com/office/drawing/2014/main" id="{7AFAE1A7-8BFE-5172-465F-B6C1F468DDD9}"/>
              </a:ext>
            </a:extLst>
          </p:cNvPr>
          <p:cNvGraphicFramePr>
            <a:graphicFrameLocks/>
          </p:cNvGraphicFramePr>
          <p:nvPr>
            <p:extLst>
              <p:ext uri="{D42A27DB-BD31-4B8C-83A1-F6EECF244321}">
                <p14:modId xmlns:p14="http://schemas.microsoft.com/office/powerpoint/2010/main" val="1261310491"/>
              </p:ext>
            </p:extLst>
          </p:nvPr>
        </p:nvGraphicFramePr>
        <p:xfrm>
          <a:off x="684213" y="1233488"/>
          <a:ext cx="8229600" cy="4037012"/>
        </p:xfrm>
        <a:graphic>
          <a:graphicData uri="http://schemas.openxmlformats.org/drawingml/2006/table">
            <a:tbl>
              <a:tblPr/>
              <a:tblGrid>
                <a:gridCol w="611188">
                  <a:extLst>
                    <a:ext uri="{9D8B030D-6E8A-4147-A177-3AD203B41FA5}">
                      <a16:colId xmlns:a16="http://schemas.microsoft.com/office/drawing/2014/main" val="20000"/>
                    </a:ext>
                  </a:extLst>
                </a:gridCol>
                <a:gridCol w="7618412">
                  <a:extLst>
                    <a:ext uri="{9D8B030D-6E8A-4147-A177-3AD203B41FA5}">
                      <a16:colId xmlns:a16="http://schemas.microsoft.com/office/drawing/2014/main" val="20001"/>
                    </a:ext>
                  </a:extLst>
                </a:gridCol>
              </a:tblGrid>
              <a:tr h="403701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buNone/>
                      </a:pPr>
                      <a:r>
                        <a:rPr lang="en-US" altLang="zh-CN" sz="1400" dirty="0">
                          <a:latin typeface="Times New Roman" panose="02020603050405020304" pitchFamily="18" charset="0"/>
                          <a:cs typeface="Times New Roman" panose="02020603050405020304" pitchFamily="18" charset="0"/>
                        </a:rPr>
                        <a:t>1</a:t>
                      </a:r>
                    </a:p>
                    <a:p>
                      <a:pPr lvl="0">
                        <a:buNone/>
                      </a:pPr>
                      <a:r>
                        <a:rPr lang="en-US" altLang="zh-CN" sz="1400" dirty="0">
                          <a:latin typeface="Times New Roman" panose="02020603050405020304" pitchFamily="18" charset="0"/>
                          <a:cs typeface="Times New Roman" panose="02020603050405020304" pitchFamily="18" charset="0"/>
                        </a:rPr>
                        <a:t>2</a:t>
                      </a:r>
                    </a:p>
                    <a:p>
                      <a:pPr lvl="0">
                        <a:buNone/>
                      </a:pPr>
                      <a:r>
                        <a:rPr lang="en-US" altLang="zh-CN" sz="1400" dirty="0">
                          <a:latin typeface="Times New Roman" panose="02020603050405020304" pitchFamily="18" charset="0"/>
                          <a:cs typeface="Times New Roman" panose="02020603050405020304" pitchFamily="18" charset="0"/>
                        </a:rPr>
                        <a:t>3</a:t>
                      </a:r>
                    </a:p>
                    <a:p>
                      <a:pPr lvl="0">
                        <a:buNone/>
                      </a:pPr>
                      <a:r>
                        <a:rPr lang="en-US" altLang="zh-CN" sz="1400" dirty="0">
                          <a:latin typeface="Times New Roman" panose="02020603050405020304" pitchFamily="18" charset="0"/>
                          <a:cs typeface="Times New Roman" panose="02020603050405020304" pitchFamily="18" charset="0"/>
                        </a:rPr>
                        <a:t>4</a:t>
                      </a:r>
                    </a:p>
                    <a:p>
                      <a:pPr lvl="0">
                        <a:buNone/>
                      </a:pPr>
                      <a:r>
                        <a:rPr lang="en-US" altLang="zh-CN" sz="1400" dirty="0">
                          <a:latin typeface="Times New Roman" panose="02020603050405020304" pitchFamily="18" charset="0"/>
                          <a:cs typeface="Times New Roman" panose="02020603050405020304" pitchFamily="18" charset="0"/>
                        </a:rPr>
                        <a:t>5</a:t>
                      </a:r>
                    </a:p>
                    <a:p>
                      <a:pPr lvl="0">
                        <a:buNone/>
                      </a:pPr>
                      <a:r>
                        <a:rPr lang="en-US" altLang="zh-CN" sz="1400" dirty="0">
                          <a:latin typeface="Times New Roman" panose="02020603050405020304" pitchFamily="18" charset="0"/>
                          <a:cs typeface="Times New Roman" panose="02020603050405020304" pitchFamily="18" charset="0"/>
                        </a:rPr>
                        <a:t>6</a:t>
                      </a:r>
                    </a:p>
                    <a:p>
                      <a:pPr lvl="0">
                        <a:buNone/>
                      </a:pPr>
                      <a:r>
                        <a:rPr lang="en-US" altLang="zh-CN" sz="1400" dirty="0">
                          <a:latin typeface="Times New Roman" panose="02020603050405020304" pitchFamily="18" charset="0"/>
                          <a:cs typeface="Times New Roman" panose="02020603050405020304" pitchFamily="18" charset="0"/>
                        </a:rPr>
                        <a:t>7</a:t>
                      </a:r>
                    </a:p>
                    <a:p>
                      <a:pPr lvl="0">
                        <a:buNone/>
                      </a:pPr>
                      <a:r>
                        <a:rPr lang="en-US" altLang="zh-CN" sz="1400" dirty="0">
                          <a:latin typeface="Times New Roman" panose="02020603050405020304" pitchFamily="18" charset="0"/>
                          <a:cs typeface="Times New Roman" panose="02020603050405020304" pitchFamily="18" charset="0"/>
                        </a:rPr>
                        <a:t>8</a:t>
                      </a:r>
                    </a:p>
                    <a:p>
                      <a:pPr lvl="0">
                        <a:buNone/>
                      </a:pPr>
                      <a:r>
                        <a:rPr lang="en-US" altLang="zh-CN" sz="1400" dirty="0">
                          <a:latin typeface="Times New Roman" panose="02020603050405020304" pitchFamily="18" charset="0"/>
                          <a:cs typeface="Times New Roman" panose="02020603050405020304" pitchFamily="18" charset="0"/>
                        </a:rPr>
                        <a:t>9</a:t>
                      </a:r>
                    </a:p>
                    <a:p>
                      <a:pPr lvl="0">
                        <a:buNone/>
                      </a:pPr>
                      <a:r>
                        <a:rPr lang="en-US" altLang="zh-CN" sz="1400" dirty="0">
                          <a:latin typeface="Times New Roman" panose="02020603050405020304" pitchFamily="18" charset="0"/>
                          <a:cs typeface="Times New Roman" panose="02020603050405020304" pitchFamily="18" charset="0"/>
                        </a:rPr>
                        <a:t>10</a:t>
                      </a:r>
                    </a:p>
                    <a:p>
                      <a:pPr lvl="0">
                        <a:buNone/>
                      </a:pPr>
                      <a:r>
                        <a:rPr lang="en-US" altLang="zh-CN" sz="1400" dirty="0">
                          <a:latin typeface="Times New Roman" panose="02020603050405020304" pitchFamily="18" charset="0"/>
                          <a:cs typeface="Times New Roman" panose="02020603050405020304" pitchFamily="18" charset="0"/>
                        </a:rPr>
                        <a:t>11</a:t>
                      </a:r>
                    </a:p>
                    <a:p>
                      <a:pPr lvl="0">
                        <a:buNone/>
                      </a:pPr>
                      <a:r>
                        <a:rPr lang="en-US" altLang="zh-CN" sz="1400" dirty="0">
                          <a:latin typeface="Times New Roman" panose="02020603050405020304" pitchFamily="18" charset="0"/>
                          <a:cs typeface="Times New Roman" panose="02020603050405020304" pitchFamily="18" charset="0"/>
                        </a:rPr>
                        <a:t>12</a:t>
                      </a:r>
                    </a:p>
                    <a:p>
                      <a:pPr lvl="0">
                        <a:buNone/>
                      </a:pPr>
                      <a:r>
                        <a:rPr lang="en-US" altLang="zh-CN" sz="1400" dirty="0">
                          <a:latin typeface="Times New Roman" panose="02020603050405020304" pitchFamily="18" charset="0"/>
                          <a:cs typeface="Times New Roman" panose="02020603050405020304" pitchFamily="18" charset="0"/>
                        </a:rPr>
                        <a:t>13</a:t>
                      </a:r>
                    </a:p>
                    <a:p>
                      <a:pPr lvl="0">
                        <a:buNone/>
                      </a:pPr>
                      <a:r>
                        <a:rPr lang="en-US" altLang="zh-CN" sz="1400" dirty="0">
                          <a:latin typeface="Times New Roman" panose="02020603050405020304" pitchFamily="18" charset="0"/>
                          <a:cs typeface="Times New Roman" panose="02020603050405020304" pitchFamily="18" charset="0"/>
                        </a:rPr>
                        <a:t>14</a:t>
                      </a:r>
                    </a:p>
                    <a:p>
                      <a:pPr lvl="0">
                        <a:buNone/>
                      </a:pPr>
                      <a:r>
                        <a:rPr lang="en-US" altLang="zh-CN" sz="1400" dirty="0">
                          <a:latin typeface="Times New Roman" panose="02020603050405020304" pitchFamily="18" charset="0"/>
                          <a:cs typeface="Times New Roman" panose="02020603050405020304" pitchFamily="18" charset="0"/>
                        </a:rPr>
                        <a:t>15</a:t>
                      </a:r>
                    </a:p>
                    <a:p>
                      <a:pPr lvl="0">
                        <a:buNone/>
                      </a:pPr>
                      <a:r>
                        <a:rPr lang="en-US" altLang="zh-CN" sz="1400" dirty="0">
                          <a:latin typeface="Times New Roman" panose="02020603050405020304" pitchFamily="18" charset="0"/>
                          <a:cs typeface="Times New Roman" panose="02020603050405020304" pitchFamily="18" charset="0"/>
                        </a:rPr>
                        <a:t>16</a:t>
                      </a:r>
                    </a:p>
                    <a:p>
                      <a:pPr lvl="0">
                        <a:buNone/>
                      </a:pPr>
                      <a:r>
                        <a:rPr lang="en-US" altLang="zh-CN" sz="1400" dirty="0">
                          <a:latin typeface="Times New Roman" panose="02020603050405020304" pitchFamily="18" charset="0"/>
                          <a:cs typeface="Times New Roman" panose="02020603050405020304" pitchFamily="18" charset="0"/>
                        </a:rPr>
                        <a:t>17</a:t>
                      </a:r>
                    </a:p>
                    <a:p>
                      <a:pPr lvl="0">
                        <a:buNone/>
                      </a:pPr>
                      <a:r>
                        <a:rPr lang="en-US" altLang="zh-CN" sz="1400" dirty="0">
                          <a:latin typeface="Times New Roman" panose="02020603050405020304" pitchFamily="18" charset="0"/>
                          <a:cs typeface="Times New Roman" panose="02020603050405020304" pitchFamily="18" charset="0"/>
                        </a:rPr>
                        <a:t>18</a:t>
                      </a: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buNone/>
                      </a:pPr>
                      <a:r>
                        <a:rPr lang="en-US" altLang="zh-CN" sz="1400" dirty="0">
                          <a:latin typeface="Times New Roman" panose="02020603050405020304" pitchFamily="18" charset="0"/>
                          <a:cs typeface="Times New Roman" panose="02020603050405020304" pitchFamily="18" charset="0"/>
                        </a:rPr>
                        <a:t>/*********************************</a:t>
                      </a:r>
                    </a:p>
                    <a:p>
                      <a:pPr lvl="0">
                        <a:buNone/>
                      </a:pPr>
                      <a:r>
                        <a:rPr lang="en-US" altLang="zh-CN" sz="1400" dirty="0">
                          <a:latin typeface="Times New Roman" panose="02020603050405020304" pitchFamily="18" charset="0"/>
                          <a:cs typeface="Times New Roman" panose="02020603050405020304" pitchFamily="18" charset="0"/>
                        </a:rPr>
                        <a:t>* p2_3.cpp                                *</a:t>
                      </a:r>
                    </a:p>
                    <a:p>
                      <a:pPr lvl="0">
                        <a:buNone/>
                      </a:pPr>
                      <a:r>
                        <a:rPr lang="en-US" altLang="zh-CN" sz="1400" dirty="0">
                          <a:latin typeface="Times New Roman" panose="02020603050405020304" pitchFamily="18" charset="0"/>
                          <a:cs typeface="Times New Roman" panose="02020603050405020304" pitchFamily="18" charset="0"/>
                        </a:rPr>
                        <a:t>* </a:t>
                      </a:r>
                      <a:r>
                        <a:rPr lang="zh-CN" altLang="en-US" sz="1400" dirty="0">
                          <a:latin typeface="Times New Roman" panose="02020603050405020304" pitchFamily="18" charset="0"/>
                          <a:cs typeface="Times New Roman" panose="02020603050405020304" pitchFamily="18" charset="0"/>
                        </a:rPr>
                        <a:t>演示逻辑运算表达式           *</a:t>
                      </a:r>
                    </a:p>
                    <a:p>
                      <a:pPr lvl="0">
                        <a:buNone/>
                      </a:pPr>
                      <a:r>
                        <a:rPr lang="zh-CN" altLang="en-US" sz="1400" dirty="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a:t>
                      </a:r>
                    </a:p>
                    <a:p>
                      <a:pPr lvl="0">
                        <a:buNone/>
                      </a:pPr>
                      <a:r>
                        <a:rPr lang="en-US" altLang="zh-CN" sz="1400" dirty="0">
                          <a:latin typeface="Times New Roman" panose="02020603050405020304" pitchFamily="18" charset="0"/>
                          <a:cs typeface="Times New Roman" panose="02020603050405020304" pitchFamily="18" charset="0"/>
                        </a:rPr>
                        <a:t>#include&lt;iostream&gt;</a:t>
                      </a:r>
                    </a:p>
                    <a:p>
                      <a:pPr lvl="0">
                        <a:buNone/>
                      </a:pPr>
                      <a:r>
                        <a:rPr lang="en-US" altLang="zh-CN" sz="1400" dirty="0">
                          <a:latin typeface="Times New Roman" panose="02020603050405020304" pitchFamily="18" charset="0"/>
                          <a:cs typeface="Times New Roman" panose="02020603050405020304" pitchFamily="18" charset="0"/>
                        </a:rPr>
                        <a:t>using namespace std;</a:t>
                      </a:r>
                    </a:p>
                    <a:p>
                      <a:pPr lvl="0">
                        <a:buNone/>
                      </a:pPr>
                      <a:r>
                        <a:rPr lang="en-US" altLang="zh-CN" sz="1400" dirty="0">
                          <a:latin typeface="Times New Roman" panose="02020603050405020304" pitchFamily="18" charset="0"/>
                          <a:cs typeface="Times New Roman" panose="02020603050405020304" pitchFamily="18" charset="0"/>
                        </a:rPr>
                        <a:t>int main()</a:t>
                      </a:r>
                    </a:p>
                    <a:p>
                      <a:pPr lvl="0">
                        <a:buNone/>
                      </a:pPr>
                      <a:r>
                        <a:rPr lang="en-US" altLang="zh-CN" sz="1400" dirty="0">
                          <a:latin typeface="Times New Roman" panose="02020603050405020304" pitchFamily="18" charset="0"/>
                          <a:cs typeface="Times New Roman" panose="02020603050405020304" pitchFamily="18" charset="0"/>
                        </a:rPr>
                        <a:t>{</a:t>
                      </a:r>
                    </a:p>
                    <a:p>
                      <a:pPr lvl="0">
                        <a:buNone/>
                      </a:pPr>
                      <a:r>
                        <a:rPr lang="en-US" altLang="zh-CN" sz="1400" dirty="0">
                          <a:latin typeface="Times New Roman" panose="02020603050405020304" pitchFamily="18" charset="0"/>
                          <a:cs typeface="Times New Roman" panose="02020603050405020304" pitchFamily="18" charset="0"/>
                        </a:rPr>
                        <a:t>    int x,y,z;</a:t>
                      </a:r>
                    </a:p>
                    <a:p>
                      <a:pPr lvl="0">
                        <a:buNone/>
                      </a:pPr>
                      <a:r>
                        <a:rPr lang="en-US" altLang="zh-CN" sz="1400" dirty="0">
                          <a:latin typeface="Times New Roman" panose="02020603050405020304" pitchFamily="18" charset="0"/>
                          <a:cs typeface="Times New Roman" panose="02020603050405020304" pitchFamily="18" charset="0"/>
                        </a:rPr>
                        <a:t>    x = y = z = 1;</a:t>
                      </a:r>
                    </a:p>
                    <a:p>
                      <a:pPr lvl="0">
                        <a:buNone/>
                      </a:pPr>
                      <a:r>
                        <a:rPr lang="en-US" altLang="zh-CN" sz="1400" dirty="0">
                          <a:latin typeface="Times New Roman" panose="02020603050405020304" pitchFamily="18" charset="0"/>
                          <a:cs typeface="Times New Roman" panose="02020603050405020304" pitchFamily="18" charset="0"/>
                        </a:rPr>
                        <a:t>    --x &amp;&amp; ++y &amp;&amp; ++z;</a:t>
                      </a:r>
                    </a:p>
                    <a:p>
                      <a:pPr lvl="0">
                        <a:buNone/>
                      </a:pPr>
                      <a:r>
                        <a:rPr lang="en-US" altLang="zh-CN" sz="1400" dirty="0">
                          <a:latin typeface="Times New Roman" panose="02020603050405020304" pitchFamily="18" charset="0"/>
                          <a:cs typeface="Times New Roman" panose="02020603050405020304" pitchFamily="18" charset="0"/>
                        </a:rPr>
                        <a:t>   cout&lt;&lt;x&lt;&lt;'\t'&lt;&lt;y&lt;&lt;'\t'&lt;&lt;z&lt;&lt;endl;</a:t>
                      </a:r>
                    </a:p>
                    <a:p>
                      <a:pPr lvl="0">
                        <a:buNone/>
                      </a:pPr>
                      <a:r>
                        <a:rPr lang="en-US" altLang="zh-CN" sz="1400" dirty="0">
                          <a:latin typeface="Times New Roman" panose="02020603050405020304" pitchFamily="18" charset="0"/>
                          <a:cs typeface="Times New Roman" panose="02020603050405020304" pitchFamily="18" charset="0"/>
                        </a:rPr>
                        <a:t>   ++x &amp;&amp; ++y &amp;&amp; ++z;</a:t>
                      </a:r>
                    </a:p>
                    <a:p>
                      <a:pPr lvl="0">
                        <a:buNone/>
                      </a:pPr>
                      <a:r>
                        <a:rPr lang="en-US" altLang="zh-CN" sz="1400" dirty="0">
                          <a:latin typeface="Times New Roman" panose="02020603050405020304" pitchFamily="18" charset="0"/>
                          <a:cs typeface="Times New Roman" panose="02020603050405020304" pitchFamily="18" charset="0"/>
                        </a:rPr>
                        <a:t>   cout&lt;&lt;x&lt;&lt;'\t'&lt;&lt;y&lt;&lt;'\t'&lt;&lt;z&lt;&lt;endl;</a:t>
                      </a:r>
                    </a:p>
                    <a:p>
                      <a:pPr lvl="0">
                        <a:buNone/>
                      </a:pPr>
                      <a:r>
                        <a:rPr lang="en-US" altLang="zh-CN" sz="1400" dirty="0">
                          <a:latin typeface="Times New Roman" panose="02020603050405020304" pitchFamily="18" charset="0"/>
                          <a:cs typeface="Times New Roman" panose="02020603050405020304" pitchFamily="18" charset="0"/>
                        </a:rPr>
                        <a:t>   ++x &amp;&amp; y-- || ++z;</a:t>
                      </a:r>
                    </a:p>
                    <a:p>
                      <a:pPr lvl="0">
                        <a:buNone/>
                      </a:pPr>
                      <a:r>
                        <a:rPr lang="en-US" altLang="zh-CN" sz="1400" dirty="0">
                          <a:latin typeface="Times New Roman" panose="02020603050405020304" pitchFamily="18" charset="0"/>
                          <a:cs typeface="Times New Roman" panose="02020603050405020304" pitchFamily="18" charset="0"/>
                        </a:rPr>
                        <a:t>   cout&lt;&lt;x&lt;&lt;'\t'&lt;&lt;y&lt;&lt;'\t'&lt;&lt;z&lt;&lt;endl;</a:t>
                      </a:r>
                    </a:p>
                    <a:p>
                      <a:pPr lvl="0">
                        <a:buNone/>
                      </a:pPr>
                      <a:r>
                        <a:rPr lang="en-US" altLang="zh-CN" sz="1600" dirty="0">
                          <a:latin typeface="Times New Roman" panose="02020603050405020304" pitchFamily="18" charset="0"/>
                          <a:cs typeface="Times New Roman" panose="02020603050405020304" pitchFamily="18" charset="0"/>
                        </a:rPr>
                        <a:t>   return 0;</a:t>
                      </a:r>
                      <a:endParaRPr lang="en-US" altLang="zh-CN" sz="1400" dirty="0">
                        <a:latin typeface="Times New Roman" panose="02020603050405020304" pitchFamily="18" charset="0"/>
                        <a:cs typeface="Times New Roman" panose="02020603050405020304" pitchFamily="18" charset="0"/>
                      </a:endParaRPr>
                    </a:p>
                    <a:p>
                      <a:pPr lvl="0">
                        <a:buNone/>
                      </a:pPr>
                      <a:r>
                        <a:rPr lang="en-US" altLang="zh-CN" sz="1400" dirty="0">
                          <a:latin typeface="Times New Roman" panose="02020603050405020304" pitchFamily="18" charset="0"/>
                          <a:cs typeface="Times New Roman" panose="02020603050405020304" pitchFamily="18" charset="0"/>
                        </a:rPr>
                        <a:t>} </a:t>
                      </a: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15" name="组合 14">
            <a:extLst>
              <a:ext uri="{FF2B5EF4-FFF2-40B4-BE49-F238E27FC236}">
                <a16:creationId xmlns:a16="http://schemas.microsoft.com/office/drawing/2014/main" id="{3E1CF166-C01E-D1F6-882F-DD97AFE86275}"/>
              </a:ext>
            </a:extLst>
          </p:cNvPr>
          <p:cNvGrpSpPr/>
          <p:nvPr/>
        </p:nvGrpSpPr>
        <p:grpSpPr>
          <a:xfrm>
            <a:off x="3369628" y="2499361"/>
            <a:ext cx="8229600" cy="1211580"/>
            <a:chOff x="3369628" y="2499361"/>
            <a:chExt cx="8229600" cy="1211580"/>
          </a:xfrm>
        </p:grpSpPr>
        <p:sp>
          <p:nvSpPr>
            <p:cNvPr id="16" name="矩形: 圆角 15">
              <a:extLst>
                <a:ext uri="{FF2B5EF4-FFF2-40B4-BE49-F238E27FC236}">
                  <a16:creationId xmlns:a16="http://schemas.microsoft.com/office/drawing/2014/main" id="{FB0DB614-A92F-6CB8-C21B-4629F7920517}"/>
                </a:ext>
              </a:extLst>
            </p:cNvPr>
            <p:cNvSpPr/>
            <p:nvPr/>
          </p:nvSpPr>
          <p:spPr>
            <a:xfrm>
              <a:off x="6736079" y="2499361"/>
              <a:ext cx="1668781" cy="121158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5BA16AF-B6F8-C709-FB82-E963ACE6DF78}"/>
                </a:ext>
              </a:extLst>
            </p:cNvPr>
            <p:cNvSpPr txBox="1"/>
            <p:nvPr/>
          </p:nvSpPr>
          <p:spPr>
            <a:xfrm>
              <a:off x="6949440" y="2841844"/>
              <a:ext cx="1927860" cy="830997"/>
            </a:xfrm>
            <a:prstGeom prst="rect">
              <a:avLst/>
            </a:prstGeom>
            <a:noFill/>
          </p:spPr>
          <p:txBody>
            <a:bodyPr wrap="square">
              <a:spAutoFit/>
            </a:bodyPr>
            <a:lstStyle/>
            <a:p>
              <a:pPr>
                <a:spcBef>
                  <a:spcPct val="0"/>
                </a:spcBef>
                <a:buClrTx/>
                <a:buSzTx/>
                <a:buFontTx/>
                <a:buNone/>
              </a:pPr>
              <a:r>
                <a:rPr lang="en-US" altLang="zh-CN" sz="1600" b="1" dirty="0"/>
                <a:t>0      1      1</a:t>
              </a:r>
            </a:p>
            <a:p>
              <a:pPr>
                <a:spcBef>
                  <a:spcPct val="0"/>
                </a:spcBef>
                <a:buClrTx/>
                <a:buSzTx/>
                <a:buFontTx/>
                <a:buNone/>
              </a:pPr>
              <a:r>
                <a:rPr lang="en-US" altLang="zh-CN" sz="1600" b="1" dirty="0"/>
                <a:t>1      2      2</a:t>
              </a:r>
            </a:p>
            <a:p>
              <a:pPr>
                <a:spcBef>
                  <a:spcPct val="0"/>
                </a:spcBef>
                <a:buClrTx/>
                <a:buSzTx/>
                <a:buFontTx/>
                <a:buNone/>
              </a:pPr>
              <a:r>
                <a:rPr lang="en-US" altLang="zh-CN" sz="1600" b="1" dirty="0"/>
                <a:t>2      1      2</a:t>
              </a:r>
              <a:r>
                <a:rPr lang="en-US" altLang="zh-CN" sz="1600" dirty="0"/>
                <a:t> </a:t>
              </a:r>
            </a:p>
          </p:txBody>
        </p:sp>
        <p:sp>
          <p:nvSpPr>
            <p:cNvPr id="18" name="Rectangle 39">
              <a:extLst>
                <a:ext uri="{FF2B5EF4-FFF2-40B4-BE49-F238E27FC236}">
                  <a16:creationId xmlns:a16="http://schemas.microsoft.com/office/drawing/2014/main" id="{BB8B224B-9E17-2702-ADBE-81A9D75D8B1C}"/>
                </a:ext>
              </a:extLst>
            </p:cNvPr>
            <p:cNvSpPr>
              <a:spLocks noChangeArrowheads="1"/>
            </p:cNvSpPr>
            <p:nvPr/>
          </p:nvSpPr>
          <p:spPr bwMode="auto">
            <a:xfrm>
              <a:off x="3369628" y="251958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dirty="0">
                  <a:solidFill>
                    <a:srgbClr val="003399"/>
                  </a:solidFill>
                  <a:latin typeface="宋体" panose="02010600030101010101" pitchFamily="2" charset="-122"/>
                </a:rPr>
                <a:t>运行结果</a:t>
              </a:r>
            </a:p>
          </p:txBody>
        </p:sp>
      </p:grpSp>
      <p:sp>
        <p:nvSpPr>
          <p:cNvPr id="19" name="文本框 18">
            <a:extLst>
              <a:ext uri="{FF2B5EF4-FFF2-40B4-BE49-F238E27FC236}">
                <a16:creationId xmlns:a16="http://schemas.microsoft.com/office/drawing/2014/main" id="{A6052439-E288-E53D-C703-C331438984B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2.3.2 </a:t>
            </a:r>
            <a:r>
              <a:rPr lang="zh-CN" altLang="en-US" sz="3200" b="1" dirty="0">
                <a:latin typeface="微软雅黑" panose="020B0503020204020204" pitchFamily="34" charset="-122"/>
                <a:ea typeface="微软雅黑" panose="020B0503020204020204" pitchFamily="34" charset="-122"/>
                <a:cs typeface="+mj-cs"/>
              </a:rPr>
              <a:t>表达式</a:t>
            </a:r>
          </a:p>
        </p:txBody>
      </p:sp>
    </p:spTree>
    <p:extLst>
      <p:ext uri="{BB962C8B-B14F-4D97-AF65-F5344CB8AC3E}">
        <p14:creationId xmlns:p14="http://schemas.microsoft.com/office/powerpoint/2010/main" val="28189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51F4B-18C4-6E2D-B7C2-E750EC71BC8A}"/>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3CF7CB69-C5CF-027A-3211-BA412B0F912B}"/>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5">
            <a:extLst>
              <a:ext uri="{FF2B5EF4-FFF2-40B4-BE49-F238E27FC236}">
                <a16:creationId xmlns:a16="http://schemas.microsoft.com/office/drawing/2014/main" id="{82954589-FB94-3854-AE88-F36088C16938}"/>
              </a:ext>
            </a:extLst>
          </p:cNvPr>
          <p:cNvSpPr>
            <a:spLocks noChangeArrowheads="1"/>
          </p:cNvSpPr>
          <p:nvPr/>
        </p:nvSpPr>
        <p:spPr bwMode="auto">
          <a:xfrm>
            <a:off x="179388" y="906463"/>
            <a:ext cx="849630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a:solidFill>
                  <a:srgbClr val="000066"/>
                </a:solidFill>
              </a:rPr>
              <a:t>      </a:t>
            </a:r>
            <a:r>
              <a:rPr lang="en-US" altLang="zh-CN" sz="1800" b="1">
                <a:solidFill>
                  <a:srgbClr val="000066"/>
                </a:solidFill>
              </a:rPr>
              <a:t>【</a:t>
            </a:r>
            <a:r>
              <a:rPr lang="zh-CN" altLang="en-US" sz="1800" b="1">
                <a:solidFill>
                  <a:srgbClr val="000066"/>
                </a:solidFill>
              </a:rPr>
              <a:t>例</a:t>
            </a:r>
            <a:r>
              <a:rPr lang="en-US" altLang="zh-CN" sz="1800" b="1">
                <a:solidFill>
                  <a:srgbClr val="000066"/>
                </a:solidFill>
              </a:rPr>
              <a:t>2-4】</a:t>
            </a:r>
            <a:r>
              <a:rPr lang="zh-CN" altLang="en-US" sz="1800" b="1">
                <a:solidFill>
                  <a:srgbClr val="000066"/>
                </a:solidFill>
              </a:rPr>
              <a:t>演示条件表达式的用法。</a:t>
            </a:r>
          </a:p>
        </p:txBody>
      </p:sp>
      <p:graphicFrame>
        <p:nvGraphicFramePr>
          <p:cNvPr id="9" name="表格占位符 55300">
            <a:extLst>
              <a:ext uri="{FF2B5EF4-FFF2-40B4-BE49-F238E27FC236}">
                <a16:creationId xmlns:a16="http://schemas.microsoft.com/office/drawing/2014/main" id="{9AF60169-46D2-01BC-C7AB-02E7EFF3847B}"/>
              </a:ext>
            </a:extLst>
          </p:cNvPr>
          <p:cNvGraphicFramePr>
            <a:graphicFrameLocks/>
          </p:cNvGraphicFramePr>
          <p:nvPr/>
        </p:nvGraphicFramePr>
        <p:xfrm>
          <a:off x="684213" y="1341438"/>
          <a:ext cx="8229600" cy="4000500"/>
        </p:xfrm>
        <a:graphic>
          <a:graphicData uri="http://schemas.openxmlformats.org/drawingml/2006/table">
            <a:tbl>
              <a:tblPr/>
              <a:tblGrid>
                <a:gridCol w="558800">
                  <a:extLst>
                    <a:ext uri="{9D8B030D-6E8A-4147-A177-3AD203B41FA5}">
                      <a16:colId xmlns:a16="http://schemas.microsoft.com/office/drawing/2014/main" val="20000"/>
                    </a:ext>
                  </a:extLst>
                </a:gridCol>
                <a:gridCol w="7670800">
                  <a:extLst>
                    <a:ext uri="{9D8B030D-6E8A-4147-A177-3AD203B41FA5}">
                      <a16:colId xmlns:a16="http://schemas.microsoft.com/office/drawing/2014/main" val="20001"/>
                    </a:ext>
                  </a:extLst>
                </a:gridCol>
              </a:tblGrid>
              <a:tr h="40005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2</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3</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4</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5</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6</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7</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8</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9</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10</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11</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12</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13</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14</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cs typeface="Times New Roman" panose="02020603050405020304" pitchFamily="18" charset="0"/>
                        </a:rPr>
                        <a:t>15</a:t>
                      </a:r>
                      <a:endParaRPr lang="en-US" altLang="zh-CN" sz="1400" dirty="0">
                        <a:latin typeface="Arial" panose="020B0604020202020204" pitchFamily="34" charset="0"/>
                      </a:endParaRP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p2_4.cpp                           *</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a:t>
                      </a:r>
                      <a:r>
                        <a:rPr lang="zh-CN" altLang="en-US" sz="1400" dirty="0">
                          <a:latin typeface="Arial" panose="020B0604020202020204" pitchFamily="34" charset="0"/>
                        </a:rPr>
                        <a:t>演示条件表达式                 *</a:t>
                      </a:r>
                    </a:p>
                    <a:p>
                      <a:pPr lvl="0" eaLnBrk="1" hangingPunct="1">
                        <a:spcBef>
                          <a:spcPct val="20000"/>
                        </a:spcBef>
                        <a:buClr>
                          <a:srgbClr val="FFFF00"/>
                        </a:buClr>
                        <a:buSzPct val="80000"/>
                        <a:buFont typeface="Wingdings" panose="05000000000000000000" pitchFamily="2" charset="2"/>
                        <a:buNone/>
                      </a:pPr>
                      <a:r>
                        <a:rPr lang="zh-CN" altLang="en-US" sz="1400" dirty="0">
                          <a:latin typeface="Arial" panose="020B0604020202020204" pitchFamily="34" charset="0"/>
                        </a:rPr>
                        <a:t>********************************</a:t>
                      </a:r>
                      <a:r>
                        <a:rPr lang="en-US" altLang="zh-CN" sz="1400" dirty="0">
                          <a:latin typeface="Arial" panose="020B0604020202020204" pitchFamily="34" charset="0"/>
                        </a:rPr>
                        <a:t>/</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#include&lt;iostream&gt;</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using namespace std;</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int main()</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int i=10, j=20, k;</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k=(i&lt;j)  ?  i  :  j;</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cout&lt;&lt;i&lt;&lt;'\t'&lt;&lt;j&lt;&lt;'\t'&lt;&lt;k&lt;&lt;endl;</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k=i-j  ?  i+j  :  i-3  ?  j : i;</a:t>
                      </a: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cout&lt;&lt;i&lt;&lt;'\t'&lt;&lt;j&lt;&lt;'\t'&lt;&lt;k&lt;&lt;endl;</a:t>
                      </a:r>
                    </a:p>
                    <a:p>
                      <a:pPr lvl="0" eaLnBrk="1" hangingPunct="1">
                        <a:spcBef>
                          <a:spcPct val="20000"/>
                        </a:spcBef>
                        <a:buClr>
                          <a:srgbClr val="FFFF00"/>
                        </a:buClr>
                        <a:buSzPct val="80000"/>
                        <a:buFont typeface="Wingdings" panose="05000000000000000000" pitchFamily="2" charset="2"/>
                        <a:buNone/>
                      </a:pPr>
                      <a:r>
                        <a:rPr lang="en-US" altLang="zh-CN" sz="1600" dirty="0">
                          <a:latin typeface="Times New Roman" panose="02020603050405020304" pitchFamily="18" charset="0"/>
                          <a:cs typeface="Times New Roman" panose="02020603050405020304" pitchFamily="18" charset="0"/>
                        </a:rPr>
                        <a:t>   return 0;</a:t>
                      </a:r>
                      <a:endParaRPr lang="en-US" altLang="zh-CN" sz="1400" dirty="0">
                        <a:latin typeface="Arial" panose="020B0604020202020204" pitchFamily="34" charset="0"/>
                      </a:endParaRPr>
                    </a:p>
                    <a:p>
                      <a:pPr lvl="0" eaLnBrk="1" hangingPunct="1">
                        <a:spcBef>
                          <a:spcPct val="20000"/>
                        </a:spcBef>
                        <a:buClr>
                          <a:srgbClr val="FFFF00"/>
                        </a:buClr>
                        <a:buSzPct val="80000"/>
                        <a:buFont typeface="Wingdings" panose="05000000000000000000" pitchFamily="2" charset="2"/>
                        <a:buNone/>
                      </a:pPr>
                      <a:r>
                        <a:rPr lang="en-US" altLang="zh-CN" sz="1400" dirty="0">
                          <a:latin typeface="Arial" panose="020B0604020202020204" pitchFamily="34" charset="0"/>
                        </a:rPr>
                        <a:t>} </a:t>
                      </a: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15" name="组合 14">
            <a:extLst>
              <a:ext uri="{FF2B5EF4-FFF2-40B4-BE49-F238E27FC236}">
                <a16:creationId xmlns:a16="http://schemas.microsoft.com/office/drawing/2014/main" id="{4C124024-B4AD-73C2-25A4-972FA6C8C250}"/>
              </a:ext>
            </a:extLst>
          </p:cNvPr>
          <p:cNvGrpSpPr/>
          <p:nvPr/>
        </p:nvGrpSpPr>
        <p:grpSpPr>
          <a:xfrm>
            <a:off x="3369628" y="2499361"/>
            <a:ext cx="8229600" cy="1211580"/>
            <a:chOff x="3369628" y="2499361"/>
            <a:chExt cx="8229600" cy="1211580"/>
          </a:xfrm>
        </p:grpSpPr>
        <p:sp>
          <p:nvSpPr>
            <p:cNvPr id="16" name="矩形: 圆角 15">
              <a:extLst>
                <a:ext uri="{FF2B5EF4-FFF2-40B4-BE49-F238E27FC236}">
                  <a16:creationId xmlns:a16="http://schemas.microsoft.com/office/drawing/2014/main" id="{D530CBFA-7D9C-7A27-2873-91BB8FA22A03}"/>
                </a:ext>
              </a:extLst>
            </p:cNvPr>
            <p:cNvSpPr/>
            <p:nvPr/>
          </p:nvSpPr>
          <p:spPr>
            <a:xfrm>
              <a:off x="6736079" y="2499361"/>
              <a:ext cx="1668781" cy="121158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671AD82-0ED0-D984-128F-2501839EFD64}"/>
                </a:ext>
              </a:extLst>
            </p:cNvPr>
            <p:cNvSpPr txBox="1"/>
            <p:nvPr/>
          </p:nvSpPr>
          <p:spPr>
            <a:xfrm>
              <a:off x="6840537" y="2945468"/>
              <a:ext cx="1927860" cy="584775"/>
            </a:xfrm>
            <a:prstGeom prst="rect">
              <a:avLst/>
            </a:prstGeom>
            <a:noFill/>
          </p:spPr>
          <p:txBody>
            <a:bodyPr wrap="square">
              <a:spAutoFit/>
            </a:bodyPr>
            <a:lstStyle/>
            <a:p>
              <a:pPr>
                <a:spcBef>
                  <a:spcPct val="0"/>
                </a:spcBef>
                <a:buClrTx/>
                <a:buSzTx/>
                <a:buFontTx/>
                <a:buNone/>
              </a:pPr>
              <a:r>
                <a:rPr lang="en-US" altLang="zh-CN" sz="1600" b="1" dirty="0"/>
                <a:t>10      20      10</a:t>
              </a:r>
            </a:p>
            <a:p>
              <a:pPr>
                <a:spcBef>
                  <a:spcPct val="0"/>
                </a:spcBef>
                <a:buClrTx/>
                <a:buSzTx/>
                <a:buFontTx/>
                <a:buNone/>
              </a:pPr>
              <a:r>
                <a:rPr lang="en-US" altLang="zh-CN" sz="1600" b="1" dirty="0"/>
                <a:t>10      20      30</a:t>
              </a:r>
              <a:r>
                <a:rPr lang="en-US" altLang="zh-CN" sz="1600" dirty="0"/>
                <a:t> </a:t>
              </a:r>
            </a:p>
          </p:txBody>
        </p:sp>
        <p:sp>
          <p:nvSpPr>
            <p:cNvPr id="18" name="Rectangle 39">
              <a:extLst>
                <a:ext uri="{FF2B5EF4-FFF2-40B4-BE49-F238E27FC236}">
                  <a16:creationId xmlns:a16="http://schemas.microsoft.com/office/drawing/2014/main" id="{F6484079-E0F8-86A3-D29F-D84A295C8650}"/>
                </a:ext>
              </a:extLst>
            </p:cNvPr>
            <p:cNvSpPr>
              <a:spLocks noChangeArrowheads="1"/>
            </p:cNvSpPr>
            <p:nvPr/>
          </p:nvSpPr>
          <p:spPr bwMode="auto">
            <a:xfrm>
              <a:off x="3369628" y="251958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dirty="0">
                  <a:solidFill>
                    <a:srgbClr val="003399"/>
                  </a:solidFill>
                  <a:latin typeface="宋体" panose="02010600030101010101" pitchFamily="2" charset="-122"/>
                </a:rPr>
                <a:t>运行结果</a:t>
              </a:r>
            </a:p>
          </p:txBody>
        </p:sp>
      </p:grpSp>
      <p:sp>
        <p:nvSpPr>
          <p:cNvPr id="19" name="文本框 18">
            <a:extLst>
              <a:ext uri="{FF2B5EF4-FFF2-40B4-BE49-F238E27FC236}">
                <a16:creationId xmlns:a16="http://schemas.microsoft.com/office/drawing/2014/main" id="{021B68E9-32C2-2697-6518-837E118989C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2.3.2 </a:t>
            </a:r>
            <a:r>
              <a:rPr lang="zh-CN" altLang="en-US" sz="3200" b="1" dirty="0">
                <a:latin typeface="微软雅黑" panose="020B0503020204020204" pitchFamily="34" charset="-122"/>
                <a:ea typeface="微软雅黑" panose="020B0503020204020204" pitchFamily="34" charset="-122"/>
                <a:cs typeface="+mj-cs"/>
              </a:rPr>
              <a:t>表达式</a:t>
            </a:r>
          </a:p>
        </p:txBody>
      </p:sp>
    </p:spTree>
    <p:extLst>
      <p:ext uri="{BB962C8B-B14F-4D97-AF65-F5344CB8AC3E}">
        <p14:creationId xmlns:p14="http://schemas.microsoft.com/office/powerpoint/2010/main" val="368122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C5EE0-2B62-30DF-FC50-FFCB4BDA4BC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328F1B95-D0C6-AB9D-9F21-85BADBF107F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2.3.3 </a:t>
            </a:r>
            <a:r>
              <a:rPr lang="zh-CN" altLang="en-US" sz="3200" b="1" dirty="0">
                <a:latin typeface="微软雅黑" panose="020B0503020204020204" pitchFamily="34" charset="-122"/>
                <a:ea typeface="微软雅黑" panose="020B0503020204020204" pitchFamily="34" charset="-122"/>
                <a:cs typeface="+mj-cs"/>
              </a:rPr>
              <a:t>类型转换</a:t>
            </a:r>
          </a:p>
        </p:txBody>
      </p:sp>
      <p:sp>
        <p:nvSpPr>
          <p:cNvPr id="9" name="Rectangle 7">
            <a:extLst>
              <a:ext uri="{FF2B5EF4-FFF2-40B4-BE49-F238E27FC236}">
                <a16:creationId xmlns:a16="http://schemas.microsoft.com/office/drawing/2014/main" id="{8480FFD8-3AFC-3BA0-9582-5CE82740F49D}"/>
              </a:ext>
            </a:extLst>
          </p:cNvPr>
          <p:cNvSpPr>
            <a:spLocks noChangeArrowheads="1"/>
          </p:cNvSpPr>
          <p:nvPr/>
        </p:nvSpPr>
        <p:spPr bwMode="auto">
          <a:xfrm>
            <a:off x="539750" y="1071563"/>
            <a:ext cx="9992677" cy="81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C++</a:t>
            </a:r>
            <a:r>
              <a:rPr lang="zh-CN" altLang="en-US" sz="1800" dirty="0"/>
              <a:t>语言支持不同数据类型的数据之间的混合运算。在对这样的表达式求值时，需要对其中的一些操作数进行类型转换。表达式中的类型转换有两种方式：</a:t>
            </a:r>
            <a:r>
              <a:rPr lang="zh-CN" altLang="en-US" sz="2400" b="1" dirty="0">
                <a:solidFill>
                  <a:schemeClr val="accent1"/>
                </a:solidFill>
                <a:latin typeface="微软雅黑" panose="020B0503020204020204" pitchFamily="34" charset="-122"/>
                <a:ea typeface="微软雅黑" panose="020B0503020204020204" pitchFamily="34" charset="-122"/>
              </a:rPr>
              <a:t>自动转换</a:t>
            </a:r>
            <a:r>
              <a:rPr lang="zh-CN" altLang="en-US" sz="1800" dirty="0"/>
              <a:t>和</a:t>
            </a:r>
            <a:r>
              <a:rPr lang="zh-CN" altLang="en-US" sz="2400" b="1" dirty="0">
                <a:solidFill>
                  <a:schemeClr val="accent1"/>
                </a:solidFill>
                <a:latin typeface="微软雅黑" panose="020B0503020204020204" pitchFamily="34" charset="-122"/>
                <a:ea typeface="微软雅黑" panose="020B0503020204020204" pitchFamily="34" charset="-122"/>
              </a:rPr>
              <a:t>强制转换</a:t>
            </a:r>
            <a:r>
              <a:rPr lang="zh-CN" altLang="en-US" sz="1800" dirty="0"/>
              <a:t>。</a:t>
            </a:r>
          </a:p>
        </p:txBody>
      </p:sp>
      <p:sp>
        <p:nvSpPr>
          <p:cNvPr id="11" name="Rectangle 8">
            <a:extLst>
              <a:ext uri="{FF2B5EF4-FFF2-40B4-BE49-F238E27FC236}">
                <a16:creationId xmlns:a16="http://schemas.microsoft.com/office/drawing/2014/main" id="{D55D9655-2E94-101D-34E3-F528B861C01A}"/>
              </a:ext>
            </a:extLst>
          </p:cNvPr>
          <p:cNvSpPr>
            <a:spLocks noChangeArrowheads="1"/>
          </p:cNvSpPr>
          <p:nvPr/>
        </p:nvSpPr>
        <p:spPr bwMode="auto">
          <a:xfrm>
            <a:off x="680731" y="2411081"/>
            <a:ext cx="8101012"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zh-CN" altLang="en-US" sz="1800" dirty="0"/>
              <a:t>各种类型的</a:t>
            </a:r>
            <a:r>
              <a:rPr lang="zh-CN" altLang="en-US" sz="2000" b="1" dirty="0">
                <a:solidFill>
                  <a:schemeClr val="accent1"/>
                </a:solidFill>
              </a:rPr>
              <a:t>高低顺序</a:t>
            </a:r>
            <a:r>
              <a:rPr lang="zh-CN" altLang="en-US" sz="1800" dirty="0"/>
              <a:t>如下所示：</a:t>
            </a:r>
          </a:p>
        </p:txBody>
      </p:sp>
      <p:sp>
        <p:nvSpPr>
          <p:cNvPr id="15" name="Rectangle 14">
            <a:extLst>
              <a:ext uri="{FF2B5EF4-FFF2-40B4-BE49-F238E27FC236}">
                <a16:creationId xmlns:a16="http://schemas.microsoft.com/office/drawing/2014/main" id="{8E6DE598-7B12-DEBA-DEDB-E097DD536E53}"/>
              </a:ext>
            </a:extLst>
          </p:cNvPr>
          <p:cNvSpPr>
            <a:spLocks noChangeArrowheads="1"/>
          </p:cNvSpPr>
          <p:nvPr/>
        </p:nvSpPr>
        <p:spPr bwMode="auto">
          <a:xfrm>
            <a:off x="0" y="288607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16" name="Object 13">
            <a:extLst>
              <a:ext uri="{FF2B5EF4-FFF2-40B4-BE49-F238E27FC236}">
                <a16:creationId xmlns:a16="http://schemas.microsoft.com/office/drawing/2014/main" id="{689254F0-A406-E74D-01FC-E64CEDFDD653}"/>
              </a:ext>
            </a:extLst>
          </p:cNvPr>
          <p:cNvGraphicFramePr>
            <a:graphicFrameLocks/>
          </p:cNvGraphicFramePr>
          <p:nvPr>
            <p:extLst>
              <p:ext uri="{D42A27DB-BD31-4B8C-83A1-F6EECF244321}">
                <p14:modId xmlns:p14="http://schemas.microsoft.com/office/powerpoint/2010/main" val="1788907561"/>
              </p:ext>
            </p:extLst>
          </p:nvPr>
        </p:nvGraphicFramePr>
        <p:xfrm>
          <a:off x="998501" y="2648578"/>
          <a:ext cx="7524750" cy="1584325"/>
        </p:xfrm>
        <a:graphic>
          <a:graphicData uri="http://schemas.openxmlformats.org/presentationml/2006/ole">
            <mc:AlternateContent xmlns:mc="http://schemas.openxmlformats.org/markup-compatibility/2006">
              <mc:Choice xmlns:v="urn:schemas-microsoft-com:vml" Requires="v">
                <p:oleObj r:id="rId3" imgW="4796402" imgH="1088426" progId="Word.Picture.8">
                  <p:embed/>
                </p:oleObj>
              </mc:Choice>
              <mc:Fallback>
                <p:oleObj r:id="rId3" imgW="4796402" imgH="1088426" progId="Word.Picture.8">
                  <p:embed/>
                  <p:pic>
                    <p:nvPicPr>
                      <p:cNvPr id="43016" name="Object 13">
                        <a:extLst>
                          <a:ext uri="{FF2B5EF4-FFF2-40B4-BE49-F238E27FC236}">
                            <a16:creationId xmlns:a16="http://schemas.microsoft.com/office/drawing/2014/main" id="{AC3144D9-5E28-EB3A-9C2A-CEC3F0B2224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501" y="2648578"/>
                        <a:ext cx="752475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7" name="Rectangle 15">
            <a:extLst>
              <a:ext uri="{FF2B5EF4-FFF2-40B4-BE49-F238E27FC236}">
                <a16:creationId xmlns:a16="http://schemas.microsoft.com/office/drawing/2014/main" id="{BC71F950-EDEC-1A1D-62DA-EA1564B72B32}"/>
              </a:ext>
            </a:extLst>
          </p:cNvPr>
          <p:cNvSpPr>
            <a:spLocks noChangeArrowheads="1"/>
          </p:cNvSpPr>
          <p:nvPr/>
        </p:nvSpPr>
        <p:spPr bwMode="auto">
          <a:xfrm>
            <a:off x="576263" y="4179340"/>
            <a:ext cx="10884935" cy="1821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lnSpc>
                <a:spcPct val="150000"/>
              </a:lnSpc>
              <a:spcBef>
                <a:spcPct val="0"/>
              </a:spcBef>
              <a:buClrTx/>
              <a:buSzTx/>
              <a:buFont typeface="Arial" panose="020B0604020202020204" pitchFamily="34" charset="0"/>
              <a:buChar char="•"/>
            </a:pPr>
            <a:r>
              <a:rPr lang="zh-CN" altLang="en-US" sz="1800" dirty="0"/>
              <a:t>若参与运算量的类型不同，则先转换成同一类型，然后进行运算，转换按数据长度增加的方向进行，以</a:t>
            </a:r>
            <a:r>
              <a:rPr lang="zh-CN" altLang="en-US" sz="2000" b="1" dirty="0">
                <a:solidFill>
                  <a:schemeClr val="accent1"/>
                </a:solidFill>
              </a:rPr>
              <a:t>保证精度不降低</a:t>
            </a:r>
            <a:r>
              <a:rPr lang="zh-CN" altLang="en-US" sz="1800" dirty="0"/>
              <a:t>，且运算的结果（即表达式的值）的类型是运算式的最终类型。</a:t>
            </a:r>
            <a:endParaRPr lang="en-US" altLang="zh-CN" sz="1800" dirty="0"/>
          </a:p>
          <a:p>
            <a:pPr marL="285750" indent="-285750">
              <a:lnSpc>
                <a:spcPct val="150000"/>
              </a:lnSpc>
              <a:spcBef>
                <a:spcPct val="0"/>
              </a:spcBef>
              <a:buClrTx/>
              <a:buSzTx/>
              <a:buFont typeface="Arial" panose="020B0604020202020204" pitchFamily="34" charset="0"/>
              <a:buChar char="•"/>
            </a:pPr>
            <a:r>
              <a:rPr lang="zh-CN" altLang="en-US" sz="1800" dirty="0"/>
              <a:t>所有的浮点型运算都是以双精度进行的，即使仅含</a:t>
            </a:r>
            <a:r>
              <a:rPr lang="en-US" altLang="zh-CN" sz="1800" dirty="0"/>
              <a:t>float</a:t>
            </a:r>
            <a:r>
              <a:rPr lang="zh-CN" altLang="en-US" sz="1800" dirty="0"/>
              <a:t>单精度运算的表达式，也要先转换成</a:t>
            </a:r>
            <a:r>
              <a:rPr lang="en-US" altLang="zh-CN" sz="1800" dirty="0"/>
              <a:t>double</a:t>
            </a:r>
            <a:r>
              <a:rPr lang="zh-CN" altLang="en-US" sz="1800" dirty="0"/>
              <a:t>型，再作运算。</a:t>
            </a:r>
          </a:p>
        </p:txBody>
      </p:sp>
      <p:sp>
        <p:nvSpPr>
          <p:cNvPr id="19" name="core goal text">
            <a:extLst>
              <a:ext uri="{FF2B5EF4-FFF2-40B4-BE49-F238E27FC236}">
                <a16:creationId xmlns:a16="http://schemas.microsoft.com/office/drawing/2014/main" id="{75550F56-59E1-A98E-EF73-C63DAED89F22}"/>
              </a:ext>
            </a:extLst>
          </p:cNvPr>
          <p:cNvSpPr txBox="1"/>
          <p:nvPr/>
        </p:nvSpPr>
        <p:spPr>
          <a:xfrm>
            <a:off x="1293052" y="1934578"/>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自动转换</a:t>
            </a:r>
            <a:endParaRPr lang="zh-CN" sz="2400" b="1" dirty="0">
              <a:solidFill>
                <a:srgbClr val="1C51C8"/>
              </a:solidFill>
            </a:endParaRPr>
          </a:p>
        </p:txBody>
      </p:sp>
      <p:grpSp>
        <p:nvGrpSpPr>
          <p:cNvPr id="20" name="组合 19">
            <a:extLst>
              <a:ext uri="{FF2B5EF4-FFF2-40B4-BE49-F238E27FC236}">
                <a16:creationId xmlns:a16="http://schemas.microsoft.com/office/drawing/2014/main" id="{747E44A7-8257-594F-9A6B-5E3783E97707}"/>
              </a:ext>
            </a:extLst>
          </p:cNvPr>
          <p:cNvGrpSpPr/>
          <p:nvPr/>
        </p:nvGrpSpPr>
        <p:grpSpPr>
          <a:xfrm>
            <a:off x="2655326" y="2077400"/>
            <a:ext cx="470091" cy="103462"/>
            <a:chOff x="1232345" y="1247087"/>
            <a:chExt cx="449993" cy="103462"/>
          </a:xfrm>
        </p:grpSpPr>
        <p:sp>
          <p:nvSpPr>
            <p:cNvPr id="21" name="平行四边形 20">
              <a:extLst>
                <a:ext uri="{FF2B5EF4-FFF2-40B4-BE49-F238E27FC236}">
                  <a16:creationId xmlns:a16="http://schemas.microsoft.com/office/drawing/2014/main" id="{D73FCD80-0A40-BC90-40B3-F157A4D60942}"/>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平行四边形 21">
              <a:extLst>
                <a:ext uri="{FF2B5EF4-FFF2-40B4-BE49-F238E27FC236}">
                  <a16:creationId xmlns:a16="http://schemas.microsoft.com/office/drawing/2014/main" id="{1E9E7CD6-351B-2DB1-C88E-8C08825DE751}"/>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3" name="组合 22">
            <a:extLst>
              <a:ext uri="{FF2B5EF4-FFF2-40B4-BE49-F238E27FC236}">
                <a16:creationId xmlns:a16="http://schemas.microsoft.com/office/drawing/2014/main" id="{7BC9B0B4-43B6-AC02-36D6-FFF833AFF586}"/>
              </a:ext>
            </a:extLst>
          </p:cNvPr>
          <p:cNvGrpSpPr/>
          <p:nvPr/>
        </p:nvGrpSpPr>
        <p:grpSpPr>
          <a:xfrm flipH="1">
            <a:off x="680731" y="2078325"/>
            <a:ext cx="470091" cy="103462"/>
            <a:chOff x="2488823" y="1260501"/>
            <a:chExt cx="449993" cy="103462"/>
          </a:xfrm>
        </p:grpSpPr>
        <p:sp>
          <p:nvSpPr>
            <p:cNvPr id="24" name="平行四边形 23">
              <a:extLst>
                <a:ext uri="{FF2B5EF4-FFF2-40B4-BE49-F238E27FC236}">
                  <a16:creationId xmlns:a16="http://schemas.microsoft.com/office/drawing/2014/main" id="{6F59E7C9-0AF3-3DF9-B88F-D737D886E462}"/>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 name="平行四边形 24">
              <a:extLst>
                <a:ext uri="{FF2B5EF4-FFF2-40B4-BE49-F238E27FC236}">
                  <a16:creationId xmlns:a16="http://schemas.microsoft.com/office/drawing/2014/main" id="{FD32E3C4-B5BF-54E7-5AA8-1F8AFEFA30E2}"/>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Tree>
    <p:extLst>
      <p:ext uri="{BB962C8B-B14F-4D97-AF65-F5344CB8AC3E}">
        <p14:creationId xmlns:p14="http://schemas.microsoft.com/office/powerpoint/2010/main" val="699241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2D010-D5F7-73D1-89BC-0606E1E18715}"/>
            </a:ext>
          </a:extLst>
        </p:cNvPr>
        <p:cNvGrpSpPr/>
        <p:nvPr/>
      </p:nvGrpSpPr>
      <p:grpSpPr>
        <a:xfrm>
          <a:off x="0" y="0"/>
          <a:ext cx="0" cy="0"/>
          <a:chOff x="0" y="0"/>
          <a:chExt cx="0" cy="0"/>
        </a:xfrm>
      </p:grpSpPr>
      <p:sp>
        <p:nvSpPr>
          <p:cNvPr id="23" name="矩形: 圆角 22">
            <a:extLst>
              <a:ext uri="{FF2B5EF4-FFF2-40B4-BE49-F238E27FC236}">
                <a16:creationId xmlns:a16="http://schemas.microsoft.com/office/drawing/2014/main" id="{33B9228A-0E83-8EB4-2659-6F4D57ADBAC8}"/>
              </a:ext>
            </a:extLst>
          </p:cNvPr>
          <p:cNvSpPr/>
          <p:nvPr/>
        </p:nvSpPr>
        <p:spPr>
          <a:xfrm>
            <a:off x="4060031" y="5170252"/>
            <a:ext cx="3438050" cy="100369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5">
            <a:extLst>
              <a:ext uri="{FF2B5EF4-FFF2-40B4-BE49-F238E27FC236}">
                <a16:creationId xmlns:a16="http://schemas.microsoft.com/office/drawing/2014/main" id="{3678C049-6DB2-821B-9FF5-D1658E9C976B}"/>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9">
            <a:extLst>
              <a:ext uri="{FF2B5EF4-FFF2-40B4-BE49-F238E27FC236}">
                <a16:creationId xmlns:a16="http://schemas.microsoft.com/office/drawing/2014/main" id="{0DDFD2D4-E927-EC0D-4999-B3603461CA69}"/>
              </a:ext>
            </a:extLst>
          </p:cNvPr>
          <p:cNvSpPr>
            <a:spLocks noChangeArrowheads="1"/>
          </p:cNvSpPr>
          <p:nvPr/>
        </p:nvSpPr>
        <p:spPr bwMode="auto">
          <a:xfrm>
            <a:off x="0" y="288607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1">
            <a:extLst>
              <a:ext uri="{FF2B5EF4-FFF2-40B4-BE49-F238E27FC236}">
                <a16:creationId xmlns:a16="http://schemas.microsoft.com/office/drawing/2014/main" id="{47781215-A021-B5E8-54C6-E15D81D8C579}"/>
              </a:ext>
            </a:extLst>
          </p:cNvPr>
          <p:cNvSpPr>
            <a:spLocks noChangeArrowheads="1"/>
          </p:cNvSpPr>
          <p:nvPr/>
        </p:nvSpPr>
        <p:spPr bwMode="auto">
          <a:xfrm>
            <a:off x="500062" y="887672"/>
            <a:ext cx="10853738" cy="3439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algn="just" eaLnBrk="1" hangingPunct="1">
              <a:lnSpc>
                <a:spcPct val="150000"/>
              </a:lnSpc>
              <a:spcBef>
                <a:spcPct val="0"/>
              </a:spcBef>
              <a:buClrTx/>
              <a:buSzTx/>
              <a:buFont typeface="Arial" panose="020B0604020202020204" pitchFamily="34" charset="0"/>
              <a:buChar char="•"/>
            </a:pPr>
            <a:r>
              <a:rPr lang="en-US" altLang="zh-CN" sz="1800" dirty="0"/>
              <a:t>bool</a:t>
            </a:r>
            <a:r>
              <a:rPr lang="zh-CN" altLang="en-US" sz="1800" dirty="0"/>
              <a:t>、</a:t>
            </a:r>
            <a:r>
              <a:rPr lang="en-US" altLang="zh-CN" sz="1800" dirty="0"/>
              <a:t>char</a:t>
            </a:r>
            <a:r>
              <a:rPr lang="zh-CN" altLang="en-US" sz="1800" dirty="0"/>
              <a:t>型和</a:t>
            </a:r>
            <a:r>
              <a:rPr lang="en-US" altLang="zh-CN" sz="1800" dirty="0"/>
              <a:t>short</a:t>
            </a:r>
            <a:r>
              <a:rPr lang="zh-CN" altLang="en-US" sz="1800" dirty="0"/>
              <a:t>型参与运算时，必须先转换成</a:t>
            </a:r>
            <a:r>
              <a:rPr lang="en-US" altLang="zh-CN" sz="1800" dirty="0"/>
              <a:t>int</a:t>
            </a:r>
            <a:r>
              <a:rPr lang="zh-CN" altLang="en-US" sz="1800" dirty="0"/>
              <a:t>型。</a:t>
            </a:r>
            <a:endParaRPr lang="en-US" altLang="zh-CN" sz="1800" dirty="0"/>
          </a:p>
          <a:p>
            <a:pPr marL="285750" indent="-285750" algn="just">
              <a:lnSpc>
                <a:spcPct val="150000"/>
              </a:lnSpc>
              <a:spcBef>
                <a:spcPct val="0"/>
              </a:spcBef>
              <a:buClrTx/>
              <a:buSzTx/>
              <a:buFont typeface="Arial" panose="020B0604020202020204" pitchFamily="34" charset="0"/>
              <a:buChar char="•"/>
            </a:pPr>
            <a:r>
              <a:rPr lang="zh-CN" altLang="en-US" sz="1800" dirty="0"/>
              <a:t>逻辑运算符要求参与运算的操作数必须是</a:t>
            </a:r>
            <a:r>
              <a:rPr lang="en-US" altLang="zh-CN" sz="1800" dirty="0"/>
              <a:t>bool</a:t>
            </a:r>
            <a:r>
              <a:rPr lang="zh-CN" altLang="en-US" sz="1800" dirty="0"/>
              <a:t>型，如果操作数是其它类型，编译系统会自动将</a:t>
            </a:r>
            <a:r>
              <a:rPr lang="zh-CN" altLang="en-US" sz="1800" b="1" dirty="0">
                <a:solidFill>
                  <a:schemeClr val="accent1"/>
                </a:solidFill>
              </a:rPr>
              <a:t>非</a:t>
            </a:r>
            <a:r>
              <a:rPr lang="en-US" altLang="zh-CN" sz="1800" b="1" dirty="0">
                <a:solidFill>
                  <a:schemeClr val="accent1"/>
                </a:solidFill>
              </a:rPr>
              <a:t>0</a:t>
            </a:r>
            <a:r>
              <a:rPr lang="zh-CN" altLang="en-US" sz="1800" b="1" dirty="0">
                <a:solidFill>
                  <a:schemeClr val="accent1"/>
                </a:solidFill>
              </a:rPr>
              <a:t>数据</a:t>
            </a:r>
            <a:r>
              <a:rPr lang="zh-CN" altLang="en-US" sz="1800" dirty="0"/>
              <a:t>转换为</a:t>
            </a:r>
            <a:r>
              <a:rPr lang="en-US" altLang="zh-CN" sz="1800" b="1" dirty="0">
                <a:solidFill>
                  <a:schemeClr val="accent1"/>
                </a:solidFill>
              </a:rPr>
              <a:t>true</a:t>
            </a:r>
            <a:r>
              <a:rPr lang="zh-CN" altLang="en-US" sz="1800" dirty="0"/>
              <a:t>，</a:t>
            </a:r>
            <a:r>
              <a:rPr lang="en-US" altLang="zh-CN" sz="1800" b="1" dirty="0">
                <a:solidFill>
                  <a:schemeClr val="accent1"/>
                </a:solidFill>
              </a:rPr>
              <a:t>0</a:t>
            </a:r>
            <a:r>
              <a:rPr lang="zh-CN" altLang="en-US" sz="1800" dirty="0"/>
              <a:t>转换为</a:t>
            </a:r>
            <a:r>
              <a:rPr lang="en-US" altLang="zh-CN" sz="1800" b="1" dirty="0">
                <a:solidFill>
                  <a:schemeClr val="accent1"/>
                </a:solidFill>
              </a:rPr>
              <a:t>false</a:t>
            </a:r>
            <a:r>
              <a:rPr lang="zh-CN" altLang="en-US" sz="1800" dirty="0"/>
              <a:t>。</a:t>
            </a:r>
            <a:endParaRPr lang="en-US" altLang="zh-CN" sz="1800" dirty="0"/>
          </a:p>
          <a:p>
            <a:pPr marL="285750" indent="-285750" algn="just">
              <a:lnSpc>
                <a:spcPct val="150000"/>
              </a:lnSpc>
              <a:spcBef>
                <a:spcPct val="0"/>
              </a:spcBef>
              <a:buClrTx/>
              <a:buSzTx/>
              <a:buFont typeface="Arial" panose="020B0604020202020204" pitchFamily="34" charset="0"/>
              <a:buChar char="•"/>
            </a:pPr>
            <a:r>
              <a:rPr lang="zh-CN" altLang="en-US" sz="1800" dirty="0"/>
              <a:t>位运算的操作数必须是整数，当二元位运算的操作数是不同类型的整数时，也会自动进行类型转换。</a:t>
            </a:r>
            <a:endParaRPr lang="en-US" altLang="zh-CN" sz="1800" dirty="0"/>
          </a:p>
          <a:p>
            <a:pPr marL="285750" indent="-285750" algn="just">
              <a:lnSpc>
                <a:spcPct val="150000"/>
              </a:lnSpc>
              <a:spcBef>
                <a:spcPct val="0"/>
              </a:spcBef>
              <a:buClrTx/>
              <a:buSzTx/>
              <a:buFont typeface="Arial" panose="020B0604020202020204" pitchFamily="34" charset="0"/>
              <a:buChar char="•"/>
            </a:pPr>
            <a:r>
              <a:rPr lang="zh-CN" altLang="en-US" sz="1800" dirty="0"/>
              <a:t>在赋值运算中，赋值号两边的数据类型不同时，赋值号右边量的类型将转换为左边量的类型。如果右边量的数据类型长度比左边长时，可能丢失一部分数据，或降低精度。</a:t>
            </a:r>
          </a:p>
          <a:p>
            <a:pPr algn="just">
              <a:lnSpc>
                <a:spcPct val="150000"/>
              </a:lnSpc>
              <a:spcBef>
                <a:spcPct val="0"/>
              </a:spcBef>
              <a:buClrTx/>
              <a:buSzTx/>
              <a:buNone/>
            </a:pPr>
            <a:endParaRPr lang="zh-CN" altLang="en-US" sz="1800" dirty="0"/>
          </a:p>
          <a:p>
            <a:pPr algn="just" eaLnBrk="1" hangingPunct="1">
              <a:lnSpc>
                <a:spcPct val="150000"/>
              </a:lnSpc>
              <a:spcBef>
                <a:spcPct val="0"/>
              </a:spcBef>
              <a:buClrTx/>
              <a:buSzTx/>
              <a:buFontTx/>
              <a:buNone/>
            </a:pPr>
            <a:r>
              <a:rPr lang="zh-CN" altLang="en-US" sz="1800" dirty="0"/>
              <a:t> </a:t>
            </a:r>
          </a:p>
        </p:txBody>
      </p:sp>
      <p:grpSp>
        <p:nvGrpSpPr>
          <p:cNvPr id="22" name="组合 21">
            <a:extLst>
              <a:ext uri="{FF2B5EF4-FFF2-40B4-BE49-F238E27FC236}">
                <a16:creationId xmlns:a16="http://schemas.microsoft.com/office/drawing/2014/main" id="{3C956AE0-BA91-9A1A-32E5-1BA7900C8C49}"/>
              </a:ext>
            </a:extLst>
          </p:cNvPr>
          <p:cNvGrpSpPr/>
          <p:nvPr/>
        </p:nvGrpSpPr>
        <p:grpSpPr>
          <a:xfrm>
            <a:off x="4113371" y="3552302"/>
            <a:ext cx="3598070" cy="1004594"/>
            <a:chOff x="4120015" y="3689565"/>
            <a:chExt cx="3105988" cy="1004594"/>
          </a:xfrm>
        </p:grpSpPr>
        <p:sp>
          <p:nvSpPr>
            <p:cNvPr id="21" name="矩形: 圆角 20">
              <a:extLst>
                <a:ext uri="{FF2B5EF4-FFF2-40B4-BE49-F238E27FC236}">
                  <a16:creationId xmlns:a16="http://schemas.microsoft.com/office/drawing/2014/main" id="{D530CBFA-7D9C-7A27-2873-91BB8FA22A03}"/>
                </a:ext>
              </a:extLst>
            </p:cNvPr>
            <p:cNvSpPr/>
            <p:nvPr/>
          </p:nvSpPr>
          <p:spPr>
            <a:xfrm>
              <a:off x="4120015" y="3690469"/>
              <a:ext cx="2967853" cy="100369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15">
              <a:extLst>
                <a:ext uri="{FF2B5EF4-FFF2-40B4-BE49-F238E27FC236}">
                  <a16:creationId xmlns:a16="http://schemas.microsoft.com/office/drawing/2014/main" id="{3B378ED0-6499-AD15-40E9-5768FEF0E6A1}"/>
                </a:ext>
              </a:extLst>
            </p:cNvPr>
            <p:cNvSpPr>
              <a:spLocks noChangeArrowheads="1"/>
            </p:cNvSpPr>
            <p:nvPr/>
          </p:nvSpPr>
          <p:spPr bwMode="auto">
            <a:xfrm>
              <a:off x="4258150" y="3689565"/>
              <a:ext cx="2967853" cy="94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indent="317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indent="0">
                <a:lnSpc>
                  <a:spcPct val="150000"/>
                </a:lnSpc>
                <a:spcBef>
                  <a:spcPct val="0"/>
                </a:spcBef>
                <a:buClrTx/>
                <a:buSzTx/>
                <a:buFontTx/>
                <a:buNone/>
              </a:pPr>
              <a:r>
                <a:rPr lang="en-US" altLang="zh-CN" sz="1800" dirty="0">
                  <a:solidFill>
                    <a:srgbClr val="7030A0"/>
                  </a:solidFill>
                </a:rPr>
                <a:t>int</a:t>
              </a:r>
              <a:r>
                <a:rPr lang="en-US" altLang="zh-CN" sz="1800" dirty="0"/>
                <a:t> pi=3.1;   //</a:t>
              </a:r>
              <a:r>
                <a:rPr lang="zh-CN" altLang="en-US" sz="1800" dirty="0"/>
                <a:t>降低了精度</a:t>
              </a:r>
              <a:endParaRPr lang="en-US" altLang="zh-CN" sz="1800" dirty="0"/>
            </a:p>
            <a:p>
              <a:pPr indent="0">
                <a:lnSpc>
                  <a:spcPct val="150000"/>
                </a:lnSpc>
                <a:spcBef>
                  <a:spcPct val="0"/>
                </a:spcBef>
                <a:buClrTx/>
                <a:buSzTx/>
                <a:buFontTx/>
                <a:buNone/>
              </a:pPr>
              <a:r>
                <a:rPr lang="en-US" altLang="zh-CN" sz="1800" dirty="0">
                  <a:solidFill>
                    <a:srgbClr val="7030A0"/>
                  </a:solidFill>
                </a:rPr>
                <a:t>float</a:t>
              </a:r>
              <a:r>
                <a:rPr lang="en-US" altLang="zh-CN" sz="1800" dirty="0"/>
                <a:t> f=3.5;    //</a:t>
              </a:r>
              <a:r>
                <a:rPr lang="zh-CN" altLang="en-US" sz="1800" dirty="0"/>
                <a:t>未降低精度</a:t>
              </a:r>
            </a:p>
          </p:txBody>
        </p:sp>
      </p:grpSp>
      <p:sp>
        <p:nvSpPr>
          <p:cNvPr id="18" name="Rectangle 16">
            <a:extLst>
              <a:ext uri="{FF2B5EF4-FFF2-40B4-BE49-F238E27FC236}">
                <a16:creationId xmlns:a16="http://schemas.microsoft.com/office/drawing/2014/main" id="{4C1DA7A2-9CF5-B49E-DD2D-72CA5CB97261}"/>
              </a:ext>
            </a:extLst>
          </p:cNvPr>
          <p:cNvSpPr>
            <a:spLocks noChangeArrowheads="1"/>
          </p:cNvSpPr>
          <p:nvPr/>
        </p:nvSpPr>
        <p:spPr bwMode="auto">
          <a:xfrm>
            <a:off x="500062" y="4726036"/>
            <a:ext cx="11138852"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Arial" panose="020B0604020202020204" pitchFamily="34" charset="0"/>
              <a:buChar char="•"/>
            </a:pPr>
            <a:r>
              <a:rPr lang="zh-CN" altLang="en-US" sz="1800" dirty="0"/>
              <a:t>将</a:t>
            </a:r>
            <a:r>
              <a:rPr lang="en-US" altLang="zh-CN" sz="1800" dirty="0"/>
              <a:t>signed</a:t>
            </a:r>
            <a:r>
              <a:rPr lang="zh-CN" altLang="en-US" sz="1800" dirty="0"/>
              <a:t>型的整型变成较长的</a:t>
            </a:r>
            <a:r>
              <a:rPr lang="en-US" altLang="zh-CN" sz="1800" dirty="0"/>
              <a:t>signed</a:t>
            </a:r>
            <a:r>
              <a:rPr lang="zh-CN" altLang="en-US" sz="1800" dirty="0"/>
              <a:t>型的整型，</a:t>
            </a:r>
            <a:r>
              <a:rPr lang="en-US" altLang="zh-CN" sz="1800" dirty="0"/>
              <a:t>unsigned</a:t>
            </a:r>
            <a:r>
              <a:rPr lang="zh-CN" altLang="en-US" sz="1800" dirty="0"/>
              <a:t>型变成较长的整型时，</a:t>
            </a:r>
            <a:r>
              <a:rPr lang="zh-CN" altLang="en-US" sz="1800" b="1" dirty="0">
                <a:solidFill>
                  <a:schemeClr val="accent1"/>
                </a:solidFill>
                <a:latin typeface="微软雅黑" panose="020B0503020204020204" pitchFamily="34" charset="-122"/>
                <a:ea typeface="微软雅黑" panose="020B0503020204020204" pitchFamily="34" charset="-122"/>
              </a:rPr>
              <a:t>原值以及正负符号不变</a:t>
            </a:r>
            <a:r>
              <a:rPr lang="zh-CN" altLang="en-US" sz="1800" dirty="0"/>
              <a:t>。 </a:t>
            </a:r>
          </a:p>
        </p:txBody>
      </p:sp>
      <p:sp>
        <p:nvSpPr>
          <p:cNvPr id="19" name="Rectangle 17">
            <a:extLst>
              <a:ext uri="{FF2B5EF4-FFF2-40B4-BE49-F238E27FC236}">
                <a16:creationId xmlns:a16="http://schemas.microsoft.com/office/drawing/2014/main" id="{AF6EF4E6-1A9F-FE7D-80C9-4940A0AF1CF2}"/>
              </a:ext>
            </a:extLst>
          </p:cNvPr>
          <p:cNvSpPr>
            <a:spLocks noChangeArrowheads="1"/>
          </p:cNvSpPr>
          <p:nvPr/>
        </p:nvSpPr>
        <p:spPr bwMode="auto">
          <a:xfrm>
            <a:off x="4203382" y="5282043"/>
            <a:ext cx="4430077"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317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solidFill>
                  <a:srgbClr val="7030A0"/>
                </a:solidFill>
              </a:rPr>
              <a:t>int</a:t>
            </a:r>
            <a:r>
              <a:rPr lang="en-US" altLang="zh-CN" sz="1800" dirty="0"/>
              <a:t> a=-2</a:t>
            </a:r>
            <a:r>
              <a:rPr lang="zh-CN" altLang="en-US" sz="1800" dirty="0"/>
              <a:t>； </a:t>
            </a:r>
          </a:p>
          <a:p>
            <a:pPr>
              <a:spcBef>
                <a:spcPct val="0"/>
              </a:spcBef>
              <a:buClrTx/>
              <a:buSzTx/>
              <a:buFontTx/>
              <a:buNone/>
            </a:pPr>
            <a:r>
              <a:rPr lang="en-US" altLang="zh-CN" sz="1800" dirty="0">
                <a:solidFill>
                  <a:srgbClr val="7030A0"/>
                </a:solidFill>
              </a:rPr>
              <a:t>long</a:t>
            </a:r>
            <a:r>
              <a:rPr lang="en-US" altLang="zh-CN" sz="1800" dirty="0"/>
              <a:t> b=a</a:t>
            </a:r>
            <a:r>
              <a:rPr lang="zh-CN" altLang="en-US" sz="1800" dirty="0"/>
              <a:t>；       </a:t>
            </a:r>
            <a:r>
              <a:rPr lang="en-US" altLang="zh-CN" sz="1800" dirty="0"/>
              <a:t>//b</a:t>
            </a:r>
            <a:r>
              <a:rPr lang="zh-CN" altLang="en-US" sz="1800" dirty="0"/>
              <a:t>的值仍为</a:t>
            </a:r>
            <a:r>
              <a:rPr lang="en-US" altLang="zh-CN" sz="1800" dirty="0"/>
              <a:t>-2</a:t>
            </a:r>
          </a:p>
        </p:txBody>
      </p:sp>
      <p:sp>
        <p:nvSpPr>
          <p:cNvPr id="20" name="文本框 19">
            <a:extLst>
              <a:ext uri="{FF2B5EF4-FFF2-40B4-BE49-F238E27FC236}">
                <a16:creationId xmlns:a16="http://schemas.microsoft.com/office/drawing/2014/main" id="{C35469AC-69BB-C7D4-5652-14FDA31BDD2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2.3.3 </a:t>
            </a:r>
            <a:r>
              <a:rPr lang="zh-CN" altLang="en-US" sz="3200" b="1" dirty="0">
                <a:latin typeface="微软雅黑" panose="020B0503020204020204" pitchFamily="34" charset="-122"/>
                <a:ea typeface="微软雅黑" panose="020B0503020204020204" pitchFamily="34" charset="-122"/>
                <a:cs typeface="+mj-cs"/>
              </a:rPr>
              <a:t>类型转换</a:t>
            </a:r>
          </a:p>
        </p:txBody>
      </p:sp>
    </p:spTree>
    <p:extLst>
      <p:ext uri="{BB962C8B-B14F-4D97-AF65-F5344CB8AC3E}">
        <p14:creationId xmlns:p14="http://schemas.microsoft.com/office/powerpoint/2010/main" val="292263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2CE2-7CB0-4758-D670-12222A78A347}"/>
            </a:ext>
          </a:extLst>
        </p:cNvPr>
        <p:cNvGrpSpPr/>
        <p:nvPr/>
      </p:nvGrpSpPr>
      <p:grpSpPr>
        <a:xfrm>
          <a:off x="0" y="0"/>
          <a:ext cx="0" cy="0"/>
          <a:chOff x="0" y="0"/>
          <a:chExt cx="0" cy="0"/>
        </a:xfrm>
      </p:grpSpPr>
      <p:sp>
        <p:nvSpPr>
          <p:cNvPr id="19" name="矩形: 圆角 18">
            <a:extLst>
              <a:ext uri="{FF2B5EF4-FFF2-40B4-BE49-F238E27FC236}">
                <a16:creationId xmlns:a16="http://schemas.microsoft.com/office/drawing/2014/main" id="{38520627-7484-C9FB-096A-EDCCB0394A2E}"/>
              </a:ext>
            </a:extLst>
          </p:cNvPr>
          <p:cNvSpPr/>
          <p:nvPr/>
        </p:nvSpPr>
        <p:spPr>
          <a:xfrm>
            <a:off x="3099910" y="1666384"/>
            <a:ext cx="4733450" cy="120525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4">
            <a:extLst>
              <a:ext uri="{FF2B5EF4-FFF2-40B4-BE49-F238E27FC236}">
                <a16:creationId xmlns:a16="http://schemas.microsoft.com/office/drawing/2014/main" id="{A7C6A7E0-7D76-B3D2-E06B-6569802250A1}"/>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6">
            <a:extLst>
              <a:ext uri="{FF2B5EF4-FFF2-40B4-BE49-F238E27FC236}">
                <a16:creationId xmlns:a16="http://schemas.microsoft.com/office/drawing/2014/main" id="{E52896A5-4A89-E2DD-A013-B71EC72ECCDE}"/>
              </a:ext>
            </a:extLst>
          </p:cNvPr>
          <p:cNvSpPr>
            <a:spLocks noChangeArrowheads="1"/>
          </p:cNvSpPr>
          <p:nvPr/>
        </p:nvSpPr>
        <p:spPr bwMode="auto">
          <a:xfrm>
            <a:off x="0" y="288607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7">
            <a:extLst>
              <a:ext uri="{FF2B5EF4-FFF2-40B4-BE49-F238E27FC236}">
                <a16:creationId xmlns:a16="http://schemas.microsoft.com/office/drawing/2014/main" id="{70611731-39CF-50B1-1F36-0D4E01738159}"/>
              </a:ext>
            </a:extLst>
          </p:cNvPr>
          <p:cNvSpPr>
            <a:spLocks noChangeArrowheads="1"/>
          </p:cNvSpPr>
          <p:nvPr/>
        </p:nvSpPr>
        <p:spPr bwMode="auto">
          <a:xfrm>
            <a:off x="539750" y="1159017"/>
            <a:ext cx="1001395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285750" indent="-285750" eaLnBrk="1" hangingPunct="1">
              <a:spcBef>
                <a:spcPct val="0"/>
              </a:spcBef>
              <a:buClrTx/>
              <a:buSzTx/>
              <a:buFont typeface="Arial" panose="020B0604020202020204" pitchFamily="34" charset="0"/>
              <a:buChar char="•"/>
            </a:pPr>
            <a:r>
              <a:rPr lang="zh-CN" altLang="en-US" sz="1800" dirty="0"/>
              <a:t>将</a:t>
            </a:r>
            <a:r>
              <a:rPr lang="en-US" altLang="zh-CN" sz="1800" dirty="0"/>
              <a:t>unsigned</a:t>
            </a:r>
            <a:r>
              <a:rPr lang="zh-CN" altLang="en-US" sz="1800" dirty="0"/>
              <a:t>型和同长度的</a:t>
            </a:r>
            <a:r>
              <a:rPr lang="en-US" altLang="zh-CN" sz="1800" dirty="0"/>
              <a:t>signed</a:t>
            </a:r>
            <a:r>
              <a:rPr lang="zh-CN" altLang="en-US" sz="1800" dirty="0"/>
              <a:t>型互变时，其值根据自身所属范围发生适当的变化。 </a:t>
            </a:r>
          </a:p>
        </p:txBody>
      </p:sp>
      <p:sp>
        <p:nvSpPr>
          <p:cNvPr id="13" name="Rectangle 11">
            <a:extLst>
              <a:ext uri="{FF2B5EF4-FFF2-40B4-BE49-F238E27FC236}">
                <a16:creationId xmlns:a16="http://schemas.microsoft.com/office/drawing/2014/main" id="{DC0C8E86-588E-9E32-A0DB-6BC6E4F46F9C}"/>
              </a:ext>
            </a:extLst>
          </p:cNvPr>
          <p:cNvSpPr>
            <a:spLocks noChangeArrowheads="1"/>
          </p:cNvSpPr>
          <p:nvPr/>
        </p:nvSpPr>
        <p:spPr bwMode="auto">
          <a:xfrm>
            <a:off x="2974023" y="1645076"/>
            <a:ext cx="4945958" cy="12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indent="3175">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en-US" altLang="zh-CN" sz="1800" dirty="0">
                <a:solidFill>
                  <a:srgbClr val="7030A0"/>
                </a:solidFill>
              </a:rPr>
              <a:t>unsigned short </a:t>
            </a:r>
            <a:r>
              <a:rPr lang="en-US" altLang="zh-CN" sz="1800" dirty="0"/>
              <a:t>a=65535</a:t>
            </a:r>
            <a:r>
              <a:rPr lang="zh-CN" altLang="en-GB" sz="1800" dirty="0"/>
              <a:t>；</a:t>
            </a:r>
            <a:endParaRPr lang="zh-CN" altLang="en-US" sz="1800" dirty="0"/>
          </a:p>
          <a:p>
            <a:pPr>
              <a:spcBef>
                <a:spcPct val="0"/>
              </a:spcBef>
              <a:buClrTx/>
              <a:buSzTx/>
              <a:buFontTx/>
              <a:buNone/>
            </a:pPr>
            <a:r>
              <a:rPr lang="zh-CN" altLang="en-US" sz="1800" dirty="0"/>
              <a:t> </a:t>
            </a:r>
            <a:r>
              <a:rPr lang="en-US" altLang="zh-CN" sz="1800" dirty="0">
                <a:solidFill>
                  <a:srgbClr val="7030A0"/>
                </a:solidFill>
              </a:rPr>
              <a:t>short int  </a:t>
            </a:r>
            <a:r>
              <a:rPr lang="en-US" altLang="zh-CN" sz="1800" dirty="0"/>
              <a:t>b=a</a:t>
            </a:r>
            <a:r>
              <a:rPr lang="zh-CN" altLang="en-US" sz="1800" dirty="0"/>
              <a:t>；         </a:t>
            </a:r>
            <a:r>
              <a:rPr lang="en-US" altLang="zh-CN" sz="1800" dirty="0"/>
              <a:t>//  b</a:t>
            </a:r>
            <a:r>
              <a:rPr lang="zh-CN" altLang="en-US" sz="1800" dirty="0"/>
              <a:t>的值变成</a:t>
            </a:r>
            <a:r>
              <a:rPr lang="en-US" altLang="zh-CN" sz="1800" dirty="0"/>
              <a:t>-1</a:t>
            </a:r>
          </a:p>
          <a:p>
            <a:pPr>
              <a:spcBef>
                <a:spcPct val="0"/>
              </a:spcBef>
              <a:buClrTx/>
              <a:buSzTx/>
              <a:buFontTx/>
              <a:buNone/>
            </a:pPr>
            <a:r>
              <a:rPr lang="en-US" altLang="zh-CN" sz="1800" dirty="0"/>
              <a:t> </a:t>
            </a:r>
            <a:r>
              <a:rPr lang="en-US" altLang="zh-CN" sz="1800" dirty="0">
                <a:solidFill>
                  <a:srgbClr val="7030A0"/>
                </a:solidFill>
              </a:rPr>
              <a:t>short int  </a:t>
            </a:r>
            <a:r>
              <a:rPr lang="en-US" altLang="zh-CN" sz="1800" dirty="0"/>
              <a:t>a=-2</a:t>
            </a:r>
            <a:r>
              <a:rPr lang="zh-CN" altLang="en-GB" sz="1800" dirty="0"/>
              <a:t>；</a:t>
            </a:r>
            <a:endParaRPr lang="zh-CN" altLang="en-US" sz="1800" dirty="0"/>
          </a:p>
          <a:p>
            <a:pPr>
              <a:spcBef>
                <a:spcPct val="0"/>
              </a:spcBef>
              <a:buClrTx/>
              <a:buSzTx/>
              <a:buFontTx/>
              <a:buNone/>
            </a:pPr>
            <a:r>
              <a:rPr lang="zh-CN" altLang="en-US" sz="1800" dirty="0"/>
              <a:t> </a:t>
            </a:r>
            <a:r>
              <a:rPr lang="en-US" altLang="zh-CN" sz="1800" dirty="0">
                <a:solidFill>
                  <a:srgbClr val="7030A0"/>
                </a:solidFill>
              </a:rPr>
              <a:t>unsigned short  </a:t>
            </a:r>
            <a:r>
              <a:rPr lang="en-US" altLang="zh-CN" sz="1800" dirty="0"/>
              <a:t>b=a</a:t>
            </a:r>
            <a:r>
              <a:rPr lang="zh-CN" altLang="en-GB" sz="1800" dirty="0"/>
              <a:t>；     </a:t>
            </a:r>
            <a:r>
              <a:rPr lang="en-US" altLang="zh-CN" sz="1800" dirty="0"/>
              <a:t>//  b</a:t>
            </a:r>
            <a:r>
              <a:rPr lang="zh-CN" altLang="en-US" sz="1800" dirty="0"/>
              <a:t>的值变成</a:t>
            </a:r>
            <a:r>
              <a:rPr lang="en-US" altLang="zh-CN" sz="1800" dirty="0"/>
              <a:t>65534</a:t>
            </a:r>
          </a:p>
        </p:txBody>
      </p:sp>
      <p:sp>
        <p:nvSpPr>
          <p:cNvPr id="15" name="Rectangle 12">
            <a:extLst>
              <a:ext uri="{FF2B5EF4-FFF2-40B4-BE49-F238E27FC236}">
                <a16:creationId xmlns:a16="http://schemas.microsoft.com/office/drawing/2014/main" id="{C33E5C1B-BB4A-3BAD-18C8-8C44E80A6471}"/>
              </a:ext>
            </a:extLst>
          </p:cNvPr>
          <p:cNvSpPr>
            <a:spLocks noChangeArrowheads="1"/>
          </p:cNvSpPr>
          <p:nvPr/>
        </p:nvSpPr>
        <p:spPr bwMode="auto">
          <a:xfrm>
            <a:off x="900848" y="2997200"/>
            <a:ext cx="9504997"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dirty="0"/>
              <a:t>假设定义变量为：</a:t>
            </a:r>
            <a:r>
              <a:rPr lang="en-US" altLang="zh-CN" sz="1800" dirty="0"/>
              <a:t>char c=1;float f=3.1;</a:t>
            </a:r>
          </a:p>
          <a:p>
            <a:pPr>
              <a:spcBef>
                <a:spcPct val="0"/>
              </a:spcBef>
              <a:buClrTx/>
              <a:buSzTx/>
              <a:buFontTx/>
              <a:buNone/>
            </a:pPr>
            <a:r>
              <a:rPr lang="zh-CN" altLang="en-US" sz="1800" dirty="0"/>
              <a:t>表达式</a:t>
            </a:r>
            <a:r>
              <a:rPr lang="en-US" altLang="zh-CN" sz="1800" dirty="0"/>
              <a:t>( '3'  &gt;=  f  )  +  (  'B'  -  c  )  /  1.0  +  f</a:t>
            </a:r>
            <a:r>
              <a:rPr lang="zh-CN" altLang="en-US" sz="1800" dirty="0"/>
              <a:t>的类型转换图如下：</a:t>
            </a:r>
          </a:p>
        </p:txBody>
      </p:sp>
      <p:sp>
        <p:nvSpPr>
          <p:cNvPr id="16" name="Rectangle 15">
            <a:extLst>
              <a:ext uri="{FF2B5EF4-FFF2-40B4-BE49-F238E27FC236}">
                <a16:creationId xmlns:a16="http://schemas.microsoft.com/office/drawing/2014/main" id="{60091AB9-74C6-1BE2-1871-2E566FA9DE89}"/>
              </a:ext>
            </a:extLst>
          </p:cNvPr>
          <p:cNvSpPr>
            <a:spLocks noChangeArrowheads="1"/>
          </p:cNvSpPr>
          <p:nvPr/>
        </p:nvSpPr>
        <p:spPr bwMode="auto">
          <a:xfrm>
            <a:off x="0" y="229552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17" name="Object 14">
            <a:extLst>
              <a:ext uri="{FF2B5EF4-FFF2-40B4-BE49-F238E27FC236}">
                <a16:creationId xmlns:a16="http://schemas.microsoft.com/office/drawing/2014/main" id="{DFA52818-10EF-4EFA-5DB8-F4D3BA0B442E}"/>
              </a:ext>
            </a:extLst>
          </p:cNvPr>
          <p:cNvGraphicFramePr>
            <a:graphicFrameLocks/>
          </p:cNvGraphicFramePr>
          <p:nvPr>
            <p:extLst>
              <p:ext uri="{D42A27DB-BD31-4B8C-83A1-F6EECF244321}">
                <p14:modId xmlns:p14="http://schemas.microsoft.com/office/powerpoint/2010/main" val="83229659"/>
              </p:ext>
            </p:extLst>
          </p:nvPr>
        </p:nvGraphicFramePr>
        <p:xfrm>
          <a:off x="2432050" y="3711575"/>
          <a:ext cx="6229350" cy="3181350"/>
        </p:xfrm>
        <a:graphic>
          <a:graphicData uri="http://schemas.openxmlformats.org/presentationml/2006/ole">
            <mc:AlternateContent xmlns:mc="http://schemas.openxmlformats.org/markup-compatibility/2006">
              <mc:Choice xmlns:v="urn:schemas-microsoft-com:vml" Requires="v">
                <p:oleObj r:id="rId3" imgW="4435200" imgH="2271600" progId="Word.Picture.8">
                  <p:embed/>
                </p:oleObj>
              </mc:Choice>
              <mc:Fallback>
                <p:oleObj r:id="rId3" imgW="4435200" imgH="2271600" progId="Word.Picture.8">
                  <p:embed/>
                  <p:pic>
                    <p:nvPicPr>
                      <p:cNvPr id="351246" name="Object 14">
                        <a:extLst>
                          <a:ext uri="{FF2B5EF4-FFF2-40B4-BE49-F238E27FC236}">
                            <a16:creationId xmlns:a16="http://schemas.microsoft.com/office/drawing/2014/main" id="{EC95122A-FCBD-B2B4-1B82-863982CF1E4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050" y="3711575"/>
                        <a:ext cx="62293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 name="文本框 17">
            <a:extLst>
              <a:ext uri="{FF2B5EF4-FFF2-40B4-BE49-F238E27FC236}">
                <a16:creationId xmlns:a16="http://schemas.microsoft.com/office/drawing/2014/main" id="{DFD1EB37-8CC4-9FDF-3668-811F924E364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2.3.3 </a:t>
            </a:r>
            <a:r>
              <a:rPr lang="zh-CN" altLang="en-US" sz="3200" b="1" dirty="0">
                <a:latin typeface="微软雅黑" panose="020B0503020204020204" pitchFamily="34" charset="-122"/>
                <a:ea typeface="微软雅黑" panose="020B0503020204020204" pitchFamily="34" charset="-122"/>
                <a:cs typeface="+mj-cs"/>
              </a:rPr>
              <a:t>类型转换</a:t>
            </a:r>
          </a:p>
        </p:txBody>
      </p:sp>
    </p:spTree>
    <p:extLst>
      <p:ext uri="{BB962C8B-B14F-4D97-AF65-F5344CB8AC3E}">
        <p14:creationId xmlns:p14="http://schemas.microsoft.com/office/powerpoint/2010/main" val="1906122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205EA-6177-F1E5-523C-7A9282BFC32C}"/>
            </a:ext>
          </a:extLst>
        </p:cNvPr>
        <p:cNvGrpSpPr/>
        <p:nvPr/>
      </p:nvGrpSpPr>
      <p:grpSpPr>
        <a:xfrm>
          <a:off x="0" y="0"/>
          <a:ext cx="0" cy="0"/>
          <a:chOff x="0" y="0"/>
          <a:chExt cx="0" cy="0"/>
        </a:xfrm>
      </p:grpSpPr>
      <p:sp>
        <p:nvSpPr>
          <p:cNvPr id="3" name="core goal text">
            <a:extLst>
              <a:ext uri="{FF2B5EF4-FFF2-40B4-BE49-F238E27FC236}">
                <a16:creationId xmlns:a16="http://schemas.microsoft.com/office/drawing/2014/main" id="{1B0F18B8-B875-A07B-2A12-CB5CBA430068}"/>
              </a:ext>
            </a:extLst>
          </p:cNvPr>
          <p:cNvSpPr txBox="1"/>
          <p:nvPr/>
        </p:nvSpPr>
        <p:spPr>
          <a:xfrm>
            <a:off x="1338772" y="1043181"/>
            <a:ext cx="2059748"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强制类型转换</a:t>
            </a:r>
            <a:endParaRPr lang="zh-CN" sz="2400" b="1" dirty="0">
              <a:solidFill>
                <a:srgbClr val="1C51C8"/>
              </a:solidFill>
            </a:endParaRPr>
          </a:p>
        </p:txBody>
      </p:sp>
      <p:grpSp>
        <p:nvGrpSpPr>
          <p:cNvPr id="5" name="组合 4">
            <a:extLst>
              <a:ext uri="{FF2B5EF4-FFF2-40B4-BE49-F238E27FC236}">
                <a16:creationId xmlns:a16="http://schemas.microsoft.com/office/drawing/2014/main" id="{23EC01F9-8012-0146-6D0E-921EEF2DE84C}"/>
              </a:ext>
            </a:extLst>
          </p:cNvPr>
          <p:cNvGrpSpPr/>
          <p:nvPr/>
        </p:nvGrpSpPr>
        <p:grpSpPr>
          <a:xfrm>
            <a:off x="3283648" y="1185136"/>
            <a:ext cx="470091" cy="103462"/>
            <a:chOff x="1232345" y="1247087"/>
            <a:chExt cx="449993" cy="103462"/>
          </a:xfrm>
        </p:grpSpPr>
        <p:sp>
          <p:nvSpPr>
            <p:cNvPr id="6" name="平行四边形 5">
              <a:extLst>
                <a:ext uri="{FF2B5EF4-FFF2-40B4-BE49-F238E27FC236}">
                  <a16:creationId xmlns:a16="http://schemas.microsoft.com/office/drawing/2014/main" id="{8B40145C-3044-6B5E-3710-5ECDF7F98190}"/>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9ABFF2A0-D494-A1BC-58CA-E0142C4E1E9C}"/>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46D49BD7-E95A-08D3-8F10-D919789CA3E9}"/>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FB060676-024D-30D2-5A2E-2047C2027A6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87C1D120-4B05-95FE-6776-9DAA61F71896}"/>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Rectangle 4">
            <a:extLst>
              <a:ext uri="{FF2B5EF4-FFF2-40B4-BE49-F238E27FC236}">
                <a16:creationId xmlns:a16="http://schemas.microsoft.com/office/drawing/2014/main" id="{F31087DF-AC5C-D510-59A3-66F8A07C61B8}"/>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13">
            <a:extLst>
              <a:ext uri="{FF2B5EF4-FFF2-40B4-BE49-F238E27FC236}">
                <a16:creationId xmlns:a16="http://schemas.microsoft.com/office/drawing/2014/main" id="{B040F979-B0CE-1042-0803-5672A963FEF4}"/>
              </a:ext>
            </a:extLst>
          </p:cNvPr>
          <p:cNvSpPr>
            <a:spLocks noChangeArrowheads="1"/>
          </p:cNvSpPr>
          <p:nvPr/>
        </p:nvSpPr>
        <p:spPr bwMode="auto">
          <a:xfrm>
            <a:off x="503238" y="1520825"/>
            <a:ext cx="53451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旧式的</a:t>
            </a:r>
            <a:r>
              <a:rPr lang="en-US" altLang="zh-CN" sz="1800" dirty="0"/>
              <a:t>C</a:t>
            </a:r>
            <a:r>
              <a:rPr lang="zh-CN" altLang="en-US" sz="1800" dirty="0"/>
              <a:t>语言风格的强制类型转换的格式如下：</a:t>
            </a:r>
          </a:p>
        </p:txBody>
      </p:sp>
      <p:sp>
        <p:nvSpPr>
          <p:cNvPr id="16" name="Rectangle 15">
            <a:extLst>
              <a:ext uri="{FF2B5EF4-FFF2-40B4-BE49-F238E27FC236}">
                <a16:creationId xmlns:a16="http://schemas.microsoft.com/office/drawing/2014/main" id="{F27F3723-9F51-5890-4D6E-999C50AA6DAF}"/>
              </a:ext>
            </a:extLst>
          </p:cNvPr>
          <p:cNvSpPr>
            <a:spLocks noChangeArrowheads="1"/>
          </p:cNvSpPr>
          <p:nvPr/>
        </p:nvSpPr>
        <p:spPr bwMode="auto">
          <a:xfrm>
            <a:off x="300461" y="2185999"/>
            <a:ext cx="5750666" cy="136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zh-CN" altLang="en-US" sz="1800" dirty="0">
                <a:latin typeface="Comic Sans MS" panose="030F0702030302020204" pitchFamily="66" charset="0"/>
              </a:rPr>
              <a:t>例如</a:t>
            </a:r>
            <a:r>
              <a:rPr lang="zh-CN" altLang="en-GB" sz="1800" dirty="0">
                <a:latin typeface="Comic Sans MS" panose="030F0702030302020204" pitchFamily="66" charset="0"/>
              </a:rPr>
              <a:t>：</a:t>
            </a:r>
            <a:endParaRPr lang="en-US" altLang="zh-CN" sz="1800" dirty="0">
              <a:latin typeface="Comic Sans MS" panose="030F0702030302020204" pitchFamily="66" charset="0"/>
            </a:endParaRPr>
          </a:p>
          <a:p>
            <a:pPr>
              <a:lnSpc>
                <a:spcPct val="150000"/>
              </a:lnSpc>
              <a:spcBef>
                <a:spcPct val="0"/>
              </a:spcBef>
              <a:buClrTx/>
              <a:buSzTx/>
              <a:buFontTx/>
              <a:buNone/>
            </a:pPr>
            <a:r>
              <a:rPr lang="en-US" altLang="zh-CN" sz="1800" dirty="0">
                <a:latin typeface="Comic Sans MS" panose="030F0702030302020204" pitchFamily="66" charset="0"/>
              </a:rPr>
              <a:t>           </a:t>
            </a:r>
            <a:r>
              <a:rPr lang="en-US" altLang="zh-CN" sz="1800" dirty="0">
                <a:solidFill>
                  <a:srgbClr val="7030A0"/>
                </a:solidFill>
                <a:latin typeface="Comic Sans MS" panose="030F0702030302020204" pitchFamily="66" charset="0"/>
              </a:rPr>
              <a:t>int</a:t>
            </a:r>
            <a:r>
              <a:rPr lang="en-GB" altLang="zh-CN" sz="1800" dirty="0">
                <a:latin typeface="Comic Sans MS" panose="030F0702030302020204" pitchFamily="66" charset="0"/>
              </a:rPr>
              <a:t>(</a:t>
            </a:r>
            <a:r>
              <a:rPr lang="en-US" altLang="zh-CN" sz="1800" dirty="0" err="1">
                <a:latin typeface="Comic Sans MS" panose="030F0702030302020204" pitchFamily="66" charset="0"/>
              </a:rPr>
              <a:t>a+b</a:t>
            </a:r>
            <a:r>
              <a:rPr lang="en-GB" altLang="zh-CN" sz="1800" dirty="0">
                <a:latin typeface="Comic Sans MS" panose="030F0702030302020204" pitchFamily="66" charset="0"/>
              </a:rPr>
              <a:t>)     //</a:t>
            </a:r>
            <a:r>
              <a:rPr lang="zh-CN" altLang="en-GB" sz="1800" dirty="0">
                <a:latin typeface="Comic Sans MS" panose="030F0702030302020204" pitchFamily="66" charset="0"/>
              </a:rPr>
              <a:t>将</a:t>
            </a:r>
            <a:r>
              <a:rPr lang="en-GB" altLang="zh-CN" sz="1800" dirty="0" err="1">
                <a:latin typeface="Comic Sans MS" panose="030F0702030302020204" pitchFamily="66" charset="0"/>
              </a:rPr>
              <a:t>a+b</a:t>
            </a:r>
            <a:r>
              <a:rPr lang="zh-CN" altLang="en-GB" sz="1800" dirty="0">
                <a:latin typeface="Comic Sans MS" panose="030F0702030302020204" pitchFamily="66" charset="0"/>
              </a:rPr>
              <a:t>运算的结果转换成</a:t>
            </a:r>
            <a:r>
              <a:rPr lang="en-GB" altLang="zh-CN" sz="1800" dirty="0">
                <a:latin typeface="Comic Sans MS" panose="030F0702030302020204" pitchFamily="66" charset="0"/>
              </a:rPr>
              <a:t>int</a:t>
            </a:r>
            <a:r>
              <a:rPr lang="zh-CN" altLang="en-GB" sz="1800" dirty="0">
                <a:latin typeface="Comic Sans MS" panose="030F0702030302020204" pitchFamily="66" charset="0"/>
              </a:rPr>
              <a:t>型</a:t>
            </a:r>
          </a:p>
          <a:p>
            <a:pPr>
              <a:lnSpc>
                <a:spcPct val="150000"/>
              </a:lnSpc>
              <a:spcBef>
                <a:spcPct val="0"/>
              </a:spcBef>
              <a:buClrTx/>
              <a:buSzTx/>
              <a:buFontTx/>
              <a:buNone/>
            </a:pPr>
            <a:r>
              <a:rPr lang="zh-CN" altLang="en-US" sz="1800" dirty="0">
                <a:latin typeface="Comic Sans MS" panose="030F0702030302020204" pitchFamily="66" charset="0"/>
              </a:rPr>
              <a:t>           </a:t>
            </a:r>
            <a:r>
              <a:rPr lang="en-US" altLang="zh-CN" sz="1800" dirty="0">
                <a:latin typeface="Comic Sans MS" panose="030F0702030302020204" pitchFamily="66" charset="0"/>
              </a:rPr>
              <a:t>5/</a:t>
            </a:r>
            <a:r>
              <a:rPr lang="en-US" altLang="zh-CN" sz="1800" dirty="0">
                <a:solidFill>
                  <a:srgbClr val="7030A0"/>
                </a:solidFill>
                <a:latin typeface="Comic Sans MS" panose="030F0702030302020204" pitchFamily="66" charset="0"/>
              </a:rPr>
              <a:t>float</a:t>
            </a:r>
            <a:r>
              <a:rPr lang="en-US" altLang="zh-CN" sz="1800" dirty="0">
                <a:latin typeface="Comic Sans MS" panose="030F0702030302020204" pitchFamily="66" charset="0"/>
              </a:rPr>
              <a:t>(3)   //</a:t>
            </a:r>
            <a:r>
              <a:rPr lang="zh-CN" altLang="en-US" sz="1800" dirty="0">
                <a:latin typeface="Comic Sans MS" panose="030F0702030302020204" pitchFamily="66" charset="0"/>
              </a:rPr>
              <a:t>将</a:t>
            </a:r>
            <a:r>
              <a:rPr lang="en-US" altLang="zh-CN" sz="1800" dirty="0">
                <a:latin typeface="Comic Sans MS" panose="030F0702030302020204" pitchFamily="66" charset="0"/>
              </a:rPr>
              <a:t>3</a:t>
            </a:r>
            <a:r>
              <a:rPr lang="zh-CN" altLang="en-US" sz="1800" dirty="0">
                <a:latin typeface="Comic Sans MS" panose="030F0702030302020204" pitchFamily="66" charset="0"/>
              </a:rPr>
              <a:t>转换成</a:t>
            </a:r>
            <a:r>
              <a:rPr lang="en-US" altLang="zh-CN" sz="1800" dirty="0">
                <a:latin typeface="Comic Sans MS" panose="030F0702030302020204" pitchFamily="66" charset="0"/>
              </a:rPr>
              <a:t>float</a:t>
            </a:r>
            <a:r>
              <a:rPr lang="zh-CN" altLang="en-US" sz="1800" dirty="0">
                <a:latin typeface="Comic Sans MS" panose="030F0702030302020204" pitchFamily="66" charset="0"/>
              </a:rPr>
              <a:t>型</a:t>
            </a:r>
          </a:p>
        </p:txBody>
      </p:sp>
      <p:sp>
        <p:nvSpPr>
          <p:cNvPr id="17" name="Rectangle 16">
            <a:extLst>
              <a:ext uri="{FF2B5EF4-FFF2-40B4-BE49-F238E27FC236}">
                <a16:creationId xmlns:a16="http://schemas.microsoft.com/office/drawing/2014/main" id="{FBD62314-C15E-A087-CE3B-6E03125BBAE0}"/>
              </a:ext>
            </a:extLst>
          </p:cNvPr>
          <p:cNvSpPr>
            <a:spLocks noChangeArrowheads="1"/>
          </p:cNvSpPr>
          <p:nvPr/>
        </p:nvSpPr>
        <p:spPr bwMode="auto">
          <a:xfrm>
            <a:off x="433963" y="3557559"/>
            <a:ext cx="6119812" cy="135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en-US" altLang="zh-CN" sz="1800" dirty="0">
                <a:latin typeface="Comic Sans MS" panose="030F0702030302020204" pitchFamily="66" charset="0"/>
              </a:rPr>
              <a:t>         </a:t>
            </a:r>
            <a:r>
              <a:rPr lang="en-US" altLang="zh-CN" sz="1800" dirty="0">
                <a:solidFill>
                  <a:srgbClr val="7030A0"/>
                </a:solidFill>
                <a:latin typeface="Comic Sans MS" panose="030F0702030302020204" pitchFamily="66" charset="0"/>
              </a:rPr>
              <a:t>int</a:t>
            </a:r>
            <a:r>
              <a:rPr lang="en-US" altLang="zh-CN" sz="1800" dirty="0">
                <a:latin typeface="Comic Sans MS" panose="030F0702030302020204" pitchFamily="66" charset="0"/>
              </a:rPr>
              <a:t> a</a:t>
            </a:r>
            <a:r>
              <a:rPr lang="zh-CN" altLang="en-GB" sz="1800" dirty="0">
                <a:latin typeface="Comic Sans MS" panose="030F0702030302020204" pitchFamily="66" charset="0"/>
              </a:rPr>
              <a:t>；</a:t>
            </a:r>
            <a:r>
              <a:rPr lang="en-US" altLang="zh-CN" sz="1800" dirty="0">
                <a:solidFill>
                  <a:srgbClr val="7030A0"/>
                </a:solidFill>
                <a:latin typeface="Comic Sans MS" panose="030F0702030302020204" pitchFamily="66" charset="0"/>
              </a:rPr>
              <a:t>float</a:t>
            </a:r>
            <a:r>
              <a:rPr lang="en-US" altLang="zh-CN" sz="1800" dirty="0">
                <a:latin typeface="Comic Sans MS" panose="030F0702030302020204" pitchFamily="66" charset="0"/>
              </a:rPr>
              <a:t> x=8.57</a:t>
            </a:r>
            <a:r>
              <a:rPr lang="zh-CN" altLang="en-GB" sz="1800" dirty="0">
                <a:latin typeface="Comic Sans MS" panose="030F0702030302020204" pitchFamily="66" charset="0"/>
              </a:rPr>
              <a:t>；</a:t>
            </a:r>
          </a:p>
          <a:p>
            <a:pPr>
              <a:lnSpc>
                <a:spcPct val="150000"/>
              </a:lnSpc>
              <a:spcBef>
                <a:spcPct val="0"/>
              </a:spcBef>
              <a:buClrTx/>
              <a:buSzTx/>
              <a:buFontTx/>
              <a:buNone/>
            </a:pPr>
            <a:r>
              <a:rPr lang="zh-CN" altLang="en-US" sz="1800" dirty="0">
                <a:latin typeface="Comic Sans MS" panose="030F0702030302020204" pitchFamily="66" charset="0"/>
              </a:rPr>
              <a:t>         </a:t>
            </a:r>
            <a:r>
              <a:rPr lang="en-US" altLang="zh-CN" sz="1800" dirty="0">
                <a:latin typeface="Comic Sans MS" panose="030F0702030302020204" pitchFamily="66" charset="0"/>
              </a:rPr>
              <a:t>a=(</a:t>
            </a:r>
            <a:r>
              <a:rPr lang="en-US" altLang="zh-CN" sz="1800" dirty="0">
                <a:solidFill>
                  <a:srgbClr val="7030A0"/>
                </a:solidFill>
                <a:latin typeface="Comic Sans MS" panose="030F0702030302020204" pitchFamily="66" charset="0"/>
              </a:rPr>
              <a:t>int</a:t>
            </a:r>
            <a:r>
              <a:rPr lang="en-US" altLang="zh-CN" sz="1800" dirty="0">
                <a:latin typeface="Comic Sans MS" panose="030F0702030302020204" pitchFamily="66" charset="0"/>
              </a:rPr>
              <a:t>)x</a:t>
            </a:r>
            <a:r>
              <a:rPr lang="zh-CN" altLang="en-US" sz="1800" dirty="0">
                <a:latin typeface="Comic Sans MS" panose="030F0702030302020204" pitchFamily="66" charset="0"/>
              </a:rPr>
              <a:t>；        </a:t>
            </a:r>
            <a:r>
              <a:rPr lang="en-US" altLang="zh-CN" sz="1800" dirty="0">
                <a:latin typeface="Comic Sans MS" panose="030F0702030302020204" pitchFamily="66" charset="0"/>
              </a:rPr>
              <a:t>//</a:t>
            </a:r>
            <a:r>
              <a:rPr lang="zh-CN" altLang="en-US" sz="1800" dirty="0">
                <a:latin typeface="Comic Sans MS" panose="030F0702030302020204" pitchFamily="66" charset="0"/>
              </a:rPr>
              <a:t>取整数部分，舍弃小数部分</a:t>
            </a:r>
          </a:p>
          <a:p>
            <a:pPr>
              <a:lnSpc>
                <a:spcPct val="150000"/>
              </a:lnSpc>
              <a:spcBef>
                <a:spcPct val="0"/>
              </a:spcBef>
              <a:buClrTx/>
              <a:buSzTx/>
              <a:buFontTx/>
              <a:buNone/>
            </a:pPr>
            <a:r>
              <a:rPr lang="zh-CN" altLang="en-US" sz="1800" dirty="0">
                <a:latin typeface="Comic Sans MS" panose="030F0702030302020204" pitchFamily="66" charset="0"/>
              </a:rPr>
              <a:t>         结果</a:t>
            </a:r>
            <a:r>
              <a:rPr lang="en-US" altLang="zh-CN" sz="1800" dirty="0">
                <a:latin typeface="Comic Sans MS" panose="030F0702030302020204" pitchFamily="66" charset="0"/>
              </a:rPr>
              <a:t>a=8</a:t>
            </a:r>
            <a:r>
              <a:rPr lang="zh-CN" altLang="en-US" sz="1800" dirty="0">
                <a:latin typeface="Comic Sans MS" panose="030F0702030302020204" pitchFamily="66" charset="0"/>
              </a:rPr>
              <a:t>，</a:t>
            </a:r>
            <a:r>
              <a:rPr lang="en-US" altLang="zh-CN" sz="1800" dirty="0">
                <a:latin typeface="Comic Sans MS" panose="030F0702030302020204" pitchFamily="66" charset="0"/>
              </a:rPr>
              <a:t>x</a:t>
            </a:r>
            <a:r>
              <a:rPr lang="zh-CN" altLang="en-US" sz="1800" dirty="0">
                <a:latin typeface="Comic Sans MS" panose="030F0702030302020204" pitchFamily="66" charset="0"/>
              </a:rPr>
              <a:t>仍为</a:t>
            </a:r>
            <a:r>
              <a:rPr lang="en-US" altLang="zh-CN" sz="1800" dirty="0">
                <a:latin typeface="Comic Sans MS" panose="030F0702030302020204" pitchFamily="66" charset="0"/>
              </a:rPr>
              <a:t>float</a:t>
            </a:r>
            <a:r>
              <a:rPr lang="zh-CN" altLang="en-US" sz="1800" dirty="0">
                <a:latin typeface="Comic Sans MS" panose="030F0702030302020204" pitchFamily="66" charset="0"/>
              </a:rPr>
              <a:t>型，其值仍为</a:t>
            </a:r>
            <a:r>
              <a:rPr lang="en-US" altLang="zh-CN" sz="1800" dirty="0">
                <a:latin typeface="Comic Sans MS" panose="030F0702030302020204" pitchFamily="66" charset="0"/>
              </a:rPr>
              <a:t>8.57</a:t>
            </a:r>
            <a:r>
              <a:rPr lang="zh-CN" altLang="en-US" sz="1800" dirty="0">
                <a:latin typeface="Comic Sans MS" panose="030F0702030302020204" pitchFamily="66" charset="0"/>
              </a:rPr>
              <a:t>。</a:t>
            </a:r>
          </a:p>
        </p:txBody>
      </p:sp>
      <p:sp>
        <p:nvSpPr>
          <p:cNvPr id="18" name="Rectangle 17">
            <a:extLst>
              <a:ext uri="{FF2B5EF4-FFF2-40B4-BE49-F238E27FC236}">
                <a16:creationId xmlns:a16="http://schemas.microsoft.com/office/drawing/2014/main" id="{A6749141-6567-E0CC-0A10-779B3D2ED875}"/>
              </a:ext>
            </a:extLst>
          </p:cNvPr>
          <p:cNvSpPr>
            <a:spLocks noChangeArrowheads="1"/>
          </p:cNvSpPr>
          <p:nvPr/>
        </p:nvSpPr>
        <p:spPr bwMode="auto">
          <a:xfrm>
            <a:off x="576263" y="4860925"/>
            <a:ext cx="8351837"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a:solidFill>
                  <a:srgbClr val="FF0000"/>
                </a:solidFill>
              </a:rPr>
              <a:t>  </a:t>
            </a:r>
          </a:p>
        </p:txBody>
      </p:sp>
      <p:sp>
        <p:nvSpPr>
          <p:cNvPr id="21" name="文本框 20">
            <a:extLst>
              <a:ext uri="{FF2B5EF4-FFF2-40B4-BE49-F238E27FC236}">
                <a16:creationId xmlns:a16="http://schemas.microsoft.com/office/drawing/2014/main" id="{9E16B55D-7E60-F343-3A08-CBEA68ACC26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2.3.3 </a:t>
            </a:r>
            <a:r>
              <a:rPr lang="zh-CN" altLang="en-US" sz="3200" b="1" dirty="0">
                <a:latin typeface="微软雅黑" panose="020B0503020204020204" pitchFamily="34" charset="-122"/>
                <a:ea typeface="微软雅黑" panose="020B0503020204020204" pitchFamily="34" charset="-122"/>
                <a:cs typeface="+mj-cs"/>
              </a:rPr>
              <a:t>类型转换</a:t>
            </a:r>
          </a:p>
        </p:txBody>
      </p:sp>
      <p:grpSp>
        <p:nvGrpSpPr>
          <p:cNvPr id="32" name="组合 31">
            <a:extLst>
              <a:ext uri="{FF2B5EF4-FFF2-40B4-BE49-F238E27FC236}">
                <a16:creationId xmlns:a16="http://schemas.microsoft.com/office/drawing/2014/main" id="{1CED4385-B9B8-CAE1-1668-62CC84AC36C4}"/>
              </a:ext>
            </a:extLst>
          </p:cNvPr>
          <p:cNvGrpSpPr/>
          <p:nvPr/>
        </p:nvGrpSpPr>
        <p:grpSpPr>
          <a:xfrm>
            <a:off x="5445723" y="1453351"/>
            <a:ext cx="3698277" cy="1220906"/>
            <a:chOff x="1196542" y="1973667"/>
            <a:chExt cx="3698277" cy="1220906"/>
          </a:xfrm>
        </p:grpSpPr>
        <p:sp>
          <p:nvSpPr>
            <p:cNvPr id="24" name="矩形: 圆角 23">
              <a:extLst>
                <a:ext uri="{FF2B5EF4-FFF2-40B4-BE49-F238E27FC236}">
                  <a16:creationId xmlns:a16="http://schemas.microsoft.com/office/drawing/2014/main" id="{56E21243-10EC-B474-AA23-91E1CAED62DF}"/>
                </a:ext>
              </a:extLst>
            </p:cNvPr>
            <p:cNvSpPr/>
            <p:nvPr/>
          </p:nvSpPr>
          <p:spPr>
            <a:xfrm>
              <a:off x="1196542" y="1973667"/>
              <a:ext cx="3698277" cy="100369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EF1953C9-1BB1-1CE2-28BB-786EC7F7485A}"/>
                </a:ext>
              </a:extLst>
            </p:cNvPr>
            <p:cNvSpPr txBox="1"/>
            <p:nvPr/>
          </p:nvSpPr>
          <p:spPr>
            <a:xfrm>
              <a:off x="1456769" y="1994244"/>
              <a:ext cx="3185160" cy="1200329"/>
            </a:xfrm>
            <a:prstGeom prst="rect">
              <a:avLst/>
            </a:prstGeom>
            <a:noFill/>
          </p:spPr>
          <p:txBody>
            <a:bodyPr wrap="square">
              <a:spAutoFit/>
            </a:bodyPr>
            <a:lstStyle/>
            <a:p>
              <a:pPr marL="285750" indent="-285750" algn="just">
                <a:spcBef>
                  <a:spcPct val="0"/>
                </a:spcBef>
                <a:buClrTx/>
                <a:buSzTx/>
                <a:buFont typeface="Arial" panose="020B0604020202020204" pitchFamily="34" charset="0"/>
                <a:buChar char="•"/>
              </a:pPr>
              <a:r>
                <a:rPr lang="zh-CN" altLang="en-US" sz="1800" b="1" dirty="0">
                  <a:solidFill>
                    <a:schemeClr val="accent1"/>
                  </a:solidFill>
                  <a:latin typeface="宋体" panose="02010600030101010101" pitchFamily="2" charset="-122"/>
                </a:rPr>
                <a:t>类型说明符   </a:t>
              </a:r>
              <a:r>
                <a:rPr lang="en-US" altLang="zh-CN" sz="1800" b="1" dirty="0">
                  <a:solidFill>
                    <a:schemeClr val="accent1"/>
                  </a:solidFill>
                  <a:latin typeface="宋体" panose="02010600030101010101" pitchFamily="2" charset="-122"/>
                </a:rPr>
                <a:t>(</a:t>
              </a:r>
              <a:r>
                <a:rPr lang="zh-CN" altLang="en-US" sz="1800" b="1" dirty="0">
                  <a:solidFill>
                    <a:schemeClr val="accent1"/>
                  </a:solidFill>
                  <a:latin typeface="宋体" panose="02010600030101010101" pitchFamily="2" charset="-122"/>
                </a:rPr>
                <a:t>表达式</a:t>
              </a:r>
              <a:r>
                <a:rPr lang="en-US" altLang="zh-CN" sz="1800" b="1" dirty="0">
                  <a:solidFill>
                    <a:schemeClr val="accent1"/>
                  </a:solidFill>
                  <a:latin typeface="宋体" panose="02010600030101010101" pitchFamily="2" charset="-122"/>
                </a:rPr>
                <a:t>)</a:t>
              </a:r>
              <a:r>
                <a:rPr lang="en-US" altLang="zh-CN" sz="1800" dirty="0">
                  <a:latin typeface="宋体" panose="02010600030101010101" pitchFamily="2" charset="-122"/>
                </a:rPr>
                <a:t> </a:t>
              </a:r>
            </a:p>
            <a:p>
              <a:pPr marL="285750" indent="-285750" algn="just">
                <a:spcBef>
                  <a:spcPct val="0"/>
                </a:spcBef>
                <a:buClrTx/>
                <a:buSzTx/>
                <a:buFont typeface="Arial" panose="020B0604020202020204" pitchFamily="34" charset="0"/>
                <a:buChar char="•"/>
              </a:pPr>
              <a:endParaRPr lang="en-US" altLang="zh-CN" b="1" dirty="0">
                <a:solidFill>
                  <a:schemeClr val="accent1"/>
                </a:solidFill>
                <a:latin typeface="宋体" panose="02010600030101010101" pitchFamily="2" charset="-122"/>
              </a:endParaRPr>
            </a:p>
            <a:p>
              <a:pPr marL="285750" indent="-285750" algn="just">
                <a:spcBef>
                  <a:spcPct val="0"/>
                </a:spcBef>
                <a:buClrTx/>
                <a:buSzTx/>
                <a:buFont typeface="Arial" panose="020B0604020202020204" pitchFamily="34" charset="0"/>
                <a:buChar char="•"/>
              </a:pPr>
              <a:r>
                <a:rPr lang="en-US" altLang="zh-CN" sz="1800" b="1" dirty="0">
                  <a:solidFill>
                    <a:schemeClr val="accent1"/>
                  </a:solidFill>
                  <a:latin typeface="宋体" panose="02010600030101010101" pitchFamily="2" charset="-122"/>
                </a:rPr>
                <a:t>(</a:t>
              </a:r>
              <a:r>
                <a:rPr lang="zh-CN" altLang="en-US" sz="1800" b="1" dirty="0">
                  <a:solidFill>
                    <a:schemeClr val="accent1"/>
                  </a:solidFill>
                  <a:latin typeface="宋体" panose="02010600030101010101" pitchFamily="2" charset="-122"/>
                </a:rPr>
                <a:t>类型说明符</a:t>
              </a:r>
              <a:r>
                <a:rPr lang="en-US" altLang="zh-CN" sz="1800" b="1" dirty="0">
                  <a:solidFill>
                    <a:schemeClr val="accent1"/>
                  </a:solidFill>
                  <a:latin typeface="宋体" panose="02010600030101010101" pitchFamily="2" charset="-122"/>
                </a:rPr>
                <a:t>)  </a:t>
              </a:r>
              <a:r>
                <a:rPr lang="zh-CN" altLang="en-US" sz="1800" b="1" dirty="0">
                  <a:solidFill>
                    <a:schemeClr val="accent1"/>
                  </a:solidFill>
                  <a:latin typeface="宋体" panose="02010600030101010101" pitchFamily="2" charset="-122"/>
                </a:rPr>
                <a:t>表达式</a:t>
              </a:r>
            </a:p>
            <a:p>
              <a:pPr marL="285750" indent="-285750" algn="just">
                <a:spcBef>
                  <a:spcPct val="0"/>
                </a:spcBef>
                <a:buClrTx/>
                <a:buSzTx/>
                <a:buFont typeface="Arial" panose="020B0604020202020204" pitchFamily="34" charset="0"/>
                <a:buChar char="•"/>
              </a:pPr>
              <a:endParaRPr lang="zh-CN" altLang="en-US" sz="1800" dirty="0">
                <a:latin typeface="宋体" panose="02010600030101010101" pitchFamily="2" charset="-122"/>
              </a:endParaRPr>
            </a:p>
          </p:txBody>
        </p:sp>
      </p:grpSp>
      <p:sp>
        <p:nvSpPr>
          <p:cNvPr id="25" name="core goal bar">
            <a:extLst>
              <a:ext uri="{FF2B5EF4-FFF2-40B4-BE49-F238E27FC236}">
                <a16:creationId xmlns:a16="http://schemas.microsoft.com/office/drawing/2014/main" id="{4EA21042-21A9-1FE6-0A67-92CE8198D43A}"/>
              </a:ext>
            </a:extLst>
          </p:cNvPr>
          <p:cNvSpPr/>
          <p:nvPr/>
        </p:nvSpPr>
        <p:spPr>
          <a:xfrm>
            <a:off x="1107054" y="5309391"/>
            <a:ext cx="9387498"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6" name="组合 25">
            <a:extLst>
              <a:ext uri="{FF2B5EF4-FFF2-40B4-BE49-F238E27FC236}">
                <a16:creationId xmlns:a16="http://schemas.microsoft.com/office/drawing/2014/main" id="{E5C4D843-762A-6AA2-227C-7BD55D77CF08}"/>
              </a:ext>
            </a:extLst>
          </p:cNvPr>
          <p:cNvGrpSpPr/>
          <p:nvPr/>
        </p:nvGrpSpPr>
        <p:grpSpPr>
          <a:xfrm>
            <a:off x="946951" y="4981003"/>
            <a:ext cx="1004899" cy="969673"/>
            <a:chOff x="2265918" y="5437179"/>
            <a:chExt cx="599478" cy="578464"/>
          </a:xfrm>
        </p:grpSpPr>
        <p:sp>
          <p:nvSpPr>
            <p:cNvPr id="27" name="椭圆 26">
              <a:extLst>
                <a:ext uri="{FF2B5EF4-FFF2-40B4-BE49-F238E27FC236}">
                  <a16:creationId xmlns:a16="http://schemas.microsoft.com/office/drawing/2014/main" id="{7964AC95-4ECF-E817-9B41-68DDD533C60D}"/>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8" name="图形 27">
              <a:extLst>
                <a:ext uri="{FF2B5EF4-FFF2-40B4-BE49-F238E27FC236}">
                  <a16:creationId xmlns:a16="http://schemas.microsoft.com/office/drawing/2014/main" id="{E953EB45-13CC-1A95-E35A-FFE2A2C340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9" name="文本框 28">
            <a:extLst>
              <a:ext uri="{FF2B5EF4-FFF2-40B4-BE49-F238E27FC236}">
                <a16:creationId xmlns:a16="http://schemas.microsoft.com/office/drawing/2014/main" id="{46F3F2CA-19DD-FD82-9C70-1BC24F942506}"/>
              </a:ext>
            </a:extLst>
          </p:cNvPr>
          <p:cNvSpPr txBox="1"/>
          <p:nvPr/>
        </p:nvSpPr>
        <p:spPr>
          <a:xfrm>
            <a:off x="1697448" y="5308203"/>
            <a:ext cx="9534432" cy="525657"/>
          </a:xfrm>
          <a:prstGeom prst="rect">
            <a:avLst/>
          </a:prstGeom>
          <a:noFill/>
        </p:spPr>
        <p:txBody>
          <a:bodyPr wrap="square">
            <a:spAutoFit/>
          </a:bodyPr>
          <a:lstStyle/>
          <a:p>
            <a:pPr>
              <a:lnSpc>
                <a:spcPct val="130000"/>
              </a:lnSpc>
              <a:spcBef>
                <a:spcPct val="0"/>
              </a:spcBef>
              <a:buClr>
                <a:srgbClr val="FF0000"/>
              </a:buClr>
              <a:buSzTx/>
            </a:pPr>
            <a:r>
              <a:rPr lang="zh-CN" altLang="en-US" dirty="0">
                <a:latin typeface="楷体_GB2312" pitchFamily="49" charset="-122"/>
                <a:ea typeface="楷体_GB2312" pitchFamily="49" charset="-122"/>
              </a:rPr>
              <a:t>采用强制类型转换将高类型数据转换为低类型数据时，数据精度可能会受到</a:t>
            </a:r>
            <a:r>
              <a:rPr lang="zh-CN" altLang="en-US" sz="2400" b="1" dirty="0">
                <a:solidFill>
                  <a:schemeClr val="accent1"/>
                </a:solidFill>
                <a:latin typeface="楷体_GB2312" pitchFamily="49" charset="-122"/>
                <a:ea typeface="楷体_GB2312" pitchFamily="49" charset="-122"/>
              </a:rPr>
              <a:t>损失</a:t>
            </a:r>
            <a:r>
              <a:rPr lang="zh-CN" altLang="en-US" dirty="0">
                <a:latin typeface="楷体_GB2312" pitchFamily="49" charset="-122"/>
                <a:ea typeface="楷体_GB2312" pitchFamily="49" charset="-122"/>
              </a:rPr>
              <a:t>。</a:t>
            </a:r>
          </a:p>
        </p:txBody>
      </p:sp>
    </p:spTree>
    <p:extLst>
      <p:ext uri="{BB962C8B-B14F-4D97-AF65-F5344CB8AC3E}">
        <p14:creationId xmlns:p14="http://schemas.microsoft.com/office/powerpoint/2010/main" val="348952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DF85-1514-C16C-BEC8-1F309292E611}"/>
            </a:ext>
          </a:extLst>
        </p:cNvPr>
        <p:cNvGrpSpPr/>
        <p:nvPr/>
      </p:nvGrpSpPr>
      <p:grpSpPr>
        <a:xfrm>
          <a:off x="0" y="0"/>
          <a:ext cx="0" cy="0"/>
          <a:chOff x="0" y="0"/>
          <a:chExt cx="0" cy="0"/>
        </a:xfrm>
      </p:grpSpPr>
      <p:sp>
        <p:nvSpPr>
          <p:cNvPr id="30" name="矩形: 圆角 29">
            <a:extLst>
              <a:ext uri="{FF2B5EF4-FFF2-40B4-BE49-F238E27FC236}">
                <a16:creationId xmlns:a16="http://schemas.microsoft.com/office/drawing/2014/main" id="{369AF957-B473-FE7D-A134-3258D8BA2A46}"/>
              </a:ext>
            </a:extLst>
          </p:cNvPr>
          <p:cNvSpPr/>
          <p:nvPr/>
        </p:nvSpPr>
        <p:spPr>
          <a:xfrm>
            <a:off x="2859942" y="1481612"/>
            <a:ext cx="5019138" cy="133227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4">
            <a:extLst>
              <a:ext uri="{FF2B5EF4-FFF2-40B4-BE49-F238E27FC236}">
                <a16:creationId xmlns:a16="http://schemas.microsoft.com/office/drawing/2014/main" id="{0675E252-A4BC-A4FC-02AD-292AEA105294}"/>
              </a:ext>
            </a:extLst>
          </p:cNvPr>
          <p:cNvSpPr>
            <a:spLocks noChangeArrowheads="1"/>
          </p:cNvSpPr>
          <p:nvPr/>
        </p:nvSpPr>
        <p:spPr bwMode="auto">
          <a:xfrm>
            <a:off x="0" y="24431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6">
            <a:extLst>
              <a:ext uri="{FF2B5EF4-FFF2-40B4-BE49-F238E27FC236}">
                <a16:creationId xmlns:a16="http://schemas.microsoft.com/office/drawing/2014/main" id="{94F91934-AA20-B0B6-20EC-728AA32CC240}"/>
              </a:ext>
            </a:extLst>
          </p:cNvPr>
          <p:cNvSpPr>
            <a:spLocks noChangeArrowheads="1"/>
          </p:cNvSpPr>
          <p:nvPr/>
        </p:nvSpPr>
        <p:spPr bwMode="auto">
          <a:xfrm>
            <a:off x="0" y="288607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10">
            <a:extLst>
              <a:ext uri="{FF2B5EF4-FFF2-40B4-BE49-F238E27FC236}">
                <a16:creationId xmlns:a16="http://schemas.microsoft.com/office/drawing/2014/main" id="{0E2832C7-A216-27B2-3561-DEA01B650D91}"/>
              </a:ext>
            </a:extLst>
          </p:cNvPr>
          <p:cNvSpPr>
            <a:spLocks noChangeArrowheads="1"/>
          </p:cNvSpPr>
          <p:nvPr/>
        </p:nvSpPr>
        <p:spPr bwMode="auto">
          <a:xfrm>
            <a:off x="927322" y="2922584"/>
            <a:ext cx="784860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indent="0">
              <a:spcBef>
                <a:spcPct val="0"/>
              </a:spcBef>
              <a:buClr>
                <a:srgbClr val="FF0000"/>
              </a:buClr>
              <a:buSzTx/>
              <a:buNone/>
            </a:pPr>
            <a:r>
              <a:rPr lang="en-US" altLang="zh-CN" sz="1800" b="1" dirty="0" err="1"/>
              <a:t>static_cast</a:t>
            </a:r>
            <a:r>
              <a:rPr lang="zh-CN" altLang="en-US" sz="1800" dirty="0"/>
              <a:t>用于一般表达式的类型转换。</a:t>
            </a:r>
          </a:p>
          <a:p>
            <a:pPr>
              <a:spcBef>
                <a:spcPct val="0"/>
              </a:spcBef>
              <a:buClr>
                <a:srgbClr val="FF0000"/>
              </a:buClr>
              <a:buSzTx/>
              <a:buFont typeface="Wingdings" panose="05000000000000000000" pitchFamily="2" charset="2"/>
              <a:buNone/>
            </a:pPr>
            <a:r>
              <a:rPr lang="zh-CN" altLang="en-US" sz="1800" dirty="0"/>
              <a:t>      例如：    </a:t>
            </a:r>
            <a:r>
              <a:rPr lang="en-US" altLang="zh-CN" sz="1800" dirty="0"/>
              <a:t>int  a</a:t>
            </a:r>
            <a:r>
              <a:rPr lang="zh-CN" altLang="en-GB" sz="1800" dirty="0"/>
              <a:t>；</a:t>
            </a:r>
            <a:r>
              <a:rPr lang="en-US" altLang="zh-CN" sz="1800" dirty="0"/>
              <a:t>float  x=8.57</a:t>
            </a:r>
            <a:r>
              <a:rPr lang="zh-CN" altLang="en-GB" sz="1800" dirty="0"/>
              <a:t>；</a:t>
            </a:r>
            <a:endParaRPr lang="zh-CN" altLang="en-US" sz="1800" dirty="0"/>
          </a:p>
          <a:p>
            <a:pPr>
              <a:spcBef>
                <a:spcPct val="0"/>
              </a:spcBef>
              <a:buClrTx/>
              <a:buSzTx/>
              <a:buFontTx/>
              <a:buNone/>
            </a:pPr>
            <a:r>
              <a:rPr lang="zh-CN" altLang="en-US" sz="1800" dirty="0"/>
              <a:t>                    </a:t>
            </a:r>
            <a:r>
              <a:rPr lang="en-US" altLang="zh-CN" sz="1800" dirty="0"/>
              <a:t>a=</a:t>
            </a:r>
            <a:r>
              <a:rPr lang="en-US" altLang="zh-CN" sz="1800" dirty="0" err="1"/>
              <a:t>static_cast</a:t>
            </a:r>
            <a:r>
              <a:rPr lang="en-US" altLang="zh-CN" sz="1800" dirty="0"/>
              <a:t> &lt;int&gt; (x);   //</a:t>
            </a:r>
            <a:r>
              <a:rPr lang="zh-CN" altLang="en-US" sz="1800" dirty="0"/>
              <a:t>将变量</a:t>
            </a:r>
            <a:r>
              <a:rPr lang="en-US" altLang="zh-CN" sz="1800" dirty="0"/>
              <a:t>x</a:t>
            </a:r>
            <a:r>
              <a:rPr lang="zh-CN" altLang="en-US" sz="1800" dirty="0"/>
              <a:t>的类型转换成</a:t>
            </a:r>
            <a:r>
              <a:rPr lang="en-US" altLang="zh-CN" sz="1800" dirty="0"/>
              <a:t>int</a:t>
            </a:r>
            <a:r>
              <a:rPr lang="zh-CN" altLang="en-US" sz="1800" dirty="0"/>
              <a:t>型。</a:t>
            </a:r>
          </a:p>
        </p:txBody>
      </p:sp>
      <p:sp>
        <p:nvSpPr>
          <p:cNvPr id="16" name="Rectangle 14">
            <a:extLst>
              <a:ext uri="{FF2B5EF4-FFF2-40B4-BE49-F238E27FC236}">
                <a16:creationId xmlns:a16="http://schemas.microsoft.com/office/drawing/2014/main" id="{981085F9-990B-7360-E241-A6CDA5D95E98}"/>
              </a:ext>
            </a:extLst>
          </p:cNvPr>
          <p:cNvSpPr>
            <a:spLocks noChangeArrowheads="1"/>
          </p:cNvSpPr>
          <p:nvPr/>
        </p:nvSpPr>
        <p:spPr bwMode="auto">
          <a:xfrm>
            <a:off x="963835" y="3783945"/>
            <a:ext cx="8351837"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indent="0" algn="just">
              <a:spcBef>
                <a:spcPct val="0"/>
              </a:spcBef>
              <a:buClr>
                <a:srgbClr val="FF0000"/>
              </a:buClr>
              <a:buSzTx/>
              <a:buNone/>
            </a:pPr>
            <a:r>
              <a:rPr lang="en-US" altLang="zh-CN" sz="1800" b="1" dirty="0" err="1"/>
              <a:t>reinterpret_cast</a:t>
            </a:r>
            <a:r>
              <a:rPr lang="zh-CN" altLang="en-US" sz="1800" dirty="0"/>
              <a:t>用于非标准的指针数据类型转换，如将</a:t>
            </a:r>
            <a:r>
              <a:rPr lang="en-US" altLang="zh-CN" sz="1800" dirty="0"/>
              <a:t>void *</a:t>
            </a:r>
            <a:r>
              <a:rPr lang="zh-CN" altLang="en-US" sz="1800" dirty="0"/>
              <a:t>转换成</a:t>
            </a:r>
            <a:r>
              <a:rPr lang="en-US" altLang="zh-CN" sz="1800" dirty="0"/>
              <a:t>char *</a:t>
            </a:r>
            <a:r>
              <a:rPr lang="zh-CN" altLang="en-US" sz="1800" dirty="0"/>
              <a:t>。</a:t>
            </a:r>
          </a:p>
        </p:txBody>
      </p:sp>
      <p:sp>
        <p:nvSpPr>
          <p:cNvPr id="17" name="Rectangle 15">
            <a:extLst>
              <a:ext uri="{FF2B5EF4-FFF2-40B4-BE49-F238E27FC236}">
                <a16:creationId xmlns:a16="http://schemas.microsoft.com/office/drawing/2014/main" id="{6E4C9265-BA87-4C00-6286-93D58C2FBED0}"/>
              </a:ext>
            </a:extLst>
          </p:cNvPr>
          <p:cNvSpPr>
            <a:spLocks noChangeArrowheads="1"/>
          </p:cNvSpPr>
          <p:nvPr/>
        </p:nvSpPr>
        <p:spPr bwMode="auto">
          <a:xfrm>
            <a:off x="963835" y="4146547"/>
            <a:ext cx="81724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indent="0" algn="just">
              <a:spcBef>
                <a:spcPct val="0"/>
              </a:spcBef>
              <a:buClr>
                <a:srgbClr val="FF0000"/>
              </a:buClr>
              <a:buSzTx/>
              <a:buNone/>
            </a:pPr>
            <a:r>
              <a:rPr lang="en-US" altLang="zh-CN" sz="1800" b="1" dirty="0" err="1"/>
              <a:t>const_cast</a:t>
            </a:r>
            <a:r>
              <a:rPr lang="zh-CN" altLang="en-US" sz="1800" dirty="0"/>
              <a:t>将</a:t>
            </a:r>
            <a:r>
              <a:rPr lang="en-US" altLang="zh-CN" sz="1800" dirty="0"/>
              <a:t>const</a:t>
            </a:r>
            <a:r>
              <a:rPr lang="zh-CN" altLang="en-US" sz="1800" dirty="0"/>
              <a:t>表达式转换成非常量类型</a:t>
            </a:r>
            <a:r>
              <a:rPr lang="en-US" altLang="zh-CN" sz="1800" dirty="0"/>
              <a:t>, </a:t>
            </a:r>
            <a:r>
              <a:rPr lang="zh-CN" altLang="en-US" sz="1800" dirty="0"/>
              <a:t>常用于将限制</a:t>
            </a:r>
            <a:r>
              <a:rPr lang="en-US" altLang="zh-CN" sz="1800" dirty="0"/>
              <a:t>const</a:t>
            </a:r>
            <a:r>
              <a:rPr lang="zh-CN" altLang="en-US" sz="1800" dirty="0"/>
              <a:t>成员函数的</a:t>
            </a:r>
            <a:r>
              <a:rPr lang="en-US" altLang="zh-CN" sz="1800" dirty="0"/>
              <a:t>const</a:t>
            </a:r>
            <a:r>
              <a:rPr lang="zh-CN" altLang="en-US" sz="1800" dirty="0"/>
              <a:t>定义解除。</a:t>
            </a:r>
          </a:p>
        </p:txBody>
      </p:sp>
      <p:sp>
        <p:nvSpPr>
          <p:cNvPr id="18" name="Rectangle 16">
            <a:extLst>
              <a:ext uri="{FF2B5EF4-FFF2-40B4-BE49-F238E27FC236}">
                <a16:creationId xmlns:a16="http://schemas.microsoft.com/office/drawing/2014/main" id="{E5B3B92F-45F3-F3E3-E386-FFEE7B0878B0}"/>
              </a:ext>
            </a:extLst>
          </p:cNvPr>
          <p:cNvSpPr>
            <a:spLocks noChangeArrowheads="1"/>
          </p:cNvSpPr>
          <p:nvPr/>
        </p:nvSpPr>
        <p:spPr bwMode="auto">
          <a:xfrm>
            <a:off x="963835" y="4755495"/>
            <a:ext cx="817245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indent="0" algn="just">
              <a:spcBef>
                <a:spcPct val="0"/>
              </a:spcBef>
              <a:buClr>
                <a:srgbClr val="FF0000"/>
              </a:buClr>
              <a:buSzTx/>
              <a:buNone/>
            </a:pPr>
            <a:r>
              <a:rPr lang="en-US" altLang="zh-CN" sz="1800" b="1" dirty="0" err="1"/>
              <a:t>dynamic_cast</a:t>
            </a:r>
            <a:r>
              <a:rPr lang="zh-CN" altLang="en-US" sz="1800" dirty="0"/>
              <a:t>用于进行对象指针的类型转换。</a:t>
            </a:r>
          </a:p>
        </p:txBody>
      </p:sp>
      <p:sp>
        <p:nvSpPr>
          <p:cNvPr id="20" name="文本框 19">
            <a:extLst>
              <a:ext uri="{FF2B5EF4-FFF2-40B4-BE49-F238E27FC236}">
                <a16:creationId xmlns:a16="http://schemas.microsoft.com/office/drawing/2014/main" id="{D17B85FE-2E43-19BF-E046-03BFB0D5C97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2.3.3 </a:t>
            </a:r>
            <a:r>
              <a:rPr lang="zh-CN" altLang="en-US" sz="3200" b="1" dirty="0">
                <a:latin typeface="微软雅黑" panose="020B0503020204020204" pitchFamily="34" charset="-122"/>
                <a:ea typeface="微软雅黑" panose="020B0503020204020204" pitchFamily="34" charset="-122"/>
                <a:cs typeface="+mj-cs"/>
              </a:rPr>
              <a:t>类型转换</a:t>
            </a:r>
          </a:p>
        </p:txBody>
      </p:sp>
      <p:sp>
        <p:nvSpPr>
          <p:cNvPr id="21" name="core goal text">
            <a:extLst>
              <a:ext uri="{FF2B5EF4-FFF2-40B4-BE49-F238E27FC236}">
                <a16:creationId xmlns:a16="http://schemas.microsoft.com/office/drawing/2014/main" id="{81667839-879E-304A-2656-8D8E0C484E15}"/>
              </a:ext>
            </a:extLst>
          </p:cNvPr>
          <p:cNvSpPr txBox="1"/>
          <p:nvPr/>
        </p:nvSpPr>
        <p:spPr>
          <a:xfrm>
            <a:off x="1338772" y="1043181"/>
            <a:ext cx="3164648"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标准</a:t>
            </a:r>
            <a:r>
              <a:rPr lang="en-US" altLang="zh-CN" sz="2400" b="1" dirty="0">
                <a:solidFill>
                  <a:srgbClr val="1C51C8"/>
                </a:solidFill>
              </a:rPr>
              <a:t>C++</a:t>
            </a:r>
            <a:r>
              <a:rPr lang="zh-CN" altLang="en-US" sz="2400" b="1" dirty="0">
                <a:solidFill>
                  <a:srgbClr val="1C51C8"/>
                </a:solidFill>
              </a:rPr>
              <a:t>强制类型转换</a:t>
            </a:r>
            <a:endParaRPr lang="zh-CN" sz="2400" b="1" dirty="0">
              <a:solidFill>
                <a:srgbClr val="1C51C8"/>
              </a:solidFill>
            </a:endParaRPr>
          </a:p>
        </p:txBody>
      </p:sp>
      <p:grpSp>
        <p:nvGrpSpPr>
          <p:cNvPr id="22" name="组合 21">
            <a:extLst>
              <a:ext uri="{FF2B5EF4-FFF2-40B4-BE49-F238E27FC236}">
                <a16:creationId xmlns:a16="http://schemas.microsoft.com/office/drawing/2014/main" id="{9118687E-1145-52F8-F1A5-42C3F1BED1F6}"/>
              </a:ext>
            </a:extLst>
          </p:cNvPr>
          <p:cNvGrpSpPr/>
          <p:nvPr/>
        </p:nvGrpSpPr>
        <p:grpSpPr>
          <a:xfrm>
            <a:off x="4503420" y="1180690"/>
            <a:ext cx="470091" cy="103462"/>
            <a:chOff x="1232345" y="1247087"/>
            <a:chExt cx="449993" cy="103462"/>
          </a:xfrm>
        </p:grpSpPr>
        <p:sp>
          <p:nvSpPr>
            <p:cNvPr id="23" name="平行四边形 22">
              <a:extLst>
                <a:ext uri="{FF2B5EF4-FFF2-40B4-BE49-F238E27FC236}">
                  <a16:creationId xmlns:a16="http://schemas.microsoft.com/office/drawing/2014/main" id="{273B6F59-FDDE-D345-0067-50B76021D0AD}"/>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4" name="平行四边形 23">
              <a:extLst>
                <a:ext uri="{FF2B5EF4-FFF2-40B4-BE49-F238E27FC236}">
                  <a16:creationId xmlns:a16="http://schemas.microsoft.com/office/drawing/2014/main" id="{9579B8A0-BB89-0676-976F-A9091F461C77}"/>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5" name="组合 24">
            <a:extLst>
              <a:ext uri="{FF2B5EF4-FFF2-40B4-BE49-F238E27FC236}">
                <a16:creationId xmlns:a16="http://schemas.microsoft.com/office/drawing/2014/main" id="{7C431D04-D759-B700-1894-C8B4DA023668}"/>
              </a:ext>
            </a:extLst>
          </p:cNvPr>
          <p:cNvGrpSpPr/>
          <p:nvPr/>
        </p:nvGrpSpPr>
        <p:grpSpPr>
          <a:xfrm flipH="1">
            <a:off x="726451" y="1186928"/>
            <a:ext cx="470091" cy="103462"/>
            <a:chOff x="2488823" y="1260501"/>
            <a:chExt cx="449993" cy="103462"/>
          </a:xfrm>
        </p:grpSpPr>
        <p:sp>
          <p:nvSpPr>
            <p:cNvPr id="26" name="平行四边形 25">
              <a:extLst>
                <a:ext uri="{FF2B5EF4-FFF2-40B4-BE49-F238E27FC236}">
                  <a16:creationId xmlns:a16="http://schemas.microsoft.com/office/drawing/2014/main" id="{FE5B51E6-8A81-91FB-4FB7-C021A36BB53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7" name="平行四边形 26">
              <a:extLst>
                <a:ext uri="{FF2B5EF4-FFF2-40B4-BE49-F238E27FC236}">
                  <a16:creationId xmlns:a16="http://schemas.microsoft.com/office/drawing/2014/main" id="{F44C8E52-0C15-1A33-E5F6-159200A1E33F}"/>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9" name="文本框 28">
            <a:extLst>
              <a:ext uri="{FF2B5EF4-FFF2-40B4-BE49-F238E27FC236}">
                <a16:creationId xmlns:a16="http://schemas.microsoft.com/office/drawing/2014/main" id="{C8EBDDE6-0534-BEF7-C704-C14978E4661B}"/>
              </a:ext>
            </a:extLst>
          </p:cNvPr>
          <p:cNvSpPr txBox="1"/>
          <p:nvPr/>
        </p:nvSpPr>
        <p:spPr>
          <a:xfrm>
            <a:off x="3329940" y="1555689"/>
            <a:ext cx="6096000" cy="1200329"/>
          </a:xfrm>
          <a:prstGeom prst="rect">
            <a:avLst/>
          </a:prstGeom>
          <a:noFill/>
        </p:spPr>
        <p:txBody>
          <a:bodyPr wrap="square">
            <a:spAutoFit/>
          </a:bodyPr>
          <a:lstStyle/>
          <a:p>
            <a:pPr algn="just">
              <a:spcBef>
                <a:spcPct val="0"/>
              </a:spcBef>
              <a:buClrTx/>
              <a:buSzTx/>
              <a:buFontTx/>
              <a:buNone/>
            </a:pPr>
            <a:r>
              <a:rPr lang="en-US" altLang="zh-CN" sz="1800" b="1" dirty="0" err="1">
                <a:latin typeface="Times New Roman" panose="02020603050405020304" pitchFamily="18" charset="0"/>
              </a:rPr>
              <a:t>static_cast</a:t>
            </a:r>
            <a:r>
              <a:rPr lang="en-US" altLang="zh-CN" sz="1800" b="1" dirty="0">
                <a:latin typeface="Times New Roman" panose="02020603050405020304" pitchFamily="18" charset="0"/>
              </a:rPr>
              <a:t>    &lt;</a:t>
            </a:r>
            <a:r>
              <a:rPr lang="zh-CN" altLang="en-US" sz="1800" b="1" dirty="0">
                <a:latin typeface="Times New Roman" panose="02020603050405020304" pitchFamily="18" charset="0"/>
              </a:rPr>
              <a:t>类型说明符</a:t>
            </a:r>
            <a:r>
              <a:rPr lang="en-US" altLang="zh-CN" sz="1800" b="1" dirty="0">
                <a:latin typeface="Times New Roman" panose="02020603050405020304" pitchFamily="18" charset="0"/>
              </a:rPr>
              <a:t>&gt;  (</a:t>
            </a:r>
            <a:r>
              <a:rPr lang="zh-CN" altLang="en-US" sz="1800" b="1" dirty="0">
                <a:latin typeface="Times New Roman" panose="02020603050405020304" pitchFamily="18" charset="0"/>
              </a:rPr>
              <a:t>表达式</a:t>
            </a:r>
            <a:r>
              <a:rPr lang="en-US" altLang="zh-CN" sz="1800" b="1" dirty="0">
                <a:latin typeface="Times New Roman" panose="02020603050405020304" pitchFamily="18" charset="0"/>
              </a:rPr>
              <a:t>) </a:t>
            </a:r>
          </a:p>
          <a:p>
            <a:pPr algn="just">
              <a:spcBef>
                <a:spcPct val="0"/>
              </a:spcBef>
              <a:buClrTx/>
              <a:buSzTx/>
              <a:buFontTx/>
              <a:buNone/>
            </a:pPr>
            <a:r>
              <a:rPr lang="en-US" altLang="zh-CN" sz="1800" b="1" dirty="0" err="1">
                <a:latin typeface="Times New Roman" panose="02020603050405020304" pitchFamily="18" charset="0"/>
              </a:rPr>
              <a:t>reinterpret_cast</a:t>
            </a:r>
            <a:r>
              <a:rPr lang="en-US" altLang="zh-CN" sz="1800" b="1" dirty="0">
                <a:latin typeface="Times New Roman" panose="02020603050405020304" pitchFamily="18" charset="0"/>
              </a:rPr>
              <a:t>&lt;</a:t>
            </a:r>
            <a:r>
              <a:rPr lang="zh-CN" altLang="en-US" sz="1800" b="1" dirty="0">
                <a:latin typeface="Times New Roman" panose="02020603050405020304" pitchFamily="18" charset="0"/>
              </a:rPr>
              <a:t>类型说明符</a:t>
            </a:r>
            <a:r>
              <a:rPr lang="en-US" altLang="zh-CN" sz="1800" b="1" dirty="0">
                <a:latin typeface="Times New Roman" panose="02020603050405020304" pitchFamily="18" charset="0"/>
              </a:rPr>
              <a:t>&gt;  (</a:t>
            </a:r>
            <a:r>
              <a:rPr lang="zh-CN" altLang="en-US" sz="1800" b="1" dirty="0">
                <a:latin typeface="Times New Roman" panose="02020603050405020304" pitchFamily="18" charset="0"/>
              </a:rPr>
              <a:t>表达式</a:t>
            </a:r>
            <a:r>
              <a:rPr lang="en-US" altLang="zh-CN" sz="1800" b="1" dirty="0">
                <a:latin typeface="Times New Roman" panose="02020603050405020304" pitchFamily="18" charset="0"/>
              </a:rPr>
              <a:t>)</a:t>
            </a:r>
          </a:p>
          <a:p>
            <a:pPr algn="just">
              <a:spcBef>
                <a:spcPct val="0"/>
              </a:spcBef>
              <a:buClrTx/>
              <a:buSzTx/>
              <a:buFontTx/>
              <a:buNone/>
            </a:pPr>
            <a:r>
              <a:rPr lang="en-US" altLang="zh-CN" sz="1800" b="1" dirty="0" err="1">
                <a:latin typeface="Times New Roman" panose="02020603050405020304" pitchFamily="18" charset="0"/>
              </a:rPr>
              <a:t>const_cast</a:t>
            </a:r>
            <a:r>
              <a:rPr lang="en-US" altLang="zh-CN" sz="1800" b="1" dirty="0">
                <a:latin typeface="Times New Roman" panose="02020603050405020304" pitchFamily="18" charset="0"/>
              </a:rPr>
              <a:t>    &lt;</a:t>
            </a:r>
            <a:r>
              <a:rPr lang="zh-CN" altLang="en-US" sz="1800" b="1" dirty="0">
                <a:latin typeface="Times New Roman" panose="02020603050405020304" pitchFamily="18" charset="0"/>
              </a:rPr>
              <a:t>类型说明符</a:t>
            </a:r>
            <a:r>
              <a:rPr lang="en-US" altLang="zh-CN" sz="1800" b="1" dirty="0">
                <a:latin typeface="Times New Roman" panose="02020603050405020304" pitchFamily="18" charset="0"/>
              </a:rPr>
              <a:t>&gt;  (</a:t>
            </a:r>
            <a:r>
              <a:rPr lang="zh-CN" altLang="en-US" sz="1800" b="1" dirty="0">
                <a:latin typeface="Times New Roman" panose="02020603050405020304" pitchFamily="18" charset="0"/>
              </a:rPr>
              <a:t>表达式</a:t>
            </a:r>
            <a:r>
              <a:rPr lang="en-US" altLang="zh-CN" sz="1800" b="1" dirty="0">
                <a:latin typeface="Times New Roman" panose="02020603050405020304" pitchFamily="18" charset="0"/>
              </a:rPr>
              <a:t>) </a:t>
            </a:r>
          </a:p>
          <a:p>
            <a:pPr algn="just">
              <a:spcBef>
                <a:spcPct val="0"/>
              </a:spcBef>
              <a:buClrTx/>
              <a:buSzTx/>
              <a:buFontTx/>
              <a:buNone/>
            </a:pPr>
            <a:r>
              <a:rPr lang="en-US" altLang="zh-CN" sz="1800" b="1" dirty="0" err="1">
                <a:latin typeface="Times New Roman" panose="02020603050405020304" pitchFamily="18" charset="0"/>
              </a:rPr>
              <a:t>dynamic_cast</a:t>
            </a:r>
            <a:r>
              <a:rPr lang="en-US" altLang="zh-CN" sz="1800" b="1" dirty="0">
                <a:latin typeface="Times New Roman" panose="02020603050405020304" pitchFamily="18" charset="0"/>
              </a:rPr>
              <a:t>  &lt;</a:t>
            </a:r>
            <a:r>
              <a:rPr lang="zh-CN" altLang="en-US" sz="1800" b="1" dirty="0">
                <a:latin typeface="Times New Roman" panose="02020603050405020304" pitchFamily="18" charset="0"/>
              </a:rPr>
              <a:t>类型说明符</a:t>
            </a:r>
            <a:r>
              <a:rPr lang="en-US" altLang="zh-CN" sz="1800" b="1" dirty="0">
                <a:latin typeface="Times New Roman" panose="02020603050405020304" pitchFamily="18" charset="0"/>
              </a:rPr>
              <a:t>&gt;  (</a:t>
            </a:r>
            <a:r>
              <a:rPr lang="zh-CN" altLang="en-US" sz="1800" b="1" dirty="0">
                <a:latin typeface="Times New Roman" panose="02020603050405020304" pitchFamily="18" charset="0"/>
              </a:rPr>
              <a:t>表达式</a:t>
            </a:r>
            <a:r>
              <a:rPr lang="en-US" altLang="zh-CN" sz="1800" b="1" dirty="0">
                <a:latin typeface="Times New Roman" panose="02020603050405020304" pitchFamily="18" charset="0"/>
              </a:rPr>
              <a:t>)</a:t>
            </a:r>
            <a:endParaRPr lang="en-US" altLang="zh-CN" sz="1800" b="1" dirty="0"/>
          </a:p>
        </p:txBody>
      </p:sp>
      <p:sp>
        <p:nvSpPr>
          <p:cNvPr id="33" name="core goal bar">
            <a:extLst>
              <a:ext uri="{FF2B5EF4-FFF2-40B4-BE49-F238E27FC236}">
                <a16:creationId xmlns:a16="http://schemas.microsoft.com/office/drawing/2014/main" id="{E6BAA287-7FD7-7528-AABE-D1690FFBAB4D}"/>
              </a:ext>
            </a:extLst>
          </p:cNvPr>
          <p:cNvSpPr/>
          <p:nvPr/>
        </p:nvSpPr>
        <p:spPr>
          <a:xfrm>
            <a:off x="1378583" y="5454418"/>
            <a:ext cx="718985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34" name="组合 33">
            <a:extLst>
              <a:ext uri="{FF2B5EF4-FFF2-40B4-BE49-F238E27FC236}">
                <a16:creationId xmlns:a16="http://schemas.microsoft.com/office/drawing/2014/main" id="{A8083695-AE92-38ED-663F-FFF5F4AE8FA3}"/>
              </a:ext>
            </a:extLst>
          </p:cNvPr>
          <p:cNvGrpSpPr/>
          <p:nvPr/>
        </p:nvGrpSpPr>
        <p:grpSpPr>
          <a:xfrm>
            <a:off x="1218480" y="5126030"/>
            <a:ext cx="1004899" cy="969673"/>
            <a:chOff x="2265918" y="5437179"/>
            <a:chExt cx="599478" cy="578464"/>
          </a:xfrm>
        </p:grpSpPr>
        <p:sp>
          <p:nvSpPr>
            <p:cNvPr id="35" name="椭圆 34">
              <a:extLst>
                <a:ext uri="{FF2B5EF4-FFF2-40B4-BE49-F238E27FC236}">
                  <a16:creationId xmlns:a16="http://schemas.microsoft.com/office/drawing/2014/main" id="{14C7C964-64E3-7E76-4122-074551D557C6}"/>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6" name="图形 35">
              <a:extLst>
                <a:ext uri="{FF2B5EF4-FFF2-40B4-BE49-F238E27FC236}">
                  <a16:creationId xmlns:a16="http://schemas.microsoft.com/office/drawing/2014/main" id="{FBD5A401-35F7-6D66-26A7-30C5CC8BF8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37" name="文本框 36">
            <a:extLst>
              <a:ext uri="{FF2B5EF4-FFF2-40B4-BE49-F238E27FC236}">
                <a16:creationId xmlns:a16="http://schemas.microsoft.com/office/drawing/2014/main" id="{3DD07460-3755-34D3-A695-8C8DEDD3EA94}"/>
              </a:ext>
            </a:extLst>
          </p:cNvPr>
          <p:cNvSpPr txBox="1"/>
          <p:nvPr/>
        </p:nvSpPr>
        <p:spPr>
          <a:xfrm>
            <a:off x="2240979" y="5602256"/>
            <a:ext cx="6812822" cy="417358"/>
          </a:xfrm>
          <a:prstGeom prst="rect">
            <a:avLst/>
          </a:prstGeom>
          <a:noFill/>
        </p:spPr>
        <p:txBody>
          <a:bodyPr wrap="square">
            <a:spAutoFit/>
          </a:bodyPr>
          <a:lstStyle/>
          <a:p>
            <a:pPr>
              <a:lnSpc>
                <a:spcPct val="130000"/>
              </a:lnSpc>
              <a:spcBef>
                <a:spcPct val="0"/>
              </a:spcBef>
              <a:buClr>
                <a:srgbClr val="FF0000"/>
              </a:buClr>
              <a:buSzTx/>
            </a:pPr>
            <a:r>
              <a:rPr lang="zh-CN" altLang="en-US" dirty="0">
                <a:latin typeface="楷体_GB2312" pitchFamily="49" charset="-122"/>
                <a:ea typeface="楷体_GB2312" pitchFamily="49" charset="-122"/>
              </a:rPr>
              <a:t>进行类型转换，只是将值进行了转换，原变量的类型不变。</a:t>
            </a:r>
          </a:p>
        </p:txBody>
      </p:sp>
    </p:spTree>
    <p:extLst>
      <p:ext uri="{BB962C8B-B14F-4D97-AF65-F5344CB8AC3E}">
        <p14:creationId xmlns:p14="http://schemas.microsoft.com/office/powerpoint/2010/main" val="259018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7C7F3-0771-2F63-FCE8-4E0354DCA918}"/>
            </a:ext>
          </a:extLst>
        </p:cNvPr>
        <p:cNvGrpSpPr/>
        <p:nvPr/>
      </p:nvGrpSpPr>
      <p:grpSpPr>
        <a:xfrm>
          <a:off x="0" y="0"/>
          <a:ext cx="0" cy="0"/>
          <a:chOff x="0" y="0"/>
          <a:chExt cx="0" cy="0"/>
        </a:xfrm>
      </p:grpSpPr>
      <p:sp>
        <p:nvSpPr>
          <p:cNvPr id="17" name="文本框 16">
            <a:extLst>
              <a:ext uri="{FF2B5EF4-FFF2-40B4-BE49-F238E27FC236}">
                <a16:creationId xmlns:a16="http://schemas.microsoft.com/office/drawing/2014/main" id="{E2E315C2-EC03-5915-75ED-EC0DB6F705A8}"/>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2.4 </a:t>
            </a:r>
            <a:r>
              <a:rPr lang="zh-CN" altLang="en-US" sz="3200" b="1" dirty="0">
                <a:latin typeface="微软雅黑" panose="020B0503020204020204" pitchFamily="34" charset="-122"/>
                <a:ea typeface="微软雅黑" panose="020B0503020204020204" pitchFamily="34" charset="-122"/>
                <a:cs typeface="+mj-cs"/>
              </a:rPr>
              <a:t>控制结构</a:t>
            </a:r>
          </a:p>
        </p:txBody>
      </p:sp>
      <p:sp>
        <p:nvSpPr>
          <p:cNvPr id="19" name="Rectangle 83">
            <a:extLst>
              <a:ext uri="{FF2B5EF4-FFF2-40B4-BE49-F238E27FC236}">
                <a16:creationId xmlns:a16="http://schemas.microsoft.com/office/drawing/2014/main" id="{1CA8FF01-79A1-4718-9BF3-30189942E102}"/>
              </a:ext>
            </a:extLst>
          </p:cNvPr>
          <p:cNvSpPr>
            <a:spLocks noChangeArrowheads="1"/>
          </p:cNvSpPr>
          <p:nvPr/>
        </p:nvSpPr>
        <p:spPr bwMode="auto">
          <a:xfrm>
            <a:off x="442594" y="804004"/>
            <a:ext cx="10202545" cy="78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dirty="0"/>
              <a:t>       </a:t>
            </a:r>
            <a:r>
              <a:rPr lang="zh-CN" altLang="en-US" sz="2000" b="1" dirty="0">
                <a:solidFill>
                  <a:schemeClr val="accent1"/>
                </a:solidFill>
              </a:rPr>
              <a:t>语句</a:t>
            </a:r>
            <a:r>
              <a:rPr lang="zh-CN" altLang="en-US" sz="1800" dirty="0"/>
              <a:t>是程序中可以独立执行的最小单元，类似于自然语言中的句子。语句一般由</a:t>
            </a:r>
            <a:r>
              <a:rPr lang="zh-CN" altLang="en-US" sz="2000" b="1" dirty="0">
                <a:solidFill>
                  <a:schemeClr val="accent1"/>
                </a:solidFill>
              </a:rPr>
              <a:t>分号</a:t>
            </a:r>
            <a:r>
              <a:rPr lang="zh-CN" altLang="en-US" sz="1800" dirty="0"/>
              <a:t>结束。语句通常是由表达式构成的，表达式尾部加上分号构成</a:t>
            </a:r>
            <a:r>
              <a:rPr lang="zh-CN" altLang="en-US" sz="2000" b="1" dirty="0">
                <a:solidFill>
                  <a:schemeClr val="accent1"/>
                </a:solidFill>
              </a:rPr>
              <a:t>表达式语句</a:t>
            </a:r>
            <a:r>
              <a:rPr lang="zh-CN" altLang="en-US" sz="1800" dirty="0"/>
              <a:t>。</a:t>
            </a:r>
          </a:p>
        </p:txBody>
      </p:sp>
      <p:sp>
        <p:nvSpPr>
          <p:cNvPr id="20" name="Rectangle 84">
            <a:extLst>
              <a:ext uri="{FF2B5EF4-FFF2-40B4-BE49-F238E27FC236}">
                <a16:creationId xmlns:a16="http://schemas.microsoft.com/office/drawing/2014/main" id="{CD4157BB-7766-F7CB-8B3D-85CFC1149563}"/>
              </a:ext>
            </a:extLst>
          </p:cNvPr>
          <p:cNvSpPr>
            <a:spLocks noChangeArrowheads="1"/>
          </p:cNvSpPr>
          <p:nvPr/>
        </p:nvSpPr>
        <p:spPr bwMode="auto">
          <a:xfrm>
            <a:off x="4752436" y="1570230"/>
            <a:ext cx="2440843" cy="59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27305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2800" dirty="0"/>
              <a:t>a=</a:t>
            </a:r>
            <a:r>
              <a:rPr lang="en-US" altLang="zh-CN" sz="2800" dirty="0" err="1"/>
              <a:t>b+c</a:t>
            </a:r>
            <a:r>
              <a:rPr lang="en-US" altLang="zh-CN" sz="2800" dirty="0"/>
              <a:t>;    </a:t>
            </a:r>
          </a:p>
        </p:txBody>
      </p:sp>
      <p:sp>
        <p:nvSpPr>
          <p:cNvPr id="21" name="Rectangle 86">
            <a:extLst>
              <a:ext uri="{FF2B5EF4-FFF2-40B4-BE49-F238E27FC236}">
                <a16:creationId xmlns:a16="http://schemas.microsoft.com/office/drawing/2014/main" id="{93F932F8-1D49-EC90-04D5-190F75BD31B4}"/>
              </a:ext>
            </a:extLst>
          </p:cNvPr>
          <p:cNvSpPr>
            <a:spLocks noChangeArrowheads="1"/>
          </p:cNvSpPr>
          <p:nvPr/>
        </p:nvSpPr>
        <p:spPr bwMode="auto">
          <a:xfrm>
            <a:off x="603567" y="2149938"/>
            <a:ext cx="8785225"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a:t>
            </a:r>
            <a:r>
              <a:rPr lang="zh-CN" altLang="en-US" sz="1800" dirty="0"/>
              <a:t>变量的说明必须以分号结束，所以变量的说明也是语句，叫做</a:t>
            </a:r>
            <a:r>
              <a:rPr lang="zh-CN" altLang="en-US" sz="2000" b="1" dirty="0">
                <a:solidFill>
                  <a:schemeClr val="accent1"/>
                </a:solidFill>
              </a:rPr>
              <a:t>说明语句</a:t>
            </a:r>
            <a:r>
              <a:rPr lang="zh-CN" altLang="en-US" sz="1800" dirty="0"/>
              <a:t>。</a:t>
            </a:r>
          </a:p>
        </p:txBody>
      </p:sp>
      <p:sp>
        <p:nvSpPr>
          <p:cNvPr id="22" name="Rectangle 87">
            <a:extLst>
              <a:ext uri="{FF2B5EF4-FFF2-40B4-BE49-F238E27FC236}">
                <a16:creationId xmlns:a16="http://schemas.microsoft.com/office/drawing/2014/main" id="{F62586A9-9E40-CED8-AAA8-318E4EDB3361}"/>
              </a:ext>
            </a:extLst>
          </p:cNvPr>
          <p:cNvSpPr>
            <a:spLocks noChangeArrowheads="1"/>
          </p:cNvSpPr>
          <p:nvPr/>
        </p:nvSpPr>
        <p:spPr bwMode="auto">
          <a:xfrm>
            <a:off x="759143" y="2607304"/>
            <a:ext cx="6419118" cy="47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latin typeface="Times New Roman" panose="02020603050405020304" pitchFamily="18" charset="0"/>
              </a:rPr>
              <a:t>由一对花括号</a:t>
            </a:r>
            <a:r>
              <a:rPr lang="en-US" altLang="zh-CN" sz="1800" dirty="0">
                <a:latin typeface="Times New Roman" panose="02020603050405020304" pitchFamily="18" charset="0"/>
              </a:rPr>
              <a:t>{}</a:t>
            </a:r>
            <a:r>
              <a:rPr lang="zh-CN" altLang="en-US" sz="1800" dirty="0">
                <a:latin typeface="Times New Roman" panose="02020603050405020304" pitchFamily="18" charset="0"/>
              </a:rPr>
              <a:t>括起来的多条语句叫做一个</a:t>
            </a:r>
            <a:r>
              <a:rPr lang="zh-CN" altLang="en-US" sz="2000" b="1" dirty="0">
                <a:solidFill>
                  <a:schemeClr val="accent1"/>
                </a:solidFill>
                <a:latin typeface="Times New Roman" panose="02020603050405020304" pitchFamily="18" charset="0"/>
              </a:rPr>
              <a:t>块语句</a:t>
            </a:r>
            <a:r>
              <a:rPr lang="zh-CN" altLang="en-US" sz="1800" dirty="0">
                <a:latin typeface="Times New Roman" panose="02020603050405020304" pitchFamily="18" charset="0"/>
              </a:rPr>
              <a:t>。例如：</a:t>
            </a:r>
          </a:p>
        </p:txBody>
      </p:sp>
      <p:graphicFrame>
        <p:nvGraphicFramePr>
          <p:cNvPr id="23" name="Group 113">
            <a:extLst>
              <a:ext uri="{FF2B5EF4-FFF2-40B4-BE49-F238E27FC236}">
                <a16:creationId xmlns:a16="http://schemas.microsoft.com/office/drawing/2014/main" id="{57D9D7BE-7E04-59C0-AE33-B82057400469}"/>
              </a:ext>
            </a:extLst>
          </p:cNvPr>
          <p:cNvGraphicFramePr>
            <a:graphicFrameLocks noGrp="1"/>
          </p:cNvGraphicFramePr>
          <p:nvPr>
            <p:extLst>
              <p:ext uri="{D42A27DB-BD31-4B8C-83A1-F6EECF244321}">
                <p14:modId xmlns:p14="http://schemas.microsoft.com/office/powerpoint/2010/main" val="2431794933"/>
              </p:ext>
            </p:extLst>
          </p:nvPr>
        </p:nvGraphicFramePr>
        <p:xfrm>
          <a:off x="4435158" y="3055736"/>
          <a:ext cx="2413000" cy="1536902"/>
        </p:xfrm>
        <a:graphic>
          <a:graphicData uri="http://schemas.openxmlformats.org/drawingml/2006/table">
            <a:tbl>
              <a:tblPr/>
              <a:tblGrid>
                <a:gridCol w="2413000">
                  <a:extLst>
                    <a:ext uri="{9D8B030D-6E8A-4147-A177-3AD203B41FA5}">
                      <a16:colId xmlns:a16="http://schemas.microsoft.com/office/drawing/2014/main" val="20000"/>
                    </a:ext>
                  </a:extLst>
                </a:gridCol>
              </a:tblGrid>
              <a:tr h="1536700">
                <a:tc>
                  <a:txBody>
                    <a:bodyPr/>
                    <a:lstStyle/>
                    <a:p>
                      <a:pPr marL="0" marR="0" lvl="0" indent="273050" algn="l" defTabSz="914400" rtl="0" eaLnBrk="1" fontAlgn="base" latinLnBrk="0" hangingPunct="1">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7305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7305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=(i+5)/2;</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7305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7305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651" marB="82651"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4" name="Rectangle 99">
            <a:extLst>
              <a:ext uri="{FF2B5EF4-FFF2-40B4-BE49-F238E27FC236}">
                <a16:creationId xmlns:a16="http://schemas.microsoft.com/office/drawing/2014/main" id="{063EAE1C-6C05-722E-D04B-CF03AAA4E34D}"/>
              </a:ext>
            </a:extLst>
          </p:cNvPr>
          <p:cNvSpPr>
            <a:spLocks noChangeArrowheads="1"/>
          </p:cNvSpPr>
          <p:nvPr/>
        </p:nvSpPr>
        <p:spPr bwMode="auto">
          <a:xfrm>
            <a:off x="541655" y="4640263"/>
            <a:ext cx="87852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a:t>       </a:t>
            </a:r>
            <a:r>
              <a:rPr lang="zh-CN" altLang="en-US" sz="1800" b="1">
                <a:solidFill>
                  <a:srgbClr val="FF0000"/>
                </a:solidFill>
              </a:rPr>
              <a:t>块语句</a:t>
            </a:r>
            <a:r>
              <a:rPr lang="zh-CN" altLang="en-US" sz="1800"/>
              <a:t>也叫复合语句，它在语法上等价于一条语句。主要用于在程序的某处只允许存在一条语句，而需要执行一项必须由多条语句才能完成的操作。</a:t>
            </a:r>
          </a:p>
        </p:txBody>
      </p:sp>
      <p:sp>
        <p:nvSpPr>
          <p:cNvPr id="28" name="core goal bar">
            <a:extLst>
              <a:ext uri="{FF2B5EF4-FFF2-40B4-BE49-F238E27FC236}">
                <a16:creationId xmlns:a16="http://schemas.microsoft.com/office/drawing/2014/main" id="{7C3DE1B2-6752-1576-D72C-E42627623FBE}"/>
              </a:ext>
            </a:extLst>
          </p:cNvPr>
          <p:cNvSpPr/>
          <p:nvPr/>
        </p:nvSpPr>
        <p:spPr>
          <a:xfrm>
            <a:off x="2944714" y="5634603"/>
            <a:ext cx="718985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9" name="组合 28">
            <a:extLst>
              <a:ext uri="{FF2B5EF4-FFF2-40B4-BE49-F238E27FC236}">
                <a16:creationId xmlns:a16="http://schemas.microsoft.com/office/drawing/2014/main" id="{BFD3ED7E-8A2B-4638-8B74-7FAE3F664B7C}"/>
              </a:ext>
            </a:extLst>
          </p:cNvPr>
          <p:cNvGrpSpPr/>
          <p:nvPr/>
        </p:nvGrpSpPr>
        <p:grpSpPr>
          <a:xfrm>
            <a:off x="2784611" y="5306215"/>
            <a:ext cx="1004899" cy="969673"/>
            <a:chOff x="2265918" y="5437179"/>
            <a:chExt cx="599478" cy="578464"/>
          </a:xfrm>
        </p:grpSpPr>
        <p:sp>
          <p:nvSpPr>
            <p:cNvPr id="30" name="椭圆 29">
              <a:extLst>
                <a:ext uri="{FF2B5EF4-FFF2-40B4-BE49-F238E27FC236}">
                  <a16:creationId xmlns:a16="http://schemas.microsoft.com/office/drawing/2014/main" id="{4BA6DFD9-139E-DF0B-9EED-C8906792C793}"/>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1" name="图形 30">
              <a:extLst>
                <a:ext uri="{FF2B5EF4-FFF2-40B4-BE49-F238E27FC236}">
                  <a16:creationId xmlns:a16="http://schemas.microsoft.com/office/drawing/2014/main" id="{AB01A30E-8410-0438-8F63-99CF6ED0B9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33" name="文本框 32">
            <a:extLst>
              <a:ext uri="{FF2B5EF4-FFF2-40B4-BE49-F238E27FC236}">
                <a16:creationId xmlns:a16="http://schemas.microsoft.com/office/drawing/2014/main" id="{6DC944ED-6F12-5B12-4A38-5D20B87DC944}"/>
              </a:ext>
            </a:extLst>
          </p:cNvPr>
          <p:cNvSpPr txBox="1"/>
          <p:nvPr/>
        </p:nvSpPr>
        <p:spPr>
          <a:xfrm>
            <a:off x="3783551" y="5678421"/>
            <a:ext cx="6789420" cy="646331"/>
          </a:xfrm>
          <a:prstGeom prst="rect">
            <a:avLst/>
          </a:prstGeom>
          <a:noFill/>
        </p:spPr>
        <p:txBody>
          <a:bodyPr wrap="square">
            <a:spAutoFit/>
          </a:bodyPr>
          <a:lstStyle/>
          <a:p>
            <a:pPr>
              <a:spcBef>
                <a:spcPct val="0"/>
              </a:spcBef>
              <a:buClr>
                <a:srgbClr val="FF0000"/>
              </a:buClr>
              <a:buSzTx/>
            </a:pPr>
            <a:r>
              <a:rPr lang="zh-CN" altLang="en-US" sz="1800" dirty="0">
                <a:latin typeface="楷体_GB2312" pitchFamily="49" charset="-122"/>
                <a:ea typeface="楷体_GB2312" pitchFamily="49" charset="-122"/>
              </a:rPr>
              <a:t>表达式不是语句，所以表达式不能在程序中独立存在。</a:t>
            </a:r>
          </a:p>
          <a:p>
            <a:pPr>
              <a:spcBef>
                <a:spcPct val="0"/>
              </a:spcBef>
              <a:buClr>
                <a:srgbClr val="FF0000"/>
              </a:buClr>
              <a:buSzTx/>
            </a:pPr>
            <a:r>
              <a:rPr lang="zh-CN" altLang="en-US" sz="1800" dirty="0">
                <a:latin typeface="楷体_GB2312" pitchFamily="49" charset="-122"/>
                <a:ea typeface="楷体_GB2312" pitchFamily="49" charset="-122"/>
              </a:rPr>
              <a:t>块语句右花括号后边不再需要分号。</a:t>
            </a:r>
          </a:p>
        </p:txBody>
      </p:sp>
    </p:spTree>
    <p:extLst>
      <p:ext uri="{BB962C8B-B14F-4D97-AF65-F5344CB8AC3E}">
        <p14:creationId xmlns:p14="http://schemas.microsoft.com/office/powerpoint/2010/main" val="41294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F1714-2E01-12CE-4E43-163F7A8E870E}"/>
            </a:ext>
          </a:extLst>
        </p:cNvPr>
        <p:cNvGrpSpPr/>
        <p:nvPr/>
      </p:nvGrpSpPr>
      <p:grpSpPr>
        <a:xfrm>
          <a:off x="0" y="0"/>
          <a:ext cx="0" cy="0"/>
          <a:chOff x="0" y="0"/>
          <a:chExt cx="0" cy="0"/>
        </a:xfrm>
      </p:grpSpPr>
      <p:sp>
        <p:nvSpPr>
          <p:cNvPr id="40" name="矩形: 圆角 39">
            <a:extLst>
              <a:ext uri="{FF2B5EF4-FFF2-40B4-BE49-F238E27FC236}">
                <a16:creationId xmlns:a16="http://schemas.microsoft.com/office/drawing/2014/main" id="{66222C4C-02EC-8D9A-5FA6-35EA5F4DC7CE}"/>
              </a:ext>
            </a:extLst>
          </p:cNvPr>
          <p:cNvSpPr/>
          <p:nvPr/>
        </p:nvSpPr>
        <p:spPr>
          <a:xfrm>
            <a:off x="2447241" y="1786179"/>
            <a:ext cx="6605320" cy="384500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319317DB-E0C4-ECA4-1637-B18323696CFD}"/>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判断</a:t>
            </a:r>
          </a:p>
        </p:txBody>
      </p:sp>
      <p:sp>
        <p:nvSpPr>
          <p:cNvPr id="20" name="矩形: 圆角 19">
            <a:extLst>
              <a:ext uri="{FF2B5EF4-FFF2-40B4-BE49-F238E27FC236}">
                <a16:creationId xmlns:a16="http://schemas.microsoft.com/office/drawing/2014/main" id="{58DC43CE-BC67-EEE6-F71E-CC42A55552A8}"/>
              </a:ext>
            </a:extLst>
          </p:cNvPr>
          <p:cNvSpPr/>
          <p:nvPr/>
        </p:nvSpPr>
        <p:spPr>
          <a:xfrm>
            <a:off x="2979420" y="2066598"/>
            <a:ext cx="1402080" cy="61722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a:extLst>
              <a:ext uri="{FF2B5EF4-FFF2-40B4-BE49-F238E27FC236}">
                <a16:creationId xmlns:a16="http://schemas.microsoft.com/office/drawing/2014/main" id="{1C2EDFAE-2057-5C7B-5637-E2FBF7B5F6AC}"/>
              </a:ext>
            </a:extLst>
          </p:cNvPr>
          <p:cNvSpPr/>
          <p:nvPr/>
        </p:nvSpPr>
        <p:spPr>
          <a:xfrm>
            <a:off x="2979420" y="3230880"/>
            <a:ext cx="1402080" cy="617220"/>
          </a:xfrm>
          <a:prstGeom prst="parallelogram">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流程图: 决策 21">
            <a:extLst>
              <a:ext uri="{FF2B5EF4-FFF2-40B4-BE49-F238E27FC236}">
                <a16:creationId xmlns:a16="http://schemas.microsoft.com/office/drawing/2014/main" id="{0A8C552A-8624-6D9C-9D3E-00DB16B6945E}"/>
              </a:ext>
            </a:extLst>
          </p:cNvPr>
          <p:cNvSpPr/>
          <p:nvPr/>
        </p:nvSpPr>
        <p:spPr>
          <a:xfrm>
            <a:off x="2906713" y="4461927"/>
            <a:ext cx="1676400" cy="617220"/>
          </a:xfrm>
          <a:prstGeom prst="flowChartDecisio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6B129C58-09D0-492B-123E-AC7A4DD2584E}"/>
              </a:ext>
            </a:extLst>
          </p:cNvPr>
          <p:cNvSpPr/>
          <p:nvPr/>
        </p:nvSpPr>
        <p:spPr>
          <a:xfrm>
            <a:off x="6054092" y="2064357"/>
            <a:ext cx="1402080" cy="5847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25CE81F1-9FA6-EAF2-CB6B-D411FCA71AE7}"/>
              </a:ext>
            </a:extLst>
          </p:cNvPr>
          <p:cNvSpPr/>
          <p:nvPr/>
        </p:nvSpPr>
        <p:spPr>
          <a:xfrm>
            <a:off x="6541770" y="3647921"/>
            <a:ext cx="129540" cy="1295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2893BCB5-5DCD-499F-B5FB-236597C66EDC}"/>
              </a:ext>
            </a:extLst>
          </p:cNvPr>
          <p:cNvSpPr txBox="1"/>
          <p:nvPr/>
        </p:nvSpPr>
        <p:spPr>
          <a:xfrm>
            <a:off x="802147" y="1100296"/>
            <a:ext cx="10757752" cy="461665"/>
          </a:xfrm>
          <a:prstGeom prst="rect">
            <a:avLst/>
          </a:prstGeom>
          <a:noFill/>
        </p:spPr>
        <p:txBody>
          <a:bodyPr wrap="square">
            <a:spAutoFit/>
          </a:bodyPr>
          <a:lstStyle/>
          <a:p>
            <a:r>
              <a:rPr lang="zh-CN" altLang="en-US" sz="2400" b="1" dirty="0">
                <a:solidFill>
                  <a:schemeClr val="accent1"/>
                </a:solidFill>
              </a:rPr>
              <a:t>流程图</a:t>
            </a:r>
            <a:r>
              <a:rPr lang="zh-CN" altLang="en-US" sz="1800" dirty="0"/>
              <a:t>是用来描述算法</a:t>
            </a:r>
            <a:r>
              <a:rPr lang="en-US" altLang="zh-CN" sz="1800" dirty="0"/>
              <a:t>(</a:t>
            </a:r>
            <a:r>
              <a:rPr lang="zh-CN" altLang="en-US" sz="1800" dirty="0"/>
              <a:t>程序</a:t>
            </a:r>
            <a:r>
              <a:rPr lang="en-US" altLang="zh-CN" sz="1800" dirty="0"/>
              <a:t>)</a:t>
            </a:r>
            <a:r>
              <a:rPr lang="zh-CN" altLang="en-US" sz="1800" dirty="0"/>
              <a:t>的工具，它具有简洁、直观、准确的优点，一些常用的流程图符号如图下： </a:t>
            </a:r>
            <a:endParaRPr lang="zh-CN" altLang="en-US" dirty="0"/>
          </a:p>
        </p:txBody>
      </p:sp>
      <p:sp>
        <p:nvSpPr>
          <p:cNvPr id="28" name="文本框 27">
            <a:extLst>
              <a:ext uri="{FF2B5EF4-FFF2-40B4-BE49-F238E27FC236}">
                <a16:creationId xmlns:a16="http://schemas.microsoft.com/office/drawing/2014/main" id="{07ACF141-5938-2DA5-54BB-923342388889}"/>
              </a:ext>
            </a:extLst>
          </p:cNvPr>
          <p:cNvSpPr txBox="1"/>
          <p:nvPr/>
        </p:nvSpPr>
        <p:spPr>
          <a:xfrm>
            <a:off x="4476750" y="2401258"/>
            <a:ext cx="960120" cy="369332"/>
          </a:xfrm>
          <a:prstGeom prst="rect">
            <a:avLst/>
          </a:prstGeom>
          <a:noFill/>
        </p:spPr>
        <p:txBody>
          <a:bodyPr wrap="square">
            <a:spAutoFit/>
          </a:bodyPr>
          <a:lstStyle/>
          <a:p>
            <a:r>
              <a:rPr lang="zh-CN" altLang="en-US" dirty="0"/>
              <a:t>起止框</a:t>
            </a:r>
          </a:p>
        </p:txBody>
      </p:sp>
      <p:sp>
        <p:nvSpPr>
          <p:cNvPr id="29" name="文本框 28">
            <a:extLst>
              <a:ext uri="{FF2B5EF4-FFF2-40B4-BE49-F238E27FC236}">
                <a16:creationId xmlns:a16="http://schemas.microsoft.com/office/drawing/2014/main" id="{2229F14D-AEBF-281F-E359-0B21C521EE89}"/>
              </a:ext>
            </a:extLst>
          </p:cNvPr>
          <p:cNvSpPr txBox="1"/>
          <p:nvPr/>
        </p:nvSpPr>
        <p:spPr>
          <a:xfrm>
            <a:off x="4505325" y="3539490"/>
            <a:ext cx="1908810" cy="369332"/>
          </a:xfrm>
          <a:prstGeom prst="rect">
            <a:avLst/>
          </a:prstGeom>
          <a:noFill/>
        </p:spPr>
        <p:txBody>
          <a:bodyPr wrap="square">
            <a:spAutoFit/>
          </a:bodyPr>
          <a:lstStyle/>
          <a:p>
            <a:r>
              <a:rPr lang="zh-CN" altLang="en-US" dirty="0"/>
              <a:t>输入输出框</a:t>
            </a:r>
          </a:p>
        </p:txBody>
      </p:sp>
      <p:sp>
        <p:nvSpPr>
          <p:cNvPr id="30" name="文本框 29">
            <a:extLst>
              <a:ext uri="{FF2B5EF4-FFF2-40B4-BE49-F238E27FC236}">
                <a16:creationId xmlns:a16="http://schemas.microsoft.com/office/drawing/2014/main" id="{12460BDC-F539-3845-2160-A95FC6295052}"/>
              </a:ext>
            </a:extLst>
          </p:cNvPr>
          <p:cNvSpPr txBox="1"/>
          <p:nvPr/>
        </p:nvSpPr>
        <p:spPr>
          <a:xfrm>
            <a:off x="4505325" y="4841014"/>
            <a:ext cx="1908810" cy="369332"/>
          </a:xfrm>
          <a:prstGeom prst="rect">
            <a:avLst/>
          </a:prstGeom>
          <a:noFill/>
        </p:spPr>
        <p:txBody>
          <a:bodyPr wrap="square">
            <a:spAutoFit/>
          </a:bodyPr>
          <a:lstStyle/>
          <a:p>
            <a:r>
              <a:rPr lang="zh-CN" altLang="en-US" dirty="0"/>
              <a:t>判断框</a:t>
            </a:r>
          </a:p>
        </p:txBody>
      </p:sp>
      <p:sp>
        <p:nvSpPr>
          <p:cNvPr id="31" name="文本框 30">
            <a:extLst>
              <a:ext uri="{FF2B5EF4-FFF2-40B4-BE49-F238E27FC236}">
                <a16:creationId xmlns:a16="http://schemas.microsoft.com/office/drawing/2014/main" id="{11E70456-1EF9-5B44-3B3D-3126263212C8}"/>
              </a:ext>
            </a:extLst>
          </p:cNvPr>
          <p:cNvSpPr txBox="1"/>
          <p:nvPr/>
        </p:nvSpPr>
        <p:spPr>
          <a:xfrm>
            <a:off x="7402830" y="3539490"/>
            <a:ext cx="1908810" cy="369332"/>
          </a:xfrm>
          <a:prstGeom prst="rect">
            <a:avLst/>
          </a:prstGeom>
          <a:noFill/>
        </p:spPr>
        <p:txBody>
          <a:bodyPr wrap="square">
            <a:spAutoFit/>
          </a:bodyPr>
          <a:lstStyle/>
          <a:p>
            <a:r>
              <a:rPr lang="zh-CN" altLang="en-US" dirty="0"/>
              <a:t>连接点</a:t>
            </a:r>
          </a:p>
        </p:txBody>
      </p:sp>
      <p:sp>
        <p:nvSpPr>
          <p:cNvPr id="32" name="文本框 31">
            <a:extLst>
              <a:ext uri="{FF2B5EF4-FFF2-40B4-BE49-F238E27FC236}">
                <a16:creationId xmlns:a16="http://schemas.microsoft.com/office/drawing/2014/main" id="{4948DDA6-60C4-ED9F-04EF-272FABAAB8AA}"/>
              </a:ext>
            </a:extLst>
          </p:cNvPr>
          <p:cNvSpPr txBox="1"/>
          <p:nvPr/>
        </p:nvSpPr>
        <p:spPr>
          <a:xfrm>
            <a:off x="7579995" y="2338686"/>
            <a:ext cx="1908810" cy="369332"/>
          </a:xfrm>
          <a:prstGeom prst="rect">
            <a:avLst/>
          </a:prstGeom>
          <a:noFill/>
        </p:spPr>
        <p:txBody>
          <a:bodyPr wrap="square">
            <a:spAutoFit/>
          </a:bodyPr>
          <a:lstStyle/>
          <a:p>
            <a:r>
              <a:rPr lang="zh-CN" altLang="en-US" dirty="0"/>
              <a:t>处理框</a:t>
            </a:r>
          </a:p>
        </p:txBody>
      </p:sp>
      <p:sp>
        <p:nvSpPr>
          <p:cNvPr id="33" name="文本框 32">
            <a:extLst>
              <a:ext uri="{FF2B5EF4-FFF2-40B4-BE49-F238E27FC236}">
                <a16:creationId xmlns:a16="http://schemas.microsoft.com/office/drawing/2014/main" id="{0CDC9EEE-0C4F-05E4-9DAF-3EF0A1E41721}"/>
              </a:ext>
            </a:extLst>
          </p:cNvPr>
          <p:cNvSpPr txBox="1"/>
          <p:nvPr/>
        </p:nvSpPr>
        <p:spPr>
          <a:xfrm>
            <a:off x="7402830" y="4622323"/>
            <a:ext cx="1131570" cy="369332"/>
          </a:xfrm>
          <a:prstGeom prst="rect">
            <a:avLst/>
          </a:prstGeom>
          <a:noFill/>
        </p:spPr>
        <p:txBody>
          <a:bodyPr wrap="square">
            <a:spAutoFit/>
          </a:bodyPr>
          <a:lstStyle/>
          <a:p>
            <a:r>
              <a:rPr lang="zh-CN" altLang="en-US" dirty="0"/>
              <a:t>流程线</a:t>
            </a:r>
          </a:p>
        </p:txBody>
      </p:sp>
      <p:cxnSp>
        <p:nvCxnSpPr>
          <p:cNvPr id="35" name="直接箭头连接符 34">
            <a:extLst>
              <a:ext uri="{FF2B5EF4-FFF2-40B4-BE49-F238E27FC236}">
                <a16:creationId xmlns:a16="http://schemas.microsoft.com/office/drawing/2014/main" id="{6E47A18D-8706-3FBE-12DA-8C2C2F7E6549}"/>
              </a:ext>
            </a:extLst>
          </p:cNvPr>
          <p:cNvCxnSpPr/>
          <p:nvPr/>
        </p:nvCxnSpPr>
        <p:spPr>
          <a:xfrm>
            <a:off x="6606540" y="4711116"/>
            <a:ext cx="59436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id="{1B10619E-BE24-DEAE-167B-7B3166CAEDF8}"/>
              </a:ext>
            </a:extLst>
          </p:cNvPr>
          <p:cNvCxnSpPr>
            <a:cxnSpLocks/>
          </p:cNvCxnSpPr>
          <p:nvPr/>
        </p:nvCxnSpPr>
        <p:spPr>
          <a:xfrm>
            <a:off x="6337300" y="4749184"/>
            <a:ext cx="0" cy="55108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A4AECCD-511B-F529-E569-866EC6005DC5}"/>
              </a:ext>
            </a:extLst>
          </p:cNvPr>
          <p:cNvSpPr txBox="1"/>
          <p:nvPr/>
        </p:nvSpPr>
        <p:spPr>
          <a:xfrm>
            <a:off x="6276975" y="4461927"/>
            <a:ext cx="621792" cy="369332"/>
          </a:xfrm>
          <a:prstGeom prst="rect">
            <a:avLst/>
          </a:prstGeom>
          <a:noFill/>
        </p:spPr>
        <p:txBody>
          <a:bodyPr wrap="square">
            <a:spAutoFit/>
          </a:bodyPr>
          <a:lstStyle/>
          <a:p>
            <a:r>
              <a:rPr lang="zh-CN" altLang="en-US" sz="1800" dirty="0"/>
              <a:t>或</a:t>
            </a:r>
            <a:endParaRPr lang="zh-CN" altLang="en-US" dirty="0"/>
          </a:p>
        </p:txBody>
      </p:sp>
    </p:spTree>
    <p:extLst>
      <p:ext uri="{BB962C8B-B14F-4D97-AF65-F5344CB8AC3E}">
        <p14:creationId xmlns:p14="http://schemas.microsoft.com/office/powerpoint/2010/main" val="3233928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D3DE5-E675-992A-033C-029E3DC8DE6F}"/>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F452B20-5115-4703-9131-E7FF6B16B5A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if</a:t>
            </a:r>
            <a:r>
              <a:rPr lang="zh-CN" altLang="en-US" sz="3200" b="1" dirty="0">
                <a:latin typeface="微软雅黑" panose="020B0503020204020204" pitchFamily="34" charset="-122"/>
                <a:ea typeface="微软雅黑" panose="020B0503020204020204" pitchFamily="34" charset="-122"/>
                <a:cs typeface="+mj-cs"/>
              </a:rPr>
              <a:t>判断</a:t>
            </a:r>
          </a:p>
        </p:txBody>
      </p:sp>
      <p:sp>
        <p:nvSpPr>
          <p:cNvPr id="7" name="Rectangle 5">
            <a:extLst>
              <a:ext uri="{FF2B5EF4-FFF2-40B4-BE49-F238E27FC236}">
                <a16:creationId xmlns:a16="http://schemas.microsoft.com/office/drawing/2014/main" id="{39538746-7BF5-28E6-D86B-EF4D7A3D908D}"/>
              </a:ext>
            </a:extLst>
          </p:cNvPr>
          <p:cNvSpPr>
            <a:spLocks noChangeArrowheads="1"/>
          </p:cNvSpPr>
          <p:nvPr/>
        </p:nvSpPr>
        <p:spPr bwMode="auto">
          <a:xfrm>
            <a:off x="431800" y="854006"/>
            <a:ext cx="11439049" cy="81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判断选择结构又称条件分支结构，是一种基本的程序结构类型。在程序设计中，当需要进行选择、判断和处理的时候，就要用到条件分支结构。条件分支结构的语句一般包括</a:t>
            </a:r>
            <a:r>
              <a:rPr lang="en-US" altLang="zh-CN" sz="2400" dirty="0">
                <a:solidFill>
                  <a:schemeClr val="accent1"/>
                </a:solidFill>
              </a:rPr>
              <a:t>if</a:t>
            </a:r>
            <a:r>
              <a:rPr lang="zh-CN" altLang="en-US" sz="1800" dirty="0"/>
              <a:t>语句、</a:t>
            </a:r>
            <a:r>
              <a:rPr lang="en-US" altLang="zh-CN" sz="2400" dirty="0">
                <a:solidFill>
                  <a:schemeClr val="accent1"/>
                </a:solidFill>
              </a:rPr>
              <a:t>if–else</a:t>
            </a:r>
            <a:r>
              <a:rPr lang="zh-CN" altLang="en-US" sz="1800" dirty="0"/>
              <a:t>语句、</a:t>
            </a:r>
            <a:r>
              <a:rPr lang="en-US" altLang="zh-CN" sz="2400" dirty="0">
                <a:solidFill>
                  <a:schemeClr val="accent1"/>
                </a:solidFill>
              </a:rPr>
              <a:t>switch–case</a:t>
            </a:r>
            <a:r>
              <a:rPr lang="zh-CN" altLang="en-US" sz="1800" dirty="0"/>
              <a:t>语句。</a:t>
            </a:r>
          </a:p>
        </p:txBody>
      </p:sp>
      <p:sp>
        <p:nvSpPr>
          <p:cNvPr id="13" name="Rectangle 9">
            <a:extLst>
              <a:ext uri="{FF2B5EF4-FFF2-40B4-BE49-F238E27FC236}">
                <a16:creationId xmlns:a16="http://schemas.microsoft.com/office/drawing/2014/main" id="{9E35CC4F-9B98-CDAC-7D76-7AC0992606F3}"/>
              </a:ext>
            </a:extLst>
          </p:cNvPr>
          <p:cNvSpPr>
            <a:spLocks noChangeArrowheads="1"/>
          </p:cNvSpPr>
          <p:nvPr/>
        </p:nvSpPr>
        <p:spPr bwMode="auto">
          <a:xfrm>
            <a:off x="576263" y="2270429"/>
            <a:ext cx="1499502"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一般形式：</a:t>
            </a:r>
          </a:p>
        </p:txBody>
      </p:sp>
      <p:sp>
        <p:nvSpPr>
          <p:cNvPr id="19" name="Rectangle 14">
            <a:extLst>
              <a:ext uri="{FF2B5EF4-FFF2-40B4-BE49-F238E27FC236}">
                <a16:creationId xmlns:a16="http://schemas.microsoft.com/office/drawing/2014/main" id="{394AF821-11AF-80DC-6201-AD7B3E19117E}"/>
              </a:ext>
            </a:extLst>
          </p:cNvPr>
          <p:cNvSpPr>
            <a:spLocks noChangeArrowheads="1"/>
          </p:cNvSpPr>
          <p:nvPr/>
        </p:nvSpPr>
        <p:spPr bwMode="auto">
          <a:xfrm>
            <a:off x="900848" y="3188559"/>
            <a:ext cx="7051040" cy="127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SzTx/>
              <a:buFontTx/>
              <a:buNone/>
            </a:pPr>
            <a:r>
              <a:rPr lang="en-US" altLang="zh-CN" sz="1800" dirty="0">
                <a:latin typeface="Times New Roman" panose="02020603050405020304" pitchFamily="18" charset="0"/>
              </a:rPr>
              <a:t>        </a:t>
            </a:r>
            <a:r>
              <a:rPr lang="zh-CN" altLang="en-US" sz="1800" dirty="0">
                <a:latin typeface="Times New Roman" panose="02020603050405020304" pitchFamily="18" charset="0"/>
              </a:rPr>
              <a:t>其中：表达式通常是一个关系表达式或逻辑表式，语句可以是一个单条语句，或是一个块语句，甚至是一个空语句。它的执行过程如右图。在</a:t>
            </a:r>
            <a:r>
              <a:rPr lang="en-US" altLang="zh-CN" sz="1800" dirty="0">
                <a:latin typeface="Times New Roman" panose="02020603050405020304" pitchFamily="18" charset="0"/>
              </a:rPr>
              <a:t>C++</a:t>
            </a:r>
            <a:r>
              <a:rPr lang="zh-CN" altLang="en-US" sz="1800" dirty="0">
                <a:latin typeface="Times New Roman" panose="02020603050405020304" pitchFamily="18" charset="0"/>
              </a:rPr>
              <a:t>中，</a:t>
            </a:r>
            <a:r>
              <a:rPr lang="en-US" altLang="zh-CN" sz="1800" dirty="0">
                <a:latin typeface="Times New Roman" panose="02020603050405020304" pitchFamily="18" charset="0"/>
              </a:rPr>
              <a:t>if</a:t>
            </a:r>
            <a:r>
              <a:rPr lang="zh-CN" altLang="en-US" sz="1800" dirty="0">
                <a:latin typeface="Times New Roman" panose="02020603050405020304" pitchFamily="18" charset="0"/>
              </a:rPr>
              <a:t>后面实际可以跟任意一个可计算出结果的表达式，甚至可以直接用常量</a:t>
            </a:r>
            <a:r>
              <a:rPr lang="en-US" altLang="zh-CN" sz="1800" dirty="0">
                <a:latin typeface="Times New Roman" panose="02020603050405020304" pitchFamily="18" charset="0"/>
              </a:rPr>
              <a:t>0</a:t>
            </a:r>
            <a:r>
              <a:rPr lang="zh-CN" altLang="en-US" sz="1800" dirty="0">
                <a:latin typeface="Times New Roman" panose="02020603050405020304" pitchFamily="18" charset="0"/>
              </a:rPr>
              <a:t>代表逻辑假，用非</a:t>
            </a:r>
            <a:r>
              <a:rPr lang="en-US" altLang="zh-CN" sz="1800" dirty="0">
                <a:latin typeface="Times New Roman" panose="02020603050405020304" pitchFamily="18" charset="0"/>
              </a:rPr>
              <a:t>0</a:t>
            </a:r>
            <a:r>
              <a:rPr lang="zh-CN" altLang="en-US" sz="1800" dirty="0">
                <a:latin typeface="Times New Roman" panose="02020603050405020304" pitchFamily="18" charset="0"/>
              </a:rPr>
              <a:t>代表逻辑真。</a:t>
            </a:r>
          </a:p>
        </p:txBody>
      </p:sp>
      <p:sp>
        <p:nvSpPr>
          <p:cNvPr id="24" name="矩形: 圆角 23">
            <a:extLst>
              <a:ext uri="{FF2B5EF4-FFF2-40B4-BE49-F238E27FC236}">
                <a16:creationId xmlns:a16="http://schemas.microsoft.com/office/drawing/2014/main" id="{E7607DD1-1E0C-0704-9A18-34CBAD6DEA0A}"/>
              </a:ext>
            </a:extLst>
          </p:cNvPr>
          <p:cNvSpPr/>
          <p:nvPr/>
        </p:nvSpPr>
        <p:spPr>
          <a:xfrm>
            <a:off x="564027" y="1933489"/>
            <a:ext cx="2053120"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829AB907-90F7-A971-159C-8F88FB55834E}"/>
              </a:ext>
            </a:extLst>
          </p:cNvPr>
          <p:cNvSpPr txBox="1"/>
          <p:nvPr/>
        </p:nvSpPr>
        <p:spPr>
          <a:xfrm>
            <a:off x="468313" y="1628301"/>
            <a:ext cx="2298841"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zh-CN" altLang="en-US" sz="3200" b="1" dirty="0">
                <a:solidFill>
                  <a:srgbClr val="000000"/>
                </a:solidFill>
                <a:latin typeface="ui-sans-serif"/>
              </a:rPr>
              <a:t>基本</a:t>
            </a:r>
            <a:r>
              <a:rPr lang="en-US" altLang="zh-CN" sz="3200" b="1" dirty="0">
                <a:solidFill>
                  <a:srgbClr val="000000"/>
                </a:solidFill>
                <a:latin typeface="ui-sans-serif"/>
              </a:rPr>
              <a:t>if</a:t>
            </a:r>
            <a:r>
              <a:rPr lang="zh-CN" altLang="en-US" sz="3200" b="1" dirty="0">
                <a:solidFill>
                  <a:srgbClr val="000000"/>
                </a:solidFill>
                <a:latin typeface="ui-sans-serif"/>
              </a:rPr>
              <a:t>语句</a:t>
            </a:r>
            <a:endParaRPr lang="en-US" altLang="zh-CN" sz="3200" b="1" dirty="0">
              <a:solidFill>
                <a:srgbClr val="000000"/>
              </a:solidFill>
              <a:effectLst/>
              <a:latin typeface="ui-sans-serif"/>
            </a:endParaRPr>
          </a:p>
        </p:txBody>
      </p:sp>
      <p:grpSp>
        <p:nvGrpSpPr>
          <p:cNvPr id="28" name="组合 27">
            <a:extLst>
              <a:ext uri="{FF2B5EF4-FFF2-40B4-BE49-F238E27FC236}">
                <a16:creationId xmlns:a16="http://schemas.microsoft.com/office/drawing/2014/main" id="{9DDC3E26-12E6-F54B-6EDF-AE8463E59C68}"/>
              </a:ext>
            </a:extLst>
          </p:cNvPr>
          <p:cNvGrpSpPr/>
          <p:nvPr/>
        </p:nvGrpSpPr>
        <p:grpSpPr>
          <a:xfrm>
            <a:off x="3563092" y="2309782"/>
            <a:ext cx="3172230" cy="466787"/>
            <a:chOff x="3456412" y="1914351"/>
            <a:chExt cx="3172230" cy="466787"/>
          </a:xfrm>
        </p:grpSpPr>
        <p:sp>
          <p:nvSpPr>
            <p:cNvPr id="29" name="矩形: 圆角 28">
              <a:extLst>
                <a:ext uri="{FF2B5EF4-FFF2-40B4-BE49-F238E27FC236}">
                  <a16:creationId xmlns:a16="http://schemas.microsoft.com/office/drawing/2014/main" id="{DCA484F2-5AE6-1F72-F640-453E1CDFC63A}"/>
                </a:ext>
              </a:extLst>
            </p:cNvPr>
            <p:cNvSpPr/>
            <p:nvPr/>
          </p:nvSpPr>
          <p:spPr>
            <a:xfrm>
              <a:off x="3456412" y="1914351"/>
              <a:ext cx="3172230" cy="46678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CA4E11FD-14F0-B2F4-990B-495C7DA869D1}"/>
                </a:ext>
              </a:extLst>
            </p:cNvPr>
            <p:cNvSpPr txBox="1"/>
            <p:nvPr/>
          </p:nvSpPr>
          <p:spPr>
            <a:xfrm>
              <a:off x="3794760" y="1919411"/>
              <a:ext cx="2651759" cy="461665"/>
            </a:xfrm>
            <a:prstGeom prst="rect">
              <a:avLst/>
            </a:prstGeom>
            <a:noFill/>
          </p:spPr>
          <p:txBody>
            <a:bodyPr wrap="square">
              <a:spAutoFit/>
            </a:bodyPr>
            <a:lstStyle/>
            <a:p>
              <a:r>
                <a:rPr lang="en-US" altLang="zh-CN" sz="2400" b="1" dirty="0">
                  <a:solidFill>
                    <a:srgbClr val="7030A0"/>
                  </a:solidFill>
                  <a:latin typeface="Times New Roman" panose="02020603050405020304" pitchFamily="18" charset="0"/>
                </a:rPr>
                <a:t>if (</a:t>
              </a:r>
              <a:r>
                <a:rPr lang="zh-CN" altLang="en-US" sz="2400" b="1" dirty="0">
                  <a:solidFill>
                    <a:srgbClr val="7030A0"/>
                  </a:solidFill>
                  <a:latin typeface="Times New Roman" panose="02020603050405020304" pitchFamily="18" charset="0"/>
                </a:rPr>
                <a:t>表达式</a:t>
              </a:r>
              <a:r>
                <a:rPr lang="en-US" altLang="zh-CN" sz="2400" b="1" dirty="0">
                  <a:solidFill>
                    <a:srgbClr val="7030A0"/>
                  </a:solidFill>
                  <a:latin typeface="Times New Roman" panose="02020603050405020304" pitchFamily="18" charset="0"/>
                </a:rPr>
                <a:t>)  </a:t>
              </a:r>
              <a:r>
                <a:rPr lang="zh-CN" altLang="en-US" sz="2400" b="1" dirty="0">
                  <a:solidFill>
                    <a:srgbClr val="7030A0"/>
                  </a:solidFill>
                  <a:latin typeface="Times New Roman" panose="02020603050405020304" pitchFamily="18" charset="0"/>
                </a:rPr>
                <a:t>语句</a:t>
              </a:r>
              <a:r>
                <a:rPr lang="zh-CN" altLang="en-US" b="1" dirty="0">
                  <a:latin typeface="Times New Roman" panose="02020603050405020304" pitchFamily="18" charset="0"/>
                </a:rPr>
                <a:t>；</a:t>
              </a:r>
              <a:endParaRPr lang="zh-CN" altLang="en-US" sz="2400" dirty="0"/>
            </a:p>
          </p:txBody>
        </p:sp>
      </p:grpSp>
      <p:graphicFrame>
        <p:nvGraphicFramePr>
          <p:cNvPr id="4" name="Object 2">
            <a:extLst>
              <a:ext uri="{FF2B5EF4-FFF2-40B4-BE49-F238E27FC236}">
                <a16:creationId xmlns:a16="http://schemas.microsoft.com/office/drawing/2014/main" id="{7258B1AA-D776-536E-24E2-4EE825621449}"/>
              </a:ext>
            </a:extLst>
          </p:cNvPr>
          <p:cNvGraphicFramePr>
            <a:graphicFrameLocks/>
          </p:cNvGraphicFramePr>
          <p:nvPr>
            <p:extLst>
              <p:ext uri="{D42A27DB-BD31-4B8C-83A1-F6EECF244321}">
                <p14:modId xmlns:p14="http://schemas.microsoft.com/office/powerpoint/2010/main" val="3328783154"/>
              </p:ext>
            </p:extLst>
          </p:nvPr>
        </p:nvGraphicFramePr>
        <p:xfrm>
          <a:off x="8035708" y="3210421"/>
          <a:ext cx="2995613" cy="1655763"/>
        </p:xfrm>
        <a:graphic>
          <a:graphicData uri="http://schemas.openxmlformats.org/presentationml/2006/ole">
            <mc:AlternateContent xmlns:mc="http://schemas.openxmlformats.org/markup-compatibility/2006">
              <mc:Choice xmlns:v="urn:schemas-microsoft-com:vml" Requires="v">
                <p:oleObj r:id="rId3" imgW="2278380" imgH="1481328" progId="Word.Picture.8">
                  <p:embed/>
                </p:oleObj>
              </mc:Choice>
              <mc:Fallback>
                <p:oleObj r:id="rId3" imgW="2278380" imgH="1481328" progId="Word.Picture.8">
                  <p:embed/>
                  <p:pic>
                    <p:nvPicPr>
                      <p:cNvPr id="17" name="Object 2">
                        <a:extLst>
                          <a:ext uri="{FF2B5EF4-FFF2-40B4-BE49-F238E27FC236}">
                            <a16:creationId xmlns:a16="http://schemas.microsoft.com/office/drawing/2014/main" id="{D9A1AD52-B685-12C3-C0CB-F304363320F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708" y="3210421"/>
                        <a:ext cx="2995613"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5" name="Rectangle 13">
            <a:extLst>
              <a:ext uri="{FF2B5EF4-FFF2-40B4-BE49-F238E27FC236}">
                <a16:creationId xmlns:a16="http://schemas.microsoft.com/office/drawing/2014/main" id="{C1F711B5-290A-5D75-D078-A3250EECA438}"/>
              </a:ext>
            </a:extLst>
          </p:cNvPr>
          <p:cNvSpPr>
            <a:spLocks noChangeArrowheads="1"/>
          </p:cNvSpPr>
          <p:nvPr/>
        </p:nvSpPr>
        <p:spPr bwMode="auto">
          <a:xfrm>
            <a:off x="817028" y="3210421"/>
            <a:ext cx="5075237"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latin typeface="Times New Roman" panose="02020603050405020304" pitchFamily="18" charset="0"/>
              </a:rPr>
              <a:t>  </a:t>
            </a:r>
            <a:r>
              <a:rPr lang="en-US" altLang="zh-CN" sz="1800" dirty="0"/>
              <a:t>if (</a:t>
            </a:r>
            <a:r>
              <a:rPr lang="en-US" altLang="zh-CN" sz="1800" dirty="0" err="1"/>
              <a:t>i</a:t>
            </a:r>
            <a:r>
              <a:rPr lang="en-US" altLang="zh-CN" sz="1800" dirty="0"/>
              <a:t>&gt;10)    </a:t>
            </a:r>
            <a:r>
              <a:rPr lang="en-US" altLang="zh-CN" sz="1800" dirty="0" err="1"/>
              <a:t>i</a:t>
            </a:r>
            <a:r>
              <a:rPr lang="en-US" altLang="zh-CN" sz="1800" dirty="0"/>
              <a:t>=i-5;</a:t>
            </a:r>
          </a:p>
          <a:p>
            <a:pPr>
              <a:spcBef>
                <a:spcPct val="0"/>
              </a:spcBef>
              <a:buClrTx/>
              <a:buSzTx/>
              <a:buFontTx/>
              <a:buNone/>
            </a:pPr>
            <a:r>
              <a:rPr lang="en-US" altLang="zh-CN" sz="1800" dirty="0"/>
              <a:t>  </a:t>
            </a:r>
            <a:r>
              <a:rPr lang="en-US" altLang="zh-CN" sz="1800" dirty="0" err="1"/>
              <a:t>cout</a:t>
            </a:r>
            <a:r>
              <a:rPr lang="en-US" altLang="zh-CN" sz="1800" dirty="0"/>
              <a:t>&lt;&lt;</a:t>
            </a:r>
            <a:r>
              <a:rPr lang="en-US" altLang="zh-CN" sz="1800" dirty="0" err="1"/>
              <a:t>i</a:t>
            </a:r>
            <a:r>
              <a:rPr lang="en-US" altLang="zh-CN" sz="1800" dirty="0"/>
              <a:t>&lt;&lt;</a:t>
            </a:r>
            <a:r>
              <a:rPr lang="en-US" altLang="zh-CN" sz="1800" dirty="0" err="1"/>
              <a:t>endl</a:t>
            </a:r>
            <a:r>
              <a:rPr lang="en-US" altLang="zh-CN" sz="1800" dirty="0"/>
              <a:t>; </a:t>
            </a:r>
          </a:p>
        </p:txBody>
      </p:sp>
      <p:sp>
        <p:nvSpPr>
          <p:cNvPr id="6" name="Rectangle 15">
            <a:extLst>
              <a:ext uri="{FF2B5EF4-FFF2-40B4-BE49-F238E27FC236}">
                <a16:creationId xmlns:a16="http://schemas.microsoft.com/office/drawing/2014/main" id="{EDD6E63E-CE98-62CD-2781-0EDEC68593C7}"/>
              </a:ext>
            </a:extLst>
          </p:cNvPr>
          <p:cNvSpPr>
            <a:spLocks noChangeArrowheads="1"/>
          </p:cNvSpPr>
          <p:nvPr/>
        </p:nvSpPr>
        <p:spPr bwMode="auto">
          <a:xfrm>
            <a:off x="745590" y="3992019"/>
            <a:ext cx="7628790"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SzTx/>
              <a:buFontTx/>
              <a:buNone/>
            </a:pPr>
            <a:r>
              <a:rPr lang="en-US" altLang="zh-CN" sz="1800" dirty="0"/>
              <a:t>       </a:t>
            </a:r>
            <a:r>
              <a:rPr lang="zh-CN" altLang="en-US" sz="1800" dirty="0"/>
              <a:t>执行过程为：先对</a:t>
            </a:r>
            <a:r>
              <a:rPr lang="en-US" altLang="zh-CN" sz="1800" dirty="0" err="1"/>
              <a:t>i</a:t>
            </a:r>
            <a:r>
              <a:rPr lang="zh-CN" altLang="en-US" sz="1800" dirty="0"/>
              <a:t>的值进行判断；如果</a:t>
            </a:r>
            <a:r>
              <a:rPr lang="en-US" altLang="zh-CN" sz="1800" dirty="0" err="1"/>
              <a:t>i</a:t>
            </a:r>
            <a:r>
              <a:rPr lang="zh-CN" altLang="en-US" sz="1800" dirty="0"/>
              <a:t>的值大于</a:t>
            </a:r>
            <a:r>
              <a:rPr lang="en-US" altLang="zh-CN" sz="1800" dirty="0"/>
              <a:t>10</a:t>
            </a:r>
            <a:r>
              <a:rPr lang="zh-CN" altLang="en-US" sz="1800" dirty="0"/>
              <a:t>，则将</a:t>
            </a:r>
            <a:r>
              <a:rPr lang="en-US" altLang="zh-CN" sz="1800" dirty="0" err="1"/>
              <a:t>i</a:t>
            </a:r>
            <a:r>
              <a:rPr lang="zh-CN" altLang="en-US" sz="1800" dirty="0"/>
              <a:t>的值减</a:t>
            </a:r>
            <a:r>
              <a:rPr lang="en-US" altLang="zh-CN" sz="1800" dirty="0"/>
              <a:t>5</a:t>
            </a:r>
            <a:r>
              <a:rPr lang="zh-CN" altLang="en-US" sz="1800" dirty="0"/>
              <a:t>，然后输出；否则直接输出</a:t>
            </a:r>
            <a:r>
              <a:rPr lang="en-US" altLang="zh-CN" sz="1800" dirty="0" err="1"/>
              <a:t>i</a:t>
            </a:r>
            <a:r>
              <a:rPr lang="zh-CN" altLang="en-US" sz="1800" dirty="0"/>
              <a:t>的值。 </a:t>
            </a:r>
          </a:p>
        </p:txBody>
      </p:sp>
      <p:sp>
        <p:nvSpPr>
          <p:cNvPr id="10" name="core goal bar">
            <a:extLst>
              <a:ext uri="{FF2B5EF4-FFF2-40B4-BE49-F238E27FC236}">
                <a16:creationId xmlns:a16="http://schemas.microsoft.com/office/drawing/2014/main" id="{38A0BAAA-68A0-FA67-EBD5-0782A9A270EC}"/>
              </a:ext>
            </a:extLst>
          </p:cNvPr>
          <p:cNvSpPr/>
          <p:nvPr/>
        </p:nvSpPr>
        <p:spPr>
          <a:xfrm>
            <a:off x="1131154" y="5229699"/>
            <a:ext cx="702224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11" name="组合 10">
            <a:extLst>
              <a:ext uri="{FF2B5EF4-FFF2-40B4-BE49-F238E27FC236}">
                <a16:creationId xmlns:a16="http://schemas.microsoft.com/office/drawing/2014/main" id="{4711B4DF-5511-E7B8-B289-3C34E58D9B08}"/>
              </a:ext>
            </a:extLst>
          </p:cNvPr>
          <p:cNvGrpSpPr/>
          <p:nvPr/>
        </p:nvGrpSpPr>
        <p:grpSpPr>
          <a:xfrm>
            <a:off x="1417693" y="4859344"/>
            <a:ext cx="1004899" cy="969673"/>
            <a:chOff x="2265918" y="5437179"/>
            <a:chExt cx="599478" cy="578464"/>
          </a:xfrm>
        </p:grpSpPr>
        <p:sp>
          <p:nvSpPr>
            <p:cNvPr id="12" name="椭圆 11">
              <a:extLst>
                <a:ext uri="{FF2B5EF4-FFF2-40B4-BE49-F238E27FC236}">
                  <a16:creationId xmlns:a16="http://schemas.microsoft.com/office/drawing/2014/main" id="{36C7E88D-164B-455B-994D-06DED908C857}"/>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4" name="图形 13">
              <a:extLst>
                <a:ext uri="{FF2B5EF4-FFF2-40B4-BE49-F238E27FC236}">
                  <a16:creationId xmlns:a16="http://schemas.microsoft.com/office/drawing/2014/main" id="{5132FB5C-BC09-18B2-3962-E0A1B72CB3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890438">
              <a:off x="2265918" y="5437179"/>
              <a:ext cx="599478" cy="578464"/>
            </a:xfrm>
            <a:prstGeom prst="rect">
              <a:avLst/>
            </a:prstGeom>
          </p:spPr>
        </p:pic>
      </p:grpSp>
      <p:sp>
        <p:nvSpPr>
          <p:cNvPr id="15" name="文本框 14">
            <a:extLst>
              <a:ext uri="{FF2B5EF4-FFF2-40B4-BE49-F238E27FC236}">
                <a16:creationId xmlns:a16="http://schemas.microsoft.com/office/drawing/2014/main" id="{C02FAD60-A91D-3435-76CB-833A66BECB23}"/>
              </a:ext>
            </a:extLst>
          </p:cNvPr>
          <p:cNvSpPr txBox="1"/>
          <p:nvPr/>
        </p:nvSpPr>
        <p:spPr>
          <a:xfrm>
            <a:off x="2709131" y="5301057"/>
            <a:ext cx="5981897" cy="646331"/>
          </a:xfrm>
          <a:prstGeom prst="rect">
            <a:avLst/>
          </a:prstGeom>
          <a:noFill/>
        </p:spPr>
        <p:txBody>
          <a:bodyPr wrap="square">
            <a:spAutoFit/>
          </a:bodyPr>
          <a:lstStyle/>
          <a:p>
            <a:pPr>
              <a:spcBef>
                <a:spcPct val="0"/>
              </a:spcBef>
              <a:buClr>
                <a:srgbClr val="FF0000"/>
              </a:buClr>
              <a:buSzTx/>
            </a:pPr>
            <a:r>
              <a:rPr lang="zh-CN" altLang="en-US" dirty="0">
                <a:latin typeface="楷体_GB2312" pitchFamily="49" charset="-122"/>
                <a:ea typeface="楷体_GB2312" pitchFamily="49" charset="-122"/>
              </a:rPr>
              <a:t>关系表达式两边的括号必不可少。</a:t>
            </a:r>
          </a:p>
          <a:p>
            <a:pPr>
              <a:spcBef>
                <a:spcPct val="0"/>
              </a:spcBef>
              <a:buClr>
                <a:srgbClr val="FF0000"/>
              </a:buClr>
              <a:buSzTx/>
            </a:pPr>
            <a:r>
              <a:rPr lang="zh-CN" altLang="en-US" dirty="0">
                <a:latin typeface="楷体_GB2312" pitchFamily="49" charset="-122"/>
                <a:ea typeface="楷体_GB2312" pitchFamily="49" charset="-122"/>
              </a:rPr>
              <a:t>不要将关系表达式误写成赋值表达式</a:t>
            </a:r>
            <a:r>
              <a:rPr lang="zh-CN" altLang="en-US" dirty="0"/>
              <a:t>。</a:t>
            </a:r>
          </a:p>
        </p:txBody>
      </p:sp>
    </p:spTree>
    <p:extLst>
      <p:ext uri="{BB962C8B-B14F-4D97-AF65-F5344CB8AC3E}">
        <p14:creationId xmlns:p14="http://schemas.microsoft.com/office/powerpoint/2010/main" val="361624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6"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16F71-C11E-B954-4868-00B6C9DAF8B9}"/>
            </a:ext>
          </a:extLst>
        </p:cNvPr>
        <p:cNvGrpSpPr/>
        <p:nvPr/>
      </p:nvGrpSpPr>
      <p:grpSpPr>
        <a:xfrm>
          <a:off x="0" y="0"/>
          <a:ext cx="0" cy="0"/>
          <a:chOff x="0" y="0"/>
          <a:chExt cx="0" cy="0"/>
        </a:xfrm>
      </p:grpSpPr>
      <p:sp>
        <p:nvSpPr>
          <p:cNvPr id="4" name="Rectangle 6">
            <a:extLst>
              <a:ext uri="{FF2B5EF4-FFF2-40B4-BE49-F238E27FC236}">
                <a16:creationId xmlns:a16="http://schemas.microsoft.com/office/drawing/2014/main" id="{52561978-D62F-A012-1B38-8CEB2E7FADB6}"/>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0">
            <a:extLst>
              <a:ext uri="{FF2B5EF4-FFF2-40B4-BE49-F238E27FC236}">
                <a16:creationId xmlns:a16="http://schemas.microsoft.com/office/drawing/2014/main" id="{3609A338-FD15-D155-978E-0C2F5C2E8214}"/>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12">
            <a:extLst>
              <a:ext uri="{FF2B5EF4-FFF2-40B4-BE49-F238E27FC236}">
                <a16:creationId xmlns:a16="http://schemas.microsoft.com/office/drawing/2014/main" id="{A21F9859-14F2-8FC2-87C5-B8F635B5CCF0}"/>
              </a:ext>
            </a:extLst>
          </p:cNvPr>
          <p:cNvSpPr>
            <a:spLocks noChangeArrowheads="1"/>
          </p:cNvSpPr>
          <p:nvPr/>
        </p:nvSpPr>
        <p:spPr bwMode="auto">
          <a:xfrm>
            <a:off x="3306963" y="4294460"/>
            <a:ext cx="3371849"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latin typeface="Times New Roman" panose="02020603050405020304" pitchFamily="18" charset="0"/>
              </a:rPr>
              <a:t>  </a:t>
            </a:r>
            <a:r>
              <a:rPr lang="en-US" altLang="zh-CN" sz="1800" dirty="0"/>
              <a:t>if (x&gt;y)  </a:t>
            </a:r>
            <a:r>
              <a:rPr lang="en-US" altLang="zh-CN" sz="1800" dirty="0" err="1"/>
              <a:t>cout</a:t>
            </a:r>
            <a:r>
              <a:rPr lang="en-US" altLang="zh-CN" sz="1800" dirty="0"/>
              <a:t>&lt;&lt;x&lt;&lt;</a:t>
            </a:r>
            <a:r>
              <a:rPr lang="en-US" altLang="zh-CN" sz="1800" dirty="0" err="1"/>
              <a:t>endl</a:t>
            </a:r>
            <a:r>
              <a:rPr lang="en-US" altLang="zh-CN" sz="1800" dirty="0"/>
              <a:t>;</a:t>
            </a:r>
          </a:p>
          <a:p>
            <a:pPr>
              <a:spcBef>
                <a:spcPct val="0"/>
              </a:spcBef>
              <a:buClrTx/>
              <a:buSzTx/>
              <a:buFontTx/>
              <a:buNone/>
            </a:pPr>
            <a:r>
              <a:rPr lang="en-US" altLang="zh-CN" sz="1800" dirty="0"/>
              <a:t>  else </a:t>
            </a:r>
            <a:r>
              <a:rPr lang="en-US" altLang="zh-CN" sz="1800" dirty="0" err="1"/>
              <a:t>cout</a:t>
            </a:r>
            <a:r>
              <a:rPr lang="en-US" altLang="zh-CN" sz="1800" dirty="0"/>
              <a:t>&lt;&lt;y&lt;&lt;</a:t>
            </a:r>
            <a:r>
              <a:rPr lang="en-US" altLang="zh-CN" sz="1800" dirty="0" err="1"/>
              <a:t>endl</a:t>
            </a:r>
            <a:r>
              <a:rPr lang="en-US" altLang="zh-CN" sz="1800" dirty="0"/>
              <a:t>; </a:t>
            </a:r>
          </a:p>
        </p:txBody>
      </p:sp>
      <p:sp>
        <p:nvSpPr>
          <p:cNvPr id="15" name="Rectangle 13">
            <a:extLst>
              <a:ext uri="{FF2B5EF4-FFF2-40B4-BE49-F238E27FC236}">
                <a16:creationId xmlns:a16="http://schemas.microsoft.com/office/drawing/2014/main" id="{9C2E7651-5599-3025-7B07-A16E2922F6A6}"/>
              </a:ext>
            </a:extLst>
          </p:cNvPr>
          <p:cNvSpPr>
            <a:spLocks noChangeArrowheads="1"/>
          </p:cNvSpPr>
          <p:nvPr/>
        </p:nvSpPr>
        <p:spPr bwMode="auto">
          <a:xfrm>
            <a:off x="539750" y="3523401"/>
            <a:ext cx="8725694"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SzTx/>
              <a:buFontTx/>
              <a:buNone/>
            </a:pPr>
            <a:r>
              <a:rPr lang="zh-CN" altLang="en-US" sz="1800" dirty="0"/>
              <a:t>    首先计算表达式的值，如果表达式的值为真，则执行语句</a:t>
            </a:r>
            <a:r>
              <a:rPr lang="en-US" altLang="zh-CN" sz="1800" dirty="0"/>
              <a:t>1</a:t>
            </a:r>
            <a:r>
              <a:rPr lang="zh-CN" altLang="en-US" sz="1800" dirty="0"/>
              <a:t>；否则就执行语句</a:t>
            </a:r>
            <a:r>
              <a:rPr lang="en-US" altLang="zh-CN" sz="1800" dirty="0"/>
              <a:t>2</a:t>
            </a:r>
            <a:r>
              <a:rPr lang="zh-CN" altLang="en-US" sz="1800" dirty="0"/>
              <a:t>。流程如右图所示。通常，将前者叫做</a:t>
            </a:r>
            <a:r>
              <a:rPr lang="en-US" altLang="zh-CN" sz="1800" dirty="0"/>
              <a:t>if</a:t>
            </a:r>
            <a:r>
              <a:rPr lang="zh-CN" altLang="en-US" sz="1800" dirty="0"/>
              <a:t>分支，将后者叫做</a:t>
            </a:r>
            <a:r>
              <a:rPr lang="en-US" altLang="zh-CN" sz="1800" dirty="0"/>
              <a:t>else</a:t>
            </a:r>
            <a:r>
              <a:rPr lang="zh-CN" altLang="en-US" sz="1800" dirty="0"/>
              <a:t>分支。 </a:t>
            </a:r>
          </a:p>
        </p:txBody>
      </p:sp>
      <p:graphicFrame>
        <p:nvGraphicFramePr>
          <p:cNvPr id="19" name="Object 2">
            <a:extLst>
              <a:ext uri="{FF2B5EF4-FFF2-40B4-BE49-F238E27FC236}">
                <a16:creationId xmlns:a16="http://schemas.microsoft.com/office/drawing/2014/main" id="{8FEC56C8-464E-CC39-CFC8-C029BBBB37E4}"/>
              </a:ext>
            </a:extLst>
          </p:cNvPr>
          <p:cNvGraphicFramePr>
            <a:graphicFrameLocks/>
          </p:cNvGraphicFramePr>
          <p:nvPr>
            <p:extLst>
              <p:ext uri="{D42A27DB-BD31-4B8C-83A1-F6EECF244321}">
                <p14:modId xmlns:p14="http://schemas.microsoft.com/office/powerpoint/2010/main" val="2310933049"/>
              </p:ext>
            </p:extLst>
          </p:nvPr>
        </p:nvGraphicFramePr>
        <p:xfrm>
          <a:off x="8542887" y="1636459"/>
          <a:ext cx="2586038" cy="1677987"/>
        </p:xfrm>
        <a:graphic>
          <a:graphicData uri="http://schemas.openxmlformats.org/presentationml/2006/ole">
            <mc:AlternateContent xmlns:mc="http://schemas.openxmlformats.org/markup-compatibility/2006">
              <mc:Choice xmlns:v="urn:schemas-microsoft-com:vml" Requires="v">
                <p:oleObj r:id="rId3" imgW="2278380" imgH="1481328" progId="Word.Picture.8">
                  <p:embed/>
                </p:oleObj>
              </mc:Choice>
              <mc:Fallback>
                <p:oleObj r:id="rId3" imgW="2278380" imgH="1481328" progId="Word.Picture.8">
                  <p:embed/>
                  <p:pic>
                    <p:nvPicPr>
                      <p:cNvPr id="52235" name="Object 2">
                        <a:extLst>
                          <a:ext uri="{FF2B5EF4-FFF2-40B4-BE49-F238E27FC236}">
                            <a16:creationId xmlns:a16="http://schemas.microsoft.com/office/drawing/2014/main" id="{6FD500B0-0C04-8A44-0503-D5BC3B94D0E8}"/>
                          </a:ext>
                        </a:extLst>
                      </p:cNvPr>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2887" y="1636459"/>
                        <a:ext cx="2586038"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0" name="文本框 19">
            <a:extLst>
              <a:ext uri="{FF2B5EF4-FFF2-40B4-BE49-F238E27FC236}">
                <a16:creationId xmlns:a16="http://schemas.microsoft.com/office/drawing/2014/main" id="{29169BDE-80B6-7A2B-5FFA-576EDB2B3E8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if</a:t>
            </a:r>
            <a:r>
              <a:rPr lang="zh-CN" altLang="en-US" sz="3200" b="1" dirty="0">
                <a:latin typeface="微软雅黑" panose="020B0503020204020204" pitchFamily="34" charset="-122"/>
                <a:ea typeface="微软雅黑" panose="020B0503020204020204" pitchFamily="34" charset="-122"/>
                <a:cs typeface="+mj-cs"/>
              </a:rPr>
              <a:t>判断</a:t>
            </a:r>
          </a:p>
        </p:txBody>
      </p:sp>
      <p:sp>
        <p:nvSpPr>
          <p:cNvPr id="21" name="矩形: 圆角 20">
            <a:extLst>
              <a:ext uri="{FF2B5EF4-FFF2-40B4-BE49-F238E27FC236}">
                <a16:creationId xmlns:a16="http://schemas.microsoft.com/office/drawing/2014/main" id="{A7BFDC6E-58F6-65A4-DC79-D8F79E750EE8}"/>
              </a:ext>
            </a:extLst>
          </p:cNvPr>
          <p:cNvSpPr/>
          <p:nvPr/>
        </p:nvSpPr>
        <p:spPr>
          <a:xfrm>
            <a:off x="635464" y="1325562"/>
            <a:ext cx="2053120"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C30E04CC-E4F8-2A1A-0842-657505EA0952}"/>
              </a:ext>
            </a:extLst>
          </p:cNvPr>
          <p:cNvSpPr txBox="1"/>
          <p:nvPr/>
        </p:nvSpPr>
        <p:spPr>
          <a:xfrm>
            <a:off x="539750" y="1020374"/>
            <a:ext cx="2298841"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zh-CN" altLang="en-US" sz="3200" b="1" dirty="0">
                <a:solidFill>
                  <a:srgbClr val="000000"/>
                </a:solidFill>
                <a:latin typeface="ui-sans-serif"/>
              </a:rPr>
              <a:t>完整</a:t>
            </a:r>
            <a:r>
              <a:rPr lang="en-US" altLang="zh-CN" sz="3200" b="1" dirty="0">
                <a:solidFill>
                  <a:srgbClr val="000000"/>
                </a:solidFill>
                <a:latin typeface="ui-sans-serif"/>
              </a:rPr>
              <a:t>if</a:t>
            </a:r>
            <a:r>
              <a:rPr lang="zh-CN" altLang="en-US" sz="3200" b="1" dirty="0">
                <a:solidFill>
                  <a:srgbClr val="000000"/>
                </a:solidFill>
                <a:latin typeface="ui-sans-serif"/>
              </a:rPr>
              <a:t>语句</a:t>
            </a:r>
            <a:endParaRPr lang="en-US" altLang="zh-CN" sz="3200" b="1" dirty="0">
              <a:solidFill>
                <a:srgbClr val="000000"/>
              </a:solidFill>
              <a:effectLst/>
              <a:latin typeface="ui-sans-serif"/>
            </a:endParaRPr>
          </a:p>
        </p:txBody>
      </p:sp>
      <p:sp>
        <p:nvSpPr>
          <p:cNvPr id="23" name="Rectangle 9">
            <a:extLst>
              <a:ext uri="{FF2B5EF4-FFF2-40B4-BE49-F238E27FC236}">
                <a16:creationId xmlns:a16="http://schemas.microsoft.com/office/drawing/2014/main" id="{A577C302-092F-B808-23C8-58263DEF2DFE}"/>
              </a:ext>
            </a:extLst>
          </p:cNvPr>
          <p:cNvSpPr>
            <a:spLocks noChangeArrowheads="1"/>
          </p:cNvSpPr>
          <p:nvPr/>
        </p:nvSpPr>
        <p:spPr bwMode="auto">
          <a:xfrm>
            <a:off x="664674" y="1677243"/>
            <a:ext cx="1499502"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一般形式：</a:t>
            </a:r>
          </a:p>
        </p:txBody>
      </p:sp>
      <p:grpSp>
        <p:nvGrpSpPr>
          <p:cNvPr id="24" name="组合 23">
            <a:extLst>
              <a:ext uri="{FF2B5EF4-FFF2-40B4-BE49-F238E27FC236}">
                <a16:creationId xmlns:a16="http://schemas.microsoft.com/office/drawing/2014/main" id="{0B227CC7-E499-BE6C-0E5C-4C5A0CF83349}"/>
              </a:ext>
            </a:extLst>
          </p:cNvPr>
          <p:cNvGrpSpPr/>
          <p:nvPr/>
        </p:nvGrpSpPr>
        <p:grpSpPr>
          <a:xfrm>
            <a:off x="3380490" y="1481010"/>
            <a:ext cx="4793351" cy="1865112"/>
            <a:chOff x="3618987" y="1839403"/>
            <a:chExt cx="3220864" cy="1865112"/>
          </a:xfrm>
        </p:grpSpPr>
        <p:sp>
          <p:nvSpPr>
            <p:cNvPr id="25" name="矩形: 圆角 24">
              <a:extLst>
                <a:ext uri="{FF2B5EF4-FFF2-40B4-BE49-F238E27FC236}">
                  <a16:creationId xmlns:a16="http://schemas.microsoft.com/office/drawing/2014/main" id="{7DAE6E23-BF01-ED52-0DEC-6758CDD7CC47}"/>
                </a:ext>
              </a:extLst>
            </p:cNvPr>
            <p:cNvSpPr/>
            <p:nvPr/>
          </p:nvSpPr>
          <p:spPr>
            <a:xfrm>
              <a:off x="3618987" y="1839403"/>
              <a:ext cx="2260894" cy="182528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E486D3BA-483B-2195-4945-B7FE16FDA484}"/>
                </a:ext>
              </a:extLst>
            </p:cNvPr>
            <p:cNvSpPr txBox="1"/>
            <p:nvPr/>
          </p:nvSpPr>
          <p:spPr>
            <a:xfrm>
              <a:off x="3794760" y="1919411"/>
              <a:ext cx="3045091" cy="1785104"/>
            </a:xfrm>
            <a:prstGeom prst="rect">
              <a:avLst/>
            </a:prstGeom>
            <a:noFill/>
          </p:spPr>
          <p:txBody>
            <a:bodyPr wrap="square">
              <a:spAutoFit/>
            </a:bodyPr>
            <a:lstStyle/>
            <a:p>
              <a:r>
                <a:rPr lang="en-US" altLang="zh-CN" b="1" dirty="0">
                  <a:solidFill>
                    <a:srgbClr val="7030A0"/>
                  </a:solidFill>
                  <a:latin typeface="Times New Roman" panose="02020603050405020304" pitchFamily="18" charset="0"/>
                </a:rPr>
                <a:t>if ( </a:t>
              </a:r>
              <a:r>
                <a:rPr lang="zh-CN" altLang="en-US" b="1" dirty="0">
                  <a:solidFill>
                    <a:srgbClr val="7030A0"/>
                  </a:solidFill>
                  <a:latin typeface="Times New Roman" panose="02020603050405020304" pitchFamily="18" charset="0"/>
                </a:rPr>
                <a:t>表达式</a:t>
              </a:r>
              <a:r>
                <a:rPr lang="en-US" altLang="zh-CN" b="1" dirty="0">
                  <a:solidFill>
                    <a:srgbClr val="7030A0"/>
                  </a:solidFill>
                  <a:latin typeface="Times New Roman" panose="02020603050405020304" pitchFamily="18" charset="0"/>
                </a:rPr>
                <a:t>) {</a:t>
              </a:r>
            </a:p>
            <a:p>
              <a:r>
                <a:rPr lang="en-US" altLang="zh-CN" b="1" dirty="0">
                  <a:solidFill>
                    <a:srgbClr val="7030A0"/>
                  </a:solidFill>
                  <a:latin typeface="Times New Roman" panose="02020603050405020304" pitchFamily="18" charset="0"/>
                </a:rPr>
                <a:t>      </a:t>
              </a:r>
              <a:r>
                <a:rPr lang="zh-CN" altLang="en-US" b="1" dirty="0">
                  <a:solidFill>
                    <a:srgbClr val="7030A0"/>
                  </a:solidFill>
                  <a:latin typeface="Times New Roman" panose="02020603050405020304" pitchFamily="18" charset="0"/>
                </a:rPr>
                <a:t>语句</a:t>
              </a:r>
              <a:r>
                <a:rPr lang="en-US" altLang="zh-CN" b="1" dirty="0">
                  <a:solidFill>
                    <a:srgbClr val="7030A0"/>
                  </a:solidFill>
                  <a:latin typeface="Times New Roman" panose="02020603050405020304" pitchFamily="18" charset="0"/>
                </a:rPr>
                <a:t>1</a:t>
              </a:r>
              <a:r>
                <a:rPr lang="zh-CN" altLang="en-US" sz="1400" b="1" dirty="0">
                  <a:solidFill>
                    <a:srgbClr val="7030A0"/>
                  </a:solidFill>
                  <a:latin typeface="Times New Roman" panose="02020603050405020304" pitchFamily="18" charset="0"/>
                </a:rPr>
                <a:t>；</a:t>
              </a:r>
              <a:r>
                <a:rPr lang="en-US" altLang="zh-CN" sz="1400" dirty="0">
                  <a:solidFill>
                    <a:schemeClr val="accent6">
                      <a:lumMod val="75000"/>
                    </a:schemeClr>
                  </a:solidFill>
                </a:rPr>
                <a:t>//</a:t>
              </a:r>
              <a:r>
                <a:rPr lang="zh-CN" altLang="zh-CN" sz="1400" dirty="0">
                  <a:solidFill>
                    <a:schemeClr val="accent6">
                      <a:lumMod val="75000"/>
                    </a:schemeClr>
                  </a:solidFill>
                </a:rPr>
                <a:t>条件为true执行</a:t>
              </a:r>
              <a:endParaRPr lang="en-US" altLang="zh-CN" sz="1400" b="1" dirty="0">
                <a:solidFill>
                  <a:schemeClr val="accent6">
                    <a:lumMod val="75000"/>
                  </a:schemeClr>
                </a:solidFill>
                <a:latin typeface="Times New Roman" panose="02020603050405020304" pitchFamily="18" charset="0"/>
              </a:endParaRPr>
            </a:p>
            <a:p>
              <a:r>
                <a:rPr lang="en-US" altLang="zh-CN" b="1" dirty="0">
                  <a:solidFill>
                    <a:srgbClr val="7030A0"/>
                  </a:solidFill>
                  <a:latin typeface="Times New Roman" panose="02020603050405020304" pitchFamily="18" charset="0"/>
                </a:rPr>
                <a:t>}</a:t>
              </a:r>
              <a:endParaRPr lang="zh-CN" altLang="en-US" b="1" dirty="0">
                <a:solidFill>
                  <a:srgbClr val="7030A0"/>
                </a:solidFill>
                <a:latin typeface="Times New Roman" panose="02020603050405020304" pitchFamily="18" charset="0"/>
              </a:endParaRPr>
            </a:p>
            <a:p>
              <a:r>
                <a:rPr lang="en-US" altLang="zh-CN" b="1" dirty="0">
                  <a:solidFill>
                    <a:srgbClr val="7030A0"/>
                  </a:solidFill>
                  <a:latin typeface="Times New Roman" panose="02020603050405020304" pitchFamily="18" charset="0"/>
                </a:rPr>
                <a:t>else{  </a:t>
              </a:r>
            </a:p>
            <a:p>
              <a:r>
                <a:rPr lang="zh-CN" altLang="en-US" b="1" dirty="0">
                  <a:solidFill>
                    <a:srgbClr val="7030A0"/>
                  </a:solidFill>
                  <a:latin typeface="Times New Roman" panose="02020603050405020304" pitchFamily="18" charset="0"/>
                </a:rPr>
                <a:t>       语句</a:t>
              </a:r>
              <a:r>
                <a:rPr lang="en-US" altLang="zh-CN" b="1" dirty="0">
                  <a:solidFill>
                    <a:srgbClr val="7030A0"/>
                  </a:solidFill>
                  <a:latin typeface="Times New Roman" panose="02020603050405020304" pitchFamily="18" charset="0"/>
                </a:rPr>
                <a:t>2</a:t>
              </a:r>
              <a:r>
                <a:rPr lang="zh-CN" altLang="en-US" b="1" dirty="0">
                  <a:solidFill>
                    <a:srgbClr val="7030A0"/>
                  </a:solidFill>
                  <a:latin typeface="Times New Roman" panose="02020603050405020304" pitchFamily="18" charset="0"/>
                </a:rPr>
                <a:t>；</a:t>
              </a:r>
              <a:r>
                <a:rPr kumimoji="0" lang="en-US" altLang="zh-CN" sz="1400" b="0" i="0" u="none" strike="noStrike" kern="1200" cap="none" spc="0" normalizeH="0" baseline="0" noProof="0" dirty="0">
                  <a:ln>
                    <a:noFill/>
                  </a:ln>
                  <a:solidFill>
                    <a:srgbClr val="70AD47">
                      <a:lumMod val="75000"/>
                    </a:srgbClr>
                  </a:solidFill>
                  <a:effectLst/>
                  <a:uLnTx/>
                  <a:uFillTx/>
                  <a:latin typeface="等线" panose="020F0502020204030204"/>
                  <a:ea typeface="等线" panose="02010600030101010101" pitchFamily="2" charset="-122"/>
                  <a:cs typeface="+mn-cs"/>
                </a:rPr>
                <a:t> //</a:t>
              </a:r>
              <a:r>
                <a:rPr kumimoji="0" lang="zh-CN" altLang="zh-CN" sz="1400" b="0" i="0" u="none" strike="noStrike" kern="1200" cap="none" spc="0" normalizeH="0" baseline="0" noProof="0" dirty="0">
                  <a:ln>
                    <a:noFill/>
                  </a:ln>
                  <a:solidFill>
                    <a:srgbClr val="70AD47">
                      <a:lumMod val="75000"/>
                    </a:srgbClr>
                  </a:solidFill>
                  <a:effectLst/>
                  <a:uLnTx/>
                  <a:uFillTx/>
                  <a:latin typeface="等线" panose="020F0502020204030204"/>
                  <a:ea typeface="等线" panose="02010600030101010101" pitchFamily="2" charset="-122"/>
                  <a:cs typeface="+mn-cs"/>
                </a:rPr>
                <a:t>条件为</a:t>
              </a:r>
              <a:r>
                <a:rPr kumimoji="0" lang="en-US" altLang="zh-CN" sz="1400" b="0" i="0" u="none" strike="noStrike" kern="1200" cap="none" spc="0" normalizeH="0" baseline="0" noProof="0" dirty="0">
                  <a:ln>
                    <a:noFill/>
                  </a:ln>
                  <a:solidFill>
                    <a:srgbClr val="70AD47">
                      <a:lumMod val="75000"/>
                    </a:srgbClr>
                  </a:solidFill>
                  <a:effectLst/>
                  <a:uLnTx/>
                  <a:uFillTx/>
                  <a:latin typeface="等线" panose="020F0502020204030204"/>
                  <a:ea typeface="等线" panose="02010600030101010101" pitchFamily="2" charset="-122"/>
                  <a:cs typeface="+mn-cs"/>
                </a:rPr>
                <a:t>false</a:t>
              </a:r>
              <a:r>
                <a:rPr kumimoji="0" lang="zh-CN" altLang="zh-CN" sz="1400" b="0" i="0" u="none" strike="noStrike" kern="1200" cap="none" spc="0" normalizeH="0" baseline="0" noProof="0" dirty="0">
                  <a:ln>
                    <a:noFill/>
                  </a:ln>
                  <a:solidFill>
                    <a:srgbClr val="70AD47">
                      <a:lumMod val="75000"/>
                    </a:srgbClr>
                  </a:solidFill>
                  <a:effectLst/>
                  <a:uLnTx/>
                  <a:uFillTx/>
                  <a:latin typeface="等线" panose="020F0502020204030204"/>
                  <a:ea typeface="等线" panose="02010600030101010101" pitchFamily="2" charset="-122"/>
                  <a:cs typeface="+mn-cs"/>
                </a:rPr>
                <a:t>执行</a:t>
              </a:r>
              <a:endParaRPr lang="en-US" altLang="zh-CN" b="1" dirty="0">
                <a:solidFill>
                  <a:srgbClr val="7030A0"/>
                </a:solidFill>
                <a:latin typeface="Times New Roman" panose="02020603050405020304" pitchFamily="18" charset="0"/>
              </a:endParaRPr>
            </a:p>
            <a:p>
              <a:r>
                <a:rPr lang="en-US" altLang="zh-CN" b="1" dirty="0">
                  <a:solidFill>
                    <a:srgbClr val="7030A0"/>
                  </a:solidFill>
                  <a:latin typeface="Times New Roman" panose="02020603050405020304" pitchFamily="18" charset="0"/>
                </a:rPr>
                <a:t>}</a:t>
              </a:r>
              <a:endParaRPr lang="zh-CN" altLang="en-US" b="1" dirty="0">
                <a:solidFill>
                  <a:srgbClr val="7030A0"/>
                </a:solidFill>
                <a:latin typeface="Times New Roman" panose="02020603050405020304" pitchFamily="18" charset="0"/>
              </a:endParaRPr>
            </a:p>
          </p:txBody>
        </p:sp>
      </p:grpSp>
      <p:sp>
        <p:nvSpPr>
          <p:cNvPr id="31" name="Rectangle 14">
            <a:extLst>
              <a:ext uri="{FF2B5EF4-FFF2-40B4-BE49-F238E27FC236}">
                <a16:creationId xmlns:a16="http://schemas.microsoft.com/office/drawing/2014/main" id="{F805EAFB-2B77-922A-3CCF-447AA593AA5F}"/>
              </a:ext>
            </a:extLst>
          </p:cNvPr>
          <p:cNvSpPr>
            <a:spLocks noChangeArrowheads="1"/>
          </p:cNvSpPr>
          <p:nvPr/>
        </p:nvSpPr>
        <p:spPr bwMode="auto">
          <a:xfrm>
            <a:off x="664674" y="4960888"/>
            <a:ext cx="5075238"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t>实现了从</a:t>
            </a:r>
            <a:r>
              <a:rPr lang="en-US" altLang="zh-CN" sz="1800" dirty="0"/>
              <a:t>x</a:t>
            </a:r>
            <a:r>
              <a:rPr lang="zh-CN" altLang="en-US" sz="1800" dirty="0"/>
              <a:t>和</a:t>
            </a:r>
            <a:r>
              <a:rPr lang="en-US" altLang="zh-CN" sz="1800" dirty="0"/>
              <a:t>y</a:t>
            </a:r>
            <a:r>
              <a:rPr lang="zh-CN" altLang="en-US" sz="1800" dirty="0"/>
              <a:t>中选择较大的一个输出。 </a:t>
            </a:r>
          </a:p>
        </p:txBody>
      </p:sp>
      <p:sp>
        <p:nvSpPr>
          <p:cNvPr id="34" name="core goal bar">
            <a:extLst>
              <a:ext uri="{FF2B5EF4-FFF2-40B4-BE49-F238E27FC236}">
                <a16:creationId xmlns:a16="http://schemas.microsoft.com/office/drawing/2014/main" id="{345201BB-53FE-F32A-B83E-87DFCA19C0A3}"/>
              </a:ext>
            </a:extLst>
          </p:cNvPr>
          <p:cNvSpPr/>
          <p:nvPr/>
        </p:nvSpPr>
        <p:spPr>
          <a:xfrm>
            <a:off x="4202014" y="5681289"/>
            <a:ext cx="718985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35" name="组合 34">
            <a:extLst>
              <a:ext uri="{FF2B5EF4-FFF2-40B4-BE49-F238E27FC236}">
                <a16:creationId xmlns:a16="http://schemas.microsoft.com/office/drawing/2014/main" id="{686C5F70-09CC-45E0-9EB9-9BA9A4452895}"/>
              </a:ext>
            </a:extLst>
          </p:cNvPr>
          <p:cNvGrpSpPr/>
          <p:nvPr/>
        </p:nvGrpSpPr>
        <p:grpSpPr>
          <a:xfrm>
            <a:off x="4041911" y="5352901"/>
            <a:ext cx="1004899" cy="969673"/>
            <a:chOff x="2265918" y="5437179"/>
            <a:chExt cx="599478" cy="578464"/>
          </a:xfrm>
        </p:grpSpPr>
        <p:sp>
          <p:nvSpPr>
            <p:cNvPr id="36" name="椭圆 35">
              <a:extLst>
                <a:ext uri="{FF2B5EF4-FFF2-40B4-BE49-F238E27FC236}">
                  <a16:creationId xmlns:a16="http://schemas.microsoft.com/office/drawing/2014/main" id="{80430A97-2498-AFF2-1105-7492B73EDB02}"/>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7" name="图形 36">
              <a:extLst>
                <a:ext uri="{FF2B5EF4-FFF2-40B4-BE49-F238E27FC236}">
                  <a16:creationId xmlns:a16="http://schemas.microsoft.com/office/drawing/2014/main" id="{5A3CB995-F9B2-B793-7268-0FE21BD8DA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890438">
              <a:off x="2265918" y="5437179"/>
              <a:ext cx="599478" cy="578464"/>
            </a:xfrm>
            <a:prstGeom prst="rect">
              <a:avLst/>
            </a:prstGeom>
          </p:spPr>
        </p:pic>
      </p:grpSp>
      <p:sp>
        <p:nvSpPr>
          <p:cNvPr id="39" name="文本框 38">
            <a:extLst>
              <a:ext uri="{FF2B5EF4-FFF2-40B4-BE49-F238E27FC236}">
                <a16:creationId xmlns:a16="http://schemas.microsoft.com/office/drawing/2014/main" id="{DB4A05C2-58EE-77B0-9416-1B0110DF3B0E}"/>
              </a:ext>
            </a:extLst>
          </p:cNvPr>
          <p:cNvSpPr txBox="1"/>
          <p:nvPr/>
        </p:nvSpPr>
        <p:spPr>
          <a:xfrm>
            <a:off x="4992886" y="5672638"/>
            <a:ext cx="6322813" cy="738664"/>
          </a:xfrm>
          <a:prstGeom prst="rect">
            <a:avLst/>
          </a:prstGeom>
          <a:noFill/>
        </p:spPr>
        <p:txBody>
          <a:bodyPr wrap="square">
            <a:spAutoFit/>
          </a:bodyPr>
          <a:lstStyle/>
          <a:p>
            <a:pPr>
              <a:spcBef>
                <a:spcPct val="0"/>
              </a:spcBef>
              <a:buClr>
                <a:srgbClr val="FF0000"/>
              </a:buClr>
              <a:buSzTx/>
            </a:pPr>
            <a:r>
              <a:rPr lang="zh-CN" altLang="en-US" sz="1400" dirty="0">
                <a:latin typeface="楷体_GB2312" pitchFamily="49" charset="-122"/>
                <a:ea typeface="楷体_GB2312" pitchFamily="49" charset="-122"/>
              </a:rPr>
              <a:t>尽管完整的</a:t>
            </a:r>
            <a:r>
              <a:rPr lang="en-US" altLang="zh-CN" sz="1400" dirty="0">
                <a:latin typeface="楷体_GB2312" pitchFamily="49" charset="-122"/>
                <a:ea typeface="楷体_GB2312" pitchFamily="49" charset="-122"/>
              </a:rPr>
              <a:t>if</a:t>
            </a:r>
            <a:r>
              <a:rPr lang="zh-CN" altLang="en-US" sz="1400" dirty="0">
                <a:latin typeface="楷体_GB2312" pitchFamily="49" charset="-122"/>
                <a:ea typeface="楷体_GB2312" pitchFamily="49" charset="-122"/>
              </a:rPr>
              <a:t>语句中存在两个语句段，且有两个表示语句结束的分号，但整个语句在语法上只是一条语句。 </a:t>
            </a:r>
          </a:p>
          <a:p>
            <a:pPr>
              <a:spcBef>
                <a:spcPct val="0"/>
              </a:spcBef>
              <a:buClr>
                <a:srgbClr val="FF0000"/>
              </a:buClr>
              <a:buSzTx/>
            </a:pPr>
            <a:r>
              <a:rPr lang="en-US" altLang="zh-CN" sz="1400" dirty="0">
                <a:latin typeface="楷体_GB2312" pitchFamily="49" charset="-122"/>
                <a:ea typeface="楷体_GB2312" pitchFamily="49" charset="-122"/>
              </a:rPr>
              <a:t>if</a:t>
            </a:r>
            <a:r>
              <a:rPr lang="zh-CN" altLang="en-US" sz="1400" dirty="0">
                <a:latin typeface="楷体_GB2312" pitchFamily="49" charset="-122"/>
                <a:ea typeface="楷体_GB2312" pitchFamily="49" charset="-122"/>
              </a:rPr>
              <a:t>分支后边的分号是不可缺少的</a:t>
            </a:r>
            <a:r>
              <a:rPr lang="en-US" altLang="zh-CN" sz="1400" dirty="0">
                <a:latin typeface="楷体_GB2312" pitchFamily="49" charset="-122"/>
                <a:ea typeface="楷体_GB2312" pitchFamily="49" charset="-122"/>
              </a:rPr>
              <a:t>(</a:t>
            </a:r>
            <a:r>
              <a:rPr lang="zh-CN" altLang="en-US" sz="1400" dirty="0">
                <a:latin typeface="楷体_GB2312" pitchFamily="49" charset="-122"/>
                <a:ea typeface="楷体_GB2312" pitchFamily="49" charset="-122"/>
              </a:rPr>
              <a:t>除非这里是一条复合语句</a:t>
            </a:r>
            <a:r>
              <a:rPr lang="en-US" altLang="zh-CN" sz="1400" dirty="0">
                <a:latin typeface="楷体_GB2312" pitchFamily="49" charset="-122"/>
                <a:ea typeface="楷体_GB2312" pitchFamily="49" charset="-122"/>
              </a:rPr>
              <a:t>)</a:t>
            </a:r>
            <a:r>
              <a:rPr lang="zh-CN" altLang="en-US" sz="1400" dirty="0">
                <a:latin typeface="楷体_GB2312" pitchFamily="49" charset="-122"/>
                <a:ea typeface="楷体_GB2312" pitchFamily="49" charset="-122"/>
              </a:rPr>
              <a:t>。 </a:t>
            </a:r>
          </a:p>
        </p:txBody>
      </p:sp>
    </p:spTree>
    <p:extLst>
      <p:ext uri="{BB962C8B-B14F-4D97-AF65-F5344CB8AC3E}">
        <p14:creationId xmlns:p14="http://schemas.microsoft.com/office/powerpoint/2010/main" val="233275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D7B8E-32EF-C088-7B01-AB1825ABF39E}"/>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7F26C24B-3F5E-D474-5519-023268CA2EAB}"/>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5">
            <a:extLst>
              <a:ext uri="{FF2B5EF4-FFF2-40B4-BE49-F238E27FC236}">
                <a16:creationId xmlns:a16="http://schemas.microsoft.com/office/drawing/2014/main" id="{80A6F3C5-A3A5-F789-F7AF-965CFD0B962B}"/>
              </a:ext>
            </a:extLst>
          </p:cNvPr>
          <p:cNvSpPr>
            <a:spLocks noChangeArrowheads="1"/>
          </p:cNvSpPr>
          <p:nvPr/>
        </p:nvSpPr>
        <p:spPr bwMode="auto">
          <a:xfrm>
            <a:off x="453232" y="982676"/>
            <a:ext cx="10798175" cy="5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a:t>
            </a:r>
            <a:r>
              <a:rPr lang="zh-CN" altLang="en-US" sz="1800" dirty="0"/>
              <a:t>将</a:t>
            </a:r>
            <a:r>
              <a:rPr lang="en-US" altLang="zh-CN" sz="1800" dirty="0"/>
              <a:t>if</a:t>
            </a:r>
            <a:r>
              <a:rPr lang="zh-CN" altLang="en-US" sz="1800" dirty="0"/>
              <a:t>语句用作</a:t>
            </a:r>
            <a:r>
              <a:rPr lang="en-US" altLang="zh-CN" sz="1800" dirty="0"/>
              <a:t>if</a:t>
            </a:r>
            <a:r>
              <a:rPr lang="zh-CN" altLang="en-US" sz="1800" dirty="0"/>
              <a:t>语句的语句段。这就是所谓的</a:t>
            </a:r>
            <a:r>
              <a:rPr lang="en-US" altLang="zh-CN" sz="2400" b="1" dirty="0">
                <a:solidFill>
                  <a:schemeClr val="accent1"/>
                </a:solidFill>
              </a:rPr>
              <a:t>if</a:t>
            </a:r>
            <a:r>
              <a:rPr lang="zh-CN" altLang="en-US" sz="2400" b="1" dirty="0">
                <a:solidFill>
                  <a:schemeClr val="accent1"/>
                </a:solidFill>
              </a:rPr>
              <a:t>语句的嵌套</a:t>
            </a:r>
            <a:r>
              <a:rPr lang="zh-CN" altLang="en-US" sz="1800" dirty="0"/>
              <a:t>。</a:t>
            </a:r>
            <a:r>
              <a:rPr lang="en-US" altLang="zh-CN" sz="1800" dirty="0"/>
              <a:t>if</a:t>
            </a:r>
            <a:r>
              <a:rPr lang="zh-CN" altLang="en-US" sz="1800" dirty="0"/>
              <a:t>语句的嵌套常用于多次判断选择。 </a:t>
            </a:r>
          </a:p>
        </p:txBody>
      </p:sp>
      <p:sp>
        <p:nvSpPr>
          <p:cNvPr id="9" name="Rectangle 7">
            <a:extLst>
              <a:ext uri="{FF2B5EF4-FFF2-40B4-BE49-F238E27FC236}">
                <a16:creationId xmlns:a16="http://schemas.microsoft.com/office/drawing/2014/main" id="{7BA46AEF-294F-46EB-EEFC-7D60492C8D3B}"/>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8">
            <a:extLst>
              <a:ext uri="{FF2B5EF4-FFF2-40B4-BE49-F238E27FC236}">
                <a16:creationId xmlns:a16="http://schemas.microsoft.com/office/drawing/2014/main" id="{32849B2C-3B6E-D24B-FDF6-CC17297799AC}"/>
              </a:ext>
            </a:extLst>
          </p:cNvPr>
          <p:cNvSpPr>
            <a:spLocks noChangeArrowheads="1"/>
          </p:cNvSpPr>
          <p:nvPr/>
        </p:nvSpPr>
        <p:spPr bwMode="auto">
          <a:xfrm>
            <a:off x="732631" y="1651943"/>
            <a:ext cx="9897269" cy="99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latin typeface="Times New Roman" panose="02020603050405020304" pitchFamily="18" charset="0"/>
              </a:rPr>
              <a:t>  </a:t>
            </a:r>
            <a:r>
              <a:rPr lang="en-US" altLang="zh-CN" sz="1800" b="1" dirty="0">
                <a:solidFill>
                  <a:srgbClr val="009900"/>
                </a:solidFill>
              </a:rPr>
              <a:t>【</a:t>
            </a:r>
            <a:r>
              <a:rPr lang="zh-CN" altLang="en-US" sz="1800" b="1" dirty="0">
                <a:solidFill>
                  <a:srgbClr val="009900"/>
                </a:solidFill>
              </a:rPr>
              <a:t>例</a:t>
            </a:r>
            <a:r>
              <a:rPr lang="en-US" altLang="zh-CN" sz="1800" b="1" dirty="0">
                <a:solidFill>
                  <a:srgbClr val="009900"/>
                </a:solidFill>
              </a:rPr>
              <a:t>2-5】</a:t>
            </a:r>
            <a:r>
              <a:rPr lang="zh-CN" altLang="en-US" sz="1800" dirty="0"/>
              <a:t>将百分制的成绩按等级分输出。</a:t>
            </a:r>
            <a:endParaRPr lang="zh-CN" altLang="en-US" sz="1800" b="1" dirty="0"/>
          </a:p>
          <a:p>
            <a:pPr>
              <a:spcBef>
                <a:spcPct val="0"/>
              </a:spcBef>
              <a:buClrTx/>
              <a:buSzTx/>
              <a:buFontTx/>
              <a:buNone/>
            </a:pPr>
            <a:r>
              <a:rPr lang="zh-CN" altLang="en-US" sz="1800" b="1" dirty="0">
                <a:solidFill>
                  <a:srgbClr val="009900"/>
                </a:solidFill>
              </a:rPr>
              <a:t>       分析</a:t>
            </a:r>
            <a:r>
              <a:rPr lang="zh-CN" altLang="en-US" sz="1800" b="1" dirty="0"/>
              <a:t>：</a:t>
            </a:r>
            <a:r>
              <a:rPr lang="zh-CN" altLang="en-US" sz="1800" dirty="0"/>
              <a:t>等级分为四等：</a:t>
            </a:r>
            <a:r>
              <a:rPr lang="en-US" altLang="zh-CN" sz="1800" dirty="0"/>
              <a:t>A</a:t>
            </a:r>
            <a:r>
              <a:rPr lang="zh-CN" altLang="en-US" sz="1800" dirty="0"/>
              <a:t>、</a:t>
            </a:r>
            <a:r>
              <a:rPr lang="en-US" altLang="zh-CN" sz="1800" dirty="0"/>
              <a:t>B</a:t>
            </a:r>
            <a:r>
              <a:rPr lang="zh-CN" altLang="en-US" sz="1800" dirty="0"/>
              <a:t>、</a:t>
            </a:r>
            <a:r>
              <a:rPr lang="en-US" altLang="zh-CN" sz="1800" dirty="0"/>
              <a:t>C</a:t>
            </a:r>
            <a:r>
              <a:rPr lang="zh-CN" altLang="en-US" sz="1800" dirty="0"/>
              <a:t>、</a:t>
            </a:r>
            <a:r>
              <a:rPr lang="en-US" altLang="zh-CN" sz="1800" dirty="0"/>
              <a:t>D</a:t>
            </a:r>
            <a:r>
              <a:rPr lang="zh-CN" altLang="en-US" sz="1800" dirty="0"/>
              <a:t>，分别对应的分数段为</a:t>
            </a:r>
            <a:r>
              <a:rPr lang="en-US" altLang="zh-CN" sz="1800" dirty="0"/>
              <a:t>90~100</a:t>
            </a:r>
            <a:r>
              <a:rPr lang="zh-CN" altLang="en-US" sz="1800" dirty="0"/>
              <a:t>、</a:t>
            </a:r>
            <a:r>
              <a:rPr lang="en-US" altLang="zh-CN" sz="1800" dirty="0"/>
              <a:t>80~89</a:t>
            </a:r>
            <a:r>
              <a:rPr lang="zh-CN" altLang="en-US" sz="1800" dirty="0"/>
              <a:t>、</a:t>
            </a:r>
            <a:r>
              <a:rPr lang="en-US" altLang="zh-CN" sz="1800" dirty="0"/>
              <a:t>60~79</a:t>
            </a:r>
            <a:r>
              <a:rPr lang="zh-CN" altLang="en-US" sz="1800" dirty="0"/>
              <a:t>、</a:t>
            </a:r>
            <a:r>
              <a:rPr lang="en-US" altLang="zh-CN" sz="1800" dirty="0"/>
              <a:t>0~59</a:t>
            </a:r>
            <a:r>
              <a:rPr lang="zh-CN" altLang="en-US" sz="1800" dirty="0"/>
              <a:t>，转换时需要进行多次判断，要用多重选择结构，这里我们选用嵌套的</a:t>
            </a:r>
            <a:r>
              <a:rPr lang="en-US" altLang="zh-CN" sz="1800" dirty="0"/>
              <a:t>if</a:t>
            </a:r>
            <a:r>
              <a:rPr lang="zh-CN" altLang="en-US" sz="1800" dirty="0"/>
              <a:t>语句。</a:t>
            </a:r>
          </a:p>
        </p:txBody>
      </p:sp>
      <p:sp>
        <p:nvSpPr>
          <p:cNvPr id="15" name="文本框 14">
            <a:extLst>
              <a:ext uri="{FF2B5EF4-FFF2-40B4-BE49-F238E27FC236}">
                <a16:creationId xmlns:a16="http://schemas.microsoft.com/office/drawing/2014/main" id="{CD6D78D4-8340-1B25-E1FF-FBAF45BD286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if</a:t>
            </a:r>
            <a:r>
              <a:rPr lang="zh-CN" altLang="en-US" sz="3200" b="1" dirty="0">
                <a:latin typeface="微软雅黑" panose="020B0503020204020204" pitchFamily="34" charset="-122"/>
                <a:ea typeface="微软雅黑" panose="020B0503020204020204" pitchFamily="34" charset="-122"/>
                <a:cs typeface="+mj-cs"/>
              </a:rPr>
              <a:t>语句嵌套</a:t>
            </a:r>
          </a:p>
        </p:txBody>
      </p:sp>
    </p:spTree>
    <p:extLst>
      <p:ext uri="{BB962C8B-B14F-4D97-AF65-F5344CB8AC3E}">
        <p14:creationId xmlns:p14="http://schemas.microsoft.com/office/powerpoint/2010/main" val="827801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AEDA-F239-B961-5725-2348FBFAF064}"/>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173F646D-1FDA-B13C-7660-18382A86E414}"/>
              </a:ext>
            </a:extLst>
          </p:cNvPr>
          <p:cNvSpPr>
            <a:spLocks noChangeArrowheads="1"/>
          </p:cNvSpPr>
          <p:nvPr/>
        </p:nvSpPr>
        <p:spPr bwMode="auto">
          <a:xfrm>
            <a:off x="1421606" y="2578894"/>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6">
            <a:extLst>
              <a:ext uri="{FF2B5EF4-FFF2-40B4-BE49-F238E27FC236}">
                <a16:creationId xmlns:a16="http://schemas.microsoft.com/office/drawing/2014/main" id="{8A922932-B58E-CB79-9CBB-9D93D5B41863}"/>
              </a:ext>
            </a:extLst>
          </p:cNvPr>
          <p:cNvSpPr>
            <a:spLocks noChangeArrowheads="1"/>
          </p:cNvSpPr>
          <p:nvPr/>
        </p:nvSpPr>
        <p:spPr bwMode="auto">
          <a:xfrm>
            <a:off x="-3215482" y="2599532"/>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0">
            <a:extLst>
              <a:ext uri="{FF2B5EF4-FFF2-40B4-BE49-F238E27FC236}">
                <a16:creationId xmlns:a16="http://schemas.microsoft.com/office/drawing/2014/main" id="{C47FA868-842B-EF4F-E0D3-E9911847804D}"/>
              </a:ext>
            </a:extLst>
          </p:cNvPr>
          <p:cNvSpPr>
            <a:spLocks noChangeArrowheads="1"/>
          </p:cNvSpPr>
          <p:nvPr/>
        </p:nvSpPr>
        <p:spPr bwMode="auto">
          <a:xfrm>
            <a:off x="1421606" y="1564482"/>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13" name="Object 2">
            <a:extLst>
              <a:ext uri="{FF2B5EF4-FFF2-40B4-BE49-F238E27FC236}">
                <a16:creationId xmlns:a16="http://schemas.microsoft.com/office/drawing/2014/main" id="{AC45E6D2-4F26-0FDD-E24B-44C31E29F6B2}"/>
              </a:ext>
            </a:extLst>
          </p:cNvPr>
          <p:cNvGraphicFramePr>
            <a:graphicFrameLocks/>
          </p:cNvGraphicFramePr>
          <p:nvPr>
            <p:extLst>
              <p:ext uri="{D42A27DB-BD31-4B8C-83A1-F6EECF244321}">
                <p14:modId xmlns:p14="http://schemas.microsoft.com/office/powerpoint/2010/main" val="3863894338"/>
              </p:ext>
            </p:extLst>
          </p:nvPr>
        </p:nvGraphicFramePr>
        <p:xfrm>
          <a:off x="1421606" y="1008857"/>
          <a:ext cx="3636963" cy="5670550"/>
        </p:xfrm>
        <a:graphic>
          <a:graphicData uri="http://schemas.openxmlformats.org/presentationml/2006/ole">
            <mc:AlternateContent xmlns:mc="http://schemas.openxmlformats.org/markup-compatibility/2006">
              <mc:Choice xmlns:v="urn:schemas-microsoft-com:vml" Requires="v">
                <p:oleObj r:id="rId3" imgW="3208020" imgH="3855720" progId="Word.Picture.8">
                  <p:embed/>
                </p:oleObj>
              </mc:Choice>
              <mc:Fallback>
                <p:oleObj r:id="rId3" imgW="3208020" imgH="3855720" progId="Word.Picture.8">
                  <p:embed/>
                  <p:pic>
                    <p:nvPicPr>
                      <p:cNvPr id="359433" name="Object 2">
                        <a:extLst>
                          <a:ext uri="{FF2B5EF4-FFF2-40B4-BE49-F238E27FC236}">
                            <a16:creationId xmlns:a16="http://schemas.microsoft.com/office/drawing/2014/main" id="{46BE66BD-1146-FC93-12B4-A345409EDDC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1606" y="1008857"/>
                        <a:ext cx="3636963"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5" name="Group 44">
            <a:extLst>
              <a:ext uri="{FF2B5EF4-FFF2-40B4-BE49-F238E27FC236}">
                <a16:creationId xmlns:a16="http://schemas.microsoft.com/office/drawing/2014/main" id="{5C1C379D-EEB7-8EF1-2AE2-AD7838802C88}"/>
              </a:ext>
            </a:extLst>
          </p:cNvPr>
          <p:cNvGraphicFramePr>
            <a:graphicFrameLocks/>
          </p:cNvGraphicFramePr>
          <p:nvPr>
            <p:extLst>
              <p:ext uri="{D42A27DB-BD31-4B8C-83A1-F6EECF244321}">
                <p14:modId xmlns:p14="http://schemas.microsoft.com/office/powerpoint/2010/main" val="4188864380"/>
              </p:ext>
            </p:extLst>
          </p:nvPr>
        </p:nvGraphicFramePr>
        <p:xfrm>
          <a:off x="5164931" y="1548607"/>
          <a:ext cx="5149850" cy="4687887"/>
        </p:xfrm>
        <a:graphic>
          <a:graphicData uri="http://schemas.openxmlformats.org/drawingml/2006/table">
            <a:tbl>
              <a:tblPr/>
              <a:tblGrid>
                <a:gridCol w="612775">
                  <a:extLst>
                    <a:ext uri="{9D8B030D-6E8A-4147-A177-3AD203B41FA5}">
                      <a16:colId xmlns:a16="http://schemas.microsoft.com/office/drawing/2014/main" val="20000"/>
                    </a:ext>
                  </a:extLst>
                </a:gridCol>
                <a:gridCol w="4537075">
                  <a:extLst>
                    <a:ext uri="{9D8B030D-6E8A-4147-A177-3AD203B41FA5}">
                      <a16:colId xmlns:a16="http://schemas.microsoft.com/office/drawing/2014/main" val="20001"/>
                    </a:ext>
                  </a:extLst>
                </a:gridCol>
              </a:tblGrid>
              <a:tr h="4687887">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a:t>
                      </a: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22</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n;</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&lt;&lt;"Enter the score:";</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&gt;&gt;n;</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 (n&gt;=60)</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 (n&gt;=90)</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A"&lt;&lt;</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else if  (n&gt;=80)</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B"&lt;&lt;</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else</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C"&lt;&lt;</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else</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D"&lt;&lt;</a:t>
                      </a:r>
                      <a:r>
                        <a:rPr kumimoji="1"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16" name="Group 52">
            <a:extLst>
              <a:ext uri="{FF2B5EF4-FFF2-40B4-BE49-F238E27FC236}">
                <a16:creationId xmlns:a16="http://schemas.microsoft.com/office/drawing/2014/main" id="{E2118296-AE17-C1D1-3151-5454C5695C7E}"/>
              </a:ext>
            </a:extLst>
          </p:cNvPr>
          <p:cNvGrpSpPr>
            <a:grpSpLocks/>
          </p:cNvGrpSpPr>
          <p:nvPr/>
        </p:nvGrpSpPr>
        <p:grpSpPr bwMode="auto">
          <a:xfrm>
            <a:off x="3653631" y="2629694"/>
            <a:ext cx="2771775" cy="1476375"/>
            <a:chOff x="1406" y="1616"/>
            <a:chExt cx="1746" cy="930"/>
          </a:xfrm>
        </p:grpSpPr>
        <p:sp>
          <p:nvSpPr>
            <p:cNvPr id="17" name="Line 45">
              <a:extLst>
                <a:ext uri="{FF2B5EF4-FFF2-40B4-BE49-F238E27FC236}">
                  <a16:creationId xmlns:a16="http://schemas.microsoft.com/office/drawing/2014/main" id="{780E27F2-5859-CE3F-4BDD-3C853DA73E35}"/>
                </a:ext>
              </a:extLst>
            </p:cNvPr>
            <p:cNvSpPr>
              <a:spLocks noChangeShapeType="1"/>
            </p:cNvSpPr>
            <p:nvPr/>
          </p:nvSpPr>
          <p:spPr bwMode="auto">
            <a:xfrm>
              <a:off x="1497" y="1616"/>
              <a:ext cx="1428" cy="317"/>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8" name="Line 46">
              <a:extLst>
                <a:ext uri="{FF2B5EF4-FFF2-40B4-BE49-F238E27FC236}">
                  <a16:creationId xmlns:a16="http://schemas.microsoft.com/office/drawing/2014/main" id="{B97DE7F0-58F0-5D2F-DFD4-2BEC56FA350A}"/>
                </a:ext>
              </a:extLst>
            </p:cNvPr>
            <p:cNvSpPr>
              <a:spLocks noChangeShapeType="1"/>
            </p:cNvSpPr>
            <p:nvPr/>
          </p:nvSpPr>
          <p:spPr bwMode="auto">
            <a:xfrm>
              <a:off x="1406" y="2047"/>
              <a:ext cx="1678" cy="9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 name="Line 47">
              <a:extLst>
                <a:ext uri="{FF2B5EF4-FFF2-40B4-BE49-F238E27FC236}">
                  <a16:creationId xmlns:a16="http://schemas.microsoft.com/office/drawing/2014/main" id="{5680547A-4A62-2589-9DFB-C61693A2C484}"/>
                </a:ext>
              </a:extLst>
            </p:cNvPr>
            <p:cNvSpPr>
              <a:spLocks noChangeShapeType="1"/>
            </p:cNvSpPr>
            <p:nvPr/>
          </p:nvSpPr>
          <p:spPr bwMode="auto">
            <a:xfrm flipV="1">
              <a:off x="1429" y="2478"/>
              <a:ext cx="1723" cy="68"/>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20" name="Group 53">
            <a:extLst>
              <a:ext uri="{FF2B5EF4-FFF2-40B4-BE49-F238E27FC236}">
                <a16:creationId xmlns:a16="http://schemas.microsoft.com/office/drawing/2014/main" id="{C6395FA6-B688-E40B-F82C-85015BC0A8BD}"/>
              </a:ext>
            </a:extLst>
          </p:cNvPr>
          <p:cNvGrpSpPr>
            <a:grpSpLocks/>
          </p:cNvGrpSpPr>
          <p:nvPr/>
        </p:nvGrpSpPr>
        <p:grpSpPr bwMode="auto">
          <a:xfrm>
            <a:off x="2717006" y="3780632"/>
            <a:ext cx="4248150" cy="1549400"/>
            <a:chOff x="816" y="2341"/>
            <a:chExt cx="2676" cy="976"/>
          </a:xfrm>
        </p:grpSpPr>
        <p:sp>
          <p:nvSpPr>
            <p:cNvPr id="21" name="Line 48">
              <a:extLst>
                <a:ext uri="{FF2B5EF4-FFF2-40B4-BE49-F238E27FC236}">
                  <a16:creationId xmlns:a16="http://schemas.microsoft.com/office/drawing/2014/main" id="{4320120C-B318-9C7C-5E0C-94AA4FD61C84}"/>
                </a:ext>
              </a:extLst>
            </p:cNvPr>
            <p:cNvSpPr>
              <a:spLocks noChangeShapeType="1"/>
            </p:cNvSpPr>
            <p:nvPr/>
          </p:nvSpPr>
          <p:spPr bwMode="auto">
            <a:xfrm>
              <a:off x="816" y="3022"/>
              <a:ext cx="2654" cy="295"/>
            </a:xfrm>
            <a:prstGeom prst="line">
              <a:avLst/>
            </a:prstGeom>
            <a:noFill/>
            <a:ln w="9525">
              <a:solidFill>
                <a:srgbClr val="000099"/>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2" name="Line 49">
              <a:extLst>
                <a:ext uri="{FF2B5EF4-FFF2-40B4-BE49-F238E27FC236}">
                  <a16:creationId xmlns:a16="http://schemas.microsoft.com/office/drawing/2014/main" id="{F0D2B1E2-5572-34A4-EA36-E12FF42CC365}"/>
                </a:ext>
              </a:extLst>
            </p:cNvPr>
            <p:cNvSpPr>
              <a:spLocks noChangeShapeType="1"/>
            </p:cNvSpPr>
            <p:nvPr/>
          </p:nvSpPr>
          <p:spPr bwMode="auto">
            <a:xfrm flipV="1">
              <a:off x="2154" y="2341"/>
              <a:ext cx="1316" cy="636"/>
            </a:xfrm>
            <a:prstGeom prst="line">
              <a:avLst/>
            </a:prstGeom>
            <a:noFill/>
            <a:ln w="9525">
              <a:solidFill>
                <a:srgbClr val="000099"/>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 name="Line 50">
              <a:extLst>
                <a:ext uri="{FF2B5EF4-FFF2-40B4-BE49-F238E27FC236}">
                  <a16:creationId xmlns:a16="http://schemas.microsoft.com/office/drawing/2014/main" id="{5F6CCDA9-F2D7-C6F0-7A4E-C51077A8AFB2}"/>
                </a:ext>
              </a:extLst>
            </p:cNvPr>
            <p:cNvSpPr>
              <a:spLocks noChangeShapeType="1"/>
            </p:cNvSpPr>
            <p:nvPr/>
          </p:nvSpPr>
          <p:spPr bwMode="auto">
            <a:xfrm flipV="1">
              <a:off x="1746" y="2614"/>
              <a:ext cx="1746" cy="318"/>
            </a:xfrm>
            <a:prstGeom prst="line">
              <a:avLst/>
            </a:prstGeom>
            <a:noFill/>
            <a:ln w="9525">
              <a:solidFill>
                <a:srgbClr val="000099"/>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4" name="Line 51">
              <a:extLst>
                <a:ext uri="{FF2B5EF4-FFF2-40B4-BE49-F238E27FC236}">
                  <a16:creationId xmlns:a16="http://schemas.microsoft.com/office/drawing/2014/main" id="{9BCC3F48-76D5-96D7-BEC1-25819DB08C03}"/>
                </a:ext>
              </a:extLst>
            </p:cNvPr>
            <p:cNvSpPr>
              <a:spLocks noChangeShapeType="1"/>
            </p:cNvSpPr>
            <p:nvPr/>
          </p:nvSpPr>
          <p:spPr bwMode="auto">
            <a:xfrm flipV="1">
              <a:off x="1270" y="2999"/>
              <a:ext cx="2177" cy="0"/>
            </a:xfrm>
            <a:prstGeom prst="line">
              <a:avLst/>
            </a:prstGeom>
            <a:noFill/>
            <a:ln w="9525">
              <a:solidFill>
                <a:srgbClr val="000099"/>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25" name="文本框 24">
            <a:extLst>
              <a:ext uri="{FF2B5EF4-FFF2-40B4-BE49-F238E27FC236}">
                <a16:creationId xmlns:a16="http://schemas.microsoft.com/office/drawing/2014/main" id="{82E1666F-79EA-1333-C89D-016A1645972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if</a:t>
            </a:r>
            <a:r>
              <a:rPr lang="zh-CN" altLang="en-US" sz="3200" b="1" dirty="0">
                <a:latin typeface="微软雅黑" panose="020B0503020204020204" pitchFamily="34" charset="-122"/>
                <a:ea typeface="微软雅黑" panose="020B0503020204020204" pitchFamily="34" charset="-122"/>
                <a:cs typeface="+mj-cs"/>
              </a:rPr>
              <a:t>语句嵌套</a:t>
            </a:r>
          </a:p>
        </p:txBody>
      </p:sp>
    </p:spTree>
    <p:extLst>
      <p:ext uri="{BB962C8B-B14F-4D97-AF65-F5344CB8AC3E}">
        <p14:creationId xmlns:p14="http://schemas.microsoft.com/office/powerpoint/2010/main" val="290163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heckerboard(across)">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1000" fill="hold"/>
                                        <p:tgtEl>
                                          <p:spTgt spid="20"/>
                                        </p:tgtEl>
                                        <p:attrNameLst>
                                          <p:attrName>ppt_w</p:attrName>
                                        </p:attrNameLst>
                                      </p:cBhvr>
                                      <p:tavLst>
                                        <p:tav tm="0">
                                          <p:val>
                                            <p:strVal val="#ppt_w*0.70"/>
                                          </p:val>
                                        </p:tav>
                                        <p:tav tm="100000">
                                          <p:val>
                                            <p:strVal val="#ppt_w"/>
                                          </p:val>
                                        </p:tav>
                                      </p:tavLst>
                                    </p:anim>
                                    <p:anim calcmode="lin" valueType="num">
                                      <p:cBhvr>
                                        <p:cTn id="25" dur="1000" fill="hold"/>
                                        <p:tgtEl>
                                          <p:spTgt spid="20"/>
                                        </p:tgtEl>
                                        <p:attrNameLst>
                                          <p:attrName>ppt_h</p:attrName>
                                        </p:attrNameLst>
                                      </p:cBhvr>
                                      <p:tavLst>
                                        <p:tav tm="0">
                                          <p:val>
                                            <p:strVal val="#ppt_h"/>
                                          </p:val>
                                        </p:tav>
                                        <p:tav tm="100000">
                                          <p:val>
                                            <p:strVal val="#ppt_h"/>
                                          </p:val>
                                        </p:tav>
                                      </p:tavLst>
                                    </p:anim>
                                    <p:animEffect transition="in" filter="fade">
                                      <p:cBhvr>
                                        <p:cTn id="26"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B9601-8255-1495-266A-4ADC13B6AE13}"/>
            </a:ext>
          </a:extLst>
        </p:cNvPr>
        <p:cNvGrpSpPr/>
        <p:nvPr/>
      </p:nvGrpSpPr>
      <p:grpSpPr>
        <a:xfrm>
          <a:off x="0" y="0"/>
          <a:ext cx="0" cy="0"/>
          <a:chOff x="0" y="0"/>
          <a:chExt cx="0" cy="0"/>
        </a:xfrm>
      </p:grpSpPr>
      <p:sp>
        <p:nvSpPr>
          <p:cNvPr id="19" name="Rectangle 4">
            <a:extLst>
              <a:ext uri="{FF2B5EF4-FFF2-40B4-BE49-F238E27FC236}">
                <a16:creationId xmlns:a16="http://schemas.microsoft.com/office/drawing/2014/main" id="{843057B0-0B4D-7EB6-97CB-0B943DCD5AB5}"/>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20" name="Rectangle 5">
            <a:extLst>
              <a:ext uri="{FF2B5EF4-FFF2-40B4-BE49-F238E27FC236}">
                <a16:creationId xmlns:a16="http://schemas.microsoft.com/office/drawing/2014/main" id="{F9BD9176-05D2-B72C-73EF-1E55397D24F8}"/>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22" name="Rectangle 7">
            <a:extLst>
              <a:ext uri="{FF2B5EF4-FFF2-40B4-BE49-F238E27FC236}">
                <a16:creationId xmlns:a16="http://schemas.microsoft.com/office/drawing/2014/main" id="{484C3E27-D4B6-16BD-0DB9-69695E053186}"/>
              </a:ext>
            </a:extLst>
          </p:cNvPr>
          <p:cNvSpPr>
            <a:spLocks noChangeArrowheads="1"/>
          </p:cNvSpPr>
          <p:nvPr/>
        </p:nvSpPr>
        <p:spPr bwMode="auto">
          <a:xfrm>
            <a:off x="0" y="1500188"/>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23" name="Rectangle 27">
            <a:extLst>
              <a:ext uri="{FF2B5EF4-FFF2-40B4-BE49-F238E27FC236}">
                <a16:creationId xmlns:a16="http://schemas.microsoft.com/office/drawing/2014/main" id="{B1FE2F4D-14A6-D29C-B7F3-08763FF0F50D}"/>
              </a:ext>
            </a:extLst>
          </p:cNvPr>
          <p:cNvSpPr>
            <a:spLocks noChangeArrowheads="1"/>
          </p:cNvSpPr>
          <p:nvPr/>
        </p:nvSpPr>
        <p:spPr bwMode="auto">
          <a:xfrm>
            <a:off x="647700" y="1089025"/>
            <a:ext cx="31242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dirty="0">
                <a:solidFill>
                  <a:srgbClr val="003399"/>
                </a:solidFill>
                <a:latin typeface="宋体" panose="02010600030101010101" pitchFamily="2" charset="-122"/>
              </a:rPr>
              <a:t>运行结果</a:t>
            </a:r>
          </a:p>
        </p:txBody>
      </p:sp>
      <p:sp>
        <p:nvSpPr>
          <p:cNvPr id="25" name="Rectangle 29">
            <a:extLst>
              <a:ext uri="{FF2B5EF4-FFF2-40B4-BE49-F238E27FC236}">
                <a16:creationId xmlns:a16="http://schemas.microsoft.com/office/drawing/2014/main" id="{3BDEBA35-9AF4-1C58-609C-862056A8752A}"/>
              </a:ext>
            </a:extLst>
          </p:cNvPr>
          <p:cNvSpPr>
            <a:spLocks noChangeArrowheads="1"/>
          </p:cNvSpPr>
          <p:nvPr/>
        </p:nvSpPr>
        <p:spPr bwMode="auto">
          <a:xfrm>
            <a:off x="4307681" y="1431927"/>
            <a:ext cx="664368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317500"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317500"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317500"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SzTx/>
              <a:buFontTx/>
              <a:buNone/>
            </a:pPr>
            <a:r>
              <a:rPr lang="zh-CN" altLang="en-US" sz="1800" dirty="0">
                <a:latin typeface="Times New Roman" panose="02020603050405020304" pitchFamily="18" charset="0"/>
              </a:rPr>
              <a:t>由于</a:t>
            </a:r>
            <a:r>
              <a:rPr lang="en-US" altLang="zh-CN" sz="1800" dirty="0">
                <a:latin typeface="Times New Roman" panose="02020603050405020304" pitchFamily="18" charset="0"/>
              </a:rPr>
              <a:t>if</a:t>
            </a:r>
            <a:r>
              <a:rPr lang="zh-CN" altLang="en-US" sz="1800" dirty="0">
                <a:latin typeface="Times New Roman" panose="02020603050405020304" pitchFamily="18" charset="0"/>
              </a:rPr>
              <a:t>语句存在两种形式，当发生嵌套时就面临理解的问题，在程序</a:t>
            </a:r>
            <a:r>
              <a:rPr lang="en-US" altLang="zh-CN" sz="1800" dirty="0">
                <a:latin typeface="Times New Roman" panose="02020603050405020304" pitchFamily="18" charset="0"/>
              </a:rPr>
              <a:t>p3-1.cpp</a:t>
            </a:r>
            <a:r>
              <a:rPr lang="zh-CN" altLang="en-US" sz="1800" dirty="0">
                <a:latin typeface="Times New Roman" panose="02020603050405020304" pitchFamily="18" charset="0"/>
              </a:rPr>
              <a:t>中就出现下列嵌套形式：</a:t>
            </a:r>
          </a:p>
        </p:txBody>
      </p:sp>
      <p:graphicFrame>
        <p:nvGraphicFramePr>
          <p:cNvPr id="26" name="Group 41">
            <a:extLst>
              <a:ext uri="{FF2B5EF4-FFF2-40B4-BE49-F238E27FC236}">
                <a16:creationId xmlns:a16="http://schemas.microsoft.com/office/drawing/2014/main" id="{5317B4D6-F8C2-DD3F-EF31-1A65F052FDF7}"/>
              </a:ext>
            </a:extLst>
          </p:cNvPr>
          <p:cNvGraphicFramePr>
            <a:graphicFrameLocks noGrp="1"/>
          </p:cNvGraphicFramePr>
          <p:nvPr>
            <p:extLst>
              <p:ext uri="{D42A27DB-BD31-4B8C-83A1-F6EECF244321}">
                <p14:modId xmlns:p14="http://schemas.microsoft.com/office/powerpoint/2010/main" val="3467636440"/>
              </p:ext>
            </p:extLst>
          </p:nvPr>
        </p:nvGraphicFramePr>
        <p:xfrm>
          <a:off x="4388009" y="2730499"/>
          <a:ext cx="4457700" cy="1536902"/>
        </p:xfrm>
        <a:graphic>
          <a:graphicData uri="http://schemas.openxmlformats.org/drawingml/2006/table">
            <a:tbl>
              <a:tblPr/>
              <a:tblGrid>
                <a:gridCol w="4457700">
                  <a:extLst>
                    <a:ext uri="{9D8B030D-6E8A-4147-A177-3AD203B41FA5}">
                      <a16:colId xmlns:a16="http://schemas.microsoft.com/office/drawing/2014/main" val="20000"/>
                    </a:ext>
                  </a:extLst>
                </a:gridCol>
              </a:tblGrid>
              <a:tr h="1536700">
                <a:tc>
                  <a:txBody>
                    <a:bodyPr/>
                    <a:lstStyle/>
                    <a:p>
                      <a:pPr marL="0" marR="0" lvl="0" indent="266700" algn="l" defTabSz="914400" rtl="0" eaLnBrk="1" fontAlgn="base" latinLnBrk="0" hangingPunct="1">
                        <a:lnSpc>
                          <a:spcPct val="100000"/>
                        </a:lnSpc>
                        <a:spcBef>
                          <a:spcPct val="0"/>
                        </a:spcBef>
                        <a:spcAft>
                          <a:spcPct val="0"/>
                        </a:spcAft>
                        <a:buClrTx/>
                        <a:buSzTx/>
                        <a:buFontTx/>
                        <a:buNone/>
                        <a:tabLst>
                          <a:tab pos="581025" algn="l"/>
                        </a:tabLst>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a:t>
                      </a: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a:t>
                      </a: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tab pos="581025" algn="l"/>
                        </a:tabLst>
                      </a:pP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else</a:t>
                      </a:r>
                      <a:endParaRPr kumimoji="1"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651" marB="8265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7" name="AutoShape 42">
            <a:extLst>
              <a:ext uri="{FF2B5EF4-FFF2-40B4-BE49-F238E27FC236}">
                <a16:creationId xmlns:a16="http://schemas.microsoft.com/office/drawing/2014/main" id="{87B743BE-3E9E-12D5-46BB-A6FE6F435C04}"/>
              </a:ext>
            </a:extLst>
          </p:cNvPr>
          <p:cNvSpPr>
            <a:spLocks noChangeArrowheads="1"/>
          </p:cNvSpPr>
          <p:nvPr/>
        </p:nvSpPr>
        <p:spPr bwMode="auto">
          <a:xfrm>
            <a:off x="8132921" y="2622549"/>
            <a:ext cx="3924300" cy="2089150"/>
          </a:xfrm>
          <a:prstGeom prst="cloudCallout">
            <a:avLst>
              <a:gd name="adj1" fmla="val -102870"/>
              <a:gd name="adj2" fmla="val 5014"/>
            </a:avLst>
          </a:prstGeom>
          <a:solidFill>
            <a:schemeClr val="accent1">
              <a:lumMod val="20000"/>
              <a:lumOff val="80000"/>
            </a:schemeClr>
          </a:solidFill>
          <a:ln w="9525">
            <a:solidFill>
              <a:schemeClr val="bg1"/>
            </a:solidFill>
            <a:round/>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b="1" dirty="0">
                <a:solidFill>
                  <a:schemeClr val="accent1"/>
                </a:solidFill>
              </a:rPr>
              <a:t>else</a:t>
            </a:r>
            <a:r>
              <a:rPr lang="zh-CN" altLang="en-US" sz="1800" b="1" dirty="0">
                <a:solidFill>
                  <a:schemeClr val="accent1"/>
                </a:solidFill>
              </a:rPr>
              <a:t>解释为属于第</a:t>
            </a:r>
            <a:r>
              <a:rPr lang="en-US" altLang="zh-CN" sz="1800" b="1" dirty="0">
                <a:solidFill>
                  <a:schemeClr val="accent1"/>
                </a:solidFill>
              </a:rPr>
              <a:t>1</a:t>
            </a:r>
            <a:r>
              <a:rPr lang="zh-CN" altLang="en-US" sz="1800" b="1" dirty="0">
                <a:solidFill>
                  <a:schemeClr val="accent1"/>
                </a:solidFill>
              </a:rPr>
              <a:t>个</a:t>
            </a:r>
            <a:r>
              <a:rPr lang="en-US" altLang="zh-CN" sz="1800" b="1" dirty="0">
                <a:solidFill>
                  <a:schemeClr val="accent1"/>
                </a:solidFill>
              </a:rPr>
              <a:t>if</a:t>
            </a:r>
            <a:r>
              <a:rPr lang="zh-CN" altLang="en-US" sz="1800" b="1" dirty="0">
                <a:solidFill>
                  <a:schemeClr val="accent1"/>
                </a:solidFill>
              </a:rPr>
              <a:t>与属于第</a:t>
            </a:r>
            <a:r>
              <a:rPr lang="en-US" altLang="zh-CN" sz="1800" b="1" dirty="0">
                <a:solidFill>
                  <a:schemeClr val="accent1"/>
                </a:solidFill>
              </a:rPr>
              <a:t>2</a:t>
            </a:r>
            <a:r>
              <a:rPr lang="zh-CN" altLang="en-US" sz="1800" b="1" dirty="0">
                <a:solidFill>
                  <a:schemeClr val="accent1"/>
                </a:solidFill>
              </a:rPr>
              <a:t>个</a:t>
            </a:r>
            <a:r>
              <a:rPr lang="en-US" altLang="zh-CN" sz="1800" b="1" dirty="0">
                <a:solidFill>
                  <a:schemeClr val="accent1"/>
                </a:solidFill>
              </a:rPr>
              <a:t>if</a:t>
            </a:r>
            <a:r>
              <a:rPr lang="zh-CN" altLang="en-US" sz="1800" b="1" dirty="0">
                <a:solidFill>
                  <a:schemeClr val="accent1"/>
                </a:solidFill>
              </a:rPr>
              <a:t>会有完全不同的结果。</a:t>
            </a:r>
            <a:r>
              <a:rPr lang="en-US" altLang="zh-CN" sz="1800" b="1" dirty="0">
                <a:solidFill>
                  <a:schemeClr val="accent1"/>
                </a:solidFill>
              </a:rPr>
              <a:t>else</a:t>
            </a:r>
            <a:r>
              <a:rPr lang="zh-CN" altLang="en-US" sz="1800" b="1" dirty="0">
                <a:solidFill>
                  <a:schemeClr val="accent1"/>
                </a:solidFill>
              </a:rPr>
              <a:t>究竟属于哪个</a:t>
            </a:r>
            <a:r>
              <a:rPr lang="en-US" altLang="zh-CN" sz="1800" b="1" dirty="0">
                <a:solidFill>
                  <a:schemeClr val="accent1"/>
                </a:solidFill>
              </a:rPr>
              <a:t>if?</a:t>
            </a:r>
            <a:r>
              <a:rPr lang="en-US" altLang="zh-CN" sz="1800" dirty="0">
                <a:solidFill>
                  <a:schemeClr val="accent1"/>
                </a:solidFill>
              </a:rPr>
              <a:t> </a:t>
            </a:r>
          </a:p>
        </p:txBody>
      </p:sp>
      <p:sp>
        <p:nvSpPr>
          <p:cNvPr id="28" name="文本框 27">
            <a:extLst>
              <a:ext uri="{FF2B5EF4-FFF2-40B4-BE49-F238E27FC236}">
                <a16:creationId xmlns:a16="http://schemas.microsoft.com/office/drawing/2014/main" id="{4C723C50-04AC-729D-282A-EFD7CB8F89C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if</a:t>
            </a:r>
            <a:r>
              <a:rPr lang="zh-CN" altLang="en-US" sz="3200" b="1" dirty="0">
                <a:latin typeface="微软雅黑" panose="020B0503020204020204" pitchFamily="34" charset="-122"/>
                <a:ea typeface="微软雅黑" panose="020B0503020204020204" pitchFamily="34" charset="-122"/>
                <a:cs typeface="+mj-cs"/>
              </a:rPr>
              <a:t>语句嵌套</a:t>
            </a:r>
          </a:p>
        </p:txBody>
      </p:sp>
      <p:sp>
        <p:nvSpPr>
          <p:cNvPr id="29" name="矩形: 圆角 28">
            <a:extLst>
              <a:ext uri="{FF2B5EF4-FFF2-40B4-BE49-F238E27FC236}">
                <a16:creationId xmlns:a16="http://schemas.microsoft.com/office/drawing/2014/main" id="{F94BB060-9943-483B-9419-60A9FA67C9C6}"/>
              </a:ext>
            </a:extLst>
          </p:cNvPr>
          <p:cNvSpPr/>
          <p:nvPr/>
        </p:nvSpPr>
        <p:spPr>
          <a:xfrm>
            <a:off x="758984" y="1517649"/>
            <a:ext cx="2870041" cy="289718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Bef>
                <a:spcPct val="0"/>
              </a:spcBef>
              <a:buClrTx/>
              <a:buSzTx/>
              <a:buFontTx/>
              <a:buNone/>
            </a:pPr>
            <a:r>
              <a:rPr lang="en-US" altLang="zh-CN" b="1" dirty="0">
                <a:solidFill>
                  <a:schemeClr val="tx1"/>
                </a:solidFill>
              </a:rPr>
              <a:t>Enter the score:</a:t>
            </a:r>
            <a:r>
              <a:rPr lang="en-US" altLang="zh-CN" b="1" u="sng" dirty="0">
                <a:solidFill>
                  <a:schemeClr val="tx1"/>
                </a:solidFill>
              </a:rPr>
              <a:t>86↙</a:t>
            </a:r>
            <a:endParaRPr lang="en-US" altLang="zh-CN" b="1" dirty="0">
              <a:solidFill>
                <a:schemeClr val="tx1"/>
              </a:solidFill>
            </a:endParaRPr>
          </a:p>
          <a:p>
            <a:pPr>
              <a:lnSpc>
                <a:spcPct val="150000"/>
              </a:lnSpc>
              <a:spcBef>
                <a:spcPct val="0"/>
              </a:spcBef>
              <a:buClrTx/>
              <a:buSzTx/>
              <a:buFontTx/>
              <a:buNone/>
            </a:pPr>
            <a:r>
              <a:rPr lang="en-US" altLang="zh-CN" b="1" dirty="0">
                <a:solidFill>
                  <a:schemeClr val="tx1"/>
                </a:solidFill>
              </a:rPr>
              <a:t>The degree is A</a:t>
            </a:r>
          </a:p>
          <a:p>
            <a:pPr>
              <a:lnSpc>
                <a:spcPct val="150000"/>
              </a:lnSpc>
              <a:spcBef>
                <a:spcPct val="0"/>
              </a:spcBef>
              <a:buClrTx/>
              <a:buSzTx/>
              <a:buFontTx/>
              <a:buNone/>
            </a:pPr>
            <a:r>
              <a:rPr lang="en-US" altLang="zh-CN" b="1" dirty="0">
                <a:solidFill>
                  <a:schemeClr val="tx1"/>
                </a:solidFill>
              </a:rPr>
              <a:t>Enter the score:</a:t>
            </a:r>
            <a:r>
              <a:rPr lang="en-US" altLang="zh-CN" b="1" u="sng" dirty="0">
                <a:solidFill>
                  <a:schemeClr val="tx1"/>
                </a:solidFill>
              </a:rPr>
              <a:t>74↙</a:t>
            </a:r>
            <a:endParaRPr lang="en-US" altLang="zh-CN" b="1" dirty="0">
              <a:solidFill>
                <a:schemeClr val="tx1"/>
              </a:solidFill>
            </a:endParaRPr>
          </a:p>
          <a:p>
            <a:pPr>
              <a:lnSpc>
                <a:spcPct val="150000"/>
              </a:lnSpc>
              <a:spcBef>
                <a:spcPct val="0"/>
              </a:spcBef>
              <a:buClrTx/>
              <a:buSzTx/>
              <a:buFontTx/>
              <a:buNone/>
            </a:pPr>
            <a:r>
              <a:rPr lang="en-US" altLang="zh-CN" b="1" dirty="0">
                <a:solidFill>
                  <a:schemeClr val="tx1"/>
                </a:solidFill>
              </a:rPr>
              <a:t>The degree is C</a:t>
            </a:r>
          </a:p>
          <a:p>
            <a:pPr>
              <a:lnSpc>
                <a:spcPct val="150000"/>
              </a:lnSpc>
              <a:spcBef>
                <a:spcPct val="0"/>
              </a:spcBef>
              <a:buClrTx/>
              <a:buSzTx/>
              <a:buFontTx/>
              <a:buNone/>
            </a:pPr>
            <a:r>
              <a:rPr lang="en-US" altLang="zh-CN" b="1" dirty="0">
                <a:solidFill>
                  <a:schemeClr val="tx1"/>
                </a:solidFill>
              </a:rPr>
              <a:t>Enter the score:</a:t>
            </a:r>
            <a:r>
              <a:rPr lang="en-US" altLang="zh-CN" b="1" u="sng" dirty="0">
                <a:solidFill>
                  <a:schemeClr val="tx1"/>
                </a:solidFill>
              </a:rPr>
              <a:t>48↙</a:t>
            </a:r>
            <a:endParaRPr lang="en-US" altLang="zh-CN" b="1" dirty="0">
              <a:solidFill>
                <a:schemeClr val="tx1"/>
              </a:solidFill>
            </a:endParaRPr>
          </a:p>
          <a:p>
            <a:pPr>
              <a:lnSpc>
                <a:spcPct val="150000"/>
              </a:lnSpc>
              <a:spcBef>
                <a:spcPct val="0"/>
              </a:spcBef>
              <a:buClrTx/>
              <a:buSzTx/>
              <a:buFontTx/>
              <a:buNone/>
            </a:pPr>
            <a:r>
              <a:rPr lang="en-US" altLang="zh-CN" b="1" dirty="0">
                <a:solidFill>
                  <a:schemeClr val="tx1"/>
                </a:solidFill>
              </a:rPr>
              <a:t>The degree is D</a:t>
            </a:r>
            <a:r>
              <a:rPr lang="en-US" altLang="zh-CN" dirty="0">
                <a:solidFill>
                  <a:schemeClr val="tx1"/>
                </a:solidFill>
              </a:rPr>
              <a:t> </a:t>
            </a:r>
          </a:p>
        </p:txBody>
      </p:sp>
    </p:spTree>
    <p:extLst>
      <p:ext uri="{BB962C8B-B14F-4D97-AF65-F5344CB8AC3E}">
        <p14:creationId xmlns:p14="http://schemas.microsoft.com/office/powerpoint/2010/main" val="69667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slide(fromBottom)">
                                      <p:cBhvr>
                                        <p:cTn id="19" dur="500"/>
                                        <p:tgtEl>
                                          <p:spTgt spid="27"/>
                                        </p:tgtEl>
                                      </p:cBhvr>
                                    </p:animEffec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5D5FE-FCB7-0A33-BA12-FB043B2351FD}"/>
            </a:ext>
          </a:extLst>
        </p:cNvPr>
        <p:cNvGrpSpPr/>
        <p:nvPr/>
      </p:nvGrpSpPr>
      <p:grpSpPr>
        <a:xfrm>
          <a:off x="0" y="0"/>
          <a:ext cx="0" cy="0"/>
          <a:chOff x="0" y="0"/>
          <a:chExt cx="0" cy="0"/>
        </a:xfrm>
      </p:grpSpPr>
      <p:sp>
        <p:nvSpPr>
          <p:cNvPr id="24" name="矩形: 圆角 23">
            <a:extLst>
              <a:ext uri="{FF2B5EF4-FFF2-40B4-BE49-F238E27FC236}">
                <a16:creationId xmlns:a16="http://schemas.microsoft.com/office/drawing/2014/main" id="{5483A69A-68BB-D6D2-FC96-52A3B3DCE957}"/>
              </a:ext>
            </a:extLst>
          </p:cNvPr>
          <p:cNvSpPr/>
          <p:nvPr/>
        </p:nvSpPr>
        <p:spPr>
          <a:xfrm>
            <a:off x="2268396" y="2011532"/>
            <a:ext cx="2278121" cy="161035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4">
            <a:extLst>
              <a:ext uri="{FF2B5EF4-FFF2-40B4-BE49-F238E27FC236}">
                <a16:creationId xmlns:a16="http://schemas.microsoft.com/office/drawing/2014/main" id="{0810210F-0645-BEB4-F560-A5407215BB9E}"/>
              </a:ext>
            </a:extLst>
          </p:cNvPr>
          <p:cNvSpPr>
            <a:spLocks noChangeArrowheads="1"/>
          </p:cNvSpPr>
          <p:nvPr/>
        </p:nvSpPr>
        <p:spPr bwMode="auto">
          <a:xfrm>
            <a:off x="1367548" y="265747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5">
            <a:extLst>
              <a:ext uri="{FF2B5EF4-FFF2-40B4-BE49-F238E27FC236}">
                <a16:creationId xmlns:a16="http://schemas.microsoft.com/office/drawing/2014/main" id="{E562EFEA-BBE3-6C56-854D-B63B10F645F9}"/>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7">
            <a:extLst>
              <a:ext uri="{FF2B5EF4-FFF2-40B4-BE49-F238E27FC236}">
                <a16:creationId xmlns:a16="http://schemas.microsoft.com/office/drawing/2014/main" id="{9A2BDC85-B054-1147-CBD8-C5349EBEE58E}"/>
              </a:ext>
            </a:extLst>
          </p:cNvPr>
          <p:cNvSpPr>
            <a:spLocks noChangeArrowheads="1"/>
          </p:cNvSpPr>
          <p:nvPr/>
        </p:nvSpPr>
        <p:spPr bwMode="auto">
          <a:xfrm>
            <a:off x="1367548" y="1643063"/>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6" name="Rectangle 18">
            <a:extLst>
              <a:ext uri="{FF2B5EF4-FFF2-40B4-BE49-F238E27FC236}">
                <a16:creationId xmlns:a16="http://schemas.microsoft.com/office/drawing/2014/main" id="{F78ED16E-EE94-16AE-B340-48117EBFE77E}"/>
              </a:ext>
            </a:extLst>
          </p:cNvPr>
          <p:cNvSpPr>
            <a:spLocks noChangeArrowheads="1"/>
          </p:cNvSpPr>
          <p:nvPr/>
        </p:nvSpPr>
        <p:spPr bwMode="auto">
          <a:xfrm>
            <a:off x="578643" y="1003074"/>
            <a:ext cx="10446785" cy="81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317500"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317500"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317500"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317500"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zh-CN" altLang="en-US" sz="1800" dirty="0">
                <a:latin typeface="Times New Roman" panose="02020603050405020304" pitchFamily="18" charset="0"/>
              </a:rPr>
              <a:t>对于上述歧义，</a:t>
            </a:r>
            <a:r>
              <a:rPr lang="en-US" altLang="zh-CN" sz="1800" dirty="0">
                <a:latin typeface="Times New Roman" panose="02020603050405020304" pitchFamily="18" charset="0"/>
              </a:rPr>
              <a:t>C++</a:t>
            </a:r>
            <a:r>
              <a:rPr lang="zh-CN" altLang="en-US" sz="1800" dirty="0">
                <a:latin typeface="Times New Roman" panose="02020603050405020304" pitchFamily="18" charset="0"/>
              </a:rPr>
              <a:t>规定</a:t>
            </a:r>
            <a:r>
              <a:rPr lang="en-US" altLang="zh-CN" sz="2400" b="1" dirty="0">
                <a:solidFill>
                  <a:schemeClr val="accent1"/>
                </a:solidFill>
                <a:latin typeface="Times New Roman" panose="02020603050405020304" pitchFamily="18" charset="0"/>
              </a:rPr>
              <a:t>else</a:t>
            </a:r>
            <a:r>
              <a:rPr lang="zh-CN" altLang="en-US" sz="2400" b="1" dirty="0">
                <a:solidFill>
                  <a:schemeClr val="accent1"/>
                </a:solidFill>
                <a:latin typeface="Times New Roman" panose="02020603050405020304" pitchFamily="18" charset="0"/>
              </a:rPr>
              <a:t>与前面最近的没有</a:t>
            </a:r>
            <a:r>
              <a:rPr lang="en-US" altLang="zh-CN" sz="2400" b="1" dirty="0">
                <a:solidFill>
                  <a:schemeClr val="accent1"/>
                </a:solidFill>
                <a:latin typeface="Times New Roman" panose="02020603050405020304" pitchFamily="18" charset="0"/>
              </a:rPr>
              <a:t>else</a:t>
            </a:r>
            <a:r>
              <a:rPr lang="zh-CN" altLang="en-US" sz="2400" b="1" dirty="0">
                <a:solidFill>
                  <a:schemeClr val="accent1"/>
                </a:solidFill>
                <a:latin typeface="Times New Roman" panose="02020603050405020304" pitchFamily="18" charset="0"/>
              </a:rPr>
              <a:t>的</a:t>
            </a:r>
            <a:r>
              <a:rPr lang="en-US" altLang="zh-CN" sz="2400" b="1" dirty="0">
                <a:solidFill>
                  <a:schemeClr val="accent1"/>
                </a:solidFill>
                <a:latin typeface="Times New Roman" panose="02020603050405020304" pitchFamily="18" charset="0"/>
              </a:rPr>
              <a:t>if</a:t>
            </a:r>
            <a:r>
              <a:rPr lang="zh-CN" altLang="en-US" sz="2400" b="1" dirty="0">
                <a:solidFill>
                  <a:schemeClr val="accent1"/>
                </a:solidFill>
                <a:latin typeface="Times New Roman" panose="02020603050405020304" pitchFamily="18" charset="0"/>
              </a:rPr>
              <a:t>语句配对</a:t>
            </a:r>
            <a:r>
              <a:rPr lang="zh-CN" altLang="en-US" sz="1800" dirty="0">
                <a:latin typeface="Times New Roman" panose="02020603050405020304" pitchFamily="18" charset="0"/>
              </a:rPr>
              <a:t>。因此上述嵌套的</a:t>
            </a:r>
            <a:r>
              <a:rPr lang="en-US" altLang="zh-CN" sz="1800" dirty="0">
                <a:latin typeface="Times New Roman" panose="02020603050405020304" pitchFamily="18" charset="0"/>
              </a:rPr>
              <a:t>if</a:t>
            </a:r>
            <a:r>
              <a:rPr lang="zh-CN" altLang="en-US" sz="1800" dirty="0">
                <a:latin typeface="Times New Roman" panose="02020603050405020304" pitchFamily="18" charset="0"/>
              </a:rPr>
              <a:t>语句解释如下：</a:t>
            </a:r>
          </a:p>
        </p:txBody>
      </p:sp>
      <p:sp>
        <p:nvSpPr>
          <p:cNvPr id="18" name="AutoShape 31">
            <a:extLst>
              <a:ext uri="{FF2B5EF4-FFF2-40B4-BE49-F238E27FC236}">
                <a16:creationId xmlns:a16="http://schemas.microsoft.com/office/drawing/2014/main" id="{E800F76C-2729-7759-1820-43C4C0B9DABC}"/>
              </a:ext>
            </a:extLst>
          </p:cNvPr>
          <p:cNvSpPr>
            <a:spLocks noChangeArrowheads="1"/>
          </p:cNvSpPr>
          <p:nvPr/>
        </p:nvSpPr>
        <p:spPr bwMode="auto">
          <a:xfrm>
            <a:off x="4679073" y="2563813"/>
            <a:ext cx="539750" cy="503237"/>
          </a:xfrm>
          <a:prstGeom prst="notchedRightArrow">
            <a:avLst>
              <a:gd name="adj1" fmla="val 50000"/>
              <a:gd name="adj2" fmla="val 26814"/>
            </a:avLst>
          </a:prstGeom>
          <a:solidFill>
            <a:schemeClr val="accent1">
              <a:lumMod val="20000"/>
              <a:lumOff val="80000"/>
            </a:schemeClr>
          </a:solidFill>
          <a:ln w="9525" algn="ctr">
            <a:solidFill>
              <a:schemeClr val="tx1"/>
            </a:solidFill>
            <a:miter lim="800000"/>
            <a:headEnd/>
            <a:tailEnd/>
          </a:ln>
          <a:effectLst>
            <a:outerShdw dist="35921" dir="2700000" algn="ctr" rotWithShape="0">
              <a:schemeClr val="bg2"/>
            </a:outerShdw>
          </a:effectLst>
        </p:spPr>
        <p:txBody>
          <a:bodyPr wrap="none"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20" name="AutoShape 71">
            <a:extLst>
              <a:ext uri="{FF2B5EF4-FFF2-40B4-BE49-F238E27FC236}">
                <a16:creationId xmlns:a16="http://schemas.microsoft.com/office/drawing/2014/main" id="{44C800C3-C230-CC2D-99B1-13F7B8DCE2DB}"/>
              </a:ext>
            </a:extLst>
          </p:cNvPr>
          <p:cNvSpPr>
            <a:spLocks noChangeArrowheads="1"/>
          </p:cNvSpPr>
          <p:nvPr/>
        </p:nvSpPr>
        <p:spPr bwMode="auto">
          <a:xfrm>
            <a:off x="4824258" y="4795836"/>
            <a:ext cx="539750" cy="503237"/>
          </a:xfrm>
          <a:prstGeom prst="notchedRightArrow">
            <a:avLst>
              <a:gd name="adj1" fmla="val 50000"/>
              <a:gd name="adj2" fmla="val 26814"/>
            </a:avLst>
          </a:prstGeom>
          <a:solidFill>
            <a:schemeClr val="accent1">
              <a:lumMod val="20000"/>
              <a:lumOff val="80000"/>
            </a:schemeClr>
          </a:solidFill>
          <a:ln w="9525" algn="ctr">
            <a:solidFill>
              <a:schemeClr val="tx1"/>
            </a:solidFill>
            <a:miter lim="800000"/>
            <a:headEnd/>
            <a:tailEnd/>
          </a:ln>
          <a:effectLst>
            <a:outerShdw dist="35921" dir="2700000" algn="ctr" rotWithShape="0">
              <a:schemeClr val="bg2"/>
            </a:outerShdw>
          </a:effectLst>
        </p:spPr>
        <p:txBody>
          <a:bodyPr wrap="none"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endParaRPr lang="zh-CN" altLang="en-US"/>
          </a:p>
        </p:txBody>
      </p:sp>
      <p:sp>
        <p:nvSpPr>
          <p:cNvPr id="21" name="文本框 20">
            <a:extLst>
              <a:ext uri="{FF2B5EF4-FFF2-40B4-BE49-F238E27FC236}">
                <a16:creationId xmlns:a16="http://schemas.microsoft.com/office/drawing/2014/main" id="{1CD3CB4B-6C76-FBCC-DE48-E98621F25DC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if</a:t>
            </a:r>
            <a:r>
              <a:rPr lang="zh-CN" altLang="en-US" sz="3200" b="1" dirty="0">
                <a:latin typeface="微软雅黑" panose="020B0503020204020204" pitchFamily="34" charset="-122"/>
                <a:ea typeface="微软雅黑" panose="020B0503020204020204" pitchFamily="34" charset="-122"/>
                <a:cs typeface="+mj-cs"/>
              </a:rPr>
              <a:t>语句嵌套</a:t>
            </a:r>
          </a:p>
        </p:txBody>
      </p:sp>
      <p:sp>
        <p:nvSpPr>
          <p:cNvPr id="23" name="文本框 22">
            <a:extLst>
              <a:ext uri="{FF2B5EF4-FFF2-40B4-BE49-F238E27FC236}">
                <a16:creationId xmlns:a16="http://schemas.microsoft.com/office/drawing/2014/main" id="{60BC1744-BFB4-6454-4C3A-CF82638B4D80}"/>
              </a:ext>
            </a:extLst>
          </p:cNvPr>
          <p:cNvSpPr txBox="1"/>
          <p:nvPr/>
        </p:nvSpPr>
        <p:spPr>
          <a:xfrm>
            <a:off x="2232678" y="2094547"/>
            <a:ext cx="2193982" cy="1477328"/>
          </a:xfrm>
          <a:prstGeom prst="rect">
            <a:avLst/>
          </a:prstGeom>
          <a:noFill/>
        </p:spPr>
        <p:txBody>
          <a:bodyPr wrap="square">
            <a:spAutoFit/>
          </a:bodyPr>
          <a:lstStyle/>
          <a:p>
            <a:pPr marL="342900" marR="0" lvl="0" indent="-76200" algn="l" defTabSz="914400" rtl="0" eaLnBrk="1" fontAlgn="base" latinLnBrk="0" hangingPunct="1">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762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762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76200" algn="l" defTabSz="914400" rtl="0" eaLnBrk="0" fontAlgn="base" latinLnBrk="0" hangingPunct="0">
              <a:lnSpc>
                <a:spcPct val="100000"/>
              </a:lnSpc>
              <a:spcBef>
                <a:spcPct val="0"/>
              </a:spcBef>
              <a:spcAft>
                <a:spcPct val="0"/>
              </a:spcAft>
              <a:buClrTx/>
              <a:buSzTx/>
              <a:buFontTx/>
              <a:buNone/>
              <a:tabLst>
                <a:tab pos="581025" algn="l"/>
              </a:tabLst>
            </a:pP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else</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762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p:txBody>
      </p:sp>
      <p:sp>
        <p:nvSpPr>
          <p:cNvPr id="27" name="矩形: 圆角 26">
            <a:extLst>
              <a:ext uri="{FF2B5EF4-FFF2-40B4-BE49-F238E27FC236}">
                <a16:creationId xmlns:a16="http://schemas.microsoft.com/office/drawing/2014/main" id="{6E9C16F2-DC44-73DF-ECAE-CD4CC3911A30}"/>
              </a:ext>
            </a:extLst>
          </p:cNvPr>
          <p:cNvSpPr/>
          <p:nvPr/>
        </p:nvSpPr>
        <p:spPr>
          <a:xfrm>
            <a:off x="5551334" y="4116657"/>
            <a:ext cx="4011756" cy="18799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id="{F68169B5-BBF0-5DBF-24CF-36EAE94E7A93}"/>
              </a:ext>
            </a:extLst>
          </p:cNvPr>
          <p:cNvSpPr/>
          <p:nvPr/>
        </p:nvSpPr>
        <p:spPr>
          <a:xfrm>
            <a:off x="2232678" y="4134803"/>
            <a:ext cx="2278121" cy="186180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圆角 28">
            <a:extLst>
              <a:ext uri="{FF2B5EF4-FFF2-40B4-BE49-F238E27FC236}">
                <a16:creationId xmlns:a16="http://schemas.microsoft.com/office/drawing/2014/main" id="{942475E7-8B2E-A449-3EC1-C05D82BC1836}"/>
              </a:ext>
            </a:extLst>
          </p:cNvPr>
          <p:cNvSpPr/>
          <p:nvPr/>
        </p:nvSpPr>
        <p:spPr>
          <a:xfrm>
            <a:off x="5555203" y="2010256"/>
            <a:ext cx="4007887" cy="161035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B0DB8298-B331-954C-BD13-4FA47DD709CE}"/>
              </a:ext>
            </a:extLst>
          </p:cNvPr>
          <p:cNvSpPr txBox="1"/>
          <p:nvPr/>
        </p:nvSpPr>
        <p:spPr>
          <a:xfrm>
            <a:off x="5364008" y="2455548"/>
            <a:ext cx="6097190" cy="646331"/>
          </a:xfrm>
          <a:prstGeom prst="rect">
            <a:avLst/>
          </a:prstGeom>
          <a:noFill/>
        </p:spPr>
        <p:txBody>
          <a:bodyPr wrap="square">
            <a:spAutoFit/>
          </a:bodyPr>
          <a:lstStyle/>
          <a:p>
            <a:pPr marL="342900" marR="0" lvl="0" indent="-76200" algn="l" defTabSz="914400" rtl="0" eaLnBrk="1" fontAlgn="base" latinLnBrk="0" hangingPunct="1">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762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 (</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else  </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p:txBody>
      </p:sp>
      <p:sp>
        <p:nvSpPr>
          <p:cNvPr id="31" name="文本框 30">
            <a:extLst>
              <a:ext uri="{FF2B5EF4-FFF2-40B4-BE49-F238E27FC236}">
                <a16:creationId xmlns:a16="http://schemas.microsoft.com/office/drawing/2014/main" id="{CD2B12D9-5438-3BC5-736E-916A170DAE52}"/>
              </a:ext>
            </a:extLst>
          </p:cNvPr>
          <p:cNvSpPr txBox="1"/>
          <p:nvPr/>
        </p:nvSpPr>
        <p:spPr>
          <a:xfrm>
            <a:off x="1630478" y="4194556"/>
            <a:ext cx="3323233" cy="1754326"/>
          </a:xfrm>
          <a:prstGeom prst="rect">
            <a:avLst/>
          </a:prstGeom>
          <a:noFill/>
        </p:spPr>
        <p:txBody>
          <a:bodyPr wrap="square">
            <a:spAutoFit/>
          </a:bodyPr>
          <a:lstStyle/>
          <a:p>
            <a:pPr marL="342900" marR="0" lvl="0" indent="504825" algn="l" defTabSz="914400" rtl="0" eaLnBrk="1" fontAlgn="base" latinLnBrk="0" hangingPunct="1">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504825"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504825"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504825" algn="l" defTabSz="914400" rtl="0" eaLnBrk="0" fontAlgn="base" latinLnBrk="0" hangingPunct="0">
              <a:lnSpc>
                <a:spcPct val="100000"/>
              </a:lnSpc>
              <a:spcBef>
                <a:spcPct val="0"/>
              </a:spcBef>
              <a:spcAft>
                <a:spcPct val="0"/>
              </a:spcAft>
              <a:buClrTx/>
              <a:buSzTx/>
              <a:buFontTx/>
              <a:buNone/>
              <a:tabLst>
                <a:tab pos="581025" algn="l"/>
              </a:tabLst>
            </a:pP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504825"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else</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504825"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p:txBody>
      </p:sp>
      <p:sp>
        <p:nvSpPr>
          <p:cNvPr id="33" name="文本框 32">
            <a:extLst>
              <a:ext uri="{FF2B5EF4-FFF2-40B4-BE49-F238E27FC236}">
                <a16:creationId xmlns:a16="http://schemas.microsoft.com/office/drawing/2014/main" id="{2A2A7983-7B27-7E6C-DE42-E5ED5F259741}"/>
              </a:ext>
            </a:extLst>
          </p:cNvPr>
          <p:cNvSpPr txBox="1"/>
          <p:nvPr/>
        </p:nvSpPr>
        <p:spPr>
          <a:xfrm>
            <a:off x="5612510" y="4447289"/>
            <a:ext cx="3889404" cy="1200329"/>
          </a:xfrm>
          <a:prstGeom prst="rect">
            <a:avLst/>
          </a:prstGeom>
          <a:noFill/>
        </p:spPr>
        <p:txBody>
          <a:bodyPr wrap="square">
            <a:spAutoFit/>
          </a:bodyPr>
          <a:lstStyle/>
          <a:p>
            <a:pPr marL="342900" marR="0" lvl="0" indent="190500" algn="l" defTabSz="914400" rtl="0" eaLnBrk="1" fontAlgn="base" latinLnBrk="0" hangingPunct="1">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 (</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1905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 (</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表达式</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800" b="0" i="0" u="sng"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190500" algn="l" defTabSz="914400" rtl="0" eaLnBrk="0" fontAlgn="base" latinLnBrk="0" hangingPunct="0">
              <a:lnSpc>
                <a:spcPct val="100000"/>
              </a:lnSpc>
              <a:spcBef>
                <a:spcPct val="0"/>
              </a:spcBef>
              <a:spcAft>
                <a:spcPct val="0"/>
              </a:spcAft>
              <a:buClrTx/>
              <a:buSzTx/>
              <a:buFontTx/>
              <a:buNone/>
              <a:tabLst>
                <a:tab pos="581025" algn="l"/>
              </a:tabLst>
            </a:pP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else  </a:t>
            </a:r>
            <a:endParaRPr kumimoji="1"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190500" algn="l" defTabSz="914400" rtl="0" eaLnBrk="0" fontAlgn="base" latinLnBrk="0" hangingPunct="0">
              <a:lnSpc>
                <a:spcPct val="100000"/>
              </a:lnSpc>
              <a:spcBef>
                <a:spcPct val="0"/>
              </a:spcBef>
              <a:spcAft>
                <a:spcPct val="0"/>
              </a:spcAft>
              <a:buClrTx/>
              <a:buSzTx/>
              <a:buFontTx/>
              <a:buNone/>
              <a:tabLst>
                <a:tab pos="581025" algn="l"/>
              </a:tabLst>
            </a:pP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a:t>
            </a:r>
            <a:r>
              <a:rPr kumimoji="1"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83503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737BA-FAFB-C603-FDB2-75587A7F3CA4}"/>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1CD64FFA-3D32-6A04-2CBE-BA584F70A7D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rPr>
              <a:t>switch…case</a:t>
            </a:r>
            <a:r>
              <a:rPr lang="zh-CN" altLang="en-US" sz="3200" b="1" dirty="0">
                <a:latin typeface="微软雅黑" panose="020B0503020204020204" pitchFamily="34" charset="-122"/>
                <a:ea typeface="微软雅黑" panose="020B0503020204020204" pitchFamily="34" charset="-122"/>
              </a:rPr>
              <a:t>判断式</a:t>
            </a:r>
            <a:endParaRPr lang="zh-CN" altLang="en-US" sz="3200" b="1" dirty="0">
              <a:latin typeface="微软雅黑" panose="020B0503020204020204" pitchFamily="34" charset="-122"/>
              <a:ea typeface="微软雅黑" panose="020B0503020204020204" pitchFamily="34" charset="-122"/>
              <a:cs typeface="+mj-cs"/>
            </a:endParaRPr>
          </a:p>
        </p:txBody>
      </p:sp>
      <p:sp>
        <p:nvSpPr>
          <p:cNvPr id="7" name="Rectangle 5">
            <a:extLst>
              <a:ext uri="{FF2B5EF4-FFF2-40B4-BE49-F238E27FC236}">
                <a16:creationId xmlns:a16="http://schemas.microsoft.com/office/drawing/2014/main" id="{52A46D03-00DB-EA4C-C9CB-711CD73D6381}"/>
              </a:ext>
            </a:extLst>
          </p:cNvPr>
          <p:cNvSpPr>
            <a:spLocks noChangeArrowheads="1"/>
          </p:cNvSpPr>
          <p:nvPr/>
        </p:nvSpPr>
        <p:spPr bwMode="auto">
          <a:xfrm>
            <a:off x="269478" y="928822"/>
            <a:ext cx="10076656"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dirty="0"/>
              <a:t>       </a:t>
            </a:r>
            <a:r>
              <a:rPr lang="zh-CN" altLang="en-US" sz="1800" dirty="0"/>
              <a:t>在有的问题中，需要进行多次判断选择，</a:t>
            </a:r>
            <a:r>
              <a:rPr lang="en-US" altLang="zh-CN" sz="1800" dirty="0"/>
              <a:t>C++</a:t>
            </a:r>
            <a:r>
              <a:rPr lang="zh-CN" altLang="en-US" sz="1800" dirty="0"/>
              <a:t>中使用</a:t>
            </a:r>
            <a:r>
              <a:rPr lang="en-US" altLang="zh-CN" sz="1800" dirty="0"/>
              <a:t>switch</a:t>
            </a:r>
            <a:r>
              <a:rPr lang="zh-CN" altLang="en-US" sz="1800" dirty="0"/>
              <a:t>语句，其语法形式如下：</a:t>
            </a:r>
          </a:p>
        </p:txBody>
      </p:sp>
      <p:sp>
        <p:nvSpPr>
          <p:cNvPr id="9" name="Rectangle 6">
            <a:extLst>
              <a:ext uri="{FF2B5EF4-FFF2-40B4-BE49-F238E27FC236}">
                <a16:creationId xmlns:a16="http://schemas.microsoft.com/office/drawing/2014/main" id="{852CA783-37F0-2268-34CE-F819DDA01D5C}"/>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0">
            <a:extLst>
              <a:ext uri="{FF2B5EF4-FFF2-40B4-BE49-F238E27FC236}">
                <a16:creationId xmlns:a16="http://schemas.microsoft.com/office/drawing/2014/main" id="{9AD6A904-0A99-3281-78FD-66D8D677E49B}"/>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9" name="矩形: 圆角 18">
            <a:extLst>
              <a:ext uri="{FF2B5EF4-FFF2-40B4-BE49-F238E27FC236}">
                <a16:creationId xmlns:a16="http://schemas.microsoft.com/office/drawing/2014/main" id="{F538004C-A574-1F5F-15A8-5AC6093CF540}"/>
              </a:ext>
            </a:extLst>
          </p:cNvPr>
          <p:cNvSpPr/>
          <p:nvPr/>
        </p:nvSpPr>
        <p:spPr>
          <a:xfrm>
            <a:off x="3071813" y="1555005"/>
            <a:ext cx="4471987" cy="226451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03B0AC70-C6B7-9FAD-8CE3-66629B08A7E3}"/>
              </a:ext>
            </a:extLst>
          </p:cNvPr>
          <p:cNvSpPr txBox="1"/>
          <p:nvPr/>
        </p:nvSpPr>
        <p:spPr>
          <a:xfrm>
            <a:off x="3322837" y="1539776"/>
            <a:ext cx="4220963" cy="2308324"/>
          </a:xfrm>
          <a:prstGeom prst="rect">
            <a:avLst/>
          </a:prstGeom>
          <a:noFill/>
        </p:spPr>
        <p:txBody>
          <a:bodyPr wrap="square">
            <a:spAutoFit/>
          </a:bodyPr>
          <a:lstStyle/>
          <a:p>
            <a:pPr algn="just">
              <a:spcBef>
                <a:spcPct val="0"/>
              </a:spcBef>
              <a:buClrTx/>
              <a:buSzTx/>
              <a:buFontTx/>
              <a:buNone/>
            </a:pPr>
            <a:r>
              <a:rPr lang="en-US" altLang="zh-CN" sz="1800" b="1" dirty="0">
                <a:latin typeface="Times New Roman" panose="02020603050405020304" pitchFamily="18" charset="0"/>
              </a:rPr>
              <a:t>switch (</a:t>
            </a:r>
            <a:r>
              <a:rPr lang="zh-CN" altLang="en-US" sz="1800" b="1" dirty="0">
                <a:latin typeface="Times New Roman" panose="02020603050405020304" pitchFamily="18" charset="0"/>
              </a:rPr>
              <a:t>表达式</a:t>
            </a:r>
            <a:r>
              <a:rPr lang="en-US" altLang="zh-CN" sz="1800" b="1" dirty="0">
                <a:latin typeface="Times New Roman" panose="02020603050405020304" pitchFamily="18" charset="0"/>
              </a:rPr>
              <a:t>)</a:t>
            </a:r>
          </a:p>
          <a:p>
            <a:pPr algn="just">
              <a:spcBef>
                <a:spcPct val="0"/>
              </a:spcBef>
              <a:buClrTx/>
              <a:buSzTx/>
              <a:buFontTx/>
              <a:buNone/>
            </a:pPr>
            <a:r>
              <a:rPr lang="en-US" altLang="zh-CN" sz="1800" b="1" dirty="0">
                <a:latin typeface="Times New Roman" panose="02020603050405020304" pitchFamily="18" charset="0"/>
              </a:rPr>
              <a:t>{</a:t>
            </a:r>
          </a:p>
          <a:p>
            <a:pPr algn="just">
              <a:spcBef>
                <a:spcPct val="0"/>
              </a:spcBef>
              <a:buClrTx/>
              <a:buSzTx/>
              <a:buFontTx/>
              <a:buNone/>
            </a:pPr>
            <a:r>
              <a:rPr lang="en-US" altLang="zh-CN" sz="1800" b="1" dirty="0">
                <a:latin typeface="Times New Roman" panose="02020603050405020304" pitchFamily="18" charset="0"/>
              </a:rPr>
              <a:t>case </a:t>
            </a:r>
            <a:r>
              <a:rPr lang="zh-CN" altLang="en-US" sz="1800" b="1" dirty="0">
                <a:latin typeface="Times New Roman" panose="02020603050405020304" pitchFamily="18" charset="0"/>
              </a:rPr>
              <a:t>常量表达式</a:t>
            </a:r>
            <a:r>
              <a:rPr lang="en-US" altLang="zh-CN" sz="1800" b="1" dirty="0">
                <a:latin typeface="Times New Roman" panose="02020603050405020304" pitchFamily="18" charset="0"/>
              </a:rPr>
              <a:t>1</a:t>
            </a:r>
            <a:r>
              <a:rPr lang="zh-CN" altLang="en-US" sz="1800" b="1" dirty="0">
                <a:latin typeface="Times New Roman" panose="02020603050405020304" pitchFamily="18" charset="0"/>
              </a:rPr>
              <a:t>：</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1][break;]</a:t>
            </a:r>
          </a:p>
          <a:p>
            <a:pPr algn="just">
              <a:spcBef>
                <a:spcPct val="0"/>
              </a:spcBef>
              <a:buClrTx/>
              <a:buSzTx/>
              <a:buFontTx/>
              <a:buNone/>
            </a:pPr>
            <a:r>
              <a:rPr lang="en-US" altLang="zh-CN" sz="1800" b="1" dirty="0">
                <a:latin typeface="Times New Roman" panose="02020603050405020304" pitchFamily="18" charset="0"/>
              </a:rPr>
              <a:t>case </a:t>
            </a:r>
            <a:r>
              <a:rPr lang="zh-CN" altLang="en-US" sz="1800" b="1" dirty="0">
                <a:latin typeface="Times New Roman" panose="02020603050405020304" pitchFamily="18" charset="0"/>
              </a:rPr>
              <a:t>常量表达式</a:t>
            </a:r>
            <a:r>
              <a:rPr lang="en-US" altLang="zh-CN" sz="1800" b="1" dirty="0">
                <a:latin typeface="Times New Roman" panose="02020603050405020304" pitchFamily="18" charset="0"/>
              </a:rPr>
              <a:t>2</a:t>
            </a:r>
            <a:r>
              <a:rPr lang="zh-CN" altLang="en-US" sz="1800" b="1" dirty="0">
                <a:latin typeface="Times New Roman" panose="02020603050405020304" pitchFamily="18" charset="0"/>
              </a:rPr>
              <a:t>：</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2][break;]</a:t>
            </a:r>
          </a:p>
          <a:p>
            <a:pPr algn="just">
              <a:spcBef>
                <a:spcPct val="0"/>
              </a:spcBef>
              <a:buClrTx/>
              <a:buSzTx/>
              <a:buFontTx/>
              <a:buNone/>
            </a:pPr>
            <a:r>
              <a:rPr lang="en-US" altLang="zh-CN" sz="1800" b="1" dirty="0">
                <a:latin typeface="Times New Roman" panose="02020603050405020304" pitchFamily="18" charset="0"/>
              </a:rPr>
              <a:t>…</a:t>
            </a:r>
          </a:p>
          <a:p>
            <a:pPr algn="just">
              <a:spcBef>
                <a:spcPct val="0"/>
              </a:spcBef>
              <a:buClrTx/>
              <a:buSzTx/>
              <a:buFontTx/>
              <a:buNone/>
            </a:pPr>
            <a:r>
              <a:rPr lang="en-US" altLang="zh-CN" sz="1800" b="1" dirty="0">
                <a:latin typeface="Times New Roman" panose="02020603050405020304" pitchFamily="18" charset="0"/>
              </a:rPr>
              <a:t>case </a:t>
            </a:r>
            <a:r>
              <a:rPr lang="zh-CN" altLang="en-US" sz="1800" b="1" dirty="0">
                <a:latin typeface="Times New Roman" panose="02020603050405020304" pitchFamily="18" charset="0"/>
              </a:rPr>
              <a:t>常量表达式</a:t>
            </a:r>
            <a:r>
              <a:rPr lang="en-US" altLang="zh-CN" sz="1800" b="1" dirty="0">
                <a:latin typeface="Times New Roman" panose="02020603050405020304" pitchFamily="18" charset="0"/>
              </a:rPr>
              <a:t>n</a:t>
            </a:r>
            <a:r>
              <a:rPr lang="zh-CN" altLang="en-US" sz="1800" b="1" dirty="0">
                <a:latin typeface="Times New Roman" panose="02020603050405020304" pitchFamily="18" charset="0"/>
              </a:rPr>
              <a:t>：</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n][break;]</a:t>
            </a:r>
          </a:p>
          <a:p>
            <a:pPr algn="just">
              <a:spcBef>
                <a:spcPct val="0"/>
              </a:spcBef>
              <a:buClrTx/>
              <a:buSzTx/>
              <a:buFontTx/>
              <a:buNone/>
            </a:pPr>
            <a:r>
              <a:rPr lang="en-US" altLang="zh-CN" sz="1800" b="1" dirty="0">
                <a:latin typeface="Times New Roman" panose="02020603050405020304" pitchFamily="18" charset="0"/>
              </a:rPr>
              <a:t>[default: </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n+1]</a:t>
            </a:r>
          </a:p>
          <a:p>
            <a:pPr algn="just">
              <a:spcBef>
                <a:spcPct val="0"/>
              </a:spcBef>
              <a:buClrTx/>
              <a:buSzTx/>
              <a:buFontTx/>
              <a:buNone/>
            </a:pPr>
            <a:r>
              <a:rPr lang="en-US" altLang="zh-CN" sz="1800" b="1" dirty="0">
                <a:latin typeface="Times New Roman" panose="02020603050405020304" pitchFamily="18" charset="0"/>
              </a:rPr>
              <a:t>}</a:t>
            </a:r>
          </a:p>
        </p:txBody>
      </p:sp>
      <p:sp>
        <p:nvSpPr>
          <p:cNvPr id="25" name="文本框 24">
            <a:extLst>
              <a:ext uri="{FF2B5EF4-FFF2-40B4-BE49-F238E27FC236}">
                <a16:creationId xmlns:a16="http://schemas.microsoft.com/office/drawing/2014/main" id="{A9ACDA9E-EECD-869C-FD7A-169A9CFD940B}"/>
              </a:ext>
            </a:extLst>
          </p:cNvPr>
          <p:cNvSpPr txBox="1"/>
          <p:nvPr/>
        </p:nvSpPr>
        <p:spPr>
          <a:xfrm>
            <a:off x="584000" y="3970240"/>
            <a:ext cx="10877198" cy="212763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latin typeface="Times New Roman" panose="02020603050405020304" pitchFamily="18" charset="0"/>
                <a:cs typeface="Times New Roman" panose="02020603050405020304" pitchFamily="18" charset="0"/>
              </a:rPr>
              <a:t>表达式可以是任意一个合法的C++表达式，但其值只能是字符型或者整型。</a:t>
            </a:r>
          </a:p>
          <a:p>
            <a:pPr marL="285750" indent="-285750">
              <a:lnSpc>
                <a:spcPct val="150000"/>
              </a:lnSpc>
              <a:buFont typeface="Arial" panose="020B0604020202020204" pitchFamily="34" charset="0"/>
              <a:buChar char="•"/>
            </a:pPr>
            <a:r>
              <a:rPr lang="zh-CN" altLang="en-US" dirty="0">
                <a:latin typeface="Times New Roman" panose="02020603050405020304" pitchFamily="18" charset="0"/>
                <a:cs typeface="Times New Roman" panose="02020603050405020304" pitchFamily="18" charset="0"/>
              </a:rPr>
              <a:t>常量表达式是由常量组成的表达式，其值也只能是字符型常量或者整型常量，各常量表达式的值不可以重复（相等）。</a:t>
            </a:r>
          </a:p>
          <a:p>
            <a:pPr marL="285750" indent="-285750">
              <a:lnSpc>
                <a:spcPct val="150000"/>
              </a:lnSpc>
              <a:buFont typeface="Arial" panose="020B0604020202020204" pitchFamily="34" charset="0"/>
              <a:buChar char="•"/>
            </a:pPr>
            <a:r>
              <a:rPr lang="zh-CN" altLang="en-US" dirty="0">
                <a:latin typeface="Times New Roman" panose="02020603050405020304" pitchFamily="18" charset="0"/>
                <a:cs typeface="Times New Roman" panose="02020603050405020304" pitchFamily="18" charset="0"/>
              </a:rPr>
              <a:t>符号[ ]表示其中的内容可选，语句块是可选的，它可以由一条语句或一个复合语句组成。 </a:t>
            </a:r>
          </a:p>
          <a:p>
            <a:pPr marL="285750" indent="-285750">
              <a:lnSpc>
                <a:spcPct val="150000"/>
              </a:lnSpc>
              <a:buFont typeface="Arial" panose="020B0604020202020204" pitchFamily="34" charset="0"/>
              <a:buChar char="•"/>
            </a:pPr>
            <a:r>
              <a:rPr lang="zh-CN" altLang="en-US" dirty="0">
                <a:latin typeface="Times New Roman" panose="02020603050405020304" pitchFamily="18" charset="0"/>
                <a:cs typeface="Times New Roman" panose="02020603050405020304" pitchFamily="18" charset="0"/>
              </a:rPr>
              <a:t>break语句、default语句也是可选的。 </a:t>
            </a:r>
          </a:p>
        </p:txBody>
      </p:sp>
    </p:spTree>
    <p:extLst>
      <p:ext uri="{BB962C8B-B14F-4D97-AF65-F5344CB8AC3E}">
        <p14:creationId xmlns:p14="http://schemas.microsoft.com/office/powerpoint/2010/main" val="29609258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49675-D08C-78B1-E81D-32090C58B92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800323B-FC69-477C-1273-1E31BDC21F78}"/>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7">
            <a:extLst>
              <a:ext uri="{FF2B5EF4-FFF2-40B4-BE49-F238E27FC236}">
                <a16:creationId xmlns:a16="http://schemas.microsoft.com/office/drawing/2014/main" id="{19A7763E-005A-2551-C655-549590D70EA6}"/>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13">
            <a:extLst>
              <a:ext uri="{FF2B5EF4-FFF2-40B4-BE49-F238E27FC236}">
                <a16:creationId xmlns:a16="http://schemas.microsoft.com/office/drawing/2014/main" id="{FDDAC7D7-B756-1BF1-C0C0-700A211342A5}"/>
              </a:ext>
            </a:extLst>
          </p:cNvPr>
          <p:cNvSpPr>
            <a:spLocks noChangeArrowheads="1"/>
          </p:cNvSpPr>
          <p:nvPr/>
        </p:nvSpPr>
        <p:spPr bwMode="auto">
          <a:xfrm>
            <a:off x="553244" y="858837"/>
            <a:ext cx="6169026" cy="389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en-US" altLang="zh-CN" sz="2000" b="1" dirty="0"/>
              <a:t>switch</a:t>
            </a:r>
            <a:r>
              <a:rPr lang="zh-CN" altLang="en-US" sz="2000" b="1" dirty="0"/>
              <a:t>语句的执行过程</a:t>
            </a:r>
            <a:r>
              <a:rPr lang="zh-CN" altLang="en-US" sz="2000" dirty="0"/>
              <a:t>：</a:t>
            </a:r>
          </a:p>
          <a:p>
            <a:pPr>
              <a:lnSpc>
                <a:spcPct val="150000"/>
              </a:lnSpc>
              <a:spcBef>
                <a:spcPct val="0"/>
              </a:spcBef>
              <a:buClrTx/>
              <a:buSzTx/>
              <a:buFont typeface="Arial" panose="020B0604020202020204" pitchFamily="34" charset="0"/>
              <a:buChar char="•"/>
            </a:pPr>
            <a:r>
              <a:rPr lang="zh-CN" altLang="en-US" sz="1800" dirty="0"/>
              <a:t>先求出表达式的值</a:t>
            </a:r>
            <a:r>
              <a:rPr lang="en-US" altLang="zh-CN" sz="1800" dirty="0"/>
              <a:t>;</a:t>
            </a:r>
          </a:p>
          <a:p>
            <a:pPr>
              <a:lnSpc>
                <a:spcPct val="150000"/>
              </a:lnSpc>
              <a:spcBef>
                <a:spcPct val="0"/>
              </a:spcBef>
              <a:buClrTx/>
              <a:buSzTx/>
              <a:buFont typeface="Arial" panose="020B0604020202020204" pitchFamily="34" charset="0"/>
              <a:buChar char="•"/>
            </a:pPr>
            <a:r>
              <a:rPr lang="zh-CN" altLang="en-US" sz="1800" dirty="0"/>
              <a:t>将表达式的值依次与</a:t>
            </a:r>
            <a:r>
              <a:rPr lang="en-US" altLang="zh-CN" sz="1800" dirty="0"/>
              <a:t>case</a:t>
            </a:r>
            <a:r>
              <a:rPr lang="zh-CN" altLang="en-US" sz="1800" dirty="0"/>
              <a:t>后面的常量表达式值相比较，若与某一常量表达式的值相等，则转去执行该</a:t>
            </a:r>
            <a:r>
              <a:rPr lang="en-US" altLang="zh-CN" sz="1800" dirty="0"/>
              <a:t>case</a:t>
            </a:r>
            <a:r>
              <a:rPr lang="zh-CN" altLang="en-US" sz="1800" dirty="0"/>
              <a:t>语句后边的语句序列，直到遇到</a:t>
            </a:r>
            <a:r>
              <a:rPr lang="en-US" altLang="zh-CN" sz="1800" dirty="0"/>
              <a:t>break</a:t>
            </a:r>
            <a:r>
              <a:rPr lang="zh-CN" altLang="en-US" sz="1800" dirty="0"/>
              <a:t>语句或</a:t>
            </a:r>
            <a:r>
              <a:rPr lang="en-US" altLang="zh-CN" sz="1800" dirty="0"/>
              <a:t>switch</a:t>
            </a:r>
            <a:r>
              <a:rPr lang="zh-CN" altLang="en-US" sz="1800" dirty="0"/>
              <a:t>语句的右花括号为止。</a:t>
            </a:r>
          </a:p>
          <a:p>
            <a:pPr>
              <a:lnSpc>
                <a:spcPct val="150000"/>
              </a:lnSpc>
              <a:spcBef>
                <a:spcPct val="0"/>
              </a:spcBef>
              <a:buClrTx/>
              <a:buSzTx/>
              <a:buFont typeface="Arial" panose="020B0604020202020204" pitchFamily="34" charset="0"/>
              <a:buChar char="•"/>
            </a:pPr>
            <a:r>
              <a:rPr lang="zh-CN" altLang="en-US" sz="1800" dirty="0"/>
              <a:t>若表达式的值与</a:t>
            </a:r>
            <a:r>
              <a:rPr lang="en-US" altLang="zh-CN" sz="1800" dirty="0"/>
              <a:t>case</a:t>
            </a:r>
            <a:r>
              <a:rPr lang="zh-CN" altLang="en-US" sz="1800" dirty="0"/>
              <a:t>语句后的任一常量表达式的值都不相等，如果有</a:t>
            </a:r>
            <a:r>
              <a:rPr lang="en-US" altLang="zh-CN" sz="1800" dirty="0"/>
              <a:t>default</a:t>
            </a:r>
            <a:r>
              <a:rPr lang="zh-CN" altLang="en-US" sz="1800" dirty="0"/>
              <a:t>语句，则执行其后边的语句序列。如果没有</a:t>
            </a:r>
            <a:r>
              <a:rPr lang="en-US" altLang="zh-CN" sz="1800" dirty="0"/>
              <a:t>default</a:t>
            </a:r>
            <a:r>
              <a:rPr lang="zh-CN" altLang="en-US" sz="1800" dirty="0"/>
              <a:t>语句，则什么也不执行。</a:t>
            </a:r>
          </a:p>
        </p:txBody>
      </p:sp>
      <p:sp>
        <p:nvSpPr>
          <p:cNvPr id="16" name="文本框 15">
            <a:extLst>
              <a:ext uri="{FF2B5EF4-FFF2-40B4-BE49-F238E27FC236}">
                <a16:creationId xmlns:a16="http://schemas.microsoft.com/office/drawing/2014/main" id="{3FBFBAFC-2708-4D80-B7EA-A6653B34D94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rPr>
              <a:t>switch…case</a:t>
            </a:r>
            <a:r>
              <a:rPr lang="zh-CN" altLang="en-US" sz="3200" b="1" dirty="0">
                <a:latin typeface="微软雅黑" panose="020B0503020204020204" pitchFamily="34" charset="-122"/>
                <a:ea typeface="微软雅黑" panose="020B0503020204020204" pitchFamily="34" charset="-122"/>
              </a:rPr>
              <a:t>判断式</a:t>
            </a:r>
            <a:endParaRPr lang="zh-CN" altLang="en-US" sz="3200" b="1" dirty="0">
              <a:latin typeface="微软雅黑" panose="020B0503020204020204" pitchFamily="34" charset="-122"/>
              <a:ea typeface="微软雅黑" panose="020B0503020204020204" pitchFamily="34" charset="-122"/>
              <a:cs typeface="+mj-cs"/>
            </a:endParaRPr>
          </a:p>
        </p:txBody>
      </p:sp>
      <p:sp>
        <p:nvSpPr>
          <p:cNvPr id="17" name="矩形: 圆角 16">
            <a:extLst>
              <a:ext uri="{FF2B5EF4-FFF2-40B4-BE49-F238E27FC236}">
                <a16:creationId xmlns:a16="http://schemas.microsoft.com/office/drawing/2014/main" id="{FA68FE51-BB89-8129-1484-3B190F43A072}"/>
              </a:ext>
            </a:extLst>
          </p:cNvPr>
          <p:cNvSpPr/>
          <p:nvPr/>
        </p:nvSpPr>
        <p:spPr>
          <a:xfrm>
            <a:off x="6722270" y="1612155"/>
            <a:ext cx="4471987" cy="226451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B338529E-8C86-22A2-642D-D705A56E5976}"/>
              </a:ext>
            </a:extLst>
          </p:cNvPr>
          <p:cNvSpPr txBox="1"/>
          <p:nvPr/>
        </p:nvSpPr>
        <p:spPr>
          <a:xfrm>
            <a:off x="6973294" y="1596926"/>
            <a:ext cx="4220963" cy="2308324"/>
          </a:xfrm>
          <a:prstGeom prst="rect">
            <a:avLst/>
          </a:prstGeom>
          <a:noFill/>
        </p:spPr>
        <p:txBody>
          <a:bodyPr wrap="square">
            <a:spAutoFit/>
          </a:bodyPr>
          <a:lstStyle/>
          <a:p>
            <a:pPr algn="just">
              <a:spcBef>
                <a:spcPct val="0"/>
              </a:spcBef>
              <a:buClrTx/>
              <a:buSzTx/>
              <a:buFontTx/>
              <a:buNone/>
            </a:pPr>
            <a:r>
              <a:rPr lang="en-US" altLang="zh-CN" sz="1800" b="1" dirty="0">
                <a:latin typeface="Times New Roman" panose="02020603050405020304" pitchFamily="18" charset="0"/>
              </a:rPr>
              <a:t>switch (</a:t>
            </a:r>
            <a:r>
              <a:rPr lang="zh-CN" altLang="en-US" sz="1800" b="1" dirty="0">
                <a:latin typeface="Times New Roman" panose="02020603050405020304" pitchFamily="18" charset="0"/>
              </a:rPr>
              <a:t>表达式</a:t>
            </a:r>
            <a:r>
              <a:rPr lang="en-US" altLang="zh-CN" sz="1800" b="1" dirty="0">
                <a:latin typeface="Times New Roman" panose="02020603050405020304" pitchFamily="18" charset="0"/>
              </a:rPr>
              <a:t>)</a:t>
            </a:r>
          </a:p>
          <a:p>
            <a:pPr algn="just">
              <a:spcBef>
                <a:spcPct val="0"/>
              </a:spcBef>
              <a:buClrTx/>
              <a:buSzTx/>
              <a:buFontTx/>
              <a:buNone/>
            </a:pPr>
            <a:r>
              <a:rPr lang="en-US" altLang="zh-CN" sz="1800" b="1" dirty="0">
                <a:latin typeface="Times New Roman" panose="02020603050405020304" pitchFamily="18" charset="0"/>
              </a:rPr>
              <a:t>{</a:t>
            </a:r>
          </a:p>
          <a:p>
            <a:pPr algn="just">
              <a:spcBef>
                <a:spcPct val="0"/>
              </a:spcBef>
              <a:buClrTx/>
              <a:buSzTx/>
              <a:buFontTx/>
              <a:buNone/>
            </a:pPr>
            <a:r>
              <a:rPr lang="en-US" altLang="zh-CN" sz="1800" b="1" dirty="0">
                <a:latin typeface="Times New Roman" panose="02020603050405020304" pitchFamily="18" charset="0"/>
              </a:rPr>
              <a:t>case </a:t>
            </a:r>
            <a:r>
              <a:rPr lang="zh-CN" altLang="en-US" sz="1800" b="1" dirty="0">
                <a:latin typeface="Times New Roman" panose="02020603050405020304" pitchFamily="18" charset="0"/>
              </a:rPr>
              <a:t>常量表达式</a:t>
            </a:r>
            <a:r>
              <a:rPr lang="en-US" altLang="zh-CN" sz="1800" b="1" dirty="0">
                <a:latin typeface="Times New Roman" panose="02020603050405020304" pitchFamily="18" charset="0"/>
              </a:rPr>
              <a:t>1</a:t>
            </a:r>
            <a:r>
              <a:rPr lang="zh-CN" altLang="en-US" sz="1800" b="1" dirty="0">
                <a:latin typeface="Times New Roman" panose="02020603050405020304" pitchFamily="18" charset="0"/>
              </a:rPr>
              <a:t>：</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1][break;]</a:t>
            </a:r>
          </a:p>
          <a:p>
            <a:pPr algn="just">
              <a:spcBef>
                <a:spcPct val="0"/>
              </a:spcBef>
              <a:buClrTx/>
              <a:buSzTx/>
              <a:buFontTx/>
              <a:buNone/>
            </a:pPr>
            <a:r>
              <a:rPr lang="en-US" altLang="zh-CN" sz="1800" b="1" dirty="0">
                <a:latin typeface="Times New Roman" panose="02020603050405020304" pitchFamily="18" charset="0"/>
              </a:rPr>
              <a:t>case </a:t>
            </a:r>
            <a:r>
              <a:rPr lang="zh-CN" altLang="en-US" sz="1800" b="1" dirty="0">
                <a:latin typeface="Times New Roman" panose="02020603050405020304" pitchFamily="18" charset="0"/>
              </a:rPr>
              <a:t>常量表达式</a:t>
            </a:r>
            <a:r>
              <a:rPr lang="en-US" altLang="zh-CN" sz="1800" b="1" dirty="0">
                <a:latin typeface="Times New Roman" panose="02020603050405020304" pitchFamily="18" charset="0"/>
              </a:rPr>
              <a:t>2</a:t>
            </a:r>
            <a:r>
              <a:rPr lang="zh-CN" altLang="en-US" sz="1800" b="1" dirty="0">
                <a:latin typeface="Times New Roman" panose="02020603050405020304" pitchFamily="18" charset="0"/>
              </a:rPr>
              <a:t>：</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2][break;]</a:t>
            </a:r>
          </a:p>
          <a:p>
            <a:pPr algn="just">
              <a:spcBef>
                <a:spcPct val="0"/>
              </a:spcBef>
              <a:buClrTx/>
              <a:buSzTx/>
              <a:buFontTx/>
              <a:buNone/>
            </a:pPr>
            <a:r>
              <a:rPr lang="en-US" altLang="zh-CN" sz="1800" b="1" dirty="0">
                <a:latin typeface="Times New Roman" panose="02020603050405020304" pitchFamily="18" charset="0"/>
              </a:rPr>
              <a:t>…</a:t>
            </a:r>
          </a:p>
          <a:p>
            <a:pPr algn="just">
              <a:spcBef>
                <a:spcPct val="0"/>
              </a:spcBef>
              <a:buClrTx/>
              <a:buSzTx/>
              <a:buFontTx/>
              <a:buNone/>
            </a:pPr>
            <a:r>
              <a:rPr lang="en-US" altLang="zh-CN" sz="1800" b="1" dirty="0">
                <a:latin typeface="Times New Roman" panose="02020603050405020304" pitchFamily="18" charset="0"/>
              </a:rPr>
              <a:t>case </a:t>
            </a:r>
            <a:r>
              <a:rPr lang="zh-CN" altLang="en-US" sz="1800" b="1" dirty="0">
                <a:latin typeface="Times New Roman" panose="02020603050405020304" pitchFamily="18" charset="0"/>
              </a:rPr>
              <a:t>常量表达式</a:t>
            </a:r>
            <a:r>
              <a:rPr lang="en-US" altLang="zh-CN" sz="1800" b="1" dirty="0">
                <a:latin typeface="Times New Roman" panose="02020603050405020304" pitchFamily="18" charset="0"/>
              </a:rPr>
              <a:t>n</a:t>
            </a:r>
            <a:r>
              <a:rPr lang="zh-CN" altLang="en-US" sz="1800" b="1" dirty="0">
                <a:latin typeface="Times New Roman" panose="02020603050405020304" pitchFamily="18" charset="0"/>
              </a:rPr>
              <a:t>：</a:t>
            </a:r>
            <a:r>
              <a:rPr lang="en-US" altLang="zh-CN" sz="1800" b="1" dirty="0">
                <a:latin typeface="Times New Roman" panose="02020603050405020304" pitchFamily="18" charset="0"/>
              </a:rPr>
              <a:t>[</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n][break;]</a:t>
            </a:r>
          </a:p>
          <a:p>
            <a:pPr algn="just">
              <a:spcBef>
                <a:spcPct val="0"/>
              </a:spcBef>
              <a:buClrTx/>
              <a:buSzTx/>
              <a:buFontTx/>
              <a:buNone/>
            </a:pPr>
            <a:r>
              <a:rPr lang="en-US" altLang="zh-CN" sz="1800" b="1" dirty="0">
                <a:latin typeface="Times New Roman" panose="02020603050405020304" pitchFamily="18" charset="0"/>
              </a:rPr>
              <a:t>[default: </a:t>
            </a:r>
            <a:r>
              <a:rPr lang="zh-CN" altLang="en-US" sz="1800" b="1" dirty="0">
                <a:latin typeface="Times New Roman" panose="02020603050405020304" pitchFamily="18" charset="0"/>
              </a:rPr>
              <a:t>语句块</a:t>
            </a:r>
            <a:r>
              <a:rPr lang="en-US" altLang="zh-CN" sz="1800" b="1" dirty="0">
                <a:latin typeface="Times New Roman" panose="02020603050405020304" pitchFamily="18" charset="0"/>
              </a:rPr>
              <a:t>n+1]</a:t>
            </a:r>
          </a:p>
          <a:p>
            <a:pPr algn="just">
              <a:spcBef>
                <a:spcPct val="0"/>
              </a:spcBef>
              <a:buClrTx/>
              <a:buSzTx/>
              <a:buFontTx/>
              <a:buNone/>
            </a:pPr>
            <a:r>
              <a:rPr lang="en-US" altLang="zh-CN" sz="1800" b="1" dirty="0">
                <a:latin typeface="Times New Roman" panose="02020603050405020304" pitchFamily="18" charset="0"/>
              </a:rPr>
              <a:t>}</a:t>
            </a:r>
          </a:p>
        </p:txBody>
      </p:sp>
      <p:grpSp>
        <p:nvGrpSpPr>
          <p:cNvPr id="27" name="组合 26">
            <a:extLst>
              <a:ext uri="{FF2B5EF4-FFF2-40B4-BE49-F238E27FC236}">
                <a16:creationId xmlns:a16="http://schemas.microsoft.com/office/drawing/2014/main" id="{152EBC53-E628-63EE-5A49-C1B04145E484}"/>
              </a:ext>
            </a:extLst>
          </p:cNvPr>
          <p:cNvGrpSpPr/>
          <p:nvPr/>
        </p:nvGrpSpPr>
        <p:grpSpPr>
          <a:xfrm>
            <a:off x="3084649" y="4890723"/>
            <a:ext cx="7349959" cy="1062356"/>
            <a:chOff x="3084649" y="4890723"/>
            <a:chExt cx="7349959" cy="1062356"/>
          </a:xfrm>
        </p:grpSpPr>
        <p:sp>
          <p:nvSpPr>
            <p:cNvPr id="21" name="core goal bar">
              <a:extLst>
                <a:ext uri="{FF2B5EF4-FFF2-40B4-BE49-F238E27FC236}">
                  <a16:creationId xmlns:a16="http://schemas.microsoft.com/office/drawing/2014/main" id="{D3F5D49C-E1AE-BD76-4C5C-675D6E35836D}"/>
                </a:ext>
              </a:extLst>
            </p:cNvPr>
            <p:cNvSpPr/>
            <p:nvPr/>
          </p:nvSpPr>
          <p:spPr>
            <a:xfrm>
              <a:off x="3244752" y="5219111"/>
              <a:ext cx="718985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2" name="组合 21">
              <a:extLst>
                <a:ext uri="{FF2B5EF4-FFF2-40B4-BE49-F238E27FC236}">
                  <a16:creationId xmlns:a16="http://schemas.microsoft.com/office/drawing/2014/main" id="{2B9DEE0E-F578-3E7F-5420-CF6C0156E9F5}"/>
                </a:ext>
              </a:extLst>
            </p:cNvPr>
            <p:cNvGrpSpPr/>
            <p:nvPr/>
          </p:nvGrpSpPr>
          <p:grpSpPr>
            <a:xfrm>
              <a:off x="3084649" y="4890723"/>
              <a:ext cx="1004899" cy="969673"/>
              <a:chOff x="2265918" y="5437179"/>
              <a:chExt cx="599478" cy="578464"/>
            </a:xfrm>
          </p:grpSpPr>
          <p:sp>
            <p:nvSpPr>
              <p:cNvPr id="23" name="椭圆 22">
                <a:extLst>
                  <a:ext uri="{FF2B5EF4-FFF2-40B4-BE49-F238E27FC236}">
                    <a16:creationId xmlns:a16="http://schemas.microsoft.com/office/drawing/2014/main" id="{27372EF3-BEBF-74E0-0BA5-6201CA338D18}"/>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4" name="图形 23">
                <a:extLst>
                  <a:ext uri="{FF2B5EF4-FFF2-40B4-BE49-F238E27FC236}">
                    <a16:creationId xmlns:a16="http://schemas.microsoft.com/office/drawing/2014/main" id="{9DDFEDD8-C377-7693-DB26-5EA8590426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6" name="文本框 25">
              <a:extLst>
                <a:ext uri="{FF2B5EF4-FFF2-40B4-BE49-F238E27FC236}">
                  <a16:creationId xmlns:a16="http://schemas.microsoft.com/office/drawing/2014/main" id="{08FBF885-5092-BC37-5A78-A61C8D0419C1}"/>
                </a:ext>
              </a:extLst>
            </p:cNvPr>
            <p:cNvSpPr txBox="1"/>
            <p:nvPr/>
          </p:nvSpPr>
          <p:spPr>
            <a:xfrm>
              <a:off x="4156816" y="5280355"/>
              <a:ext cx="6097190" cy="646331"/>
            </a:xfrm>
            <a:prstGeom prst="rect">
              <a:avLst/>
            </a:prstGeom>
            <a:noFill/>
          </p:spPr>
          <p:txBody>
            <a:bodyPr wrap="square">
              <a:spAutoFit/>
            </a:bodyPr>
            <a:lstStyle/>
            <a:p>
              <a:pPr>
                <a:spcBef>
                  <a:spcPct val="0"/>
                </a:spcBef>
                <a:buClr>
                  <a:srgbClr val="FF0000"/>
                </a:buClr>
                <a:buSzTx/>
              </a:pPr>
              <a:r>
                <a:rPr lang="zh-CN" altLang="en-US" sz="1800" dirty="0">
                  <a:latin typeface="楷体_GB2312" pitchFamily="49" charset="-122"/>
                  <a:ea typeface="楷体_GB2312" pitchFamily="49" charset="-122"/>
                </a:rPr>
                <a:t>在使用</a:t>
              </a:r>
              <a:r>
                <a:rPr lang="en-US" altLang="zh-CN" sz="1800" dirty="0">
                  <a:latin typeface="楷体_GB2312" pitchFamily="49" charset="-122"/>
                  <a:ea typeface="楷体_GB2312" pitchFamily="49" charset="-122"/>
                </a:rPr>
                <a:t>switch-case</a:t>
              </a:r>
              <a:r>
                <a:rPr lang="zh-CN" altLang="en-US" sz="1800" dirty="0">
                  <a:latin typeface="楷体_GB2312" pitchFamily="49" charset="-122"/>
                  <a:ea typeface="楷体_GB2312" pitchFamily="49" charset="-122"/>
                </a:rPr>
                <a:t>语句时经常容易丢失必要的</a:t>
              </a:r>
              <a:r>
                <a:rPr lang="en-US" altLang="zh-CN" sz="1800" dirty="0">
                  <a:latin typeface="楷体_GB2312" pitchFamily="49" charset="-122"/>
                  <a:ea typeface="楷体_GB2312" pitchFamily="49" charset="-122"/>
                </a:rPr>
                <a:t>break</a:t>
              </a:r>
              <a:r>
                <a:rPr lang="zh-CN" altLang="en-US" sz="1800" dirty="0">
                  <a:latin typeface="楷体_GB2312" pitchFamily="49" charset="-122"/>
                  <a:ea typeface="楷体_GB2312" pitchFamily="49" charset="-122"/>
                </a:rPr>
                <a:t>语句，这样程序会产生结果的错误，此类错误往往不易发觉。 </a:t>
              </a:r>
            </a:p>
          </p:txBody>
        </p:sp>
      </p:grpSp>
    </p:spTree>
    <p:extLst>
      <p:ext uri="{BB962C8B-B14F-4D97-AF65-F5344CB8AC3E}">
        <p14:creationId xmlns:p14="http://schemas.microsoft.com/office/powerpoint/2010/main" val="91225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13A55-4865-BA1A-ED36-5EC577CB94FB}"/>
            </a:ext>
          </a:extLst>
        </p:cNvPr>
        <p:cNvGrpSpPr/>
        <p:nvPr/>
      </p:nvGrpSpPr>
      <p:grpSpPr>
        <a:xfrm>
          <a:off x="0" y="0"/>
          <a:ext cx="0" cy="0"/>
          <a:chOff x="0" y="0"/>
          <a:chExt cx="0" cy="0"/>
        </a:xfrm>
      </p:grpSpPr>
      <p:sp>
        <p:nvSpPr>
          <p:cNvPr id="7" name="Rectangle 5">
            <a:extLst>
              <a:ext uri="{FF2B5EF4-FFF2-40B4-BE49-F238E27FC236}">
                <a16:creationId xmlns:a16="http://schemas.microsoft.com/office/drawing/2014/main" id="{18845E03-2BCC-0E6E-3C88-320C30BDD60F}"/>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6">
            <a:extLst>
              <a:ext uri="{FF2B5EF4-FFF2-40B4-BE49-F238E27FC236}">
                <a16:creationId xmlns:a16="http://schemas.microsoft.com/office/drawing/2014/main" id="{445DA6D2-A76A-2C26-3473-1E031025C225}"/>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0">
            <a:extLst>
              <a:ext uri="{FF2B5EF4-FFF2-40B4-BE49-F238E27FC236}">
                <a16:creationId xmlns:a16="http://schemas.microsoft.com/office/drawing/2014/main" id="{430F35FB-14F5-4BA7-C8CF-A455C7138308}"/>
              </a:ext>
            </a:extLst>
          </p:cNvPr>
          <p:cNvSpPr>
            <a:spLocks noChangeArrowheads="1"/>
          </p:cNvSpPr>
          <p:nvPr/>
        </p:nvSpPr>
        <p:spPr bwMode="auto">
          <a:xfrm>
            <a:off x="224632" y="768498"/>
            <a:ext cx="7510463"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dirty="0">
                <a:solidFill>
                  <a:srgbClr val="009900"/>
                </a:solidFill>
                <a:latin typeface="宋体" panose="02010600030101010101" pitchFamily="2" charset="-122"/>
              </a:rPr>
              <a:t>【</a:t>
            </a:r>
            <a:r>
              <a:rPr lang="zh-CN" altLang="en-US" sz="1800" b="1" dirty="0">
                <a:solidFill>
                  <a:srgbClr val="009900"/>
                </a:solidFill>
                <a:latin typeface="宋体" panose="02010600030101010101" pitchFamily="2" charset="-122"/>
              </a:rPr>
              <a:t>例</a:t>
            </a:r>
            <a:r>
              <a:rPr lang="en-US" altLang="zh-CN" sz="1800" b="1" dirty="0">
                <a:solidFill>
                  <a:srgbClr val="009900"/>
                </a:solidFill>
                <a:latin typeface="宋体" panose="02010600030101010101" pitchFamily="2" charset="-122"/>
              </a:rPr>
              <a:t>2-6】</a:t>
            </a:r>
            <a:r>
              <a:rPr lang="zh-CN" altLang="en-US" sz="1800" dirty="0">
                <a:latin typeface="Times New Roman" panose="02020603050405020304" pitchFamily="18" charset="0"/>
              </a:rPr>
              <a:t>将百分制的成绩按的等级分输出的</a:t>
            </a:r>
            <a:r>
              <a:rPr lang="en-US" altLang="zh-CN" sz="1800" dirty="0">
                <a:latin typeface="宋体" panose="02010600030101010101" pitchFamily="2" charset="-122"/>
              </a:rPr>
              <a:t>switch-case</a:t>
            </a:r>
            <a:r>
              <a:rPr lang="zh-CN" altLang="en-US" sz="1800" dirty="0">
                <a:latin typeface="宋体" panose="02010600030101010101" pitchFamily="2" charset="-122"/>
              </a:rPr>
              <a:t>语句的实现</a:t>
            </a:r>
            <a:r>
              <a:rPr lang="zh-CN" altLang="en-US" sz="1800" dirty="0">
                <a:latin typeface="Times New Roman" panose="02020603050405020304" pitchFamily="18" charset="0"/>
              </a:rPr>
              <a:t>。</a:t>
            </a:r>
          </a:p>
        </p:txBody>
      </p:sp>
      <p:graphicFrame>
        <p:nvGraphicFramePr>
          <p:cNvPr id="13" name="表格 12">
            <a:extLst>
              <a:ext uri="{FF2B5EF4-FFF2-40B4-BE49-F238E27FC236}">
                <a16:creationId xmlns:a16="http://schemas.microsoft.com/office/drawing/2014/main" id="{9ED6324D-AB95-4154-26BB-29F2EA689EB0}"/>
              </a:ext>
            </a:extLst>
          </p:cNvPr>
          <p:cNvGraphicFramePr>
            <a:graphicFrameLocks noGrp="1"/>
          </p:cNvGraphicFramePr>
          <p:nvPr>
            <p:extLst>
              <p:ext uri="{D42A27DB-BD31-4B8C-83A1-F6EECF244321}">
                <p14:modId xmlns:p14="http://schemas.microsoft.com/office/powerpoint/2010/main" val="4286913690"/>
              </p:ext>
            </p:extLst>
          </p:nvPr>
        </p:nvGraphicFramePr>
        <p:xfrm>
          <a:off x="484982" y="1128859"/>
          <a:ext cx="4608512" cy="5357019"/>
        </p:xfrm>
        <a:graphic>
          <a:graphicData uri="http://schemas.openxmlformats.org/drawingml/2006/table">
            <a:tbl>
              <a:tblPr/>
              <a:tblGrid>
                <a:gridCol w="633412">
                  <a:extLst>
                    <a:ext uri="{9D8B030D-6E8A-4147-A177-3AD203B41FA5}">
                      <a16:colId xmlns:a16="http://schemas.microsoft.com/office/drawing/2014/main" val="20000"/>
                    </a:ext>
                  </a:extLst>
                </a:gridCol>
                <a:gridCol w="3975100">
                  <a:extLst>
                    <a:ext uri="{9D8B030D-6E8A-4147-A177-3AD203B41FA5}">
                      <a16:colId xmlns:a16="http://schemas.microsoft.com/office/drawing/2014/main" val="20001"/>
                    </a:ext>
                  </a:extLst>
                </a:gridCol>
              </a:tblGrid>
              <a:tr h="5357019">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27</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782" marB="82782"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&lt;&lt;"Enter a score:";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switch(n/10)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case 9: case 10: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A"&lt;&lt;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break;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case 8: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B"&lt;&lt;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break;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case 7: case 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C"&lt;&lt;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break;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default: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&lt;&lt;"The degree is D"&lt;&lt;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return 0;</a:t>
                      </a:r>
                      <a:endPar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180000" marR="162000" marT="82782" marB="82782"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5" name="Rectangle 41">
            <a:extLst>
              <a:ext uri="{FF2B5EF4-FFF2-40B4-BE49-F238E27FC236}">
                <a16:creationId xmlns:a16="http://schemas.microsoft.com/office/drawing/2014/main" id="{AC38FA66-743E-E7A5-C212-E4888F1A7066}"/>
              </a:ext>
            </a:extLst>
          </p:cNvPr>
          <p:cNvSpPr>
            <a:spLocks noChangeArrowheads="1"/>
          </p:cNvSpPr>
          <p:nvPr/>
        </p:nvSpPr>
        <p:spPr bwMode="auto">
          <a:xfrm>
            <a:off x="5183980" y="1508920"/>
            <a:ext cx="6360319" cy="266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indent="13335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b="1" dirty="0">
                <a:solidFill>
                  <a:schemeClr val="accent1"/>
                </a:solidFill>
                <a:latin typeface="Times New Roman" panose="02020603050405020304" pitchFamily="18" charset="0"/>
                <a:cs typeface="Times New Roman" panose="02020603050405020304" pitchFamily="18" charset="0"/>
              </a:rPr>
              <a:t>if</a:t>
            </a:r>
            <a:r>
              <a:rPr lang="zh-CN" altLang="en-US" sz="1800" b="1" dirty="0">
                <a:solidFill>
                  <a:schemeClr val="accent1"/>
                </a:solidFill>
                <a:latin typeface="Times New Roman" panose="02020603050405020304" pitchFamily="18" charset="0"/>
                <a:cs typeface="Times New Roman" panose="02020603050405020304" pitchFamily="18" charset="0"/>
              </a:rPr>
              <a:t>语句和</a:t>
            </a:r>
            <a:r>
              <a:rPr lang="en-US" altLang="zh-CN" sz="1800" b="1" dirty="0">
                <a:solidFill>
                  <a:schemeClr val="accent1"/>
                </a:solidFill>
                <a:latin typeface="Times New Roman" panose="02020603050405020304" pitchFamily="18" charset="0"/>
                <a:cs typeface="Times New Roman" panose="02020603050405020304" pitchFamily="18" charset="0"/>
              </a:rPr>
              <a:t>switch</a:t>
            </a:r>
            <a:r>
              <a:rPr lang="zh-CN" altLang="en-US" sz="1800" b="1" dirty="0">
                <a:solidFill>
                  <a:schemeClr val="accent1"/>
                </a:solidFill>
                <a:latin typeface="Times New Roman" panose="02020603050405020304" pitchFamily="18" charset="0"/>
                <a:cs typeface="Times New Roman" panose="02020603050405020304" pitchFamily="18" charset="0"/>
              </a:rPr>
              <a:t>语句的比较</a:t>
            </a:r>
            <a:r>
              <a:rPr lang="zh-CN" altLang="en-US" sz="1800" dirty="0">
                <a:solidFill>
                  <a:schemeClr val="accent1"/>
                </a:solidFill>
                <a:latin typeface="Times New Roman" panose="02020603050405020304" pitchFamily="18" charset="0"/>
                <a:cs typeface="Times New Roman" panose="02020603050405020304" pitchFamily="18" charset="0"/>
              </a:rPr>
              <a:t>：</a:t>
            </a:r>
          </a:p>
          <a:p>
            <a:pPr>
              <a:spcBef>
                <a:spcPct val="0"/>
              </a:spcBef>
              <a:buClrTx/>
              <a:buSzTx/>
              <a:buFontTx/>
              <a:buNone/>
            </a:pPr>
            <a:r>
              <a:rPr lang="zh-CN" altLang="en-US" sz="1800" dirty="0">
                <a:latin typeface="Times New Roman" panose="02020603050405020304" pitchFamily="18" charset="0"/>
                <a:cs typeface="Times New Roman" panose="02020603050405020304" pitchFamily="18" charset="0"/>
              </a:rPr>
              <a:t>      </a:t>
            </a:r>
            <a:r>
              <a:rPr lang="en-US" altLang="zh-CN" sz="1800" dirty="0">
                <a:latin typeface="Times New Roman" panose="02020603050405020304" pitchFamily="18" charset="0"/>
                <a:cs typeface="Times New Roman" panose="02020603050405020304" pitchFamily="18" charset="0"/>
              </a:rPr>
              <a:t>if</a:t>
            </a:r>
            <a:r>
              <a:rPr lang="zh-CN" altLang="en-US" sz="1800" dirty="0">
                <a:latin typeface="Times New Roman" panose="02020603050405020304" pitchFamily="18" charset="0"/>
                <a:cs typeface="Times New Roman" panose="02020603050405020304" pitchFamily="18" charset="0"/>
              </a:rPr>
              <a:t>语句和</a:t>
            </a:r>
            <a:r>
              <a:rPr lang="en-US" altLang="zh-CN" sz="1800" dirty="0">
                <a:latin typeface="Times New Roman" panose="02020603050405020304" pitchFamily="18" charset="0"/>
                <a:cs typeface="Times New Roman" panose="02020603050405020304" pitchFamily="18" charset="0"/>
              </a:rPr>
              <a:t>switch</a:t>
            </a:r>
            <a:r>
              <a:rPr lang="zh-CN" altLang="en-US" sz="1800" dirty="0">
                <a:latin typeface="Times New Roman" panose="02020603050405020304" pitchFamily="18" charset="0"/>
                <a:cs typeface="Times New Roman" panose="02020603050405020304" pitchFamily="18" charset="0"/>
              </a:rPr>
              <a:t>语句都可以用来处理程序中的分支问题，在许多场合可以互相替代。</a:t>
            </a:r>
            <a:endParaRPr lang="en-US" altLang="zh-CN" sz="1800" dirty="0">
              <a:latin typeface="Times New Roman" panose="02020603050405020304" pitchFamily="18" charset="0"/>
              <a:cs typeface="Times New Roman" panose="02020603050405020304" pitchFamily="18" charset="0"/>
            </a:endParaRPr>
          </a:p>
          <a:p>
            <a:pPr>
              <a:spcBef>
                <a:spcPct val="0"/>
              </a:spcBef>
              <a:buClrTx/>
              <a:buSzTx/>
              <a:buFontTx/>
              <a:buNone/>
            </a:pPr>
            <a:r>
              <a:rPr lang="zh-CN" altLang="en-US" sz="1800" dirty="0">
                <a:latin typeface="Times New Roman" panose="02020603050405020304" pitchFamily="18" charset="0"/>
                <a:cs typeface="Times New Roman" panose="02020603050405020304" pitchFamily="18" charset="0"/>
              </a:rPr>
              <a:t>差别表现为：</a:t>
            </a:r>
          </a:p>
          <a:p>
            <a:pPr>
              <a:spcBef>
                <a:spcPct val="0"/>
              </a:spcBef>
              <a:buClrTx/>
              <a:buSzTx/>
              <a:buFontTx/>
              <a:buNone/>
            </a:pPr>
            <a:r>
              <a:rPr lang="zh-CN" altLang="en-US" sz="1800" b="1" dirty="0">
                <a:latin typeface="Times New Roman" panose="02020603050405020304" pitchFamily="18" charset="0"/>
                <a:cs typeface="Times New Roman" panose="02020603050405020304" pitchFamily="18" charset="0"/>
              </a:rPr>
              <a:t>      </a:t>
            </a:r>
            <a:r>
              <a:rPr lang="en-US" altLang="zh-CN" sz="1800" b="1" dirty="0">
                <a:latin typeface="Times New Roman" panose="02020603050405020304" pitchFamily="18" charset="0"/>
                <a:cs typeface="Times New Roman" panose="02020603050405020304" pitchFamily="18" charset="0"/>
              </a:rPr>
              <a:t>(1)</a:t>
            </a:r>
            <a:r>
              <a:rPr lang="en-US" altLang="zh-CN" sz="1800" dirty="0">
                <a:latin typeface="Times New Roman" panose="02020603050405020304" pitchFamily="18" charset="0"/>
                <a:cs typeface="Times New Roman" panose="02020603050405020304" pitchFamily="18" charset="0"/>
              </a:rPr>
              <a:t>if</a:t>
            </a:r>
            <a:r>
              <a:rPr lang="zh-CN" altLang="en-US" sz="1800" dirty="0">
                <a:latin typeface="Times New Roman" panose="02020603050405020304" pitchFamily="18" charset="0"/>
                <a:cs typeface="Times New Roman" panose="02020603050405020304" pitchFamily="18" charset="0"/>
              </a:rPr>
              <a:t>语句常用于分支较少的场合</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而</a:t>
            </a:r>
            <a:r>
              <a:rPr lang="en-US" altLang="zh-CN" sz="1800" dirty="0">
                <a:latin typeface="Times New Roman" panose="02020603050405020304" pitchFamily="18" charset="0"/>
                <a:cs typeface="Times New Roman" panose="02020603050405020304" pitchFamily="18" charset="0"/>
              </a:rPr>
              <a:t>switch</a:t>
            </a:r>
            <a:r>
              <a:rPr lang="zh-CN" altLang="en-US" sz="1800" dirty="0">
                <a:latin typeface="Times New Roman" panose="02020603050405020304" pitchFamily="18" charset="0"/>
                <a:cs typeface="Times New Roman" panose="02020603050405020304" pitchFamily="18" charset="0"/>
              </a:rPr>
              <a:t>语句常用于分支较多的场合。</a:t>
            </a:r>
          </a:p>
          <a:p>
            <a:pPr>
              <a:spcBef>
                <a:spcPct val="0"/>
              </a:spcBef>
              <a:buClrTx/>
              <a:buSzTx/>
              <a:buFontTx/>
              <a:buNone/>
            </a:pPr>
            <a:r>
              <a:rPr lang="zh-CN" altLang="en-US" sz="1800" b="1" dirty="0">
                <a:latin typeface="Times New Roman" panose="02020603050405020304" pitchFamily="18" charset="0"/>
                <a:cs typeface="Times New Roman" panose="02020603050405020304" pitchFamily="18" charset="0"/>
              </a:rPr>
              <a:t>      </a:t>
            </a:r>
            <a:r>
              <a:rPr lang="en-US" altLang="zh-CN" sz="1800" b="1" dirty="0">
                <a:latin typeface="Times New Roman" panose="02020603050405020304" pitchFamily="18" charset="0"/>
                <a:cs typeface="Times New Roman" panose="02020603050405020304" pitchFamily="18" charset="0"/>
              </a:rPr>
              <a:t>(2)</a:t>
            </a:r>
            <a:r>
              <a:rPr lang="en-US" altLang="zh-CN" sz="1800" dirty="0">
                <a:latin typeface="Times New Roman" panose="02020603050405020304" pitchFamily="18" charset="0"/>
                <a:cs typeface="Times New Roman" panose="02020603050405020304" pitchFamily="18" charset="0"/>
              </a:rPr>
              <a:t>if</a:t>
            </a:r>
            <a:r>
              <a:rPr lang="zh-CN" altLang="en-US" sz="1800" dirty="0">
                <a:latin typeface="Times New Roman" panose="02020603050405020304" pitchFamily="18" charset="0"/>
                <a:cs typeface="Times New Roman" panose="02020603050405020304" pitchFamily="18" charset="0"/>
              </a:rPr>
              <a:t>语句可以用来判断一个值是否落在一个范围内；而</a:t>
            </a:r>
            <a:r>
              <a:rPr lang="en-US" altLang="zh-CN" sz="1800" dirty="0">
                <a:latin typeface="Times New Roman" panose="02020603050405020304" pitchFamily="18" charset="0"/>
                <a:cs typeface="Times New Roman" panose="02020603050405020304" pitchFamily="18" charset="0"/>
              </a:rPr>
              <a:t>switch</a:t>
            </a:r>
            <a:r>
              <a:rPr lang="zh-CN" altLang="en-US" sz="1800" dirty="0">
                <a:latin typeface="Times New Roman" panose="02020603050405020304" pitchFamily="18" charset="0"/>
                <a:cs typeface="Times New Roman" panose="02020603050405020304" pitchFamily="18" charset="0"/>
              </a:rPr>
              <a:t>语句则要求其相应分支的常量必须与某一值严格相等。</a:t>
            </a:r>
          </a:p>
          <a:p>
            <a:pPr>
              <a:spcBef>
                <a:spcPct val="0"/>
              </a:spcBef>
              <a:buClrTx/>
              <a:buSzTx/>
              <a:buFontTx/>
              <a:buNone/>
            </a:pPr>
            <a:r>
              <a:rPr lang="zh-CN" altLang="en-US" sz="1800" dirty="0"/>
              <a:t>       </a:t>
            </a:r>
          </a:p>
        </p:txBody>
      </p:sp>
      <p:sp>
        <p:nvSpPr>
          <p:cNvPr id="17" name="文本框 16">
            <a:extLst>
              <a:ext uri="{FF2B5EF4-FFF2-40B4-BE49-F238E27FC236}">
                <a16:creationId xmlns:a16="http://schemas.microsoft.com/office/drawing/2014/main" id="{8F21D450-3AB1-785D-9600-581919B28AE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rPr>
              <a:t>switch…case</a:t>
            </a:r>
            <a:r>
              <a:rPr lang="zh-CN" altLang="en-US" sz="3200" b="1" dirty="0">
                <a:latin typeface="微软雅黑" panose="020B0503020204020204" pitchFamily="34" charset="-122"/>
                <a:ea typeface="微软雅黑" panose="020B0503020204020204" pitchFamily="34" charset="-122"/>
              </a:rPr>
              <a:t>判断式</a:t>
            </a:r>
            <a:endParaRPr lang="zh-CN" altLang="en-US" sz="3200" b="1" dirty="0">
              <a:latin typeface="微软雅黑" panose="020B0503020204020204" pitchFamily="34" charset="-122"/>
              <a:ea typeface="微软雅黑" panose="020B0503020204020204" pitchFamily="34" charset="-122"/>
              <a:cs typeface="+mj-cs"/>
            </a:endParaRPr>
          </a:p>
        </p:txBody>
      </p:sp>
      <p:sp>
        <p:nvSpPr>
          <p:cNvPr id="18" name="AutoShape 42">
            <a:extLst>
              <a:ext uri="{FF2B5EF4-FFF2-40B4-BE49-F238E27FC236}">
                <a16:creationId xmlns:a16="http://schemas.microsoft.com/office/drawing/2014/main" id="{54C9AFBB-20E7-D644-74B3-3886E96A66C5}"/>
              </a:ext>
            </a:extLst>
          </p:cNvPr>
          <p:cNvSpPr>
            <a:spLocks noChangeArrowheads="1"/>
          </p:cNvSpPr>
          <p:nvPr/>
        </p:nvSpPr>
        <p:spPr bwMode="auto">
          <a:xfrm>
            <a:off x="6700043" y="4130232"/>
            <a:ext cx="3924300" cy="2089150"/>
          </a:xfrm>
          <a:prstGeom prst="cloudCallout">
            <a:avLst>
              <a:gd name="adj1" fmla="val -102870"/>
              <a:gd name="adj2" fmla="val 5014"/>
            </a:avLst>
          </a:prstGeom>
          <a:solidFill>
            <a:schemeClr val="accent1">
              <a:lumMod val="20000"/>
              <a:lumOff val="80000"/>
            </a:schemeClr>
          </a:solidFill>
          <a:ln w="9525">
            <a:solidFill>
              <a:schemeClr val="bg1"/>
            </a:solidFill>
            <a:round/>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solidFill>
                  <a:schemeClr val="accent1"/>
                </a:solidFill>
              </a:rPr>
              <a:t>例如，设</a:t>
            </a:r>
            <a:r>
              <a:rPr lang="en-US" altLang="zh-CN" sz="1800" b="1" dirty="0" err="1">
                <a:solidFill>
                  <a:schemeClr val="accent1"/>
                </a:solidFill>
              </a:rPr>
              <a:t>i</a:t>
            </a:r>
            <a:r>
              <a:rPr lang="zh-CN" altLang="en-US" sz="1800" b="1" dirty="0">
                <a:solidFill>
                  <a:schemeClr val="accent1"/>
                </a:solidFill>
              </a:rPr>
              <a:t>为一整型变量，若</a:t>
            </a:r>
            <a:r>
              <a:rPr lang="en-US" altLang="zh-CN" sz="1800" b="1" dirty="0" err="1">
                <a:solidFill>
                  <a:schemeClr val="accent1"/>
                </a:solidFill>
              </a:rPr>
              <a:t>i</a:t>
            </a:r>
            <a:r>
              <a:rPr lang="zh-CN" altLang="en-US" sz="1800" b="1" dirty="0">
                <a:solidFill>
                  <a:schemeClr val="accent1"/>
                </a:solidFill>
              </a:rPr>
              <a:t>的值为</a:t>
            </a:r>
            <a:r>
              <a:rPr lang="en-US" altLang="zh-CN" sz="1800" b="1" dirty="0">
                <a:solidFill>
                  <a:schemeClr val="accent1"/>
                </a:solidFill>
              </a:rPr>
              <a:t>1</a:t>
            </a:r>
            <a:r>
              <a:rPr lang="zh-CN" altLang="en-US" sz="1800" b="1" dirty="0">
                <a:solidFill>
                  <a:schemeClr val="accent1"/>
                </a:solidFill>
              </a:rPr>
              <a:t>、</a:t>
            </a:r>
            <a:r>
              <a:rPr lang="en-US" altLang="zh-CN" sz="1800" b="1" dirty="0">
                <a:solidFill>
                  <a:schemeClr val="accent1"/>
                </a:solidFill>
              </a:rPr>
              <a:t>3</a:t>
            </a:r>
            <a:r>
              <a:rPr lang="zh-CN" altLang="en-US" sz="1800" b="1" dirty="0">
                <a:solidFill>
                  <a:schemeClr val="accent1"/>
                </a:solidFill>
              </a:rPr>
              <a:t>、</a:t>
            </a:r>
            <a:r>
              <a:rPr lang="en-US" altLang="zh-CN" sz="1800" b="1" dirty="0">
                <a:solidFill>
                  <a:schemeClr val="accent1"/>
                </a:solidFill>
              </a:rPr>
              <a:t>7</a:t>
            </a:r>
            <a:r>
              <a:rPr lang="zh-CN" altLang="en-US" sz="1800" b="1" dirty="0">
                <a:solidFill>
                  <a:schemeClr val="accent1"/>
                </a:solidFill>
              </a:rPr>
              <a:t>或</a:t>
            </a:r>
            <a:r>
              <a:rPr lang="en-US" altLang="zh-CN" sz="1800" b="1" dirty="0">
                <a:solidFill>
                  <a:schemeClr val="accent1"/>
                </a:solidFill>
              </a:rPr>
              <a:t>11</a:t>
            </a:r>
            <a:r>
              <a:rPr lang="zh-CN" altLang="en-US" sz="1800" b="1" dirty="0">
                <a:solidFill>
                  <a:schemeClr val="accent1"/>
                </a:solidFill>
              </a:rPr>
              <a:t>时，就执某一语句，相应的</a:t>
            </a:r>
            <a:r>
              <a:rPr lang="en-US" altLang="zh-CN" sz="1800" b="1" dirty="0">
                <a:solidFill>
                  <a:schemeClr val="accent1"/>
                </a:solidFill>
              </a:rPr>
              <a:t>if</a:t>
            </a:r>
            <a:r>
              <a:rPr lang="zh-CN" altLang="en-US" sz="1800" b="1" dirty="0">
                <a:solidFill>
                  <a:schemeClr val="accent1"/>
                </a:solidFill>
              </a:rPr>
              <a:t>语句和</a:t>
            </a:r>
            <a:r>
              <a:rPr lang="en-US" altLang="zh-CN" sz="1800" b="1" dirty="0">
                <a:solidFill>
                  <a:schemeClr val="accent1"/>
                </a:solidFill>
              </a:rPr>
              <a:t>switch</a:t>
            </a:r>
            <a:r>
              <a:rPr lang="zh-CN" altLang="en-US" sz="1800" b="1" dirty="0">
                <a:solidFill>
                  <a:schemeClr val="accent1"/>
                </a:solidFill>
              </a:rPr>
              <a:t>语句各是什么？</a:t>
            </a:r>
          </a:p>
        </p:txBody>
      </p:sp>
    </p:spTree>
    <p:extLst>
      <p:ext uri="{BB962C8B-B14F-4D97-AF65-F5344CB8AC3E}">
        <p14:creationId xmlns:p14="http://schemas.microsoft.com/office/powerpoint/2010/main" val="14479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Bottom)">
                                      <p:cBhvr>
                                        <p:cTn id="7" dur="500"/>
                                        <p:tgtEl>
                                          <p:spTgt spid="18"/>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59FDA-E711-A738-AF54-DDDB549EC3A9}"/>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AAA526D-4EA9-B1A3-F4F4-F9E13F66820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2.4.2 </a:t>
            </a:r>
            <a:r>
              <a:rPr lang="zh-CN" altLang="en-US" sz="3200" b="1" dirty="0">
                <a:latin typeface="微软雅黑" panose="020B0503020204020204" pitchFamily="34" charset="-122"/>
                <a:ea typeface="微软雅黑" panose="020B0503020204020204" pitchFamily="34" charset="-122"/>
                <a:cs typeface="+mj-cs"/>
              </a:rPr>
              <a:t>循环</a:t>
            </a:r>
          </a:p>
        </p:txBody>
      </p:sp>
      <p:sp>
        <p:nvSpPr>
          <p:cNvPr id="7" name="Rectangle 5">
            <a:extLst>
              <a:ext uri="{FF2B5EF4-FFF2-40B4-BE49-F238E27FC236}">
                <a16:creationId xmlns:a16="http://schemas.microsoft.com/office/drawing/2014/main" id="{1587E99F-5C72-25DB-E105-FC173F7B9BC2}"/>
              </a:ext>
            </a:extLst>
          </p:cNvPr>
          <p:cNvSpPr>
            <a:spLocks noChangeArrowheads="1"/>
          </p:cNvSpPr>
          <p:nvPr/>
        </p:nvSpPr>
        <p:spPr bwMode="auto">
          <a:xfrm>
            <a:off x="388937" y="962057"/>
            <a:ext cx="10915185" cy="81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spcBef>
                <a:spcPct val="0"/>
              </a:spcBef>
              <a:buClrTx/>
              <a:buSzTx/>
              <a:buFontTx/>
              <a:buNone/>
            </a:pPr>
            <a:r>
              <a:rPr lang="en-US" altLang="zh-CN" sz="1800" dirty="0"/>
              <a:t>       </a:t>
            </a:r>
            <a:r>
              <a:rPr lang="zh-CN" altLang="en-US" sz="1800" dirty="0"/>
              <a:t>在程序中，常常需要重复地执行某些操作。</a:t>
            </a:r>
            <a:r>
              <a:rPr lang="en-US" altLang="zh-CN" sz="1800" dirty="0"/>
              <a:t>C++</a:t>
            </a:r>
            <a:r>
              <a:rPr lang="zh-CN" altLang="en-US" sz="1800" dirty="0"/>
              <a:t>提供了</a:t>
            </a:r>
            <a:r>
              <a:rPr lang="en-US" altLang="zh-CN" sz="1800" dirty="0"/>
              <a:t>3</a:t>
            </a:r>
            <a:r>
              <a:rPr lang="zh-CN" altLang="en-US" sz="1800" dirty="0"/>
              <a:t>种循环语句：</a:t>
            </a:r>
            <a:r>
              <a:rPr lang="en-US" altLang="zh-CN" sz="1800" dirty="0"/>
              <a:t>for</a:t>
            </a:r>
            <a:r>
              <a:rPr lang="zh-CN" altLang="en-US" sz="1800" dirty="0"/>
              <a:t>语句、</a:t>
            </a:r>
            <a:r>
              <a:rPr lang="en-US" altLang="zh-CN" sz="1800" dirty="0"/>
              <a:t>while</a:t>
            </a:r>
            <a:r>
              <a:rPr lang="zh-CN" altLang="en-US" sz="1800" dirty="0"/>
              <a:t>语句和</a:t>
            </a:r>
            <a:r>
              <a:rPr lang="en-US" altLang="zh-CN" sz="1800" dirty="0"/>
              <a:t>do-while</a:t>
            </a:r>
            <a:r>
              <a:rPr lang="zh-CN" altLang="en-US" sz="1800" dirty="0"/>
              <a:t>语句。在循环语句中，重复执行的操作叫做</a:t>
            </a:r>
            <a:r>
              <a:rPr lang="zh-CN" altLang="en-US" sz="2400" b="1" dirty="0">
                <a:solidFill>
                  <a:schemeClr val="accent1"/>
                </a:solidFill>
              </a:rPr>
              <a:t>循环体</a:t>
            </a:r>
            <a:r>
              <a:rPr lang="zh-CN" altLang="en-US" sz="1800" dirty="0"/>
              <a:t>。循环体可以是单条语句、块语句甚至是空语句。</a:t>
            </a:r>
          </a:p>
        </p:txBody>
      </p:sp>
      <p:sp>
        <p:nvSpPr>
          <p:cNvPr id="9" name="Rectangle 6">
            <a:extLst>
              <a:ext uri="{FF2B5EF4-FFF2-40B4-BE49-F238E27FC236}">
                <a16:creationId xmlns:a16="http://schemas.microsoft.com/office/drawing/2014/main" id="{9BC19712-983A-9689-B333-C2C3D0FE9DED}"/>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7">
            <a:extLst>
              <a:ext uri="{FF2B5EF4-FFF2-40B4-BE49-F238E27FC236}">
                <a16:creationId xmlns:a16="http://schemas.microsoft.com/office/drawing/2014/main" id="{27EC2B2E-B196-74A9-BF86-8EB2E262966D}"/>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9" name="Rectangle 14">
            <a:extLst>
              <a:ext uri="{FF2B5EF4-FFF2-40B4-BE49-F238E27FC236}">
                <a16:creationId xmlns:a16="http://schemas.microsoft.com/office/drawing/2014/main" id="{B34C26BE-221B-7BDA-3CBA-284389DD9B68}"/>
              </a:ext>
            </a:extLst>
          </p:cNvPr>
          <p:cNvSpPr>
            <a:spLocks noChangeArrowheads="1"/>
          </p:cNvSpPr>
          <p:nvPr/>
        </p:nvSpPr>
        <p:spPr bwMode="auto">
          <a:xfrm>
            <a:off x="813594" y="2355499"/>
            <a:ext cx="33512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dirty="0"/>
              <a:t>其中</a:t>
            </a:r>
            <a:r>
              <a:rPr lang="en-US" altLang="zh-CN" sz="1800" dirty="0"/>
              <a:t>for</a:t>
            </a:r>
            <a:r>
              <a:rPr lang="zh-CN" altLang="en-US" sz="1800" dirty="0"/>
              <a:t>语句的语法形式如下：</a:t>
            </a:r>
          </a:p>
        </p:txBody>
      </p:sp>
      <p:sp>
        <p:nvSpPr>
          <p:cNvPr id="21" name="Rectangle 16">
            <a:extLst>
              <a:ext uri="{FF2B5EF4-FFF2-40B4-BE49-F238E27FC236}">
                <a16:creationId xmlns:a16="http://schemas.microsoft.com/office/drawing/2014/main" id="{3A95F090-63EC-A07E-33F0-0158F182ED56}"/>
              </a:ext>
            </a:extLst>
          </p:cNvPr>
          <p:cNvSpPr>
            <a:spLocks noChangeArrowheads="1"/>
          </p:cNvSpPr>
          <p:nvPr/>
        </p:nvSpPr>
        <p:spPr bwMode="auto">
          <a:xfrm>
            <a:off x="539750" y="5984875"/>
            <a:ext cx="7416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82800" rIns="0" bIns="82800" anchor="ct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lvl="4">
              <a:spcBef>
                <a:spcPct val="0"/>
              </a:spcBef>
              <a:buClr>
                <a:srgbClr val="FF0000"/>
              </a:buClr>
              <a:buSzTx/>
              <a:buFont typeface="Wingdings" panose="05000000000000000000" pitchFamily="2" charset="2"/>
              <a:buChar char="Ø"/>
            </a:pPr>
            <a:endParaRPr lang="zh-CN" altLang="zh-CN" sz="1800"/>
          </a:p>
        </p:txBody>
      </p:sp>
      <p:sp>
        <p:nvSpPr>
          <p:cNvPr id="22" name="Rectangle 18">
            <a:extLst>
              <a:ext uri="{FF2B5EF4-FFF2-40B4-BE49-F238E27FC236}">
                <a16:creationId xmlns:a16="http://schemas.microsoft.com/office/drawing/2014/main" id="{A958B32F-606B-2EE1-A163-6DD0D088359B}"/>
              </a:ext>
            </a:extLst>
          </p:cNvPr>
          <p:cNvSpPr>
            <a:spLocks noChangeArrowheads="1"/>
          </p:cNvSpPr>
          <p:nvPr/>
        </p:nvSpPr>
        <p:spPr bwMode="auto">
          <a:xfrm>
            <a:off x="6702192" y="2790417"/>
            <a:ext cx="4759005" cy="210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0" lvl="4">
              <a:spcBef>
                <a:spcPct val="0"/>
              </a:spcBef>
              <a:buClr>
                <a:srgbClr val="FF0000"/>
              </a:buClr>
              <a:buSzTx/>
              <a:buFont typeface="Wingdings" panose="05000000000000000000" pitchFamily="2" charset="2"/>
              <a:buNone/>
            </a:pPr>
            <a:r>
              <a:rPr lang="zh-CN" altLang="en-US" sz="1800" b="1" dirty="0">
                <a:solidFill>
                  <a:schemeClr val="accent1"/>
                </a:solidFill>
              </a:rPr>
              <a:t>执行步骤：</a:t>
            </a:r>
            <a:endParaRPr lang="en-US" altLang="zh-CN" sz="1800" b="1" dirty="0">
              <a:solidFill>
                <a:schemeClr val="accent1"/>
              </a:solidFill>
            </a:endParaRPr>
          </a:p>
          <a:p>
            <a:pPr marL="0" lvl="0" indent="0">
              <a:buNone/>
            </a:pPr>
            <a:r>
              <a:rPr lang="en-US" altLang="zh-CN" sz="1800" dirty="0"/>
              <a:t>1. </a:t>
            </a:r>
            <a:r>
              <a:rPr lang="zh-CN" altLang="zh-CN" sz="1800" dirty="0"/>
              <a:t>表达式 1：初始化，</a:t>
            </a:r>
            <a:r>
              <a:rPr lang="zh-CN" altLang="zh-CN" sz="1800" b="1" dirty="0"/>
              <a:t>只执行 1 次</a:t>
            </a:r>
            <a:endParaRPr lang="zh-CN" altLang="zh-CN" sz="1800" dirty="0"/>
          </a:p>
          <a:p>
            <a:pPr marL="0" lvl="0" indent="0">
              <a:buNone/>
            </a:pPr>
            <a:r>
              <a:rPr lang="en-US" altLang="zh-CN" sz="1800" dirty="0"/>
              <a:t>2. </a:t>
            </a:r>
            <a:r>
              <a:rPr lang="zh-CN" altLang="zh-CN" sz="1800" dirty="0"/>
              <a:t>判断表达式 2 条件；false 直接跳出循环</a:t>
            </a:r>
          </a:p>
          <a:p>
            <a:pPr marL="0" lvl="0" indent="0">
              <a:buNone/>
            </a:pPr>
            <a:r>
              <a:rPr lang="en-US" altLang="zh-CN" sz="1800" dirty="0"/>
              <a:t>3. </a:t>
            </a:r>
            <a:r>
              <a:rPr lang="zh-CN" altLang="zh-CN" sz="1800" dirty="0"/>
              <a:t>true，执行{}循环体</a:t>
            </a:r>
          </a:p>
          <a:p>
            <a:pPr marL="0" lvl="0" indent="0">
              <a:buNone/>
            </a:pPr>
            <a:r>
              <a:rPr lang="en-US" altLang="zh-CN" sz="1800" dirty="0"/>
              <a:t>4. </a:t>
            </a:r>
            <a:r>
              <a:rPr lang="zh-CN" altLang="zh-CN" sz="1800" dirty="0"/>
              <a:t>执行表达式 3（更新循环变量）</a:t>
            </a:r>
          </a:p>
          <a:p>
            <a:pPr marL="0" lvl="0" indent="0">
              <a:buNone/>
            </a:pPr>
            <a:r>
              <a:rPr lang="en-US" altLang="zh-CN" sz="1800" dirty="0"/>
              <a:t>5. </a:t>
            </a:r>
            <a:r>
              <a:rPr lang="zh-CN" altLang="zh-CN" sz="1800" dirty="0"/>
              <a:t>返回第 2 步</a:t>
            </a:r>
            <a:endParaRPr lang="zh-CN" altLang="zh-CN" sz="1800" dirty="0">
              <a:effectLst/>
            </a:endParaRPr>
          </a:p>
        </p:txBody>
      </p:sp>
      <p:sp>
        <p:nvSpPr>
          <p:cNvPr id="23" name="矩形: 圆角 22">
            <a:extLst>
              <a:ext uri="{FF2B5EF4-FFF2-40B4-BE49-F238E27FC236}">
                <a16:creationId xmlns:a16="http://schemas.microsoft.com/office/drawing/2014/main" id="{C0EC7254-9D93-76BE-753B-052B78FFEAB1}"/>
              </a:ext>
            </a:extLst>
          </p:cNvPr>
          <p:cNvSpPr/>
          <p:nvPr/>
        </p:nvSpPr>
        <p:spPr>
          <a:xfrm>
            <a:off x="887877" y="2042656"/>
            <a:ext cx="1490992"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21D94EF1-EE1A-F46C-450F-E7609431340D}"/>
              </a:ext>
            </a:extLst>
          </p:cNvPr>
          <p:cNvSpPr txBox="1"/>
          <p:nvPr/>
        </p:nvSpPr>
        <p:spPr>
          <a:xfrm>
            <a:off x="887878" y="1765705"/>
            <a:ext cx="1540998"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en-US" altLang="zh-CN" sz="3200" b="1" dirty="0">
                <a:solidFill>
                  <a:srgbClr val="000000"/>
                </a:solidFill>
                <a:latin typeface="ui-sans-serif"/>
              </a:rPr>
              <a:t>for</a:t>
            </a:r>
            <a:r>
              <a:rPr lang="zh-CN" altLang="en-US" sz="3200" b="1" dirty="0">
                <a:solidFill>
                  <a:srgbClr val="000000"/>
                </a:solidFill>
                <a:latin typeface="ui-sans-serif"/>
              </a:rPr>
              <a:t>语句</a:t>
            </a:r>
            <a:endParaRPr lang="en-US" altLang="zh-CN" sz="3200" b="1" dirty="0">
              <a:solidFill>
                <a:srgbClr val="000000"/>
              </a:solidFill>
              <a:effectLst/>
              <a:latin typeface="ui-sans-serif"/>
            </a:endParaRPr>
          </a:p>
        </p:txBody>
      </p:sp>
      <p:grpSp>
        <p:nvGrpSpPr>
          <p:cNvPr id="25" name="组合 24">
            <a:extLst>
              <a:ext uri="{FF2B5EF4-FFF2-40B4-BE49-F238E27FC236}">
                <a16:creationId xmlns:a16="http://schemas.microsoft.com/office/drawing/2014/main" id="{CC41E5EA-A47A-65D5-AEB5-23896B164C65}"/>
              </a:ext>
            </a:extLst>
          </p:cNvPr>
          <p:cNvGrpSpPr/>
          <p:nvPr/>
        </p:nvGrpSpPr>
        <p:grpSpPr>
          <a:xfrm>
            <a:off x="1082949" y="2970081"/>
            <a:ext cx="5653131" cy="1956581"/>
            <a:chOff x="998220" y="1914351"/>
            <a:chExt cx="5821464" cy="581375"/>
          </a:xfrm>
        </p:grpSpPr>
        <p:sp>
          <p:nvSpPr>
            <p:cNvPr id="26" name="矩形: 圆角 25">
              <a:extLst>
                <a:ext uri="{FF2B5EF4-FFF2-40B4-BE49-F238E27FC236}">
                  <a16:creationId xmlns:a16="http://schemas.microsoft.com/office/drawing/2014/main" id="{D16E40C5-93CE-86A7-59CF-B77E4A548969}"/>
                </a:ext>
              </a:extLst>
            </p:cNvPr>
            <p:cNvSpPr/>
            <p:nvPr/>
          </p:nvSpPr>
          <p:spPr>
            <a:xfrm>
              <a:off x="998220" y="1914351"/>
              <a:ext cx="5196840" cy="49631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3C3F71CC-0000-455F-C0C0-0710099F9D4D}"/>
                </a:ext>
              </a:extLst>
            </p:cNvPr>
            <p:cNvSpPr txBox="1"/>
            <p:nvPr/>
          </p:nvSpPr>
          <p:spPr>
            <a:xfrm>
              <a:off x="1351693" y="1927229"/>
              <a:ext cx="5467991" cy="568497"/>
            </a:xfrm>
            <a:prstGeom prst="rect">
              <a:avLst/>
            </a:prstGeom>
            <a:noFill/>
          </p:spPr>
          <p:txBody>
            <a:bodyPr wrap="square">
              <a:spAutoFit/>
            </a:bodyPr>
            <a:lstStyle/>
            <a:p>
              <a:r>
                <a:rPr lang="en-US" altLang="zh-CN" sz="2400" b="1" dirty="0">
                  <a:solidFill>
                    <a:srgbClr val="7030A0"/>
                  </a:solidFill>
                  <a:latin typeface="Times New Roman" panose="02020603050405020304" pitchFamily="18" charset="0"/>
                </a:rPr>
                <a:t>for(</a:t>
              </a:r>
              <a:r>
                <a:rPr lang="zh-CN" altLang="en-US" sz="2400" b="1" dirty="0">
                  <a:solidFill>
                    <a:srgbClr val="7030A0"/>
                  </a:solidFill>
                  <a:latin typeface="Times New Roman" panose="02020603050405020304" pitchFamily="18" charset="0"/>
                </a:rPr>
                <a:t>表达式</a:t>
              </a:r>
              <a:r>
                <a:rPr lang="en-US" altLang="zh-CN" sz="2400" b="1" dirty="0">
                  <a:solidFill>
                    <a:srgbClr val="7030A0"/>
                  </a:solidFill>
                  <a:latin typeface="Times New Roman" panose="02020603050405020304" pitchFamily="18" charset="0"/>
                </a:rPr>
                <a:t>1</a:t>
              </a:r>
              <a:r>
                <a:rPr lang="zh-CN" altLang="en-US" sz="2400" b="1" dirty="0">
                  <a:solidFill>
                    <a:srgbClr val="7030A0"/>
                  </a:solidFill>
                  <a:latin typeface="Times New Roman" panose="02020603050405020304" pitchFamily="18" charset="0"/>
                </a:rPr>
                <a:t>；表达式</a:t>
              </a:r>
              <a:r>
                <a:rPr lang="en-US" altLang="zh-CN" sz="2400" b="1" dirty="0">
                  <a:solidFill>
                    <a:srgbClr val="7030A0"/>
                  </a:solidFill>
                  <a:latin typeface="Times New Roman" panose="02020603050405020304" pitchFamily="18" charset="0"/>
                </a:rPr>
                <a:t>2</a:t>
              </a:r>
              <a:r>
                <a:rPr lang="zh-CN" altLang="en-US" sz="2400" b="1" dirty="0">
                  <a:solidFill>
                    <a:srgbClr val="7030A0"/>
                  </a:solidFill>
                  <a:latin typeface="Times New Roman" panose="02020603050405020304" pitchFamily="18" charset="0"/>
                </a:rPr>
                <a:t>；表达式</a:t>
              </a:r>
              <a:r>
                <a:rPr lang="en-US" altLang="zh-CN" sz="2400" b="1" dirty="0">
                  <a:solidFill>
                    <a:srgbClr val="7030A0"/>
                  </a:solidFill>
                  <a:latin typeface="Times New Roman" panose="02020603050405020304" pitchFamily="18" charset="0"/>
                </a:rPr>
                <a:t>3)</a:t>
              </a:r>
            </a:p>
            <a:p>
              <a:r>
                <a:rPr lang="en-US" altLang="zh-CN" sz="2400" b="1" dirty="0">
                  <a:solidFill>
                    <a:srgbClr val="7030A0"/>
                  </a:solidFill>
                  <a:latin typeface="Times New Roman" panose="02020603050405020304" pitchFamily="18" charset="0"/>
                </a:rPr>
                <a:t>{</a:t>
              </a:r>
            </a:p>
            <a:p>
              <a:r>
                <a:rPr lang="en-US" altLang="zh-CN" sz="2400" b="1" dirty="0">
                  <a:solidFill>
                    <a:srgbClr val="7030A0"/>
                  </a:solidFill>
                  <a:latin typeface="Times New Roman" panose="02020603050405020304" pitchFamily="18" charset="0"/>
                </a:rPr>
                <a:t>       </a:t>
              </a:r>
              <a:r>
                <a:rPr lang="zh-CN" altLang="en-US" sz="2400" b="1" dirty="0">
                  <a:solidFill>
                    <a:srgbClr val="7030A0"/>
                  </a:solidFill>
                  <a:latin typeface="Times New Roman" panose="02020603050405020304" pitchFamily="18" charset="0"/>
                </a:rPr>
                <a:t>循环体</a:t>
              </a:r>
              <a:r>
                <a:rPr lang="en-US" altLang="zh-CN" sz="2400" b="1" dirty="0">
                  <a:solidFill>
                    <a:srgbClr val="7030A0"/>
                  </a:solidFill>
                  <a:latin typeface="Times New Roman" panose="02020603050405020304" pitchFamily="18" charset="0"/>
                </a:rPr>
                <a:t>;</a:t>
              </a:r>
            </a:p>
            <a:p>
              <a:r>
                <a:rPr lang="en-US" altLang="zh-CN" sz="2400" b="1" dirty="0">
                  <a:solidFill>
                    <a:srgbClr val="7030A0"/>
                  </a:solidFill>
                  <a:latin typeface="Times New Roman" panose="02020603050405020304" pitchFamily="18" charset="0"/>
                </a:rPr>
                <a:t>}</a:t>
              </a:r>
              <a:endParaRPr lang="zh-CN" altLang="en-US" sz="2400" b="1" dirty="0">
                <a:solidFill>
                  <a:srgbClr val="7030A0"/>
                </a:solidFill>
                <a:latin typeface="Times New Roman" panose="02020603050405020304" pitchFamily="18" charset="0"/>
              </a:endParaRPr>
            </a:p>
          </p:txBody>
        </p:sp>
      </p:grpSp>
    </p:spTree>
    <p:extLst>
      <p:ext uri="{BB962C8B-B14F-4D97-AF65-F5344CB8AC3E}">
        <p14:creationId xmlns:p14="http://schemas.microsoft.com/office/powerpoint/2010/main" val="377043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endCondLst>
                                    <p:cond delay="0"/>
                                  </p:endCondLst>
                                  <p:childTnLst>
                                    <p:set>
                                      <p:cBhvr>
                                        <p:cTn id="6" dur="1" fill="hold">
                                          <p:stCondLst>
                                            <p:cond delay="0"/>
                                          </p:stCondLst>
                                        </p:cTn>
                                        <p:tgtEl>
                                          <p:spTgt spid="21"/>
                                        </p:tgtEl>
                                        <p:attrNameLst>
                                          <p:attrName>style.visibility</p:attrName>
                                        </p:attrNameLst>
                                      </p:cBhvr>
                                      <p:to>
                                        <p:strVal val="visible"/>
                                      </p:to>
                                    </p:set>
                                    <p:animEffect transition="in" filter="slide(fromBottom)">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lide(fromBottom)">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618B0-6F88-503C-0DBE-DA8861FFA082}"/>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id="{F098502F-B954-0256-3CDD-3D18DE752C26}"/>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4">
            <a:extLst>
              <a:ext uri="{FF2B5EF4-FFF2-40B4-BE49-F238E27FC236}">
                <a16:creationId xmlns:a16="http://schemas.microsoft.com/office/drawing/2014/main" id="{88959ED2-1878-DBE8-DE98-2E8805F03FCF}"/>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5">
            <a:extLst>
              <a:ext uri="{FF2B5EF4-FFF2-40B4-BE49-F238E27FC236}">
                <a16:creationId xmlns:a16="http://schemas.microsoft.com/office/drawing/2014/main" id="{0F8742C2-02D7-5EBF-9FE9-A9111DD30CCF}"/>
              </a:ext>
            </a:extLst>
          </p:cNvPr>
          <p:cNvSpPr>
            <a:spLocks noChangeArrowheads="1"/>
          </p:cNvSpPr>
          <p:nvPr/>
        </p:nvSpPr>
        <p:spPr bwMode="auto">
          <a:xfrm>
            <a:off x="506722" y="1052648"/>
            <a:ext cx="3041591"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b="1" dirty="0"/>
              <a:t>for</a:t>
            </a:r>
            <a:r>
              <a:rPr lang="zh-CN" altLang="en-US" sz="1800" b="1" dirty="0"/>
              <a:t>循环语句执行过程图 ：</a:t>
            </a:r>
          </a:p>
        </p:txBody>
      </p:sp>
      <p:sp>
        <p:nvSpPr>
          <p:cNvPr id="13" name="Rectangle 6">
            <a:extLst>
              <a:ext uri="{FF2B5EF4-FFF2-40B4-BE49-F238E27FC236}">
                <a16:creationId xmlns:a16="http://schemas.microsoft.com/office/drawing/2014/main" id="{025763D6-2E45-4668-0583-C2725A674F7B}"/>
              </a:ext>
            </a:extLst>
          </p:cNvPr>
          <p:cNvSpPr>
            <a:spLocks noChangeArrowheads="1"/>
          </p:cNvSpPr>
          <p:nvPr/>
        </p:nvSpPr>
        <p:spPr bwMode="auto">
          <a:xfrm>
            <a:off x="0" y="241935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15" name="Object 2">
            <a:extLst>
              <a:ext uri="{FF2B5EF4-FFF2-40B4-BE49-F238E27FC236}">
                <a16:creationId xmlns:a16="http://schemas.microsoft.com/office/drawing/2014/main" id="{C9054931-C6A0-6938-4B44-44814829B537}"/>
              </a:ext>
            </a:extLst>
          </p:cNvPr>
          <p:cNvGraphicFramePr>
            <a:graphicFrameLocks/>
          </p:cNvGraphicFramePr>
          <p:nvPr>
            <p:extLst>
              <p:ext uri="{D42A27DB-BD31-4B8C-83A1-F6EECF244321}">
                <p14:modId xmlns:p14="http://schemas.microsoft.com/office/powerpoint/2010/main" val="3071945567"/>
              </p:ext>
            </p:extLst>
          </p:nvPr>
        </p:nvGraphicFramePr>
        <p:xfrm>
          <a:off x="1346200" y="1750695"/>
          <a:ext cx="8532813" cy="3781425"/>
        </p:xfrm>
        <a:graphic>
          <a:graphicData uri="http://schemas.openxmlformats.org/presentationml/2006/ole">
            <mc:AlternateContent xmlns:mc="http://schemas.openxmlformats.org/markup-compatibility/2006">
              <mc:Choice xmlns:v="urn:schemas-microsoft-com:vml" Requires="v">
                <p:oleObj r:id="rId3" imgW="5291328" imgH="2272284" progId="Word.Picture.8">
                  <p:embed/>
                </p:oleObj>
              </mc:Choice>
              <mc:Fallback>
                <p:oleObj r:id="rId3" imgW="5291328" imgH="2272284" progId="Word.Picture.8">
                  <p:embed/>
                  <p:pic>
                    <p:nvPicPr>
                      <p:cNvPr id="61447" name="Object 2">
                        <a:extLst>
                          <a:ext uri="{FF2B5EF4-FFF2-40B4-BE49-F238E27FC236}">
                            <a16:creationId xmlns:a16="http://schemas.microsoft.com/office/drawing/2014/main" id="{28496FE4-76D4-1F6D-17AA-786BEDD86F3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6200" y="1750695"/>
                        <a:ext cx="853281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6" name="文本框 15">
            <a:extLst>
              <a:ext uri="{FF2B5EF4-FFF2-40B4-BE49-F238E27FC236}">
                <a16:creationId xmlns:a16="http://schemas.microsoft.com/office/drawing/2014/main" id="{8D0DD280-FB0F-9D9F-51AD-56B4CE00545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for</a:t>
            </a:r>
            <a:r>
              <a:rPr lang="zh-CN" altLang="en-US" sz="3200" b="1" dirty="0">
                <a:latin typeface="微软雅黑" panose="020B0503020204020204" pitchFamily="34" charset="-122"/>
                <a:ea typeface="微软雅黑" panose="020B0503020204020204" pitchFamily="34" charset="-122"/>
                <a:cs typeface="+mj-cs"/>
              </a:rPr>
              <a:t>循环</a:t>
            </a:r>
          </a:p>
        </p:txBody>
      </p:sp>
    </p:spTree>
    <p:extLst>
      <p:ext uri="{BB962C8B-B14F-4D97-AF65-F5344CB8AC3E}">
        <p14:creationId xmlns:p14="http://schemas.microsoft.com/office/powerpoint/2010/main" val="2895453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4B54-6227-F48E-D4F5-18C28652D82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BA58E05-4EA0-2380-59B0-4FF9C866B34D}"/>
              </a:ext>
            </a:extLst>
          </p:cNvPr>
          <p:cNvSpPr>
            <a:spLocks noChangeArrowheads="1"/>
          </p:cNvSpPr>
          <p:nvPr/>
        </p:nvSpPr>
        <p:spPr bwMode="auto">
          <a:xfrm>
            <a:off x="1107440" y="2697311"/>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7">
            <a:extLst>
              <a:ext uri="{FF2B5EF4-FFF2-40B4-BE49-F238E27FC236}">
                <a16:creationId xmlns:a16="http://schemas.microsoft.com/office/drawing/2014/main" id="{2CD8A858-C6C3-0BCB-FD09-66CB95E0355B}"/>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7">
            <a:extLst>
              <a:ext uri="{FF2B5EF4-FFF2-40B4-BE49-F238E27FC236}">
                <a16:creationId xmlns:a16="http://schemas.microsoft.com/office/drawing/2014/main" id="{60A4E0F3-7B1E-750E-8FFC-9E3B6FA07ECE}"/>
              </a:ext>
            </a:extLst>
          </p:cNvPr>
          <p:cNvSpPr>
            <a:spLocks noChangeArrowheads="1"/>
          </p:cNvSpPr>
          <p:nvPr/>
        </p:nvSpPr>
        <p:spPr bwMode="auto">
          <a:xfrm>
            <a:off x="1107440" y="2602061"/>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19">
            <a:extLst>
              <a:ext uri="{FF2B5EF4-FFF2-40B4-BE49-F238E27FC236}">
                <a16:creationId xmlns:a16="http://schemas.microsoft.com/office/drawing/2014/main" id="{FE142541-28EA-839C-7AC7-9CFECD9829BC}"/>
              </a:ext>
            </a:extLst>
          </p:cNvPr>
          <p:cNvSpPr>
            <a:spLocks noChangeArrowheads="1"/>
          </p:cNvSpPr>
          <p:nvPr/>
        </p:nvSpPr>
        <p:spPr bwMode="auto">
          <a:xfrm>
            <a:off x="431800" y="836613"/>
            <a:ext cx="8461375"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indent="261938">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US" altLang="zh-CN" sz="1800" b="1">
                <a:solidFill>
                  <a:srgbClr val="009900"/>
                </a:solidFill>
                <a:latin typeface="宋体" panose="02010600030101010101" pitchFamily="2" charset="-122"/>
              </a:rPr>
              <a:t>【</a:t>
            </a:r>
            <a:r>
              <a:rPr lang="zh-CN" altLang="en-US" sz="1800" b="1">
                <a:solidFill>
                  <a:srgbClr val="009900"/>
                </a:solidFill>
                <a:latin typeface="宋体" panose="02010600030101010101" pitchFamily="2" charset="-122"/>
              </a:rPr>
              <a:t>例</a:t>
            </a:r>
            <a:r>
              <a:rPr lang="en-US" altLang="zh-CN" sz="1800" b="1">
                <a:solidFill>
                  <a:srgbClr val="009900"/>
                </a:solidFill>
                <a:latin typeface="宋体" panose="02010600030101010101" pitchFamily="2" charset="-122"/>
              </a:rPr>
              <a:t>2-7】</a:t>
            </a:r>
            <a:r>
              <a:rPr lang="zh-CN" altLang="en-US" sz="1800">
                <a:solidFill>
                  <a:srgbClr val="000000"/>
                </a:solidFill>
                <a:latin typeface="宋体" panose="02010600030101010101" pitchFamily="2" charset="-122"/>
              </a:rPr>
              <a:t>求</a:t>
            </a:r>
            <a:r>
              <a:rPr lang="en-US" altLang="zh-CN" sz="1800">
                <a:solidFill>
                  <a:srgbClr val="000000"/>
                </a:solidFill>
              </a:rPr>
              <a:t>1+3+5+7</a:t>
            </a:r>
            <a:r>
              <a:rPr lang="en-US" altLang="zh-CN" sz="1800">
                <a:solidFill>
                  <a:srgbClr val="000000"/>
                </a:solidFill>
                <a:cs typeface="Arial" panose="020B0604020202020204" pitchFamily="34" charset="0"/>
              </a:rPr>
              <a:t>…</a:t>
            </a:r>
            <a:r>
              <a:rPr lang="en-US" altLang="zh-CN" sz="1800">
                <a:solidFill>
                  <a:srgbClr val="000000"/>
                </a:solidFill>
              </a:rPr>
              <a:t>+99</a:t>
            </a:r>
            <a:endParaRPr lang="en-US" altLang="zh-CN" sz="1800"/>
          </a:p>
          <a:p>
            <a:pPr>
              <a:spcBef>
                <a:spcPct val="0"/>
              </a:spcBef>
              <a:buClrTx/>
              <a:buSzTx/>
              <a:buFontTx/>
              <a:buNone/>
            </a:pPr>
            <a:r>
              <a:rPr lang="en-US" altLang="zh-CN" sz="1800" b="1">
                <a:solidFill>
                  <a:srgbClr val="009900"/>
                </a:solidFill>
              </a:rPr>
              <a:t> </a:t>
            </a:r>
            <a:r>
              <a:rPr lang="zh-CN" altLang="en-US" sz="1800" b="1">
                <a:solidFill>
                  <a:srgbClr val="009900"/>
                </a:solidFill>
              </a:rPr>
              <a:t>分析</a:t>
            </a:r>
            <a:r>
              <a:rPr lang="zh-CN" altLang="en-US" sz="1800">
                <a:solidFill>
                  <a:srgbClr val="009900"/>
                </a:solidFill>
              </a:rPr>
              <a:t>：</a:t>
            </a:r>
            <a:r>
              <a:rPr lang="zh-CN" altLang="en-US" sz="1800">
                <a:solidFill>
                  <a:srgbClr val="000000"/>
                </a:solidFill>
              </a:rPr>
              <a:t>求</a:t>
            </a:r>
            <a:r>
              <a:rPr lang="en-US" altLang="zh-CN" sz="1800">
                <a:solidFill>
                  <a:srgbClr val="000000"/>
                </a:solidFill>
              </a:rPr>
              <a:t>1~100</a:t>
            </a:r>
            <a:r>
              <a:rPr lang="zh-CN" altLang="en-US" sz="1800">
                <a:solidFill>
                  <a:srgbClr val="000000"/>
                </a:solidFill>
              </a:rPr>
              <a:t>的之间的奇数和就是一个累加的算法，累加过程是一个循环过程，可以用</a:t>
            </a:r>
            <a:r>
              <a:rPr lang="en-US" altLang="zh-CN" sz="1800">
                <a:latin typeface="Times New Roman" panose="02020603050405020304" pitchFamily="18" charset="0"/>
              </a:rPr>
              <a:t>for</a:t>
            </a:r>
            <a:r>
              <a:rPr lang="zh-CN" altLang="en-US" sz="1800">
                <a:latin typeface="Times New Roman" panose="02020603050405020304" pitchFamily="18" charset="0"/>
              </a:rPr>
              <a:t>语句实现：</a:t>
            </a:r>
          </a:p>
        </p:txBody>
      </p:sp>
      <p:graphicFrame>
        <p:nvGraphicFramePr>
          <p:cNvPr id="15" name="表格 14">
            <a:extLst>
              <a:ext uri="{FF2B5EF4-FFF2-40B4-BE49-F238E27FC236}">
                <a16:creationId xmlns:a16="http://schemas.microsoft.com/office/drawing/2014/main" id="{34BAF298-5DB6-1CCE-4B59-4BE198593ACC}"/>
              </a:ext>
            </a:extLst>
          </p:cNvPr>
          <p:cNvGraphicFramePr>
            <a:graphicFrameLocks noGrp="1"/>
          </p:cNvGraphicFramePr>
          <p:nvPr>
            <p:extLst>
              <p:ext uri="{D42A27DB-BD31-4B8C-83A1-F6EECF244321}">
                <p14:modId xmlns:p14="http://schemas.microsoft.com/office/powerpoint/2010/main" val="2464034082"/>
              </p:ext>
            </p:extLst>
          </p:nvPr>
        </p:nvGraphicFramePr>
        <p:xfrm>
          <a:off x="1718628" y="1955949"/>
          <a:ext cx="3816350" cy="2635250"/>
        </p:xfrm>
        <a:graphic>
          <a:graphicData uri="http://schemas.openxmlformats.org/drawingml/2006/table">
            <a:tbl>
              <a:tblPr/>
              <a:tblGrid>
                <a:gridCol w="554037">
                  <a:extLst>
                    <a:ext uri="{9D8B030D-6E8A-4147-A177-3AD203B41FA5}">
                      <a16:colId xmlns:a16="http://schemas.microsoft.com/office/drawing/2014/main" val="20000"/>
                    </a:ext>
                  </a:extLst>
                </a:gridCol>
                <a:gridCol w="3262313">
                  <a:extLst>
                    <a:ext uri="{9D8B030D-6E8A-4147-A177-3AD203B41FA5}">
                      <a16:colId xmlns:a16="http://schemas.microsoft.com/office/drawing/2014/main" val="20001"/>
                    </a:ext>
                  </a:extLst>
                </a:gridCol>
              </a:tblGrid>
              <a:tr h="2635250">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i,sum=0;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for(i=1; i&lt;100; ++i, ++i)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sum=sum+i;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cout&lt;&lt;"sum= "&lt;&lt;sum&lt;&lt;endl;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6" name="Rectangle 56">
            <a:extLst>
              <a:ext uri="{FF2B5EF4-FFF2-40B4-BE49-F238E27FC236}">
                <a16:creationId xmlns:a16="http://schemas.microsoft.com/office/drawing/2014/main" id="{1C16ED85-B17D-F42A-996F-B72307533E54}"/>
              </a:ext>
            </a:extLst>
          </p:cNvPr>
          <p:cNvSpPr>
            <a:spLocks noChangeArrowheads="1"/>
          </p:cNvSpPr>
          <p:nvPr/>
        </p:nvSpPr>
        <p:spPr bwMode="auto">
          <a:xfrm>
            <a:off x="1683703" y="4835674"/>
            <a:ext cx="46085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a:solidFill>
                  <a:srgbClr val="003399"/>
                </a:solidFill>
                <a:latin typeface="宋体" panose="02010600030101010101" pitchFamily="2" charset="-122"/>
              </a:rPr>
              <a:t>运行结果</a:t>
            </a:r>
          </a:p>
        </p:txBody>
      </p:sp>
      <p:sp>
        <p:nvSpPr>
          <p:cNvPr id="18" name="AutoShape 60">
            <a:extLst>
              <a:ext uri="{FF2B5EF4-FFF2-40B4-BE49-F238E27FC236}">
                <a16:creationId xmlns:a16="http://schemas.microsoft.com/office/drawing/2014/main" id="{30042400-BCEA-062A-1D32-F93C4F6B856F}"/>
              </a:ext>
            </a:extLst>
          </p:cNvPr>
          <p:cNvSpPr>
            <a:spLocks noChangeArrowheads="1"/>
          </p:cNvSpPr>
          <p:nvPr/>
        </p:nvSpPr>
        <p:spPr bwMode="auto">
          <a:xfrm>
            <a:off x="5247640" y="1703536"/>
            <a:ext cx="4824413" cy="647700"/>
          </a:xfrm>
          <a:prstGeom prst="wedgeRoundRectCallout">
            <a:avLst>
              <a:gd name="adj1" fmla="val -92153"/>
              <a:gd name="adj2" fmla="val 201963"/>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 typeface="Wingdings" panose="05000000000000000000" pitchFamily="2" charset="2"/>
              <a:buNone/>
            </a:pPr>
            <a:r>
              <a:rPr kumimoji="1" lang="zh-CN" altLang="en-US" sz="1800" b="1" dirty="0">
                <a:solidFill>
                  <a:schemeClr val="accent1"/>
                </a:solidFill>
              </a:rPr>
              <a:t>表达式</a:t>
            </a:r>
            <a:r>
              <a:rPr kumimoji="1" lang="en-US" altLang="zh-CN" sz="1800" b="1" dirty="0">
                <a:solidFill>
                  <a:schemeClr val="accent1"/>
                </a:solidFill>
              </a:rPr>
              <a:t>1</a:t>
            </a:r>
            <a:r>
              <a:rPr kumimoji="1" lang="zh-CN" altLang="en-US" sz="1800" b="1" dirty="0">
                <a:solidFill>
                  <a:schemeClr val="accent1"/>
                </a:solidFill>
              </a:rPr>
              <a:t>可以省略，此时表达式</a:t>
            </a:r>
            <a:r>
              <a:rPr kumimoji="1" lang="en-US" altLang="zh-CN" sz="1800" b="1" dirty="0">
                <a:solidFill>
                  <a:schemeClr val="accent1"/>
                </a:solidFill>
              </a:rPr>
              <a:t>1</a:t>
            </a:r>
            <a:r>
              <a:rPr kumimoji="1" lang="zh-CN" altLang="en-US" sz="1800" b="1" dirty="0">
                <a:solidFill>
                  <a:schemeClr val="accent1"/>
                </a:solidFill>
              </a:rPr>
              <a:t>应出现在循环语句之前。</a:t>
            </a:r>
          </a:p>
        </p:txBody>
      </p:sp>
      <p:sp>
        <p:nvSpPr>
          <p:cNvPr id="19" name="AutoShape 68">
            <a:extLst>
              <a:ext uri="{FF2B5EF4-FFF2-40B4-BE49-F238E27FC236}">
                <a16:creationId xmlns:a16="http://schemas.microsoft.com/office/drawing/2014/main" id="{815AE5DC-0633-0E12-37B9-BA6DFC77B017}"/>
              </a:ext>
            </a:extLst>
          </p:cNvPr>
          <p:cNvSpPr>
            <a:spLocks noChangeArrowheads="1"/>
          </p:cNvSpPr>
          <p:nvPr/>
        </p:nvSpPr>
        <p:spPr bwMode="auto">
          <a:xfrm>
            <a:off x="5247640" y="2387749"/>
            <a:ext cx="4824413" cy="684212"/>
          </a:xfrm>
          <a:prstGeom prst="wedgeRoundRectCallout">
            <a:avLst>
              <a:gd name="adj1" fmla="val -62769"/>
              <a:gd name="adj2" fmla="val 93157"/>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 typeface="Wingdings" panose="05000000000000000000" pitchFamily="2" charset="2"/>
              <a:buNone/>
            </a:pPr>
            <a:r>
              <a:rPr kumimoji="1" lang="zh-CN" altLang="en-US" sz="1800" b="1" dirty="0">
                <a:solidFill>
                  <a:schemeClr val="accent1"/>
                </a:solidFill>
              </a:rPr>
              <a:t>表达式</a:t>
            </a:r>
            <a:r>
              <a:rPr kumimoji="1" lang="en-US" altLang="zh-CN" sz="1800" b="1" dirty="0">
                <a:solidFill>
                  <a:schemeClr val="accent1"/>
                </a:solidFill>
              </a:rPr>
              <a:t>3</a:t>
            </a:r>
            <a:r>
              <a:rPr kumimoji="1" lang="zh-CN" altLang="en-US" sz="1800" b="1" dirty="0">
                <a:solidFill>
                  <a:schemeClr val="accent1"/>
                </a:solidFill>
              </a:rPr>
              <a:t>可以省略，即将循环变量增量的操作放在循环体内进行。</a:t>
            </a:r>
          </a:p>
        </p:txBody>
      </p:sp>
      <p:sp>
        <p:nvSpPr>
          <p:cNvPr id="20" name="AutoShape 69">
            <a:extLst>
              <a:ext uri="{FF2B5EF4-FFF2-40B4-BE49-F238E27FC236}">
                <a16:creationId xmlns:a16="http://schemas.microsoft.com/office/drawing/2014/main" id="{CD12E966-51B1-2C79-5B84-437338473E4F}"/>
              </a:ext>
            </a:extLst>
          </p:cNvPr>
          <p:cNvSpPr>
            <a:spLocks noChangeArrowheads="1"/>
          </p:cNvSpPr>
          <p:nvPr/>
        </p:nvSpPr>
        <p:spPr bwMode="auto">
          <a:xfrm>
            <a:off x="5284153" y="3324374"/>
            <a:ext cx="4787900" cy="1223962"/>
          </a:xfrm>
          <a:prstGeom prst="wedgeRoundRectCallout">
            <a:avLst>
              <a:gd name="adj1" fmla="val -95426"/>
              <a:gd name="adj2" fmla="val -37417"/>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 typeface="Wingdings" panose="05000000000000000000" pitchFamily="2" charset="2"/>
              <a:buNone/>
            </a:pPr>
            <a:r>
              <a:rPr kumimoji="1" lang="zh-CN" altLang="en-US" sz="1800" b="1" dirty="0">
                <a:solidFill>
                  <a:schemeClr val="accent1"/>
                </a:solidFill>
              </a:rPr>
              <a:t>表达式</a:t>
            </a:r>
            <a:r>
              <a:rPr kumimoji="1" lang="en-US" altLang="zh-CN" sz="1800" b="1" dirty="0">
                <a:solidFill>
                  <a:schemeClr val="accent1"/>
                </a:solidFill>
              </a:rPr>
              <a:t>1</a:t>
            </a:r>
            <a:r>
              <a:rPr kumimoji="1" lang="zh-CN" altLang="en-US" sz="1800" b="1" dirty="0">
                <a:solidFill>
                  <a:schemeClr val="accent1"/>
                </a:solidFill>
              </a:rPr>
              <a:t>不仅可以设置循环变量的初值，同时还可以通过逗号表达式设置设置一些其它变量的值。表达式</a:t>
            </a:r>
            <a:r>
              <a:rPr kumimoji="1" lang="en-US" altLang="zh-CN" sz="1800" b="1" dirty="0">
                <a:solidFill>
                  <a:schemeClr val="accent1"/>
                </a:solidFill>
              </a:rPr>
              <a:t>2</a:t>
            </a:r>
            <a:r>
              <a:rPr kumimoji="1" lang="zh-CN" altLang="en-US" sz="1800" b="1" dirty="0">
                <a:solidFill>
                  <a:schemeClr val="accent1"/>
                </a:solidFill>
              </a:rPr>
              <a:t>和表达式</a:t>
            </a:r>
            <a:r>
              <a:rPr kumimoji="1" lang="en-US" altLang="zh-CN" sz="1800" b="1" dirty="0">
                <a:solidFill>
                  <a:schemeClr val="accent1"/>
                </a:solidFill>
              </a:rPr>
              <a:t>3</a:t>
            </a:r>
            <a:r>
              <a:rPr kumimoji="1" lang="zh-CN" altLang="en-US" sz="1800" b="1" dirty="0">
                <a:solidFill>
                  <a:schemeClr val="accent1"/>
                </a:solidFill>
              </a:rPr>
              <a:t>都可以这样。</a:t>
            </a:r>
          </a:p>
        </p:txBody>
      </p:sp>
      <p:sp>
        <p:nvSpPr>
          <p:cNvPr id="21" name="AutoShape 70">
            <a:extLst>
              <a:ext uri="{FF2B5EF4-FFF2-40B4-BE49-F238E27FC236}">
                <a16:creationId xmlns:a16="http://schemas.microsoft.com/office/drawing/2014/main" id="{13DD446B-D539-0699-C741-A5ED468D9367}"/>
              </a:ext>
            </a:extLst>
          </p:cNvPr>
          <p:cNvSpPr>
            <a:spLocks noChangeArrowheads="1"/>
          </p:cNvSpPr>
          <p:nvPr/>
        </p:nvSpPr>
        <p:spPr bwMode="auto">
          <a:xfrm>
            <a:off x="5284153" y="4727724"/>
            <a:ext cx="4787900" cy="1223962"/>
          </a:xfrm>
          <a:prstGeom prst="wedgeRoundRectCallout">
            <a:avLst>
              <a:gd name="adj1" fmla="val -85245"/>
              <a:gd name="adj2" fmla="val -154148"/>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 typeface="Wingdings" panose="05000000000000000000" pitchFamily="2" charset="2"/>
              <a:buNone/>
            </a:pPr>
            <a:r>
              <a:rPr kumimoji="1" lang="zh-CN" altLang="en-US" sz="1800" b="1" dirty="0">
                <a:solidFill>
                  <a:schemeClr val="accent1"/>
                </a:solidFill>
              </a:rPr>
              <a:t>表达式</a:t>
            </a:r>
            <a:r>
              <a:rPr kumimoji="1" lang="en-US" altLang="zh-CN" sz="1800" b="1" dirty="0">
                <a:solidFill>
                  <a:schemeClr val="accent1"/>
                </a:solidFill>
              </a:rPr>
              <a:t>2</a:t>
            </a:r>
            <a:r>
              <a:rPr kumimoji="1" lang="zh-CN" altLang="en-US" sz="1800" b="1" dirty="0">
                <a:solidFill>
                  <a:schemeClr val="accent1"/>
                </a:solidFill>
              </a:rPr>
              <a:t>如果省略，即不判断其循环条件，则循环将无终止地进行下去。要结束循环，需要在循环体内设置</a:t>
            </a:r>
            <a:r>
              <a:rPr kumimoji="1" lang="en-US" altLang="zh-CN" sz="1800" b="1" dirty="0">
                <a:solidFill>
                  <a:schemeClr val="accent1"/>
                </a:solidFill>
              </a:rPr>
              <a:t>break</a:t>
            </a:r>
            <a:r>
              <a:rPr kumimoji="1" lang="zh-CN" altLang="en-US" sz="1800" b="1" dirty="0">
                <a:solidFill>
                  <a:schemeClr val="accent1"/>
                </a:solidFill>
              </a:rPr>
              <a:t>语句</a:t>
            </a:r>
            <a:r>
              <a:rPr kumimoji="1" lang="en-US" altLang="zh-CN" sz="1800" b="1" dirty="0">
                <a:solidFill>
                  <a:schemeClr val="accent1"/>
                </a:solidFill>
              </a:rPr>
              <a:t>,</a:t>
            </a:r>
            <a:r>
              <a:rPr kumimoji="1" lang="zh-CN" altLang="en-US" sz="1800" b="1" dirty="0">
                <a:solidFill>
                  <a:schemeClr val="accent1"/>
                </a:solidFill>
              </a:rPr>
              <a:t>退出循环。</a:t>
            </a:r>
          </a:p>
        </p:txBody>
      </p:sp>
      <p:sp>
        <p:nvSpPr>
          <p:cNvPr id="22" name="文本框 21">
            <a:extLst>
              <a:ext uri="{FF2B5EF4-FFF2-40B4-BE49-F238E27FC236}">
                <a16:creationId xmlns:a16="http://schemas.microsoft.com/office/drawing/2014/main" id="{A97DB76E-0AE0-2370-01B7-5A115F86DB3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for</a:t>
            </a:r>
            <a:r>
              <a:rPr lang="zh-CN" altLang="en-US" sz="3200" b="1" dirty="0">
                <a:latin typeface="微软雅黑" panose="020B0503020204020204" pitchFamily="34" charset="-122"/>
                <a:ea typeface="微软雅黑" panose="020B0503020204020204" pitchFamily="34" charset="-122"/>
                <a:cs typeface="+mj-cs"/>
              </a:rPr>
              <a:t>循环</a:t>
            </a:r>
          </a:p>
        </p:txBody>
      </p:sp>
      <p:grpSp>
        <p:nvGrpSpPr>
          <p:cNvPr id="26" name="组合 25">
            <a:extLst>
              <a:ext uri="{FF2B5EF4-FFF2-40B4-BE49-F238E27FC236}">
                <a16:creationId xmlns:a16="http://schemas.microsoft.com/office/drawing/2014/main" id="{2944552C-BF70-DC32-E52E-B5C93103C0DA}"/>
              </a:ext>
            </a:extLst>
          </p:cNvPr>
          <p:cNvGrpSpPr/>
          <p:nvPr/>
        </p:nvGrpSpPr>
        <p:grpSpPr>
          <a:xfrm>
            <a:off x="3017520" y="5237311"/>
            <a:ext cx="2032000" cy="472609"/>
            <a:chOff x="3017520" y="5237311"/>
            <a:chExt cx="2032000" cy="472609"/>
          </a:xfrm>
        </p:grpSpPr>
        <p:sp>
          <p:nvSpPr>
            <p:cNvPr id="23" name="矩形: 圆角 22">
              <a:extLst>
                <a:ext uri="{FF2B5EF4-FFF2-40B4-BE49-F238E27FC236}">
                  <a16:creationId xmlns:a16="http://schemas.microsoft.com/office/drawing/2014/main" id="{F1FDDE9B-2CAF-E882-CAB8-4473D8B073B8}"/>
                </a:ext>
              </a:extLst>
            </p:cNvPr>
            <p:cNvSpPr/>
            <p:nvPr/>
          </p:nvSpPr>
          <p:spPr>
            <a:xfrm>
              <a:off x="3017520" y="5237311"/>
              <a:ext cx="1950720" cy="47260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2E6DF587-C55E-FFF5-EB3D-E479448AB3D0}"/>
                </a:ext>
              </a:extLst>
            </p:cNvPr>
            <p:cNvSpPr txBox="1"/>
            <p:nvPr/>
          </p:nvSpPr>
          <p:spPr>
            <a:xfrm>
              <a:off x="3352800" y="5255845"/>
              <a:ext cx="1696720" cy="369332"/>
            </a:xfrm>
            <a:prstGeom prst="rect">
              <a:avLst/>
            </a:prstGeom>
            <a:noFill/>
          </p:spPr>
          <p:txBody>
            <a:bodyPr wrap="square">
              <a:spAutoFit/>
            </a:bodyPr>
            <a:lstStyle/>
            <a:p>
              <a:pPr>
                <a:spcBef>
                  <a:spcPct val="0"/>
                </a:spcBef>
                <a:buClrTx/>
                <a:buSzTx/>
                <a:buFontTx/>
                <a:buNone/>
              </a:pPr>
              <a:r>
                <a:rPr lang="en-US" altLang="zh-CN" sz="1800" b="1" dirty="0"/>
                <a:t>sum= 2500</a:t>
              </a:r>
              <a:r>
                <a:rPr lang="en-US" altLang="zh-CN" sz="1800" dirty="0"/>
                <a:t> </a:t>
              </a:r>
            </a:p>
          </p:txBody>
        </p:sp>
      </p:grpSp>
    </p:spTree>
    <p:extLst>
      <p:ext uri="{BB962C8B-B14F-4D97-AF65-F5344CB8AC3E}">
        <p14:creationId xmlns:p14="http://schemas.microsoft.com/office/powerpoint/2010/main" val="375924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3"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2038E-E701-9DD1-1A0D-588C9586F93D}"/>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913D1B1C-BEF0-E3D5-EDBD-CA2EEE76493E}"/>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用</a:t>
            </a:r>
            <a:r>
              <a:rPr lang="en-US" altLang="zh-CN" sz="3200" b="1" dirty="0">
                <a:latin typeface="微软雅黑" panose="020B0503020204020204" pitchFamily="34" charset="-122"/>
                <a:ea typeface="微软雅黑" panose="020B0503020204020204" pitchFamily="34" charset="-122"/>
                <a:cs typeface="+mj-cs"/>
              </a:rPr>
              <a:t>for</a:t>
            </a:r>
            <a:r>
              <a:rPr lang="zh-CN" altLang="en-US" sz="3200" b="1" dirty="0">
                <a:latin typeface="微软雅黑" panose="020B0503020204020204" pitchFamily="34" charset="-122"/>
                <a:ea typeface="微软雅黑" panose="020B0503020204020204" pitchFamily="34" charset="-122"/>
                <a:cs typeface="+mj-cs"/>
              </a:rPr>
              <a:t>语句实现嵌套循环</a:t>
            </a:r>
          </a:p>
        </p:txBody>
      </p:sp>
      <p:sp>
        <p:nvSpPr>
          <p:cNvPr id="4" name="Rectangle 2">
            <a:extLst>
              <a:ext uri="{FF2B5EF4-FFF2-40B4-BE49-F238E27FC236}">
                <a16:creationId xmlns:a16="http://schemas.microsoft.com/office/drawing/2014/main" id="{6210C9FA-AB27-97FC-E202-B42112570B48}"/>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Rectangle 3">
            <a:extLst>
              <a:ext uri="{FF2B5EF4-FFF2-40B4-BE49-F238E27FC236}">
                <a16:creationId xmlns:a16="http://schemas.microsoft.com/office/drawing/2014/main" id="{FD532015-38C6-1222-5FB8-D0752CD44261}"/>
              </a:ext>
            </a:extLst>
          </p:cNvPr>
          <p:cNvSpPr>
            <a:spLocks noChangeArrowheads="1"/>
          </p:cNvSpPr>
          <p:nvPr/>
        </p:nvSpPr>
        <p:spPr bwMode="auto">
          <a:xfrm>
            <a:off x="503238" y="836613"/>
            <a:ext cx="8281987"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en-US" altLang="zh-CN" sz="1800" b="1" dirty="0">
                <a:solidFill>
                  <a:srgbClr val="009900"/>
                </a:solidFill>
              </a:rPr>
              <a:t>【</a:t>
            </a:r>
            <a:r>
              <a:rPr lang="zh-CN" altLang="en-US" sz="1800" b="1" dirty="0">
                <a:solidFill>
                  <a:srgbClr val="009900"/>
                </a:solidFill>
              </a:rPr>
              <a:t>例</a:t>
            </a:r>
            <a:r>
              <a:rPr lang="en-US" altLang="zh-CN" sz="1800" b="1" dirty="0">
                <a:solidFill>
                  <a:srgbClr val="009900"/>
                </a:solidFill>
              </a:rPr>
              <a:t>2-8】</a:t>
            </a:r>
            <a:r>
              <a:rPr lang="zh-CN" altLang="en-US" sz="1800" dirty="0"/>
              <a:t>百钱百兔问题：白兔一、值钱五；黑兔一、值钱三；灰兔三，值钱一；百钱买百兔。问白兔、黑兔、灰兔各几？</a:t>
            </a:r>
            <a:endParaRPr lang="zh-CN" altLang="en-US" sz="1800" b="1" dirty="0"/>
          </a:p>
          <a:p>
            <a:pPr>
              <a:spcBef>
                <a:spcPct val="0"/>
              </a:spcBef>
              <a:buClrTx/>
              <a:buSzTx/>
              <a:buFontTx/>
              <a:buNone/>
            </a:pPr>
            <a:r>
              <a:rPr lang="zh-CN" altLang="en-US" sz="1800" b="1" dirty="0">
                <a:solidFill>
                  <a:srgbClr val="009900"/>
                </a:solidFill>
              </a:rPr>
              <a:t>      分析</a:t>
            </a:r>
            <a:r>
              <a:rPr lang="zh-CN" altLang="en-US" sz="1800" dirty="0"/>
              <a:t>：白兔最多有</a:t>
            </a:r>
            <a:r>
              <a:rPr lang="en-US" altLang="zh-CN" sz="1800" dirty="0"/>
              <a:t>20</a:t>
            </a:r>
            <a:r>
              <a:rPr lang="zh-CN" altLang="en-US" sz="1800" dirty="0"/>
              <a:t>个，黑兔最多有</a:t>
            </a:r>
            <a:r>
              <a:rPr lang="en-US" altLang="zh-CN" sz="1800" dirty="0"/>
              <a:t>33</a:t>
            </a:r>
            <a:r>
              <a:rPr lang="zh-CN" altLang="en-US" sz="1800" dirty="0"/>
              <a:t>个，灰兔最多有</a:t>
            </a:r>
            <a:r>
              <a:rPr lang="en-US" altLang="zh-CN" sz="1800" dirty="0"/>
              <a:t>100</a:t>
            </a:r>
            <a:r>
              <a:rPr lang="zh-CN" altLang="en-US" sz="1800" dirty="0"/>
              <a:t>个。采用穷举的方式，考察每一种可能，是否满足百钱买百兔。</a:t>
            </a:r>
          </a:p>
        </p:txBody>
      </p:sp>
      <p:sp>
        <p:nvSpPr>
          <p:cNvPr id="9" name="Rectangle 4">
            <a:extLst>
              <a:ext uri="{FF2B5EF4-FFF2-40B4-BE49-F238E27FC236}">
                <a16:creationId xmlns:a16="http://schemas.microsoft.com/office/drawing/2014/main" id="{86DA438A-2E92-1DC0-2104-CA14E7B4B5FA}"/>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13" name="表格 12">
            <a:extLst>
              <a:ext uri="{FF2B5EF4-FFF2-40B4-BE49-F238E27FC236}">
                <a16:creationId xmlns:a16="http://schemas.microsoft.com/office/drawing/2014/main" id="{E7627390-36ED-7CE4-5C8E-304072E60E1F}"/>
              </a:ext>
            </a:extLst>
          </p:cNvPr>
          <p:cNvGraphicFramePr/>
          <p:nvPr/>
        </p:nvGraphicFramePr>
        <p:xfrm>
          <a:off x="647700" y="2063750"/>
          <a:ext cx="8137525" cy="3122613"/>
        </p:xfrm>
        <a:graphic>
          <a:graphicData uri="http://schemas.openxmlformats.org/drawingml/2006/table">
            <a:tbl>
              <a:tblPr/>
              <a:tblGrid>
                <a:gridCol w="862013">
                  <a:extLst>
                    <a:ext uri="{9D8B030D-6E8A-4147-A177-3AD203B41FA5}">
                      <a16:colId xmlns:a16="http://schemas.microsoft.com/office/drawing/2014/main" val="20000"/>
                    </a:ext>
                  </a:extLst>
                </a:gridCol>
                <a:gridCol w="7275512">
                  <a:extLst>
                    <a:ext uri="{9D8B030D-6E8A-4147-A177-3AD203B41FA5}">
                      <a16:colId xmlns:a16="http://schemas.microsoft.com/office/drawing/2014/main" val="20001"/>
                    </a:ext>
                  </a:extLst>
                </a:gridCol>
              </a:tblGrid>
              <a:tr h="312261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buNone/>
                      </a:pPr>
                      <a:r>
                        <a:rPr lang="en-US" altLang="zh-CN" sz="1600" dirty="0">
                          <a:latin typeface="Times New Roman" panose="02020603050405020304" pitchFamily="18" charset="0"/>
                          <a:cs typeface="Times New Roman" panose="02020603050405020304" pitchFamily="18" charset="0"/>
                        </a:rPr>
                        <a:t>7</a:t>
                      </a:r>
                    </a:p>
                    <a:p>
                      <a:pPr lvl="0">
                        <a:buNone/>
                      </a:pPr>
                      <a:r>
                        <a:rPr lang="en-US" altLang="zh-CN" sz="1600" dirty="0">
                          <a:latin typeface="Times New Roman" panose="02020603050405020304" pitchFamily="18" charset="0"/>
                          <a:cs typeface="Times New Roman" panose="02020603050405020304" pitchFamily="18" charset="0"/>
                        </a:rPr>
                        <a:t>8</a:t>
                      </a:r>
                    </a:p>
                    <a:p>
                      <a:pPr lvl="0">
                        <a:buNone/>
                      </a:pPr>
                      <a:r>
                        <a:rPr lang="en-US" altLang="zh-CN" sz="1600" dirty="0">
                          <a:latin typeface="Times New Roman" panose="02020603050405020304" pitchFamily="18" charset="0"/>
                          <a:cs typeface="Times New Roman" panose="02020603050405020304" pitchFamily="18" charset="0"/>
                        </a:rPr>
                        <a:t>9</a:t>
                      </a:r>
                    </a:p>
                    <a:p>
                      <a:pPr lvl="0">
                        <a:buNone/>
                      </a:pPr>
                      <a:r>
                        <a:rPr lang="en-US" altLang="zh-CN" sz="1600" dirty="0">
                          <a:latin typeface="Times New Roman" panose="02020603050405020304" pitchFamily="18" charset="0"/>
                          <a:cs typeface="Times New Roman" panose="02020603050405020304" pitchFamily="18" charset="0"/>
                        </a:rPr>
                        <a:t>10</a:t>
                      </a:r>
                    </a:p>
                    <a:p>
                      <a:pPr lvl="0">
                        <a:buNone/>
                      </a:pPr>
                      <a:r>
                        <a:rPr lang="en-US" altLang="zh-CN" sz="1600" dirty="0">
                          <a:latin typeface="Times New Roman" panose="02020603050405020304" pitchFamily="18" charset="0"/>
                          <a:cs typeface="Times New Roman" panose="02020603050405020304" pitchFamily="18" charset="0"/>
                        </a:rPr>
                        <a:t>11</a:t>
                      </a:r>
                    </a:p>
                    <a:p>
                      <a:pPr lvl="0">
                        <a:buNone/>
                      </a:pPr>
                      <a:r>
                        <a:rPr lang="en-US" altLang="zh-CN" sz="1600" dirty="0">
                          <a:latin typeface="Times New Roman" panose="02020603050405020304" pitchFamily="18" charset="0"/>
                          <a:cs typeface="Times New Roman" panose="02020603050405020304" pitchFamily="18" charset="0"/>
                        </a:rPr>
                        <a:t>12</a:t>
                      </a:r>
                    </a:p>
                    <a:p>
                      <a:pPr lvl="0">
                        <a:buNone/>
                      </a:pPr>
                      <a:r>
                        <a:rPr lang="en-US" altLang="zh-CN" sz="1600" dirty="0">
                          <a:latin typeface="Times New Roman" panose="02020603050405020304" pitchFamily="18" charset="0"/>
                          <a:cs typeface="Times New Roman" panose="02020603050405020304" pitchFamily="18" charset="0"/>
                        </a:rPr>
                        <a:t>13</a:t>
                      </a:r>
                    </a:p>
                    <a:p>
                      <a:pPr lvl="0">
                        <a:buNone/>
                      </a:pPr>
                      <a:r>
                        <a:rPr lang="en-US" altLang="zh-CN" sz="1600" dirty="0">
                          <a:latin typeface="Times New Roman" panose="02020603050405020304" pitchFamily="18" charset="0"/>
                          <a:cs typeface="Times New Roman" panose="02020603050405020304" pitchFamily="18" charset="0"/>
                        </a:rPr>
                        <a:t>14</a:t>
                      </a:r>
                    </a:p>
                    <a:p>
                      <a:pPr lvl="0">
                        <a:buNone/>
                      </a:pPr>
                      <a:r>
                        <a:rPr lang="en-US" altLang="zh-CN" sz="1600" dirty="0">
                          <a:latin typeface="Times New Roman" panose="02020603050405020304" pitchFamily="18" charset="0"/>
                          <a:cs typeface="Times New Roman" panose="02020603050405020304" pitchFamily="18" charset="0"/>
                        </a:rPr>
                        <a:t>15</a:t>
                      </a:r>
                    </a:p>
                    <a:p>
                      <a:pPr lvl="0">
                        <a:buNone/>
                      </a:pPr>
                      <a:r>
                        <a:rPr lang="en-US" altLang="zh-CN" sz="1600" dirty="0">
                          <a:latin typeface="Times New Roman" panose="02020603050405020304" pitchFamily="18" charset="0"/>
                          <a:cs typeface="Times New Roman" panose="02020603050405020304" pitchFamily="18" charset="0"/>
                        </a:rPr>
                        <a:t>16</a:t>
                      </a:r>
                    </a:p>
                    <a:p>
                      <a:pPr lvl="0">
                        <a:buNone/>
                      </a:pPr>
                      <a:r>
                        <a:rPr lang="en-US" altLang="zh-CN" sz="1600" dirty="0">
                          <a:latin typeface="Times New Roman" panose="02020603050405020304" pitchFamily="18" charset="0"/>
                          <a:cs typeface="Times New Roman" panose="02020603050405020304" pitchFamily="18" charset="0"/>
                        </a:rPr>
                        <a:t>17</a:t>
                      </a:r>
                    </a:p>
                    <a:p>
                      <a:pPr lvl="0">
                        <a:buNone/>
                      </a:pPr>
                      <a:r>
                        <a:rPr lang="en-US" altLang="zh-CN" sz="1600" dirty="0">
                          <a:latin typeface="Times New Roman" panose="02020603050405020304" pitchFamily="18" charset="0"/>
                          <a:cs typeface="Times New Roman" panose="02020603050405020304" pitchFamily="18" charset="0"/>
                        </a:rPr>
                        <a:t>18</a:t>
                      </a:r>
                      <a:endParaRPr lang="en-US" altLang="zh-CN" sz="1600" dirty="0">
                        <a:latin typeface="Times New Roman" panose="02020603050405020304" pitchFamily="18" charset="0"/>
                      </a:endParaRP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buNone/>
                      </a:pPr>
                      <a:r>
                        <a:rPr lang="en-US" altLang="zh-CN" sz="1600" b="1" dirty="0">
                          <a:latin typeface="Arial" panose="020B0604020202020204" pitchFamily="34" charset="0"/>
                        </a:rPr>
                        <a:t>int main()</a:t>
                      </a:r>
                      <a:endParaRPr lang="en-US" altLang="zh-CN" sz="1600" dirty="0">
                        <a:latin typeface="Arial" panose="020B0604020202020204" pitchFamily="34" charset="0"/>
                      </a:endParaRPr>
                    </a:p>
                    <a:p>
                      <a:pPr lvl="0">
                        <a:buNone/>
                      </a:pPr>
                      <a:r>
                        <a:rPr lang="en-US" altLang="zh-CN" sz="1600" dirty="0">
                          <a:latin typeface="Arial" panose="020B0604020202020204" pitchFamily="34" charset="0"/>
                        </a:rPr>
                        <a:t>{</a:t>
                      </a:r>
                    </a:p>
                    <a:p>
                      <a:pPr lvl="0">
                        <a:buNone/>
                      </a:pPr>
                      <a:r>
                        <a:rPr lang="en-US" altLang="zh-CN" sz="1600" dirty="0">
                          <a:latin typeface="Arial" panose="020B0604020202020204" pitchFamily="34" charset="0"/>
                        </a:rPr>
                        <a:t>    const  int  cock=20, hen=33, chick=100; </a:t>
                      </a:r>
                      <a:r>
                        <a:rPr lang="en-US" altLang="zh-CN" sz="1400" dirty="0">
                          <a:latin typeface="Arial" panose="020B0604020202020204" pitchFamily="34" charset="0"/>
                        </a:rPr>
                        <a:t>//</a:t>
                      </a:r>
                      <a:r>
                        <a:rPr lang="zh-CN" altLang="en-US" sz="1400" dirty="0">
                          <a:latin typeface="Arial" panose="020B0604020202020204" pitchFamily="34" charset="0"/>
                        </a:rPr>
                        <a:t>分别表示白兔、黑兔、灰兔的最大数</a:t>
                      </a:r>
                    </a:p>
                    <a:p>
                      <a:pPr lvl="0">
                        <a:buNone/>
                      </a:pPr>
                      <a:r>
                        <a:rPr lang="zh-CN" altLang="en-US" sz="1600" dirty="0">
                          <a:latin typeface="Arial" panose="020B0604020202020204" pitchFamily="34" charset="0"/>
                        </a:rPr>
                        <a:t>	</a:t>
                      </a:r>
                      <a:r>
                        <a:rPr lang="en-US" altLang="zh-CN" sz="1600" dirty="0">
                          <a:latin typeface="Arial" panose="020B0604020202020204" pitchFamily="34" charset="0"/>
                        </a:rPr>
                        <a:t>int i,j,k;</a:t>
                      </a:r>
                    </a:p>
                    <a:p>
                      <a:pPr lvl="0">
                        <a:buNone/>
                      </a:pPr>
                      <a:r>
                        <a:rPr lang="en-US" altLang="zh-CN" sz="1600" dirty="0">
                          <a:latin typeface="Arial" panose="020B0604020202020204" pitchFamily="34" charset="0"/>
                        </a:rPr>
                        <a:t>	for(i=0; i&lt;=cock; i++)</a:t>
                      </a:r>
                    </a:p>
                    <a:p>
                      <a:pPr lvl="0">
                        <a:buNone/>
                      </a:pPr>
                      <a:r>
                        <a:rPr lang="en-US" altLang="zh-CN" sz="1600" dirty="0">
                          <a:latin typeface="Arial" panose="020B0604020202020204" pitchFamily="34" charset="0"/>
                        </a:rPr>
                        <a:t> 	   for(j=0; j&lt;=hen; j++)</a:t>
                      </a:r>
                    </a:p>
                    <a:p>
                      <a:pPr lvl="0">
                        <a:buNone/>
                      </a:pPr>
                      <a:r>
                        <a:rPr lang="en-US" altLang="zh-CN" sz="1600" dirty="0">
                          <a:latin typeface="Arial" panose="020B0604020202020204" pitchFamily="34" charset="0"/>
                        </a:rPr>
                        <a:t>   		 for(k=0; k&lt;=chick; k++)</a:t>
                      </a:r>
                    </a:p>
                    <a:p>
                      <a:pPr lvl="0">
                        <a:buNone/>
                      </a:pPr>
                      <a:r>
                        <a:rPr lang="en-US" altLang="zh-CN" sz="1600" dirty="0">
                          <a:latin typeface="Arial" panose="020B0604020202020204" pitchFamily="34" charset="0"/>
                        </a:rPr>
                        <a:t>     		if ((i+j+k)==100&amp;&amp;(5*i+3*j+k/3)==100&amp;&amp;k%3==0) </a:t>
                      </a:r>
                    </a:p>
                    <a:p>
                      <a:pPr lvl="0">
                        <a:buNone/>
                      </a:pPr>
                      <a:r>
                        <a:rPr lang="en-US" altLang="zh-CN" sz="1600" dirty="0">
                          <a:latin typeface="Arial" panose="020B0604020202020204" pitchFamily="34" charset="0"/>
                        </a:rPr>
                        <a:t>			//</a:t>
                      </a:r>
                      <a:r>
                        <a:rPr lang="zh-CN" altLang="en-US" sz="1600" dirty="0">
                          <a:latin typeface="Arial" panose="020B0604020202020204" pitchFamily="34" charset="0"/>
                        </a:rPr>
                        <a:t>兔的个数与钱数必须为整数</a:t>
                      </a:r>
                    </a:p>
                    <a:p>
                      <a:pPr lvl="0">
                        <a:buNone/>
                      </a:pPr>
                      <a:r>
                        <a:rPr lang="zh-CN" altLang="en-US" sz="1600" dirty="0">
                          <a:latin typeface="Arial" panose="020B0604020202020204" pitchFamily="34" charset="0"/>
                        </a:rPr>
                        <a:t>	</a:t>
                      </a:r>
                      <a:r>
                        <a:rPr lang="en-US" altLang="zh-CN" sz="1600" dirty="0" err="1">
                          <a:latin typeface="Arial" panose="020B0604020202020204" pitchFamily="34" charset="0"/>
                        </a:rPr>
                        <a:t>cout</a:t>
                      </a:r>
                      <a:r>
                        <a:rPr lang="en-US" altLang="zh-CN" sz="1600" dirty="0">
                          <a:latin typeface="Arial" panose="020B0604020202020204" pitchFamily="34" charset="0"/>
                        </a:rPr>
                        <a:t>&lt;&lt;"</a:t>
                      </a:r>
                      <a:r>
                        <a:rPr lang="zh-CN" altLang="en-US" sz="1600" dirty="0">
                          <a:latin typeface="Arial" panose="020B0604020202020204" pitchFamily="34" charset="0"/>
                        </a:rPr>
                        <a:t>白兔、黑兔、灰兔各有</a:t>
                      </a:r>
                      <a:r>
                        <a:rPr lang="en-US" altLang="zh-CN" sz="1600" dirty="0">
                          <a:latin typeface="Arial" panose="020B0604020202020204" pitchFamily="34" charset="0"/>
                        </a:rPr>
                        <a:t>: \t"&lt;&lt;i&lt;&lt;"\t"&lt;&lt;j&lt;&lt;"\t"&lt;&lt;k&lt;&lt;endl;</a:t>
                      </a:r>
                    </a:p>
                    <a:p>
                      <a:pPr lvl="0">
                        <a:buNone/>
                      </a:pPr>
                      <a:r>
                        <a:rPr lang="en-US" altLang="zh-CN" sz="1600" dirty="0">
                          <a:latin typeface="Arial" panose="020B0604020202020204" pitchFamily="34" charset="0"/>
                        </a:rPr>
                        <a:t>      </a:t>
                      </a:r>
                      <a:r>
                        <a:rPr lang="en-US" altLang="zh-CN" dirty="0">
                          <a:latin typeface="Times New Roman" panose="02020603050405020304" pitchFamily="18" charset="0"/>
                          <a:cs typeface="Times New Roman" panose="02020603050405020304" pitchFamily="18" charset="0"/>
                        </a:rPr>
                        <a:t>return 0;</a:t>
                      </a:r>
                      <a:endParaRPr lang="en-US" altLang="zh-CN" sz="1600" dirty="0">
                        <a:latin typeface="Arial" panose="020B0604020202020204" pitchFamily="34" charset="0"/>
                      </a:endParaRPr>
                    </a:p>
                    <a:p>
                      <a:pPr lvl="0">
                        <a:buNone/>
                      </a:pPr>
                      <a:r>
                        <a:rPr lang="en-US" altLang="zh-CN" sz="1600" dirty="0">
                          <a:latin typeface="Arial" panose="020B0604020202020204" pitchFamily="34" charset="0"/>
                        </a:rPr>
                        <a:t>} </a:t>
                      </a: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5" name="Rectangle 16">
            <a:extLst>
              <a:ext uri="{FF2B5EF4-FFF2-40B4-BE49-F238E27FC236}">
                <a16:creationId xmlns:a16="http://schemas.microsoft.com/office/drawing/2014/main" id="{9531961F-BDBF-7B3E-A7E4-9BF03B27FFB1}"/>
              </a:ext>
            </a:extLst>
          </p:cNvPr>
          <p:cNvSpPr>
            <a:spLocks noChangeArrowheads="1"/>
          </p:cNvSpPr>
          <p:nvPr/>
        </p:nvSpPr>
        <p:spPr bwMode="auto">
          <a:xfrm>
            <a:off x="0" y="68072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kumimoji="1" lang="zh-CN" altLang="zh-CN" sz="2400">
              <a:latin typeface="Times New Roman" panose="02020603050405020304" pitchFamily="18" charset="0"/>
            </a:endParaRPr>
          </a:p>
        </p:txBody>
      </p:sp>
      <p:sp>
        <p:nvSpPr>
          <p:cNvPr id="16" name="Rectangle 17">
            <a:extLst>
              <a:ext uri="{FF2B5EF4-FFF2-40B4-BE49-F238E27FC236}">
                <a16:creationId xmlns:a16="http://schemas.microsoft.com/office/drawing/2014/main" id="{CB8CA7D3-1DEC-472F-3EE5-BCE6BF0261B9}"/>
              </a:ext>
            </a:extLst>
          </p:cNvPr>
          <p:cNvSpPr>
            <a:spLocks noChangeArrowheads="1"/>
          </p:cNvSpPr>
          <p:nvPr/>
        </p:nvSpPr>
        <p:spPr bwMode="auto">
          <a:xfrm>
            <a:off x="1656160" y="5185966"/>
            <a:ext cx="46085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dirty="0">
                <a:solidFill>
                  <a:srgbClr val="003399"/>
                </a:solidFill>
                <a:latin typeface="宋体" panose="02010600030101010101" pitchFamily="2" charset="-122"/>
              </a:rPr>
              <a:t>运行结果</a:t>
            </a:r>
            <a:r>
              <a:rPr lang="en-US" altLang="zh-CN" sz="1600" b="1" dirty="0">
                <a:solidFill>
                  <a:srgbClr val="003399"/>
                </a:solidFill>
                <a:latin typeface="宋体" panose="02010600030101010101" pitchFamily="2" charset="-122"/>
              </a:rPr>
              <a:t>:</a:t>
            </a:r>
          </a:p>
        </p:txBody>
      </p:sp>
      <p:grpSp>
        <p:nvGrpSpPr>
          <p:cNvPr id="18" name="Group 34">
            <a:extLst>
              <a:ext uri="{FF2B5EF4-FFF2-40B4-BE49-F238E27FC236}">
                <a16:creationId xmlns:a16="http://schemas.microsoft.com/office/drawing/2014/main" id="{099E8A39-5609-E710-D262-4D21D1824FDB}"/>
              </a:ext>
            </a:extLst>
          </p:cNvPr>
          <p:cNvGrpSpPr>
            <a:grpSpLocks/>
          </p:cNvGrpSpPr>
          <p:nvPr/>
        </p:nvGrpSpPr>
        <p:grpSpPr bwMode="auto">
          <a:xfrm>
            <a:off x="5903756" y="3800475"/>
            <a:ext cx="1981200" cy="1411288"/>
            <a:chOff x="3719" y="2546"/>
            <a:chExt cx="1248" cy="889"/>
          </a:xfrm>
        </p:grpSpPr>
        <p:sp>
          <p:nvSpPr>
            <p:cNvPr id="19" name="AutoShape 31">
              <a:extLst>
                <a:ext uri="{FF2B5EF4-FFF2-40B4-BE49-F238E27FC236}">
                  <a16:creationId xmlns:a16="http://schemas.microsoft.com/office/drawing/2014/main" id="{72A2B8E0-2C5E-CD34-6E76-FCA0C6D00466}"/>
                </a:ext>
              </a:extLst>
            </p:cNvPr>
            <p:cNvSpPr>
              <a:spLocks noChangeArrowheads="1"/>
            </p:cNvSpPr>
            <p:nvPr/>
          </p:nvSpPr>
          <p:spPr bwMode="auto">
            <a:xfrm>
              <a:off x="4468" y="2546"/>
              <a:ext cx="499" cy="226"/>
            </a:xfrm>
            <a:prstGeom prst="wedgeRoundRectCallout">
              <a:avLst>
                <a:gd name="adj1" fmla="val -89278"/>
                <a:gd name="adj2" fmla="val 238940"/>
                <a:gd name="adj3" fmla="val 16667"/>
              </a:avLst>
            </a:prstGeom>
            <a:noFill/>
            <a:ln w="9525" algn="ctr">
              <a:solidFill>
                <a:srgbClr val="FF0000"/>
              </a:solidFill>
              <a:miter lim="800000"/>
              <a:headEnd/>
              <a:tailEnd/>
            </a:ln>
            <a:effectLst>
              <a:outerShdw dist="17961" dir="2700000" algn="ctr" rotWithShape="0">
                <a:srgbClr val="808080"/>
              </a:outerShdw>
            </a:effectLst>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endParaRPr kumimoji="1" lang="zh-CN" altLang="zh-CN" sz="1800">
                <a:solidFill>
                  <a:srgbClr val="FF0000"/>
                </a:solidFill>
                <a:latin typeface="宋体" panose="02010600030101010101" pitchFamily="2" charset="-122"/>
              </a:endParaRPr>
            </a:p>
          </p:txBody>
        </p:sp>
        <p:sp>
          <p:nvSpPr>
            <p:cNvPr id="20" name="Rectangle 32">
              <a:extLst>
                <a:ext uri="{FF2B5EF4-FFF2-40B4-BE49-F238E27FC236}">
                  <a16:creationId xmlns:a16="http://schemas.microsoft.com/office/drawing/2014/main" id="{E1037356-4FC9-B6D6-A801-527745BF10B1}"/>
                </a:ext>
              </a:extLst>
            </p:cNvPr>
            <p:cNvSpPr>
              <a:spLocks noChangeArrowheads="1"/>
            </p:cNvSpPr>
            <p:nvPr/>
          </p:nvSpPr>
          <p:spPr bwMode="auto">
            <a:xfrm>
              <a:off x="3719" y="3158"/>
              <a:ext cx="1157"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tabLst>
                  <a:tab pos="5810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5810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5810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581025" algn="l"/>
                </a:tabLst>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a:solidFill>
                    <a:srgbClr val="FF0000"/>
                  </a:solidFill>
                </a:rPr>
                <a:t>保证</a:t>
              </a:r>
              <a:r>
                <a:rPr lang="en-US" altLang="zh-CN" sz="1800" b="1">
                  <a:solidFill>
                    <a:srgbClr val="FF0000"/>
                  </a:solidFill>
                </a:rPr>
                <a:t>k/3</a:t>
              </a:r>
              <a:r>
                <a:rPr lang="zh-CN" altLang="en-US" sz="1800" b="1">
                  <a:solidFill>
                    <a:srgbClr val="FF0000"/>
                  </a:solidFill>
                </a:rPr>
                <a:t>是整数</a:t>
              </a:r>
              <a:r>
                <a:rPr lang="zh-CN" altLang="en-US" sz="1800"/>
                <a:t> </a:t>
              </a:r>
            </a:p>
          </p:txBody>
        </p:sp>
      </p:grpSp>
      <p:sp>
        <p:nvSpPr>
          <p:cNvPr id="22" name="AutoShape 42">
            <a:extLst>
              <a:ext uri="{FF2B5EF4-FFF2-40B4-BE49-F238E27FC236}">
                <a16:creationId xmlns:a16="http://schemas.microsoft.com/office/drawing/2014/main" id="{754B8B81-1FA4-D1A7-86CA-DC4EAABC4841}"/>
              </a:ext>
            </a:extLst>
          </p:cNvPr>
          <p:cNvSpPr>
            <a:spLocks noChangeArrowheads="1"/>
          </p:cNvSpPr>
          <p:nvPr/>
        </p:nvSpPr>
        <p:spPr bwMode="auto">
          <a:xfrm>
            <a:off x="8231585" y="3294858"/>
            <a:ext cx="3887943" cy="2748755"/>
          </a:xfrm>
          <a:prstGeom prst="cloudCallout">
            <a:avLst>
              <a:gd name="adj1" fmla="val -102870"/>
              <a:gd name="adj2" fmla="val 5014"/>
            </a:avLst>
          </a:prstGeom>
          <a:solidFill>
            <a:schemeClr val="accent1">
              <a:lumMod val="20000"/>
              <a:lumOff val="80000"/>
            </a:schemeClr>
          </a:solidFill>
          <a:ln w="9525">
            <a:solidFill>
              <a:schemeClr val="bg1"/>
            </a:solidFill>
            <a:round/>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solidFill>
                  <a:schemeClr val="accent1"/>
                </a:solidFill>
              </a:rPr>
              <a:t>循环优化是指通过减少循环的层次以及每层循环体执行的次数，以节省系统资源</a:t>
            </a:r>
            <a:r>
              <a:rPr lang="en-US" altLang="zh-CN" sz="1800" b="1" dirty="0">
                <a:solidFill>
                  <a:schemeClr val="accent1"/>
                </a:solidFill>
              </a:rPr>
              <a:t>(</a:t>
            </a:r>
            <a:r>
              <a:rPr lang="zh-CN" altLang="en-US" sz="1800" b="1" dirty="0">
                <a:solidFill>
                  <a:schemeClr val="accent1"/>
                </a:solidFill>
              </a:rPr>
              <a:t>时间</a:t>
            </a:r>
            <a:r>
              <a:rPr lang="en-US" altLang="zh-CN" sz="1800" b="1" dirty="0">
                <a:solidFill>
                  <a:schemeClr val="accent1"/>
                </a:solidFill>
              </a:rPr>
              <a:t>)</a:t>
            </a:r>
            <a:r>
              <a:rPr lang="zh-CN" altLang="en-US" sz="1800" b="1" dirty="0">
                <a:solidFill>
                  <a:schemeClr val="accent1"/>
                </a:solidFill>
              </a:rPr>
              <a:t>，提高程序运行效率。百钱百兔问题如何进行循环优化 ？</a:t>
            </a:r>
          </a:p>
        </p:txBody>
      </p:sp>
      <p:grpSp>
        <p:nvGrpSpPr>
          <p:cNvPr id="26" name="组合 25">
            <a:extLst>
              <a:ext uri="{FF2B5EF4-FFF2-40B4-BE49-F238E27FC236}">
                <a16:creationId xmlns:a16="http://schemas.microsoft.com/office/drawing/2014/main" id="{0E40BA6F-7954-B723-BB25-4DE98C0E8747}"/>
              </a:ext>
            </a:extLst>
          </p:cNvPr>
          <p:cNvGrpSpPr/>
          <p:nvPr/>
        </p:nvGrpSpPr>
        <p:grpSpPr>
          <a:xfrm>
            <a:off x="2070895" y="5473081"/>
            <a:ext cx="3832861" cy="1080897"/>
            <a:chOff x="2209799" y="5510035"/>
            <a:chExt cx="3832861" cy="1080897"/>
          </a:xfrm>
        </p:grpSpPr>
        <p:sp>
          <p:nvSpPr>
            <p:cNvPr id="23" name="矩形: 圆角 22">
              <a:extLst>
                <a:ext uri="{FF2B5EF4-FFF2-40B4-BE49-F238E27FC236}">
                  <a16:creationId xmlns:a16="http://schemas.microsoft.com/office/drawing/2014/main" id="{78DFA651-3533-82EA-FF9F-6A388BFDF0AD}"/>
                </a:ext>
              </a:extLst>
            </p:cNvPr>
            <p:cNvSpPr/>
            <p:nvPr/>
          </p:nvSpPr>
          <p:spPr>
            <a:xfrm>
              <a:off x="2209799" y="5510035"/>
              <a:ext cx="3832861" cy="107721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F4BB03CF-3903-44F5-CB1A-983FF8E34FFF}"/>
                </a:ext>
              </a:extLst>
            </p:cNvPr>
            <p:cNvSpPr txBox="1"/>
            <p:nvPr/>
          </p:nvSpPr>
          <p:spPr>
            <a:xfrm>
              <a:off x="2453640" y="5513714"/>
              <a:ext cx="3450116" cy="1077218"/>
            </a:xfrm>
            <a:prstGeom prst="rect">
              <a:avLst/>
            </a:prstGeom>
            <a:noFill/>
          </p:spPr>
          <p:txBody>
            <a:bodyPr wrap="square">
              <a:spAutoFit/>
            </a:bodyPr>
            <a:lstStyle/>
            <a:p>
              <a:pPr>
                <a:spcBef>
                  <a:spcPct val="0"/>
                </a:spcBef>
                <a:buClrTx/>
                <a:buSzTx/>
                <a:buFontTx/>
                <a:buNone/>
              </a:pPr>
              <a:r>
                <a:rPr lang="zh-CN" altLang="en-US" sz="1600" dirty="0"/>
                <a:t>白兔、黑兔、灰兔各有</a:t>
              </a:r>
              <a:r>
                <a:rPr lang="en-US" altLang="zh-CN" sz="1600" dirty="0"/>
                <a:t>: 0   25    75</a:t>
              </a:r>
            </a:p>
            <a:p>
              <a:pPr>
                <a:spcBef>
                  <a:spcPct val="0"/>
                </a:spcBef>
                <a:buClrTx/>
                <a:buSzTx/>
                <a:buFontTx/>
                <a:buNone/>
              </a:pPr>
              <a:r>
                <a:rPr lang="zh-CN" altLang="en-US" sz="1600" dirty="0"/>
                <a:t>白兔、黑兔、灰兔各有</a:t>
              </a:r>
              <a:r>
                <a:rPr lang="en-US" altLang="zh-CN" sz="1600" dirty="0"/>
                <a:t>: 4   18    78</a:t>
              </a:r>
            </a:p>
            <a:p>
              <a:pPr>
                <a:spcBef>
                  <a:spcPct val="0"/>
                </a:spcBef>
                <a:buClrTx/>
                <a:buSzTx/>
                <a:buFontTx/>
                <a:buNone/>
              </a:pPr>
              <a:r>
                <a:rPr lang="zh-CN" altLang="en-US" sz="1600" dirty="0"/>
                <a:t>白兔、黑兔、灰兔各有</a:t>
              </a:r>
              <a:r>
                <a:rPr lang="en-US" altLang="zh-CN" sz="1600" dirty="0"/>
                <a:t>: 8   11    81</a:t>
              </a:r>
            </a:p>
            <a:p>
              <a:pPr>
                <a:spcBef>
                  <a:spcPct val="0"/>
                </a:spcBef>
                <a:buClrTx/>
                <a:buSzTx/>
                <a:buFontTx/>
                <a:buNone/>
              </a:pPr>
              <a:r>
                <a:rPr lang="zh-CN" altLang="en-US" sz="1600" dirty="0"/>
                <a:t>白兔、黑兔、灰兔各有</a:t>
              </a:r>
              <a:r>
                <a:rPr lang="en-US" altLang="zh-CN" sz="1600" dirty="0"/>
                <a:t>: 12   4    84 </a:t>
              </a:r>
            </a:p>
          </p:txBody>
        </p:sp>
      </p:grpSp>
    </p:spTree>
    <p:extLst>
      <p:ext uri="{BB962C8B-B14F-4D97-AF65-F5344CB8AC3E}">
        <p14:creationId xmlns:p14="http://schemas.microsoft.com/office/powerpoint/2010/main" val="259437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87ACD-00B4-5032-F759-6F8395867566}"/>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75B3647D-774D-15BD-4998-0D495E17813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while</a:t>
            </a:r>
            <a:r>
              <a:rPr lang="zh-CN" altLang="en-US" sz="3200" b="1" dirty="0">
                <a:latin typeface="微软雅黑" panose="020B0503020204020204" pitchFamily="34" charset="-122"/>
                <a:ea typeface="微软雅黑" panose="020B0503020204020204" pitchFamily="34" charset="-122"/>
                <a:cs typeface="+mj-cs"/>
              </a:rPr>
              <a:t>循环</a:t>
            </a:r>
          </a:p>
        </p:txBody>
      </p:sp>
      <p:sp>
        <p:nvSpPr>
          <p:cNvPr id="7" name="Rectangle 3">
            <a:extLst>
              <a:ext uri="{FF2B5EF4-FFF2-40B4-BE49-F238E27FC236}">
                <a16:creationId xmlns:a16="http://schemas.microsoft.com/office/drawing/2014/main" id="{91D605D1-70EB-E6E5-158E-B0B25A5F06BA}"/>
              </a:ext>
            </a:extLst>
          </p:cNvPr>
          <p:cNvSpPr>
            <a:spLocks noChangeArrowheads="1"/>
          </p:cNvSpPr>
          <p:nvPr/>
        </p:nvSpPr>
        <p:spPr bwMode="auto">
          <a:xfrm>
            <a:off x="647700" y="1016000"/>
            <a:ext cx="849630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a:t>
            </a:r>
            <a:r>
              <a:rPr lang="zh-CN" altLang="en-US" sz="1800" dirty="0"/>
              <a:t>在</a:t>
            </a:r>
            <a:r>
              <a:rPr lang="en-US" altLang="zh-CN" sz="1800" dirty="0"/>
              <a:t>C++</a:t>
            </a:r>
            <a:r>
              <a:rPr lang="zh-CN" altLang="en-US" sz="1800" dirty="0"/>
              <a:t>中</a:t>
            </a:r>
            <a:r>
              <a:rPr lang="en-US" altLang="zh-CN" sz="1800" dirty="0"/>
              <a:t>while</a:t>
            </a:r>
            <a:r>
              <a:rPr lang="zh-CN" altLang="en-US" sz="1800" dirty="0"/>
              <a:t>循环有两种循环控制语句实现，</a:t>
            </a:r>
            <a:r>
              <a:rPr lang="en-US" altLang="zh-CN" sz="1800" dirty="0"/>
              <a:t>while</a:t>
            </a:r>
            <a:r>
              <a:rPr lang="zh-CN" altLang="en-US" sz="1800" dirty="0"/>
              <a:t>语句和</a:t>
            </a:r>
            <a:r>
              <a:rPr lang="en-US" altLang="zh-CN" sz="1800" dirty="0"/>
              <a:t>do…while</a:t>
            </a:r>
            <a:r>
              <a:rPr lang="zh-CN" altLang="en-US" sz="1800" dirty="0"/>
              <a:t>语句。</a:t>
            </a:r>
          </a:p>
        </p:txBody>
      </p:sp>
      <p:sp>
        <p:nvSpPr>
          <p:cNvPr id="9" name="Rectangle 4">
            <a:extLst>
              <a:ext uri="{FF2B5EF4-FFF2-40B4-BE49-F238E27FC236}">
                <a16:creationId xmlns:a16="http://schemas.microsoft.com/office/drawing/2014/main" id="{AE4EF2FA-9E91-D772-74AD-4A4282BCBBFC}"/>
              </a:ext>
            </a:extLst>
          </p:cNvPr>
          <p:cNvSpPr>
            <a:spLocks noChangeArrowheads="1"/>
          </p:cNvSpPr>
          <p:nvPr/>
        </p:nvSpPr>
        <p:spPr bwMode="auto">
          <a:xfrm>
            <a:off x="203200" y="309372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5">
            <a:extLst>
              <a:ext uri="{FF2B5EF4-FFF2-40B4-BE49-F238E27FC236}">
                <a16:creationId xmlns:a16="http://schemas.microsoft.com/office/drawing/2014/main" id="{3F31623E-B4B0-74E8-0434-76008243B7A6}"/>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6">
            <a:extLst>
              <a:ext uri="{FF2B5EF4-FFF2-40B4-BE49-F238E27FC236}">
                <a16:creationId xmlns:a16="http://schemas.microsoft.com/office/drawing/2014/main" id="{25B0D1EE-EBEE-20A9-5A00-38F32EC74215}"/>
              </a:ext>
            </a:extLst>
          </p:cNvPr>
          <p:cNvSpPr>
            <a:spLocks noChangeArrowheads="1"/>
          </p:cNvSpPr>
          <p:nvPr/>
        </p:nvSpPr>
        <p:spPr bwMode="auto">
          <a:xfrm>
            <a:off x="862013" y="3022283"/>
            <a:ext cx="218598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en-US" altLang="zh-CN" sz="1800" dirty="0"/>
              <a:t>while</a:t>
            </a:r>
            <a:r>
              <a:rPr lang="zh-CN" altLang="en-US" sz="1800" dirty="0"/>
              <a:t>是关键字；</a:t>
            </a:r>
          </a:p>
        </p:txBody>
      </p:sp>
      <p:sp>
        <p:nvSpPr>
          <p:cNvPr id="15" name="Rectangle 7">
            <a:extLst>
              <a:ext uri="{FF2B5EF4-FFF2-40B4-BE49-F238E27FC236}">
                <a16:creationId xmlns:a16="http://schemas.microsoft.com/office/drawing/2014/main" id="{578A9C3F-F256-C736-6CC6-37A01261A689}"/>
              </a:ext>
            </a:extLst>
          </p:cNvPr>
          <p:cNvSpPr>
            <a:spLocks noChangeArrowheads="1"/>
          </p:cNvSpPr>
          <p:nvPr/>
        </p:nvSpPr>
        <p:spPr bwMode="auto">
          <a:xfrm>
            <a:off x="850900" y="3460433"/>
            <a:ext cx="1004062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条件表达式给出是否执行循环体的判断条件，常用关系表达式或逻辑表达式作为条件表达式，也可以用其他表达式或常量</a:t>
            </a:r>
            <a:r>
              <a:rPr lang="en-US" altLang="zh-CN" sz="1800" dirty="0"/>
              <a:t>; </a:t>
            </a:r>
          </a:p>
        </p:txBody>
      </p:sp>
      <p:sp>
        <p:nvSpPr>
          <p:cNvPr id="16" name="Rectangle 8">
            <a:extLst>
              <a:ext uri="{FF2B5EF4-FFF2-40B4-BE49-F238E27FC236}">
                <a16:creationId xmlns:a16="http://schemas.microsoft.com/office/drawing/2014/main" id="{5F6E3156-DAD9-EF80-1143-57403493A828}"/>
              </a:ext>
            </a:extLst>
          </p:cNvPr>
          <p:cNvSpPr>
            <a:spLocks noChangeArrowheads="1"/>
          </p:cNvSpPr>
          <p:nvPr/>
        </p:nvSpPr>
        <p:spPr bwMode="auto">
          <a:xfrm>
            <a:off x="850900" y="4151931"/>
            <a:ext cx="9542780" cy="4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语句是</a:t>
            </a:r>
            <a:r>
              <a:rPr lang="en-US" altLang="zh-CN" sz="1800" dirty="0"/>
              <a:t>while</a:t>
            </a:r>
            <a:r>
              <a:rPr lang="zh-CN" altLang="en-US" sz="1800" dirty="0"/>
              <a:t>循环的循环体，它可以是一条语句，也可以是复合语句。 </a:t>
            </a:r>
          </a:p>
        </p:txBody>
      </p:sp>
      <p:sp>
        <p:nvSpPr>
          <p:cNvPr id="17" name="Rectangle 9">
            <a:extLst>
              <a:ext uri="{FF2B5EF4-FFF2-40B4-BE49-F238E27FC236}">
                <a16:creationId xmlns:a16="http://schemas.microsoft.com/office/drawing/2014/main" id="{99677A02-7758-A8FC-947A-C77B9EBA487B}"/>
              </a:ext>
            </a:extLst>
          </p:cNvPr>
          <p:cNvSpPr>
            <a:spLocks noChangeArrowheads="1"/>
          </p:cNvSpPr>
          <p:nvPr/>
        </p:nvSpPr>
        <p:spPr bwMode="auto">
          <a:xfrm>
            <a:off x="849313" y="4608195"/>
            <a:ext cx="8066087"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语句为循环体，它可以是一条语句，也可以是复合语句，还可以是空语句。</a:t>
            </a:r>
          </a:p>
        </p:txBody>
      </p:sp>
      <p:sp>
        <p:nvSpPr>
          <p:cNvPr id="18" name="Rectangle 11">
            <a:extLst>
              <a:ext uri="{FF2B5EF4-FFF2-40B4-BE49-F238E27FC236}">
                <a16:creationId xmlns:a16="http://schemas.microsoft.com/office/drawing/2014/main" id="{EC308DD5-F3D1-E26A-9C8A-4B40CD7B8238}"/>
              </a:ext>
            </a:extLst>
          </p:cNvPr>
          <p:cNvSpPr>
            <a:spLocks noChangeArrowheads="1"/>
          </p:cNvSpPr>
          <p:nvPr/>
        </p:nvSpPr>
        <p:spPr bwMode="auto">
          <a:xfrm>
            <a:off x="774700" y="1384300"/>
            <a:ext cx="314801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while</a:t>
            </a:r>
            <a:r>
              <a:rPr lang="zh-CN" altLang="en-US" sz="1800" dirty="0"/>
              <a:t>语句的语法形式如下：</a:t>
            </a:r>
          </a:p>
        </p:txBody>
      </p:sp>
      <p:sp>
        <p:nvSpPr>
          <p:cNvPr id="19" name="Rectangle 13">
            <a:extLst>
              <a:ext uri="{FF2B5EF4-FFF2-40B4-BE49-F238E27FC236}">
                <a16:creationId xmlns:a16="http://schemas.microsoft.com/office/drawing/2014/main" id="{3027BF8F-F7A1-7BF7-208F-064602E81AE9}"/>
              </a:ext>
            </a:extLst>
          </p:cNvPr>
          <p:cNvSpPr>
            <a:spLocks noChangeArrowheads="1"/>
          </p:cNvSpPr>
          <p:nvPr/>
        </p:nvSpPr>
        <p:spPr bwMode="auto">
          <a:xfrm>
            <a:off x="539750" y="5984875"/>
            <a:ext cx="7416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82800" rIns="0" bIns="82800" anchor="ct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lvl="4">
              <a:spcBef>
                <a:spcPct val="0"/>
              </a:spcBef>
              <a:buClr>
                <a:srgbClr val="FF0000"/>
              </a:buClr>
              <a:buSzTx/>
              <a:buFont typeface="Wingdings" panose="05000000000000000000" pitchFamily="2" charset="2"/>
              <a:buChar char="Ø"/>
            </a:pPr>
            <a:endParaRPr lang="zh-CN" altLang="zh-CN" sz="1800"/>
          </a:p>
        </p:txBody>
      </p:sp>
      <p:sp>
        <p:nvSpPr>
          <p:cNvPr id="20" name="Rectangle 15">
            <a:extLst>
              <a:ext uri="{FF2B5EF4-FFF2-40B4-BE49-F238E27FC236}">
                <a16:creationId xmlns:a16="http://schemas.microsoft.com/office/drawing/2014/main" id="{066F8D22-5491-E073-5EC2-4438CD3115D0}"/>
              </a:ext>
            </a:extLst>
          </p:cNvPr>
          <p:cNvSpPr>
            <a:spLocks noChangeArrowheads="1"/>
          </p:cNvSpPr>
          <p:nvPr/>
        </p:nvSpPr>
        <p:spPr bwMode="auto">
          <a:xfrm>
            <a:off x="-985838" y="5120187"/>
            <a:ext cx="12080558" cy="99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lvl="4">
              <a:spcBef>
                <a:spcPct val="0"/>
              </a:spcBef>
              <a:buClr>
                <a:srgbClr val="FF0000"/>
              </a:buClr>
              <a:buSzTx/>
              <a:buFont typeface="Wingdings" panose="05000000000000000000" pitchFamily="2" charset="2"/>
              <a:buChar char="Ø"/>
            </a:pPr>
            <a:r>
              <a:rPr lang="en-US" altLang="zh-CN" sz="1800" dirty="0"/>
              <a:t>while</a:t>
            </a:r>
            <a:r>
              <a:rPr lang="zh-CN" altLang="en-US" sz="1800" dirty="0"/>
              <a:t>语句执行过程为：先计算条件表达式，如果该表达式的值为非零，则执行循环体的语句；否则退出循环，不执行循环体，而执行该循环语句后面的语句。也就是说，当循环条件为真时反复执行循环体。因此，</a:t>
            </a:r>
            <a:r>
              <a:rPr lang="en-US" altLang="zh-CN" sz="1800" dirty="0"/>
              <a:t>while</a:t>
            </a:r>
            <a:r>
              <a:rPr lang="zh-CN" altLang="en-US" sz="1800" dirty="0"/>
              <a:t>循环也被叫做“当”型循环。 </a:t>
            </a:r>
          </a:p>
        </p:txBody>
      </p:sp>
      <p:grpSp>
        <p:nvGrpSpPr>
          <p:cNvPr id="22" name="组合 21">
            <a:extLst>
              <a:ext uri="{FF2B5EF4-FFF2-40B4-BE49-F238E27FC236}">
                <a16:creationId xmlns:a16="http://schemas.microsoft.com/office/drawing/2014/main" id="{255AF7B0-0D65-E027-3D9C-605834973515}"/>
              </a:ext>
            </a:extLst>
          </p:cNvPr>
          <p:cNvGrpSpPr/>
          <p:nvPr/>
        </p:nvGrpSpPr>
        <p:grpSpPr>
          <a:xfrm>
            <a:off x="3813903" y="1556945"/>
            <a:ext cx="5653131" cy="1464520"/>
            <a:chOff x="998220" y="1914351"/>
            <a:chExt cx="5821464" cy="435165"/>
          </a:xfrm>
        </p:grpSpPr>
        <p:sp>
          <p:nvSpPr>
            <p:cNvPr id="23" name="矩形: 圆角 22">
              <a:extLst>
                <a:ext uri="{FF2B5EF4-FFF2-40B4-BE49-F238E27FC236}">
                  <a16:creationId xmlns:a16="http://schemas.microsoft.com/office/drawing/2014/main" id="{B038B8EA-8B4A-AB63-B35C-447CCDCD913C}"/>
                </a:ext>
              </a:extLst>
            </p:cNvPr>
            <p:cNvSpPr/>
            <p:nvPr/>
          </p:nvSpPr>
          <p:spPr>
            <a:xfrm>
              <a:off x="998220" y="1914351"/>
              <a:ext cx="3553242" cy="43516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6CF79990-7608-9230-E4A7-6916C9332729}"/>
                </a:ext>
              </a:extLst>
            </p:cNvPr>
            <p:cNvSpPr txBox="1"/>
            <p:nvPr/>
          </p:nvSpPr>
          <p:spPr>
            <a:xfrm>
              <a:off x="1351693" y="1927229"/>
              <a:ext cx="5467991" cy="393244"/>
            </a:xfrm>
            <a:prstGeom prst="rect">
              <a:avLst/>
            </a:prstGeom>
            <a:noFill/>
          </p:spPr>
          <p:txBody>
            <a:bodyPr wrap="square">
              <a:spAutoFit/>
            </a:bodyPr>
            <a:lstStyle/>
            <a:p>
              <a:r>
                <a:rPr lang="en-US" altLang="zh-CN" sz="2000" b="1" dirty="0">
                  <a:solidFill>
                    <a:srgbClr val="7030A0"/>
                  </a:solidFill>
                  <a:latin typeface="Times New Roman" panose="02020603050405020304" pitchFamily="18" charset="0"/>
                </a:rPr>
                <a:t>while(</a:t>
              </a:r>
              <a:r>
                <a:rPr lang="zh-CN" altLang="en-US" sz="2000" b="1" dirty="0">
                  <a:solidFill>
                    <a:srgbClr val="7030A0"/>
                  </a:solidFill>
                  <a:latin typeface="Times New Roman" panose="02020603050405020304" pitchFamily="18" charset="0"/>
                </a:rPr>
                <a:t>条件表达式</a:t>
              </a:r>
              <a:r>
                <a:rPr lang="en-US" altLang="zh-CN" sz="2000" b="1" dirty="0">
                  <a:solidFill>
                    <a:srgbClr val="7030A0"/>
                  </a:solidFill>
                  <a:latin typeface="Times New Roman" panose="02020603050405020304" pitchFamily="18" charset="0"/>
                </a:rPr>
                <a:t>)</a:t>
              </a:r>
            </a:p>
            <a:p>
              <a:r>
                <a:rPr lang="en-US" altLang="zh-CN" sz="2000" b="1" dirty="0">
                  <a:solidFill>
                    <a:srgbClr val="7030A0"/>
                  </a:solidFill>
                  <a:latin typeface="Times New Roman" panose="02020603050405020304" pitchFamily="18" charset="0"/>
                </a:rPr>
                <a:t>{</a:t>
              </a:r>
            </a:p>
            <a:p>
              <a:r>
                <a:rPr lang="en-US" altLang="zh-CN" sz="2000" b="1" dirty="0">
                  <a:solidFill>
                    <a:srgbClr val="7030A0"/>
                  </a:solidFill>
                  <a:latin typeface="Times New Roman" panose="02020603050405020304" pitchFamily="18" charset="0"/>
                </a:rPr>
                <a:t>    </a:t>
              </a:r>
              <a:r>
                <a:rPr lang="zh-CN" altLang="en-US" sz="2000" b="1" dirty="0">
                  <a:solidFill>
                    <a:srgbClr val="7030A0"/>
                  </a:solidFill>
                  <a:latin typeface="Times New Roman" panose="02020603050405020304" pitchFamily="18" charset="0"/>
                </a:rPr>
                <a:t>循环体</a:t>
              </a:r>
              <a:r>
                <a:rPr lang="en-US" altLang="zh-CN" sz="2000" b="1" dirty="0">
                  <a:solidFill>
                    <a:srgbClr val="7030A0"/>
                  </a:solidFill>
                  <a:latin typeface="Times New Roman" panose="02020603050405020304" pitchFamily="18" charset="0"/>
                </a:rPr>
                <a:t>;</a:t>
              </a:r>
            </a:p>
            <a:p>
              <a:r>
                <a:rPr lang="en-US" altLang="zh-CN" sz="2000" b="1" dirty="0">
                  <a:solidFill>
                    <a:srgbClr val="7030A0"/>
                  </a:solidFill>
                  <a:latin typeface="Times New Roman" panose="02020603050405020304" pitchFamily="18" charset="0"/>
                </a:rPr>
                <a:t>}</a:t>
              </a:r>
            </a:p>
          </p:txBody>
        </p:sp>
      </p:grpSp>
    </p:spTree>
    <p:extLst>
      <p:ext uri="{BB962C8B-B14F-4D97-AF65-F5344CB8AC3E}">
        <p14:creationId xmlns:p14="http://schemas.microsoft.com/office/powerpoint/2010/main" val="349440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Bottom)">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lide(fromBottom)">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endCondLst>
                                    <p:cond delay="0"/>
                                  </p:endCondLst>
                                  <p:childTnLst>
                                    <p:set>
                                      <p:cBhvr>
                                        <p:cTn id="26" dur="1" fill="hold">
                                          <p:stCondLst>
                                            <p:cond delay="0"/>
                                          </p:stCondLst>
                                        </p:cTn>
                                        <p:tgtEl>
                                          <p:spTgt spid="19"/>
                                        </p:tgtEl>
                                        <p:attrNameLst>
                                          <p:attrName>style.visibility</p:attrName>
                                        </p:attrNameLst>
                                      </p:cBhvr>
                                      <p:to>
                                        <p:strVal val="visible"/>
                                      </p:to>
                                    </p:set>
                                    <p:animEffect transition="in" filter="slide(fromBottom)">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lide(fromBottom)">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7" grpId="0"/>
      <p:bldP spid="19" grpId="0"/>
      <p:bldP spid="2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A53C-88DA-51D7-3DF4-9161B0E83C75}"/>
            </a:ext>
          </a:extLst>
        </p:cNvPr>
        <p:cNvGrpSpPr/>
        <p:nvPr/>
      </p:nvGrpSpPr>
      <p:grpSpPr>
        <a:xfrm>
          <a:off x="0" y="0"/>
          <a:ext cx="0" cy="0"/>
          <a:chOff x="0" y="0"/>
          <a:chExt cx="0" cy="0"/>
        </a:xfrm>
      </p:grpSpPr>
      <p:sp>
        <p:nvSpPr>
          <p:cNvPr id="7" name="Rectangle 4">
            <a:extLst>
              <a:ext uri="{FF2B5EF4-FFF2-40B4-BE49-F238E27FC236}">
                <a16:creationId xmlns:a16="http://schemas.microsoft.com/office/drawing/2014/main" id="{96694310-75DA-5CCD-7E94-9B21D4303ACE}"/>
              </a:ext>
            </a:extLst>
          </p:cNvPr>
          <p:cNvSpPr>
            <a:spLocks noChangeArrowheads="1"/>
          </p:cNvSpPr>
          <p:nvPr/>
        </p:nvSpPr>
        <p:spPr bwMode="auto">
          <a:xfrm>
            <a:off x="-107950" y="3635376"/>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5">
            <a:extLst>
              <a:ext uri="{FF2B5EF4-FFF2-40B4-BE49-F238E27FC236}">
                <a16:creationId xmlns:a16="http://schemas.microsoft.com/office/drawing/2014/main" id="{CEFFB2BD-3FE4-262C-40D0-5D28D8B17FEF}"/>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6">
            <a:extLst>
              <a:ext uri="{FF2B5EF4-FFF2-40B4-BE49-F238E27FC236}">
                <a16:creationId xmlns:a16="http://schemas.microsoft.com/office/drawing/2014/main" id="{F06AA1D0-095E-3E47-217F-F51E3C95B032}"/>
              </a:ext>
            </a:extLst>
          </p:cNvPr>
          <p:cNvSpPr>
            <a:spLocks noChangeArrowheads="1"/>
          </p:cNvSpPr>
          <p:nvPr/>
        </p:nvSpPr>
        <p:spPr bwMode="auto">
          <a:xfrm>
            <a:off x="539750" y="2898777"/>
            <a:ext cx="2668588"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en-US" altLang="zh-CN" sz="1800"/>
              <a:t>do</a:t>
            </a:r>
            <a:r>
              <a:rPr lang="zh-CN" altLang="en-US" sz="1800"/>
              <a:t>和</a:t>
            </a:r>
            <a:r>
              <a:rPr lang="en-US" altLang="zh-CN" sz="1800"/>
              <a:t>while</a:t>
            </a:r>
            <a:r>
              <a:rPr lang="zh-CN" altLang="en-US" sz="1800"/>
              <a:t>是关键字；</a:t>
            </a:r>
          </a:p>
        </p:txBody>
      </p:sp>
      <p:sp>
        <p:nvSpPr>
          <p:cNvPr id="13" name="Rectangle 7">
            <a:extLst>
              <a:ext uri="{FF2B5EF4-FFF2-40B4-BE49-F238E27FC236}">
                <a16:creationId xmlns:a16="http://schemas.microsoft.com/office/drawing/2014/main" id="{CD85B0CC-2011-55D3-B0E8-8160290C5144}"/>
              </a:ext>
            </a:extLst>
          </p:cNvPr>
          <p:cNvSpPr>
            <a:spLocks noChangeArrowheads="1"/>
          </p:cNvSpPr>
          <p:nvPr/>
        </p:nvSpPr>
        <p:spPr bwMode="auto">
          <a:xfrm>
            <a:off x="539750" y="3330576"/>
            <a:ext cx="107378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条件表达式给出是否执行循环体的判断条件，常用关系表达式或逻辑表达式作为条件表达式，也可以用其他表达式或常量</a:t>
            </a:r>
            <a:r>
              <a:rPr lang="en-US" altLang="zh-CN" sz="1800" dirty="0"/>
              <a:t>; </a:t>
            </a:r>
          </a:p>
        </p:txBody>
      </p:sp>
      <p:sp>
        <p:nvSpPr>
          <p:cNvPr id="15" name="Rectangle 8">
            <a:extLst>
              <a:ext uri="{FF2B5EF4-FFF2-40B4-BE49-F238E27FC236}">
                <a16:creationId xmlns:a16="http://schemas.microsoft.com/office/drawing/2014/main" id="{487C070C-36BA-E72F-4924-9C3FBF2DDC67}"/>
              </a:ext>
            </a:extLst>
          </p:cNvPr>
          <p:cNvSpPr>
            <a:spLocks noChangeArrowheads="1"/>
          </p:cNvSpPr>
          <p:nvPr/>
        </p:nvSpPr>
        <p:spPr bwMode="auto">
          <a:xfrm>
            <a:off x="539750" y="4043784"/>
            <a:ext cx="10509250" cy="81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en-US" altLang="zh-CN" sz="1800" dirty="0"/>
              <a:t>do…while</a:t>
            </a:r>
            <a:r>
              <a:rPr lang="zh-CN" altLang="en-US" sz="1800" dirty="0"/>
              <a:t>语句</a:t>
            </a:r>
            <a:r>
              <a:rPr lang="zh-CN" altLang="en-US" sz="2400" b="1" dirty="0">
                <a:solidFill>
                  <a:schemeClr val="accent1"/>
                </a:solidFill>
              </a:rPr>
              <a:t>先执行循环体后判断条件表达式</a:t>
            </a:r>
            <a:r>
              <a:rPr lang="zh-CN" altLang="en-US" sz="1800" dirty="0"/>
              <a:t>的值，若表达式的值为真则反复地执行循环体，直到表达式的值为假才退出循环。因此，</a:t>
            </a:r>
            <a:r>
              <a:rPr lang="en-US" altLang="zh-CN" sz="1800" dirty="0"/>
              <a:t>do…while</a:t>
            </a:r>
            <a:r>
              <a:rPr lang="zh-CN" altLang="en-US" sz="1800" dirty="0"/>
              <a:t>语句也被叫做“直到”型循环。 </a:t>
            </a:r>
          </a:p>
        </p:txBody>
      </p:sp>
      <p:sp>
        <p:nvSpPr>
          <p:cNvPr id="16" name="Rectangle 9">
            <a:extLst>
              <a:ext uri="{FF2B5EF4-FFF2-40B4-BE49-F238E27FC236}">
                <a16:creationId xmlns:a16="http://schemas.microsoft.com/office/drawing/2014/main" id="{5277921B-2945-5C21-B4D6-1CEA275195F3}"/>
              </a:ext>
            </a:extLst>
          </p:cNvPr>
          <p:cNvSpPr>
            <a:spLocks noChangeArrowheads="1"/>
          </p:cNvSpPr>
          <p:nvPr/>
        </p:nvSpPr>
        <p:spPr bwMode="auto">
          <a:xfrm>
            <a:off x="539750" y="4832643"/>
            <a:ext cx="10509250" cy="90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在一定条件下，</a:t>
            </a:r>
            <a:r>
              <a:rPr lang="en-US" altLang="zh-CN" sz="1800" dirty="0"/>
              <a:t>while</a:t>
            </a:r>
            <a:r>
              <a:rPr lang="zh-CN" altLang="en-US" sz="1800" dirty="0"/>
              <a:t>循环可能一次都不执行，而</a:t>
            </a:r>
            <a:r>
              <a:rPr lang="en-US" altLang="zh-CN" sz="1800" dirty="0"/>
              <a:t>do…while</a:t>
            </a:r>
            <a:r>
              <a:rPr lang="zh-CN" altLang="en-US" sz="1800" dirty="0"/>
              <a:t>循环在</a:t>
            </a:r>
            <a:r>
              <a:rPr lang="zh-CN" altLang="en-US" sz="2400" b="1" dirty="0">
                <a:solidFill>
                  <a:schemeClr val="accent2"/>
                </a:solidFill>
              </a:rPr>
              <a:t>任何条件下都至少要执行一次</a:t>
            </a:r>
            <a:r>
              <a:rPr lang="zh-CN" altLang="en-US" sz="1800" dirty="0"/>
              <a:t>。这一点正是在程序设计中决定选择</a:t>
            </a:r>
            <a:r>
              <a:rPr lang="en-US" altLang="zh-CN" sz="1800" dirty="0"/>
              <a:t>while</a:t>
            </a:r>
            <a:r>
              <a:rPr lang="zh-CN" altLang="en-US" sz="1800" dirty="0"/>
              <a:t>语句还是</a:t>
            </a:r>
            <a:r>
              <a:rPr lang="en-US" altLang="zh-CN" sz="1800" dirty="0"/>
              <a:t>do...while</a:t>
            </a:r>
            <a:r>
              <a:rPr lang="zh-CN" altLang="en-US" sz="1800" dirty="0"/>
              <a:t>语句的重要依据。 </a:t>
            </a:r>
          </a:p>
        </p:txBody>
      </p:sp>
      <p:sp>
        <p:nvSpPr>
          <p:cNvPr id="17" name="Rectangle 11">
            <a:extLst>
              <a:ext uri="{FF2B5EF4-FFF2-40B4-BE49-F238E27FC236}">
                <a16:creationId xmlns:a16="http://schemas.microsoft.com/office/drawing/2014/main" id="{5182D085-3EA8-D2BE-106E-8CC6CF107ADE}"/>
              </a:ext>
            </a:extLst>
          </p:cNvPr>
          <p:cNvSpPr>
            <a:spLocks noChangeArrowheads="1"/>
          </p:cNvSpPr>
          <p:nvPr/>
        </p:nvSpPr>
        <p:spPr bwMode="auto">
          <a:xfrm>
            <a:off x="647700" y="869949"/>
            <a:ext cx="36306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do…while</a:t>
            </a:r>
            <a:r>
              <a:rPr lang="zh-CN" altLang="en-US" sz="1800" dirty="0"/>
              <a:t>语句的语法形式如下：</a:t>
            </a:r>
          </a:p>
        </p:txBody>
      </p:sp>
      <p:sp>
        <p:nvSpPr>
          <p:cNvPr id="18" name="Rectangle 12">
            <a:extLst>
              <a:ext uri="{FF2B5EF4-FFF2-40B4-BE49-F238E27FC236}">
                <a16:creationId xmlns:a16="http://schemas.microsoft.com/office/drawing/2014/main" id="{0CD70CE7-82A9-3A37-FEC0-1872F917D35B}"/>
              </a:ext>
            </a:extLst>
          </p:cNvPr>
          <p:cNvSpPr>
            <a:spLocks noChangeArrowheads="1"/>
          </p:cNvSpPr>
          <p:nvPr/>
        </p:nvSpPr>
        <p:spPr bwMode="auto">
          <a:xfrm>
            <a:off x="539750" y="5984875"/>
            <a:ext cx="7416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82800" rIns="0" bIns="82800" anchor="ct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lvl="4">
              <a:spcBef>
                <a:spcPct val="0"/>
              </a:spcBef>
              <a:buClr>
                <a:srgbClr val="FF0000"/>
              </a:buClr>
              <a:buSzTx/>
              <a:buFont typeface="Wingdings" panose="05000000000000000000" pitchFamily="2" charset="2"/>
              <a:buChar char="Ø"/>
            </a:pPr>
            <a:endParaRPr lang="zh-CN" altLang="zh-CN" sz="1800"/>
          </a:p>
        </p:txBody>
      </p:sp>
      <p:sp>
        <p:nvSpPr>
          <p:cNvPr id="24" name="文本框 23">
            <a:extLst>
              <a:ext uri="{FF2B5EF4-FFF2-40B4-BE49-F238E27FC236}">
                <a16:creationId xmlns:a16="http://schemas.microsoft.com/office/drawing/2014/main" id="{BE4F7E86-4430-2AE4-754D-D0A473AF420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do-while</a:t>
            </a:r>
            <a:r>
              <a:rPr lang="zh-CN" altLang="en-US" sz="3200" b="1" dirty="0">
                <a:latin typeface="微软雅黑" panose="020B0503020204020204" pitchFamily="34" charset="-122"/>
                <a:ea typeface="微软雅黑" panose="020B0503020204020204" pitchFamily="34" charset="-122"/>
                <a:cs typeface="+mj-cs"/>
              </a:rPr>
              <a:t>循环</a:t>
            </a:r>
          </a:p>
        </p:txBody>
      </p:sp>
      <p:grpSp>
        <p:nvGrpSpPr>
          <p:cNvPr id="25" name="组合 24">
            <a:extLst>
              <a:ext uri="{FF2B5EF4-FFF2-40B4-BE49-F238E27FC236}">
                <a16:creationId xmlns:a16="http://schemas.microsoft.com/office/drawing/2014/main" id="{54223EB6-410B-881E-6C15-2DF4200FDF79}"/>
              </a:ext>
            </a:extLst>
          </p:cNvPr>
          <p:cNvGrpSpPr/>
          <p:nvPr/>
        </p:nvGrpSpPr>
        <p:grpSpPr>
          <a:xfrm>
            <a:off x="2789829" y="1398984"/>
            <a:ext cx="5653131" cy="1381524"/>
            <a:chOff x="998220" y="1914351"/>
            <a:chExt cx="5821464" cy="496310"/>
          </a:xfrm>
        </p:grpSpPr>
        <p:sp>
          <p:nvSpPr>
            <p:cNvPr id="26" name="矩形: 圆角 25">
              <a:extLst>
                <a:ext uri="{FF2B5EF4-FFF2-40B4-BE49-F238E27FC236}">
                  <a16:creationId xmlns:a16="http://schemas.microsoft.com/office/drawing/2014/main" id="{5A1D13AF-F7B1-E6A9-987E-3E88A14968C3}"/>
                </a:ext>
              </a:extLst>
            </p:cNvPr>
            <p:cNvSpPr/>
            <p:nvPr/>
          </p:nvSpPr>
          <p:spPr>
            <a:xfrm>
              <a:off x="998220" y="1914351"/>
              <a:ext cx="5240793" cy="49631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84FBD7EF-CFB8-2824-2659-D21631595EB6}"/>
                </a:ext>
              </a:extLst>
            </p:cNvPr>
            <p:cNvSpPr txBox="1"/>
            <p:nvPr/>
          </p:nvSpPr>
          <p:spPr>
            <a:xfrm>
              <a:off x="1351693" y="1927229"/>
              <a:ext cx="5467991" cy="475443"/>
            </a:xfrm>
            <a:prstGeom prst="rect">
              <a:avLst/>
            </a:prstGeom>
            <a:noFill/>
          </p:spPr>
          <p:txBody>
            <a:bodyPr wrap="square">
              <a:spAutoFit/>
            </a:bodyPr>
            <a:lstStyle/>
            <a:p>
              <a:r>
                <a:rPr lang="en-US" altLang="zh-CN" sz="2000" b="1" dirty="0">
                  <a:solidFill>
                    <a:srgbClr val="7030A0"/>
                  </a:solidFill>
                  <a:latin typeface="Times New Roman" panose="02020603050405020304" pitchFamily="18" charset="0"/>
                </a:rPr>
                <a:t>do</a:t>
              </a:r>
            </a:p>
            <a:p>
              <a:r>
                <a:rPr lang="en-US" altLang="zh-CN" sz="2000" b="1" dirty="0">
                  <a:solidFill>
                    <a:srgbClr val="7030A0"/>
                  </a:solidFill>
                  <a:latin typeface="Times New Roman" panose="02020603050405020304" pitchFamily="18" charset="0"/>
                </a:rPr>
                <a:t>{</a:t>
              </a:r>
            </a:p>
            <a:p>
              <a:r>
                <a:rPr lang="en-US" altLang="zh-CN" sz="2000" b="1" dirty="0">
                  <a:solidFill>
                    <a:srgbClr val="7030A0"/>
                  </a:solidFill>
                  <a:latin typeface="Times New Roman" panose="02020603050405020304" pitchFamily="18" charset="0"/>
                </a:rPr>
                <a:t>    </a:t>
              </a:r>
              <a:r>
                <a:rPr lang="zh-CN" altLang="en-US" sz="2000" b="1" dirty="0">
                  <a:solidFill>
                    <a:srgbClr val="7030A0"/>
                  </a:solidFill>
                  <a:latin typeface="Times New Roman" panose="02020603050405020304" pitchFamily="18" charset="0"/>
                </a:rPr>
                <a:t>循环体</a:t>
              </a:r>
              <a:r>
                <a:rPr lang="en-US" altLang="zh-CN" sz="2000" b="1" dirty="0">
                  <a:solidFill>
                    <a:srgbClr val="7030A0"/>
                  </a:solidFill>
                  <a:latin typeface="Times New Roman" panose="02020603050405020304" pitchFamily="18" charset="0"/>
                </a:rPr>
                <a:t>;</a:t>
              </a:r>
            </a:p>
            <a:p>
              <a:r>
                <a:rPr lang="en-US" altLang="zh-CN" sz="2000" b="1" dirty="0">
                  <a:solidFill>
                    <a:srgbClr val="7030A0"/>
                  </a:solidFill>
                  <a:latin typeface="Times New Roman" panose="02020603050405020304" pitchFamily="18" charset="0"/>
                </a:rPr>
                <a:t>}while(</a:t>
              </a:r>
              <a:r>
                <a:rPr lang="zh-CN" altLang="en-US" sz="2000" b="1" dirty="0">
                  <a:solidFill>
                    <a:srgbClr val="7030A0"/>
                  </a:solidFill>
                  <a:latin typeface="Times New Roman" panose="02020603050405020304" pitchFamily="18" charset="0"/>
                </a:rPr>
                <a:t>条件</a:t>
              </a:r>
              <a:r>
                <a:rPr lang="en-US" altLang="zh-CN" sz="2000" b="1" dirty="0">
                  <a:solidFill>
                    <a:srgbClr val="7030A0"/>
                  </a:solidFill>
                  <a:latin typeface="Times New Roman" panose="02020603050405020304" pitchFamily="18" charset="0"/>
                </a:rPr>
                <a:t>); //⚠️</a:t>
              </a:r>
              <a:r>
                <a:rPr lang="zh-CN" altLang="en-US" sz="2000" b="1" dirty="0">
                  <a:solidFill>
                    <a:srgbClr val="7030A0"/>
                  </a:solidFill>
                  <a:latin typeface="Times New Roman" panose="02020603050405020304" pitchFamily="18" charset="0"/>
                </a:rPr>
                <a:t>末尾分号千万不能丢！</a:t>
              </a:r>
            </a:p>
          </p:txBody>
        </p:sp>
      </p:grpSp>
    </p:spTree>
    <p:extLst>
      <p:ext uri="{BB962C8B-B14F-4D97-AF65-F5344CB8AC3E}">
        <p14:creationId xmlns:p14="http://schemas.microsoft.com/office/powerpoint/2010/main" val="180104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Bottom)">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lide(fromBottom)">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lide(fromBottom)">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lide(fromBottom)">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endCondLst>
                                    <p:cond delay="0"/>
                                  </p:end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6" grpId="0"/>
      <p:bldP spid="1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4C4A5-E1A9-EAC3-67ED-0146F8F98210}"/>
            </a:ext>
          </a:extLst>
        </p:cNvPr>
        <p:cNvGrpSpPr/>
        <p:nvPr/>
      </p:nvGrpSpPr>
      <p:grpSpPr>
        <a:xfrm>
          <a:off x="0" y="0"/>
          <a:ext cx="0" cy="0"/>
          <a:chOff x="0" y="0"/>
          <a:chExt cx="0" cy="0"/>
        </a:xfrm>
      </p:grpSpPr>
      <p:sp>
        <p:nvSpPr>
          <p:cNvPr id="7" name="Rectangle 4">
            <a:extLst>
              <a:ext uri="{FF2B5EF4-FFF2-40B4-BE49-F238E27FC236}">
                <a16:creationId xmlns:a16="http://schemas.microsoft.com/office/drawing/2014/main" id="{DBA6BADE-2CF7-02D0-8220-9E65D72B30B4}"/>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5">
            <a:extLst>
              <a:ext uri="{FF2B5EF4-FFF2-40B4-BE49-F238E27FC236}">
                <a16:creationId xmlns:a16="http://schemas.microsoft.com/office/drawing/2014/main" id="{7526C549-02C9-88C9-78EF-5312942DE50E}"/>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20" name="Rectangle 16">
            <a:extLst>
              <a:ext uri="{FF2B5EF4-FFF2-40B4-BE49-F238E27FC236}">
                <a16:creationId xmlns:a16="http://schemas.microsoft.com/office/drawing/2014/main" id="{EC7A237E-53DC-96AF-B093-B70F1ED982B5}"/>
              </a:ext>
            </a:extLst>
          </p:cNvPr>
          <p:cNvSpPr>
            <a:spLocks noChangeArrowheads="1"/>
          </p:cNvSpPr>
          <p:nvPr/>
        </p:nvSpPr>
        <p:spPr bwMode="auto">
          <a:xfrm>
            <a:off x="3069590" y="1073895"/>
            <a:ext cx="7145339" cy="5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None/>
            </a:pPr>
            <a:r>
              <a:rPr lang="en-US" altLang="zh-CN" sz="2400" b="1" dirty="0"/>
              <a:t>while</a:t>
            </a:r>
            <a:r>
              <a:rPr lang="zh-CN" altLang="en-US" sz="2400" b="1" dirty="0"/>
              <a:t>与</a:t>
            </a:r>
            <a:r>
              <a:rPr lang="en-US" altLang="zh-CN" sz="2400" b="1" dirty="0"/>
              <a:t>do…while</a:t>
            </a:r>
            <a:r>
              <a:rPr lang="zh-CN" altLang="en-US" sz="2400" b="1" dirty="0"/>
              <a:t>语句的执行流程</a:t>
            </a:r>
            <a:r>
              <a:rPr lang="en-US" altLang="zh-CN" sz="2400" b="1" dirty="0"/>
              <a:t>:</a:t>
            </a:r>
            <a:r>
              <a:rPr lang="en-US" altLang="zh-CN" sz="2400" dirty="0"/>
              <a:t> </a:t>
            </a:r>
          </a:p>
        </p:txBody>
      </p:sp>
      <p:sp>
        <p:nvSpPr>
          <p:cNvPr id="21" name="Rectangle 18">
            <a:extLst>
              <a:ext uri="{FF2B5EF4-FFF2-40B4-BE49-F238E27FC236}">
                <a16:creationId xmlns:a16="http://schemas.microsoft.com/office/drawing/2014/main" id="{CAF96422-FF72-9D6E-46BD-B7EC694D97ED}"/>
              </a:ext>
            </a:extLst>
          </p:cNvPr>
          <p:cNvSpPr>
            <a:spLocks noChangeArrowheads="1"/>
          </p:cNvSpPr>
          <p:nvPr/>
        </p:nvSpPr>
        <p:spPr bwMode="auto">
          <a:xfrm>
            <a:off x="0" y="229552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22" name="Object 2">
            <a:extLst>
              <a:ext uri="{FF2B5EF4-FFF2-40B4-BE49-F238E27FC236}">
                <a16:creationId xmlns:a16="http://schemas.microsoft.com/office/drawing/2014/main" id="{F69CE3F1-4A46-50D7-C5FD-B2D4AD9FAF80}"/>
              </a:ext>
            </a:extLst>
          </p:cNvPr>
          <p:cNvGraphicFramePr>
            <a:graphicFrameLocks/>
          </p:cNvGraphicFramePr>
          <p:nvPr>
            <p:extLst>
              <p:ext uri="{D42A27DB-BD31-4B8C-83A1-F6EECF244321}">
                <p14:modId xmlns:p14="http://schemas.microsoft.com/office/powerpoint/2010/main" val="874657840"/>
              </p:ext>
            </p:extLst>
          </p:nvPr>
        </p:nvGraphicFramePr>
        <p:xfrm>
          <a:off x="3226437" y="1731328"/>
          <a:ext cx="4664710" cy="2949574"/>
        </p:xfrm>
        <a:graphic>
          <a:graphicData uri="http://schemas.openxmlformats.org/presentationml/2006/ole">
            <mc:AlternateContent xmlns:mc="http://schemas.openxmlformats.org/markup-compatibility/2006">
              <mc:Choice xmlns:v="urn:schemas-microsoft-com:vml" Requires="v">
                <p:oleObj r:id="rId3" imgW="3596760" imgH="2271600" progId="Word.Picture.8">
                  <p:embed/>
                </p:oleObj>
              </mc:Choice>
              <mc:Fallback>
                <p:oleObj r:id="rId3" imgW="3596760" imgH="2271600" progId="Word.Picture.8">
                  <p:embed/>
                  <p:pic>
                    <p:nvPicPr>
                      <p:cNvPr id="22" name="Object 2">
                        <a:extLst>
                          <a:ext uri="{FF2B5EF4-FFF2-40B4-BE49-F238E27FC236}">
                            <a16:creationId xmlns:a16="http://schemas.microsoft.com/office/drawing/2014/main" id="{AA4A61E5-E146-9358-6FD6-A8A69331D7B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6437" y="1731328"/>
                        <a:ext cx="4664710" cy="2949574"/>
                      </a:xfrm>
                      <a:prstGeom prst="rect">
                        <a:avLst/>
                      </a:prstGeom>
                      <a:noFill/>
                      <a:ln>
                        <a:noFill/>
                      </a:ln>
                    </p:spPr>
                  </p:pic>
                </p:oleObj>
              </mc:Fallback>
            </mc:AlternateContent>
          </a:graphicData>
        </a:graphic>
      </p:graphicFrame>
      <p:sp>
        <p:nvSpPr>
          <p:cNvPr id="24" name="文本框 23">
            <a:extLst>
              <a:ext uri="{FF2B5EF4-FFF2-40B4-BE49-F238E27FC236}">
                <a16:creationId xmlns:a16="http://schemas.microsoft.com/office/drawing/2014/main" id="{E636CA40-E8B5-5E5C-12B3-C7C9D1320E2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do-while</a:t>
            </a:r>
            <a:r>
              <a:rPr lang="zh-CN" altLang="en-US" sz="3200" b="1" dirty="0">
                <a:latin typeface="微软雅黑" panose="020B0503020204020204" pitchFamily="34" charset="-122"/>
                <a:ea typeface="微软雅黑" panose="020B0503020204020204" pitchFamily="34" charset="-122"/>
                <a:cs typeface="+mj-cs"/>
              </a:rPr>
              <a:t>循环</a:t>
            </a:r>
          </a:p>
        </p:txBody>
      </p:sp>
      <p:sp>
        <p:nvSpPr>
          <p:cNvPr id="3" name="文本框 2">
            <a:extLst>
              <a:ext uri="{FF2B5EF4-FFF2-40B4-BE49-F238E27FC236}">
                <a16:creationId xmlns:a16="http://schemas.microsoft.com/office/drawing/2014/main" id="{F35368AF-FFF6-5CB2-8D2C-B16765F7034F}"/>
              </a:ext>
            </a:extLst>
          </p:cNvPr>
          <p:cNvSpPr txBox="1"/>
          <p:nvPr/>
        </p:nvSpPr>
        <p:spPr>
          <a:xfrm>
            <a:off x="6040976" y="4669589"/>
            <a:ext cx="4459384" cy="369332"/>
          </a:xfrm>
          <a:prstGeom prst="rect">
            <a:avLst/>
          </a:prstGeom>
          <a:noFill/>
        </p:spPr>
        <p:txBody>
          <a:bodyPr wrap="square">
            <a:spAutoFit/>
          </a:bodyPr>
          <a:lstStyle/>
          <a:p>
            <a:r>
              <a:rPr lang="en-US" altLang="zh-CN" b="1" dirty="0">
                <a:solidFill>
                  <a:schemeClr val="accent2"/>
                </a:solidFill>
              </a:rPr>
              <a:t>do-while</a:t>
            </a:r>
            <a:r>
              <a:rPr lang="zh-CN" altLang="zh-CN" b="1" dirty="0">
                <a:solidFill>
                  <a:schemeClr val="accent2"/>
                </a:solidFill>
              </a:rPr>
              <a:t>（直到型：先执行，后判断）</a:t>
            </a:r>
            <a:endParaRPr lang="zh-CN" altLang="en-US" b="1" dirty="0">
              <a:solidFill>
                <a:schemeClr val="accent2"/>
              </a:solidFill>
            </a:endParaRPr>
          </a:p>
        </p:txBody>
      </p:sp>
      <p:sp>
        <p:nvSpPr>
          <p:cNvPr id="4" name="文本框 3">
            <a:extLst>
              <a:ext uri="{FF2B5EF4-FFF2-40B4-BE49-F238E27FC236}">
                <a16:creationId xmlns:a16="http://schemas.microsoft.com/office/drawing/2014/main" id="{F35368AF-FFF6-5CB2-8D2C-B16765F7034F}"/>
              </a:ext>
            </a:extLst>
          </p:cNvPr>
          <p:cNvSpPr txBox="1"/>
          <p:nvPr/>
        </p:nvSpPr>
        <p:spPr>
          <a:xfrm>
            <a:off x="1899068" y="4669589"/>
            <a:ext cx="4052152" cy="369332"/>
          </a:xfrm>
          <a:prstGeom prst="rect">
            <a:avLst/>
          </a:prstGeom>
          <a:noFill/>
        </p:spPr>
        <p:txBody>
          <a:bodyPr wrap="square">
            <a:spAutoFit/>
          </a:bodyPr>
          <a:lstStyle/>
          <a:p>
            <a:r>
              <a:rPr lang="en-US" altLang="zh-CN" b="1" dirty="0">
                <a:solidFill>
                  <a:schemeClr val="accent1"/>
                </a:solidFill>
              </a:rPr>
              <a:t>while</a:t>
            </a:r>
            <a:r>
              <a:rPr lang="zh-CN" altLang="zh-CN" b="1" dirty="0">
                <a:solidFill>
                  <a:schemeClr val="accent1"/>
                </a:solidFill>
              </a:rPr>
              <a:t>（当型循环：先判断，后执行）</a:t>
            </a:r>
            <a:endParaRPr lang="zh-CN" altLang="en-US" b="1" dirty="0">
              <a:solidFill>
                <a:schemeClr val="accent1"/>
              </a:solidFill>
            </a:endParaRPr>
          </a:p>
        </p:txBody>
      </p:sp>
    </p:spTree>
    <p:extLst>
      <p:ext uri="{BB962C8B-B14F-4D97-AF65-F5344CB8AC3E}">
        <p14:creationId xmlns:p14="http://schemas.microsoft.com/office/powerpoint/2010/main" val="315393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6B40B-BD29-5680-1756-C45A30906D16}"/>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id="{A46EEF59-C0AE-1740-9F4E-4F83D5FDE132}"/>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4">
            <a:extLst>
              <a:ext uri="{FF2B5EF4-FFF2-40B4-BE49-F238E27FC236}">
                <a16:creationId xmlns:a16="http://schemas.microsoft.com/office/drawing/2014/main" id="{A601B680-1AEE-AAB6-B9B2-91D8CE5B0672}"/>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4">
            <a:extLst>
              <a:ext uri="{FF2B5EF4-FFF2-40B4-BE49-F238E27FC236}">
                <a16:creationId xmlns:a16="http://schemas.microsoft.com/office/drawing/2014/main" id="{A51F7EFC-02B4-E986-7FA9-8936307DC0BB}"/>
              </a:ext>
            </a:extLst>
          </p:cNvPr>
          <p:cNvSpPr>
            <a:spLocks noChangeArrowheads="1"/>
          </p:cNvSpPr>
          <p:nvPr/>
        </p:nvSpPr>
        <p:spPr bwMode="auto">
          <a:xfrm>
            <a:off x="0" y="2295525"/>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15" name="表格占位符 71686">
            <a:extLst>
              <a:ext uri="{FF2B5EF4-FFF2-40B4-BE49-F238E27FC236}">
                <a16:creationId xmlns:a16="http://schemas.microsoft.com/office/drawing/2014/main" id="{C8B61C42-A63D-3C4B-3B6D-7E6067266766}"/>
              </a:ext>
            </a:extLst>
          </p:cNvPr>
          <p:cNvGraphicFramePr>
            <a:graphicFrameLocks/>
          </p:cNvGraphicFramePr>
          <p:nvPr/>
        </p:nvGraphicFramePr>
        <p:xfrm>
          <a:off x="1079500" y="1052513"/>
          <a:ext cx="7165975" cy="3092450"/>
        </p:xfrm>
        <a:graphic>
          <a:graphicData uri="http://schemas.openxmlformats.org/drawingml/2006/table">
            <a:tbl>
              <a:tblPr/>
              <a:tblGrid>
                <a:gridCol w="576263">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3313112">
                  <a:extLst>
                    <a:ext uri="{9D8B030D-6E8A-4147-A177-3AD203B41FA5}">
                      <a16:colId xmlns:a16="http://schemas.microsoft.com/office/drawing/2014/main" val="20002"/>
                    </a:ext>
                  </a:extLst>
                </a:gridCol>
              </a:tblGrid>
              <a:tr h="3092450">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用</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while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语句计算</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1+3+...+99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i=1,sum=0;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while (i&lt;100)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sum=sum+i;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cout&lt;&lt;"sum= "&lt;&lt;sum&lt;&lt;endl;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用</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do...while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计算</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1+3+...+99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i=1,sum=0;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do</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sum=sum+i;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++i,++i;</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while(i&lt;100);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cout&lt;&lt;"sum= "&lt;&lt;sum&lt;&lt;endl;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6" name="Rectangle 46">
            <a:extLst>
              <a:ext uri="{FF2B5EF4-FFF2-40B4-BE49-F238E27FC236}">
                <a16:creationId xmlns:a16="http://schemas.microsoft.com/office/drawing/2014/main" id="{C71C2BC5-9540-3B64-B995-BD7BBDA6AD5E}"/>
              </a:ext>
            </a:extLst>
          </p:cNvPr>
          <p:cNvSpPr>
            <a:spLocks noChangeArrowheads="1"/>
          </p:cNvSpPr>
          <p:nvPr/>
        </p:nvSpPr>
        <p:spPr bwMode="auto">
          <a:xfrm>
            <a:off x="863600" y="4113213"/>
            <a:ext cx="4776788"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
                <a:srgbClr val="FF0000"/>
              </a:buClr>
              <a:buSzTx/>
              <a:buFont typeface="Wingdings" panose="05000000000000000000" pitchFamily="2" charset="2"/>
              <a:buChar char="Ø"/>
            </a:pPr>
            <a:r>
              <a:rPr lang="zh-CN" altLang="en-US" sz="1800" dirty="0"/>
              <a:t>在本例中，改变循环条件的语句是</a:t>
            </a:r>
            <a:r>
              <a:rPr lang="en-US" altLang="zh-CN" sz="1800" dirty="0"/>
              <a:t>++</a:t>
            </a:r>
            <a:r>
              <a:rPr lang="en-US" altLang="zh-CN" sz="1800" dirty="0" err="1"/>
              <a:t>i</a:t>
            </a:r>
            <a:r>
              <a:rPr lang="en-US" altLang="zh-CN" sz="1800" dirty="0"/>
              <a:t>,++</a:t>
            </a:r>
            <a:r>
              <a:rPr lang="en-US" altLang="zh-CN" sz="1800" dirty="0" err="1"/>
              <a:t>i</a:t>
            </a:r>
            <a:r>
              <a:rPr lang="en-US" altLang="zh-CN" sz="1800" dirty="0"/>
              <a:t>; </a:t>
            </a:r>
          </a:p>
        </p:txBody>
      </p:sp>
      <p:sp>
        <p:nvSpPr>
          <p:cNvPr id="18" name="AutoShape 42">
            <a:extLst>
              <a:ext uri="{FF2B5EF4-FFF2-40B4-BE49-F238E27FC236}">
                <a16:creationId xmlns:a16="http://schemas.microsoft.com/office/drawing/2014/main" id="{716BC4A9-1253-8015-D55C-86260FE1ED76}"/>
              </a:ext>
            </a:extLst>
          </p:cNvPr>
          <p:cNvSpPr>
            <a:spLocks noChangeArrowheads="1"/>
          </p:cNvSpPr>
          <p:nvPr/>
        </p:nvSpPr>
        <p:spPr bwMode="auto">
          <a:xfrm>
            <a:off x="7597775" y="3209925"/>
            <a:ext cx="3924300" cy="2089150"/>
          </a:xfrm>
          <a:prstGeom prst="cloudCallout">
            <a:avLst>
              <a:gd name="adj1" fmla="val -102870"/>
              <a:gd name="adj2" fmla="val 5014"/>
            </a:avLst>
          </a:prstGeom>
          <a:solidFill>
            <a:schemeClr val="accent1">
              <a:lumMod val="20000"/>
              <a:lumOff val="80000"/>
            </a:schemeClr>
          </a:solidFill>
          <a:ln w="9525">
            <a:solidFill>
              <a:schemeClr val="bg1"/>
            </a:solidFill>
            <a:round/>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solidFill>
                  <a:schemeClr val="accent1"/>
                </a:solidFill>
              </a:rPr>
              <a:t>这两个程序在任何时候运行结果都相同吗</a:t>
            </a:r>
            <a:r>
              <a:rPr lang="en-US" altLang="zh-CN" sz="1800" b="1" dirty="0">
                <a:solidFill>
                  <a:schemeClr val="accent1"/>
                </a:solidFill>
              </a:rPr>
              <a:t>?</a:t>
            </a:r>
            <a:r>
              <a:rPr lang="zh-CN" altLang="en-US" sz="1800" b="1" dirty="0">
                <a:solidFill>
                  <a:schemeClr val="accent1"/>
                </a:solidFill>
              </a:rPr>
              <a:t>在什么时候结果不相同</a:t>
            </a:r>
            <a:r>
              <a:rPr lang="en-US" altLang="zh-CN" sz="1800" b="1" dirty="0">
                <a:solidFill>
                  <a:schemeClr val="accent1"/>
                </a:solidFill>
              </a:rPr>
              <a:t>?</a:t>
            </a:r>
          </a:p>
        </p:txBody>
      </p:sp>
      <p:grpSp>
        <p:nvGrpSpPr>
          <p:cNvPr id="25" name="组合 24">
            <a:extLst>
              <a:ext uri="{FF2B5EF4-FFF2-40B4-BE49-F238E27FC236}">
                <a16:creationId xmlns:a16="http://schemas.microsoft.com/office/drawing/2014/main" id="{36F1BDE9-62FF-3507-8151-859480EFFEC6}"/>
              </a:ext>
            </a:extLst>
          </p:cNvPr>
          <p:cNvGrpSpPr/>
          <p:nvPr/>
        </p:nvGrpSpPr>
        <p:grpSpPr>
          <a:xfrm>
            <a:off x="737317" y="4731494"/>
            <a:ext cx="9145823" cy="1062356"/>
            <a:chOff x="3084649" y="4890723"/>
            <a:chExt cx="9145823" cy="1062356"/>
          </a:xfrm>
        </p:grpSpPr>
        <p:sp>
          <p:nvSpPr>
            <p:cNvPr id="26" name="core goal bar">
              <a:extLst>
                <a:ext uri="{FF2B5EF4-FFF2-40B4-BE49-F238E27FC236}">
                  <a16:creationId xmlns:a16="http://schemas.microsoft.com/office/drawing/2014/main" id="{B11EAC09-D0A9-FF37-A92D-DF10E18D3B78}"/>
                </a:ext>
              </a:extLst>
            </p:cNvPr>
            <p:cNvSpPr/>
            <p:nvPr/>
          </p:nvSpPr>
          <p:spPr>
            <a:xfrm>
              <a:off x="3244752" y="5219111"/>
              <a:ext cx="8985720"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7" name="组合 26">
              <a:extLst>
                <a:ext uri="{FF2B5EF4-FFF2-40B4-BE49-F238E27FC236}">
                  <a16:creationId xmlns:a16="http://schemas.microsoft.com/office/drawing/2014/main" id="{3E382783-E531-5DF7-6F02-72DC7E5454E3}"/>
                </a:ext>
              </a:extLst>
            </p:cNvPr>
            <p:cNvGrpSpPr/>
            <p:nvPr/>
          </p:nvGrpSpPr>
          <p:grpSpPr>
            <a:xfrm>
              <a:off x="3084649" y="4890723"/>
              <a:ext cx="1004899" cy="969673"/>
              <a:chOff x="2265918" y="5437179"/>
              <a:chExt cx="599478" cy="578464"/>
            </a:xfrm>
          </p:grpSpPr>
          <p:sp>
            <p:nvSpPr>
              <p:cNvPr id="29" name="椭圆 28">
                <a:extLst>
                  <a:ext uri="{FF2B5EF4-FFF2-40B4-BE49-F238E27FC236}">
                    <a16:creationId xmlns:a16="http://schemas.microsoft.com/office/drawing/2014/main" id="{E975DA13-E5E5-DE54-C949-AE77ED99C491}"/>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0" name="图形 29">
                <a:extLst>
                  <a:ext uri="{FF2B5EF4-FFF2-40B4-BE49-F238E27FC236}">
                    <a16:creationId xmlns:a16="http://schemas.microsoft.com/office/drawing/2014/main" id="{77702001-4D77-3333-CF27-23DBBC649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890438">
                <a:off x="2265918" y="5437179"/>
                <a:ext cx="599478" cy="578464"/>
              </a:xfrm>
              <a:prstGeom prst="rect">
                <a:avLst/>
              </a:prstGeom>
            </p:spPr>
          </p:pic>
        </p:grpSp>
        <p:sp>
          <p:nvSpPr>
            <p:cNvPr id="28" name="文本框 27">
              <a:extLst>
                <a:ext uri="{FF2B5EF4-FFF2-40B4-BE49-F238E27FC236}">
                  <a16:creationId xmlns:a16="http://schemas.microsoft.com/office/drawing/2014/main" id="{205D7437-D1C0-4609-FE03-D34FB28FDB50}"/>
                </a:ext>
              </a:extLst>
            </p:cNvPr>
            <p:cNvSpPr txBox="1"/>
            <p:nvPr/>
          </p:nvSpPr>
          <p:spPr>
            <a:xfrm>
              <a:off x="4107921" y="5275970"/>
              <a:ext cx="7799336" cy="677108"/>
            </a:xfrm>
            <a:prstGeom prst="rect">
              <a:avLst/>
            </a:prstGeom>
            <a:noFill/>
          </p:spPr>
          <p:txBody>
            <a:bodyPr wrap="square">
              <a:spAutoFit/>
            </a:bodyPr>
            <a:lstStyle/>
            <a:p>
              <a:pPr>
                <a:spcBef>
                  <a:spcPct val="0"/>
                </a:spcBef>
                <a:buClr>
                  <a:srgbClr val="FF0000"/>
                </a:buClr>
                <a:buSzTx/>
              </a:pPr>
              <a:r>
                <a:rPr lang="zh-CN" altLang="en-US" sz="1800" dirty="0">
                  <a:latin typeface="楷体_GB2312" pitchFamily="49" charset="-122"/>
                  <a:ea typeface="楷体_GB2312" pitchFamily="49" charset="-122"/>
                </a:rPr>
                <a:t>应用</a:t>
              </a:r>
              <a:r>
                <a:rPr lang="en-US" altLang="zh-CN" sz="1800" dirty="0">
                  <a:latin typeface="楷体_GB2312" pitchFamily="49" charset="-122"/>
                  <a:ea typeface="楷体_GB2312" pitchFamily="49" charset="-122"/>
                </a:rPr>
                <a:t>while</a:t>
              </a:r>
              <a:r>
                <a:rPr lang="zh-CN" altLang="en-US" sz="1800" dirty="0">
                  <a:latin typeface="楷体_GB2312" pitchFamily="49" charset="-122"/>
                  <a:ea typeface="楷体_GB2312" pitchFamily="49" charset="-122"/>
                </a:rPr>
                <a:t>语句与</a:t>
              </a:r>
              <a:r>
                <a:rPr lang="en-US" altLang="zh-CN" sz="1800" dirty="0">
                  <a:latin typeface="楷体_GB2312" pitchFamily="49" charset="-122"/>
                  <a:ea typeface="楷体_GB2312" pitchFamily="49" charset="-122"/>
                </a:rPr>
                <a:t>do…while</a:t>
              </a:r>
              <a:r>
                <a:rPr lang="zh-CN" altLang="en-US" sz="1800" dirty="0">
                  <a:latin typeface="楷体_GB2312" pitchFamily="49" charset="-122"/>
                  <a:ea typeface="楷体_GB2312" pitchFamily="49" charset="-122"/>
                </a:rPr>
                <a:t>语句时应注意，一般来说在循环体中，应该包含改变循环条件表达式的语句，否则便会造成</a:t>
              </a:r>
              <a:r>
                <a:rPr lang="zh-CN" altLang="en-US" sz="2000" b="1" dirty="0">
                  <a:solidFill>
                    <a:schemeClr val="accent2"/>
                  </a:solidFill>
                  <a:latin typeface="楷体_GB2312" pitchFamily="49" charset="-122"/>
                  <a:ea typeface="楷体_GB2312" pitchFamily="49" charset="-122"/>
                </a:rPr>
                <a:t>无限循环</a:t>
              </a:r>
              <a:r>
                <a:rPr lang="zh-CN" altLang="en-US" sz="1800" dirty="0">
                  <a:latin typeface="楷体_GB2312" pitchFamily="49" charset="-122"/>
                  <a:ea typeface="楷体_GB2312" pitchFamily="49" charset="-122"/>
                </a:rPr>
                <a:t>（</a:t>
              </a:r>
              <a:r>
                <a:rPr lang="zh-CN" altLang="en-US" sz="2000" b="1" dirty="0">
                  <a:solidFill>
                    <a:schemeClr val="accent2"/>
                  </a:solidFill>
                  <a:latin typeface="楷体_GB2312" pitchFamily="49" charset="-122"/>
                  <a:ea typeface="楷体_GB2312" pitchFamily="49" charset="-122"/>
                </a:rPr>
                <a:t>死循环</a:t>
              </a:r>
              <a:r>
                <a:rPr lang="zh-CN" altLang="en-US" sz="1800" dirty="0">
                  <a:latin typeface="楷体_GB2312" pitchFamily="49" charset="-122"/>
                  <a:ea typeface="楷体_GB2312" pitchFamily="49" charset="-122"/>
                </a:rPr>
                <a:t>）</a:t>
              </a:r>
            </a:p>
          </p:txBody>
        </p:sp>
      </p:grpSp>
    </p:spTree>
    <p:extLst>
      <p:ext uri="{BB962C8B-B14F-4D97-AF65-F5344CB8AC3E}">
        <p14:creationId xmlns:p14="http://schemas.microsoft.com/office/powerpoint/2010/main" val="422457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Bottom)">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lide(fromBottom)">
                                      <p:cBhvr>
                                        <p:cTn id="12" dur="500"/>
                                        <p:tgtEl>
                                          <p:spTgt spid="18"/>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7793D-BDF8-B830-4DF6-51C04B9BB47D}"/>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id="{615B70F2-D6DD-CADC-E857-DB0547C7EECD}"/>
              </a:ext>
            </a:extLst>
          </p:cNvPr>
          <p:cNvSpPr>
            <a:spLocks noChangeArrowheads="1"/>
          </p:cNvSpPr>
          <p:nvPr/>
        </p:nvSpPr>
        <p:spPr bwMode="auto">
          <a:xfrm>
            <a:off x="-145387073" y="2514600"/>
            <a:ext cx="154531073"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4">
            <a:extLst>
              <a:ext uri="{FF2B5EF4-FFF2-40B4-BE49-F238E27FC236}">
                <a16:creationId xmlns:a16="http://schemas.microsoft.com/office/drawing/2014/main" id="{2083401D-8319-85C1-A5C1-C25AF34842EF}"/>
              </a:ext>
            </a:extLst>
          </p:cNvPr>
          <p:cNvSpPr>
            <a:spLocks noChangeArrowheads="1"/>
          </p:cNvSpPr>
          <p:nvPr/>
        </p:nvSpPr>
        <p:spPr bwMode="auto">
          <a:xfrm>
            <a:off x="-150024176" y="2535238"/>
            <a:ext cx="15453109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14">
            <a:extLst>
              <a:ext uri="{FF2B5EF4-FFF2-40B4-BE49-F238E27FC236}">
                <a16:creationId xmlns:a16="http://schemas.microsoft.com/office/drawing/2014/main" id="{20B7002D-1EDD-016C-25AA-3831270A6BB7}"/>
              </a:ext>
            </a:extLst>
          </p:cNvPr>
          <p:cNvSpPr>
            <a:spLocks noChangeArrowheads="1"/>
          </p:cNvSpPr>
          <p:nvPr/>
        </p:nvSpPr>
        <p:spPr bwMode="auto">
          <a:xfrm>
            <a:off x="-145387073" y="2295525"/>
            <a:ext cx="154531073"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graphicFrame>
        <p:nvGraphicFramePr>
          <p:cNvPr id="2" name="表格 1">
            <a:extLst>
              <a:ext uri="{FF2B5EF4-FFF2-40B4-BE49-F238E27FC236}">
                <a16:creationId xmlns:a16="http://schemas.microsoft.com/office/drawing/2014/main" id="{E8D38611-C162-6268-004E-C41AB10CE4DB}"/>
              </a:ext>
            </a:extLst>
          </p:cNvPr>
          <p:cNvGraphicFramePr>
            <a:graphicFrameLocks noGrp="1"/>
          </p:cNvGraphicFramePr>
          <p:nvPr>
            <p:extLst>
              <p:ext uri="{D42A27DB-BD31-4B8C-83A1-F6EECF244321}">
                <p14:modId xmlns:p14="http://schemas.microsoft.com/office/powerpoint/2010/main" val="3629589140"/>
              </p:ext>
            </p:extLst>
          </p:nvPr>
        </p:nvGraphicFramePr>
        <p:xfrm>
          <a:off x="1539241" y="1463040"/>
          <a:ext cx="8526779" cy="3566160"/>
        </p:xfrm>
        <a:graphic>
          <a:graphicData uri="http://schemas.openxmlformats.org/drawingml/2006/table">
            <a:tbl>
              <a:tblPr>
                <a:tableStyleId>{5C22544A-7EE6-4342-B048-85BDC9FD1C3A}</a:tableStyleId>
              </a:tblPr>
              <a:tblGrid>
                <a:gridCol w="1422309">
                  <a:extLst>
                    <a:ext uri="{9D8B030D-6E8A-4147-A177-3AD203B41FA5}">
                      <a16:colId xmlns:a16="http://schemas.microsoft.com/office/drawing/2014/main" val="4083657024"/>
                    </a:ext>
                  </a:extLst>
                </a:gridCol>
                <a:gridCol w="2761861">
                  <a:extLst>
                    <a:ext uri="{9D8B030D-6E8A-4147-A177-3AD203B41FA5}">
                      <a16:colId xmlns:a16="http://schemas.microsoft.com/office/drawing/2014/main" val="4046174670"/>
                    </a:ext>
                  </a:extLst>
                </a:gridCol>
                <a:gridCol w="1476343">
                  <a:extLst>
                    <a:ext uri="{9D8B030D-6E8A-4147-A177-3AD203B41FA5}">
                      <a16:colId xmlns:a16="http://schemas.microsoft.com/office/drawing/2014/main" val="4153435787"/>
                    </a:ext>
                  </a:extLst>
                </a:gridCol>
                <a:gridCol w="2866266">
                  <a:extLst>
                    <a:ext uri="{9D8B030D-6E8A-4147-A177-3AD203B41FA5}">
                      <a16:colId xmlns:a16="http://schemas.microsoft.com/office/drawing/2014/main" val="115265123"/>
                    </a:ext>
                  </a:extLst>
                </a:gridCol>
              </a:tblGrid>
              <a:tr h="540843">
                <a:tc>
                  <a:txBody>
                    <a:bodyPr/>
                    <a:lstStyle/>
                    <a:p>
                      <a:pPr algn="ctr">
                        <a:buNone/>
                      </a:pPr>
                      <a:r>
                        <a:rPr lang="zh-CN" sz="1600">
                          <a:effectLst/>
                          <a:latin typeface="Times New Roman" panose="02020603050405020304" pitchFamily="18" charset="0"/>
                          <a:cs typeface="Times New Roman" panose="02020603050405020304" pitchFamily="18" charset="0"/>
                        </a:rPr>
                        <a:t>循环类型</a:t>
                      </a:r>
                    </a:p>
                  </a:txBody>
                  <a:tcPr marL="24936" marR="24936" marT="24936" marB="24936"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执行顺序</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最少执行次数</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适用场景</a:t>
                      </a:r>
                    </a:p>
                  </a:txBody>
                  <a:tcPr marL="24936" marR="24936" marT="24936" marB="24936"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084847155"/>
                  </a:ext>
                </a:extLst>
              </a:tr>
              <a:tr h="1164383">
                <a:tc>
                  <a:txBody>
                    <a:bodyPr/>
                    <a:lstStyle/>
                    <a:p>
                      <a:pPr algn="ctr">
                        <a:buNone/>
                      </a:pPr>
                      <a:r>
                        <a:rPr lang="zh-CN" sz="1600" dirty="0">
                          <a:effectLst/>
                          <a:latin typeface="Times New Roman" panose="02020603050405020304" pitchFamily="18" charset="0"/>
                          <a:cs typeface="Times New Roman" panose="02020603050405020304" pitchFamily="18" charset="0"/>
                        </a:rPr>
                        <a:t>for</a:t>
                      </a:r>
                    </a:p>
                  </a:txBody>
                  <a:tcPr marL="24936" marR="24936" marT="24936" marB="24936"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初始化→判断→执行→更新</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0 次</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已知循环次数</a:t>
                      </a:r>
                    </a:p>
                  </a:txBody>
                  <a:tcPr marL="24936" marR="24936" marT="24936" marB="24936"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221411319"/>
                  </a:ext>
                </a:extLst>
              </a:tr>
              <a:tr h="1070817">
                <a:tc>
                  <a:txBody>
                    <a:bodyPr/>
                    <a:lstStyle/>
                    <a:p>
                      <a:pPr algn="ctr">
                        <a:buNone/>
                      </a:pPr>
                      <a:r>
                        <a:rPr lang="zh-CN" sz="1600">
                          <a:effectLst/>
                          <a:latin typeface="Times New Roman" panose="02020603050405020304" pitchFamily="18" charset="0"/>
                          <a:cs typeface="Times New Roman" panose="02020603050405020304" pitchFamily="18" charset="0"/>
                        </a:rPr>
                        <a:t>while</a:t>
                      </a:r>
                    </a:p>
                  </a:txBody>
                  <a:tcPr marL="24936" marR="24936" marT="24936" marB="24936"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先判断，后执行</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0 次</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未知次数，可能一次不跑</a:t>
                      </a:r>
                    </a:p>
                  </a:txBody>
                  <a:tcPr marL="24936" marR="24936" marT="24936" marB="24936"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244072345"/>
                  </a:ext>
                </a:extLst>
              </a:tr>
              <a:tr h="790117">
                <a:tc>
                  <a:txBody>
                    <a:bodyPr/>
                    <a:lstStyle/>
                    <a:p>
                      <a:pPr algn="ctr">
                        <a:buNone/>
                      </a:pPr>
                      <a:r>
                        <a:rPr lang="zh-CN" sz="1600">
                          <a:effectLst/>
                          <a:latin typeface="Times New Roman" panose="02020603050405020304" pitchFamily="18" charset="0"/>
                          <a:cs typeface="Times New Roman" panose="02020603050405020304" pitchFamily="18" charset="0"/>
                        </a:rPr>
                        <a:t>do‑while</a:t>
                      </a:r>
                    </a:p>
                  </a:txBody>
                  <a:tcPr marL="24936" marR="24936" marT="24936" marB="24936"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先执行，后判断</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a:effectLst/>
                          <a:latin typeface="Times New Roman" panose="02020603050405020304" pitchFamily="18" charset="0"/>
                          <a:cs typeface="Times New Roman" panose="02020603050405020304" pitchFamily="18" charset="0"/>
                        </a:rPr>
                        <a:t>至少 1 次</a:t>
                      </a:r>
                    </a:p>
                  </a:txBody>
                  <a:tcPr marL="24936" marR="24936" marT="24936" marB="24936"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zh-CN" sz="1600" dirty="0">
                          <a:effectLst/>
                          <a:latin typeface="Times New Roman" panose="02020603050405020304" pitchFamily="18" charset="0"/>
                          <a:cs typeface="Times New Roman" panose="02020603050405020304" pitchFamily="18" charset="0"/>
                        </a:rPr>
                        <a:t>至少要跑一遍循环</a:t>
                      </a:r>
                    </a:p>
                  </a:txBody>
                  <a:tcPr marL="24936" marR="24936" marT="24936" marB="24936"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8854866"/>
                  </a:ext>
                </a:extLst>
              </a:tr>
            </a:tbl>
          </a:graphicData>
        </a:graphic>
      </p:graphicFrame>
      <p:sp>
        <p:nvSpPr>
          <p:cNvPr id="4" name="文本框 3">
            <a:extLst>
              <a:ext uri="{FF2B5EF4-FFF2-40B4-BE49-F238E27FC236}">
                <a16:creationId xmlns:a16="http://schemas.microsoft.com/office/drawing/2014/main" id="{CDA5EA77-A8A4-210D-0C9C-C88532576F69}"/>
              </a:ext>
            </a:extLst>
          </p:cNvPr>
          <p:cNvSpPr txBox="1"/>
          <p:nvPr/>
        </p:nvSpPr>
        <p:spPr>
          <a:xfrm>
            <a:off x="2659381" y="5194905"/>
            <a:ext cx="6096000" cy="400110"/>
          </a:xfrm>
          <a:prstGeom prst="rect">
            <a:avLst/>
          </a:prstGeom>
          <a:noFill/>
          <a:ln w="12700">
            <a:solidFill>
              <a:schemeClr val="accent1"/>
            </a:solidFill>
            <a:prstDash val="dashDot"/>
          </a:ln>
        </p:spPr>
        <p:txBody>
          <a:bodyPr wrap="square">
            <a:spAutoFit/>
          </a:bodyPr>
          <a:lstStyle/>
          <a:p>
            <a:r>
              <a:rPr lang="zh-CN" altLang="zh-CN" sz="2000" b="1" dirty="0">
                <a:solidFill>
                  <a:schemeClr val="accent1"/>
                </a:solidFill>
              </a:rPr>
              <a:t>举例子：输入密码，至少输入一次，适合 do‑while。</a:t>
            </a:r>
            <a:endParaRPr lang="zh-CN" altLang="en-US" sz="2000" b="1" dirty="0">
              <a:solidFill>
                <a:schemeClr val="accent1"/>
              </a:solidFill>
            </a:endParaRPr>
          </a:p>
        </p:txBody>
      </p:sp>
      <p:sp>
        <p:nvSpPr>
          <p:cNvPr id="6" name="文本框 5">
            <a:extLst>
              <a:ext uri="{FF2B5EF4-FFF2-40B4-BE49-F238E27FC236}">
                <a16:creationId xmlns:a16="http://schemas.microsoft.com/office/drawing/2014/main" id="{CC2C27BE-7968-ED1B-B74D-BDDEB1AE497A}"/>
              </a:ext>
            </a:extLst>
          </p:cNvPr>
          <p:cNvSpPr txBox="1"/>
          <p:nvPr/>
        </p:nvSpPr>
        <p:spPr>
          <a:xfrm>
            <a:off x="4933950" y="941308"/>
            <a:ext cx="1737360" cy="461665"/>
          </a:xfrm>
          <a:prstGeom prst="rect">
            <a:avLst/>
          </a:prstGeom>
          <a:noFill/>
        </p:spPr>
        <p:txBody>
          <a:bodyPr wrap="square">
            <a:spAutoFit/>
          </a:bodyPr>
          <a:lstStyle/>
          <a:p>
            <a:r>
              <a:rPr lang="zh-CN" altLang="zh-CN" sz="2400" b="1" dirty="0"/>
              <a:t>对比总结</a:t>
            </a:r>
            <a:endParaRPr lang="zh-CN" altLang="en-US" sz="2400" b="1" dirty="0"/>
          </a:p>
        </p:txBody>
      </p:sp>
    </p:spTree>
    <p:extLst>
      <p:ext uri="{BB962C8B-B14F-4D97-AF65-F5344CB8AC3E}">
        <p14:creationId xmlns:p14="http://schemas.microsoft.com/office/powerpoint/2010/main" val="2971457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EF4BE-3CB9-327C-1243-24115F82FD46}"/>
            </a:ext>
          </a:extLst>
        </p:cNvPr>
        <p:cNvGrpSpPr/>
        <p:nvPr/>
      </p:nvGrpSpPr>
      <p:grpSpPr>
        <a:xfrm>
          <a:off x="0" y="0"/>
          <a:ext cx="0" cy="0"/>
          <a:chOff x="0" y="0"/>
          <a:chExt cx="0" cy="0"/>
        </a:xfrm>
      </p:grpSpPr>
      <p:sp>
        <p:nvSpPr>
          <p:cNvPr id="25" name="矩形: 圆角 24">
            <a:extLst>
              <a:ext uri="{FF2B5EF4-FFF2-40B4-BE49-F238E27FC236}">
                <a16:creationId xmlns:a16="http://schemas.microsoft.com/office/drawing/2014/main" id="{7246255F-0B76-D98B-948D-FDC16C1A4228}"/>
              </a:ext>
            </a:extLst>
          </p:cNvPr>
          <p:cNvSpPr/>
          <p:nvPr/>
        </p:nvSpPr>
        <p:spPr>
          <a:xfrm>
            <a:off x="1212424" y="2553861"/>
            <a:ext cx="9272696" cy="63152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3">
            <a:extLst>
              <a:ext uri="{FF2B5EF4-FFF2-40B4-BE49-F238E27FC236}">
                <a16:creationId xmlns:a16="http://schemas.microsoft.com/office/drawing/2014/main" id="{892B5E87-5E39-A8FD-C610-5339868A52D8}"/>
              </a:ext>
            </a:extLst>
          </p:cNvPr>
          <p:cNvSpPr>
            <a:spLocks noChangeArrowheads="1"/>
          </p:cNvSpPr>
          <p:nvPr/>
        </p:nvSpPr>
        <p:spPr bwMode="auto">
          <a:xfrm>
            <a:off x="647700" y="1017435"/>
            <a:ext cx="10813498" cy="72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dirty="0"/>
              <a:t>       C++</a:t>
            </a:r>
            <a:r>
              <a:rPr lang="zh-CN" altLang="en-US" sz="1800" dirty="0"/>
              <a:t>语言提供了三个转移语句：</a:t>
            </a:r>
            <a:r>
              <a:rPr lang="en-US" altLang="zh-CN" sz="1800" dirty="0"/>
              <a:t>break</a:t>
            </a:r>
            <a:r>
              <a:rPr lang="zh-CN" altLang="en-US" sz="1800" dirty="0"/>
              <a:t>语句、</a:t>
            </a:r>
            <a:r>
              <a:rPr lang="en-US" altLang="zh-CN" sz="1800" dirty="0"/>
              <a:t>continue</a:t>
            </a:r>
            <a:r>
              <a:rPr lang="zh-CN" altLang="en-US" sz="1800" dirty="0"/>
              <a:t>语句和</a:t>
            </a:r>
            <a:r>
              <a:rPr lang="en-US" altLang="zh-CN" sz="1800" dirty="0" err="1"/>
              <a:t>goto</a:t>
            </a:r>
            <a:r>
              <a:rPr lang="zh-CN" altLang="en-US" sz="1800" dirty="0"/>
              <a:t>语句。主要用于改变程序中语句的执行顺序，使程序从某一语句有目的地转移到另一语句继续执行。 </a:t>
            </a:r>
          </a:p>
        </p:txBody>
      </p:sp>
      <p:sp>
        <p:nvSpPr>
          <p:cNvPr id="9" name="Rectangle 4">
            <a:extLst>
              <a:ext uri="{FF2B5EF4-FFF2-40B4-BE49-F238E27FC236}">
                <a16:creationId xmlns:a16="http://schemas.microsoft.com/office/drawing/2014/main" id="{C8C6EA35-C94B-24DE-C834-83EAD960D49A}"/>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7" name="Rectangle 12">
            <a:extLst>
              <a:ext uri="{FF2B5EF4-FFF2-40B4-BE49-F238E27FC236}">
                <a16:creationId xmlns:a16="http://schemas.microsoft.com/office/drawing/2014/main" id="{DE7348FC-0DF2-1CF1-329A-85F2D082DD74}"/>
              </a:ext>
            </a:extLst>
          </p:cNvPr>
          <p:cNvSpPr>
            <a:spLocks noChangeArrowheads="1"/>
          </p:cNvSpPr>
          <p:nvPr/>
        </p:nvSpPr>
        <p:spPr bwMode="auto">
          <a:xfrm>
            <a:off x="539750" y="5984875"/>
            <a:ext cx="7416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82800" rIns="0" bIns="82800" anchor="ct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lvl="4">
              <a:spcBef>
                <a:spcPct val="0"/>
              </a:spcBef>
              <a:buClr>
                <a:srgbClr val="FF0000"/>
              </a:buClr>
              <a:buSzTx/>
              <a:buFont typeface="Wingdings" panose="05000000000000000000" pitchFamily="2" charset="2"/>
              <a:buChar char="Ø"/>
            </a:pPr>
            <a:endParaRPr lang="zh-CN" altLang="zh-CN" sz="1800"/>
          </a:p>
        </p:txBody>
      </p:sp>
      <p:sp>
        <p:nvSpPr>
          <p:cNvPr id="18" name="Rectangle 14">
            <a:extLst>
              <a:ext uri="{FF2B5EF4-FFF2-40B4-BE49-F238E27FC236}">
                <a16:creationId xmlns:a16="http://schemas.microsoft.com/office/drawing/2014/main" id="{0B123C2A-A658-0D29-D1E5-BE5248259D5C}"/>
              </a:ext>
            </a:extLst>
          </p:cNvPr>
          <p:cNvSpPr>
            <a:spLocks noChangeArrowheads="1"/>
          </p:cNvSpPr>
          <p:nvPr/>
        </p:nvSpPr>
        <p:spPr bwMode="auto">
          <a:xfrm>
            <a:off x="682625" y="3613806"/>
            <a:ext cx="10813498" cy="99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b="1" dirty="0">
                <a:solidFill>
                  <a:srgbClr val="0070C0"/>
                </a:solidFill>
              </a:rPr>
              <a:t>【</a:t>
            </a:r>
            <a:r>
              <a:rPr lang="zh-CN" altLang="en-US" sz="1800" b="1" dirty="0">
                <a:solidFill>
                  <a:srgbClr val="0070C0"/>
                </a:solidFill>
              </a:rPr>
              <a:t>例</a:t>
            </a:r>
            <a:r>
              <a:rPr lang="en-US" altLang="zh-CN" sz="1800" b="1" dirty="0">
                <a:solidFill>
                  <a:srgbClr val="0070C0"/>
                </a:solidFill>
              </a:rPr>
              <a:t>2-11】</a:t>
            </a:r>
            <a:r>
              <a:rPr lang="zh-CN" altLang="en-US" sz="1800" dirty="0"/>
              <a:t>判断一个数是否为素数。</a:t>
            </a:r>
          </a:p>
          <a:p>
            <a:pPr>
              <a:spcBef>
                <a:spcPct val="0"/>
              </a:spcBef>
              <a:buClrTx/>
              <a:buSzTx/>
              <a:buFontTx/>
              <a:buNone/>
            </a:pPr>
            <a:r>
              <a:rPr lang="zh-CN" altLang="en-US" sz="1800" b="1" dirty="0">
                <a:solidFill>
                  <a:srgbClr val="009900"/>
                </a:solidFill>
              </a:rPr>
              <a:t> 分析</a:t>
            </a:r>
            <a:r>
              <a:rPr lang="zh-CN" altLang="en-US" sz="1800" dirty="0"/>
              <a:t>：素数是不能被大于或等于</a:t>
            </a:r>
            <a:r>
              <a:rPr lang="en-US" altLang="zh-CN" sz="1800" dirty="0"/>
              <a:t>2</a:t>
            </a:r>
            <a:r>
              <a:rPr lang="zh-CN" altLang="en-US" sz="1800" dirty="0"/>
              <a:t>的数整除的数。用一个循环依次判断此数是否被大于等于</a:t>
            </a:r>
            <a:r>
              <a:rPr lang="en-US" altLang="zh-CN" sz="1800" dirty="0"/>
              <a:t>2</a:t>
            </a:r>
            <a:r>
              <a:rPr lang="zh-CN" altLang="en-US" sz="1800" dirty="0"/>
              <a:t>的数整除，一旦被一个数整除，就用</a:t>
            </a:r>
            <a:r>
              <a:rPr lang="en-US" altLang="zh-CN" sz="1800" dirty="0"/>
              <a:t>break</a:t>
            </a:r>
            <a:r>
              <a:rPr lang="zh-CN" altLang="en-US" sz="1800" dirty="0"/>
              <a:t>跳出循环，宣布此数不是素数。</a:t>
            </a:r>
          </a:p>
        </p:txBody>
      </p:sp>
      <p:sp>
        <p:nvSpPr>
          <p:cNvPr id="20" name="文本框 19">
            <a:extLst>
              <a:ext uri="{FF2B5EF4-FFF2-40B4-BE49-F238E27FC236}">
                <a16:creationId xmlns:a16="http://schemas.microsoft.com/office/drawing/2014/main" id="{F32BF477-859F-62D0-A466-A9F6B5280CD8}"/>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转移语句</a:t>
            </a:r>
            <a:r>
              <a:rPr lang="en-US" altLang="zh-CN" sz="3200" b="1" dirty="0">
                <a:latin typeface="微软雅黑" panose="020B0503020204020204" pitchFamily="34" charset="-122"/>
                <a:ea typeface="微软雅黑" panose="020B0503020204020204" pitchFamily="34" charset="-122"/>
                <a:cs typeface="+mj-cs"/>
              </a:rPr>
              <a:t>break/continue</a:t>
            </a:r>
            <a:endParaRPr lang="zh-CN" altLang="en-US" sz="3200" b="1" dirty="0">
              <a:latin typeface="微软雅黑" panose="020B0503020204020204" pitchFamily="34" charset="-122"/>
              <a:ea typeface="微软雅黑" panose="020B0503020204020204" pitchFamily="34" charset="-122"/>
              <a:cs typeface="+mj-cs"/>
            </a:endParaRPr>
          </a:p>
        </p:txBody>
      </p:sp>
      <p:sp>
        <p:nvSpPr>
          <p:cNvPr id="21" name="矩形: 圆角 20">
            <a:extLst>
              <a:ext uri="{FF2B5EF4-FFF2-40B4-BE49-F238E27FC236}">
                <a16:creationId xmlns:a16="http://schemas.microsoft.com/office/drawing/2014/main" id="{BCE7EE26-20CF-C996-7B10-D49D199B0553}"/>
              </a:ext>
            </a:extLst>
          </p:cNvPr>
          <p:cNvSpPr/>
          <p:nvPr/>
        </p:nvSpPr>
        <p:spPr>
          <a:xfrm>
            <a:off x="887876" y="2042656"/>
            <a:ext cx="1672443"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5F74206D-EF84-2E76-6B2A-2A9B66FC2C72}"/>
              </a:ext>
            </a:extLst>
          </p:cNvPr>
          <p:cNvSpPr txBox="1"/>
          <p:nvPr/>
        </p:nvSpPr>
        <p:spPr>
          <a:xfrm>
            <a:off x="863600" y="1803822"/>
            <a:ext cx="2160122"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en-US" altLang="zh-CN" sz="3200" b="1" dirty="0">
                <a:solidFill>
                  <a:srgbClr val="000000"/>
                </a:solidFill>
                <a:latin typeface="ui-sans-serif"/>
              </a:rPr>
              <a:t>break</a:t>
            </a:r>
            <a:r>
              <a:rPr lang="zh-CN" altLang="en-US" sz="3200" b="1" dirty="0">
                <a:solidFill>
                  <a:srgbClr val="000000"/>
                </a:solidFill>
                <a:latin typeface="ui-sans-serif"/>
              </a:rPr>
              <a:t>语句</a:t>
            </a:r>
            <a:endParaRPr lang="en-US" altLang="zh-CN" sz="3200" b="1" dirty="0">
              <a:solidFill>
                <a:srgbClr val="000000"/>
              </a:solidFill>
              <a:effectLst/>
              <a:latin typeface="ui-sans-serif"/>
            </a:endParaRPr>
          </a:p>
        </p:txBody>
      </p:sp>
      <p:sp>
        <p:nvSpPr>
          <p:cNvPr id="24" name="文本框 23">
            <a:extLst>
              <a:ext uri="{FF2B5EF4-FFF2-40B4-BE49-F238E27FC236}">
                <a16:creationId xmlns:a16="http://schemas.microsoft.com/office/drawing/2014/main" id="{03DAE9CF-F416-E85F-73D4-4183DFF83091}"/>
              </a:ext>
            </a:extLst>
          </p:cNvPr>
          <p:cNvSpPr txBox="1"/>
          <p:nvPr/>
        </p:nvSpPr>
        <p:spPr>
          <a:xfrm>
            <a:off x="1212424" y="2553861"/>
            <a:ext cx="9937198" cy="463588"/>
          </a:xfrm>
          <a:prstGeom prst="rect">
            <a:avLst/>
          </a:prstGeom>
          <a:noFill/>
        </p:spPr>
        <p:txBody>
          <a:bodyPr wrap="square">
            <a:spAutoFit/>
          </a:bodyPr>
          <a:lstStyle/>
          <a:p>
            <a:pPr>
              <a:lnSpc>
                <a:spcPct val="150000"/>
              </a:lnSpc>
            </a:pPr>
            <a:r>
              <a:rPr lang="zh-CN" altLang="zh-CN" dirty="0"/>
              <a:t>跳出</a:t>
            </a:r>
            <a:r>
              <a:rPr lang="zh-CN" altLang="zh-CN" b="1" dirty="0"/>
              <a:t>本层</a:t>
            </a:r>
            <a:r>
              <a:rPr lang="zh-CN" altLang="zh-CN" dirty="0"/>
              <a:t>循环或者 switch；直接结束整个循环。 ⚠️只跳出当前一层，外层循环还会继续跑。</a:t>
            </a:r>
            <a:endParaRPr lang="zh-CN" altLang="en-US" dirty="0"/>
          </a:p>
        </p:txBody>
      </p:sp>
    </p:spTree>
    <p:extLst>
      <p:ext uri="{BB962C8B-B14F-4D97-AF65-F5344CB8AC3E}">
        <p14:creationId xmlns:p14="http://schemas.microsoft.com/office/powerpoint/2010/main" val="3540101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89D60-A525-5062-4DB5-767BDB3816A4}"/>
            </a:ext>
          </a:extLst>
        </p:cNvPr>
        <p:cNvGrpSpPr/>
        <p:nvPr/>
      </p:nvGrpSpPr>
      <p:grpSpPr>
        <a:xfrm>
          <a:off x="0" y="0"/>
          <a:ext cx="0" cy="0"/>
          <a:chOff x="0" y="0"/>
          <a:chExt cx="0" cy="0"/>
        </a:xfrm>
      </p:grpSpPr>
      <p:sp>
        <p:nvSpPr>
          <p:cNvPr id="24" name="矩形: 圆角 23">
            <a:extLst>
              <a:ext uri="{FF2B5EF4-FFF2-40B4-BE49-F238E27FC236}">
                <a16:creationId xmlns:a16="http://schemas.microsoft.com/office/drawing/2014/main" id="{17101D31-FB3F-F9DB-C86E-5A4E4952714F}"/>
              </a:ext>
            </a:extLst>
          </p:cNvPr>
          <p:cNvSpPr/>
          <p:nvPr/>
        </p:nvSpPr>
        <p:spPr>
          <a:xfrm>
            <a:off x="2697479" y="4859655"/>
            <a:ext cx="1402081" cy="165355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5AF86434-C7FD-2E5A-6AF8-1809518100A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break</a:t>
            </a:r>
            <a:endParaRPr lang="zh-CN" altLang="en-US" sz="3200" b="1" dirty="0">
              <a:latin typeface="微软雅黑" panose="020B0503020204020204" pitchFamily="34" charset="-122"/>
              <a:ea typeface="微软雅黑" panose="020B0503020204020204" pitchFamily="34" charset="-122"/>
              <a:cs typeface="+mj-cs"/>
            </a:endParaRPr>
          </a:p>
        </p:txBody>
      </p:sp>
      <p:sp>
        <p:nvSpPr>
          <p:cNvPr id="7" name="Rectangle 4">
            <a:extLst>
              <a:ext uri="{FF2B5EF4-FFF2-40B4-BE49-F238E27FC236}">
                <a16:creationId xmlns:a16="http://schemas.microsoft.com/office/drawing/2014/main" id="{9DDC1544-0509-0D44-23C6-F160E0577629}"/>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9" name="Rectangle 5">
            <a:extLst>
              <a:ext uri="{FF2B5EF4-FFF2-40B4-BE49-F238E27FC236}">
                <a16:creationId xmlns:a16="http://schemas.microsoft.com/office/drawing/2014/main" id="{F7B2664F-A685-7B0D-09BA-2FA9594CF588}"/>
              </a:ext>
            </a:extLst>
          </p:cNvPr>
          <p:cNvSpPr>
            <a:spLocks noChangeArrowheads="1"/>
          </p:cNvSpPr>
          <p:nvPr/>
        </p:nvSpPr>
        <p:spPr bwMode="auto">
          <a:xfrm>
            <a:off x="-4637088" y="2535238"/>
            <a:ext cx="9144001"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1" name="Rectangle 7">
            <a:extLst>
              <a:ext uri="{FF2B5EF4-FFF2-40B4-BE49-F238E27FC236}">
                <a16:creationId xmlns:a16="http://schemas.microsoft.com/office/drawing/2014/main" id="{04DBA6CB-2FB2-9647-A5F7-9E662AEA88EB}"/>
              </a:ext>
            </a:extLst>
          </p:cNvPr>
          <p:cNvSpPr>
            <a:spLocks noChangeArrowheads="1"/>
          </p:cNvSpPr>
          <p:nvPr/>
        </p:nvSpPr>
        <p:spPr bwMode="auto">
          <a:xfrm>
            <a:off x="611188" y="179419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endParaRPr lang="zh-CN" altLang="zh-CN" b="1">
              <a:solidFill>
                <a:srgbClr val="FF0000"/>
              </a:solidFill>
              <a:latin typeface="Times New Roman" panose="02020603050405020304" pitchFamily="18" charset="0"/>
            </a:endParaRPr>
          </a:p>
        </p:txBody>
      </p:sp>
      <p:graphicFrame>
        <p:nvGraphicFramePr>
          <p:cNvPr id="15" name="表格占位符 73734">
            <a:extLst>
              <a:ext uri="{FF2B5EF4-FFF2-40B4-BE49-F238E27FC236}">
                <a16:creationId xmlns:a16="http://schemas.microsoft.com/office/drawing/2014/main" id="{4C31206E-3E6A-92F5-F29C-AA5303120F26}"/>
              </a:ext>
            </a:extLst>
          </p:cNvPr>
          <p:cNvGraphicFramePr>
            <a:graphicFrameLocks/>
          </p:cNvGraphicFramePr>
          <p:nvPr>
            <p:extLst>
              <p:ext uri="{D42A27DB-BD31-4B8C-83A1-F6EECF244321}">
                <p14:modId xmlns:p14="http://schemas.microsoft.com/office/powerpoint/2010/main" val="1281705389"/>
              </p:ext>
            </p:extLst>
          </p:nvPr>
        </p:nvGraphicFramePr>
        <p:xfrm>
          <a:off x="684213" y="894080"/>
          <a:ext cx="6443662" cy="3579813"/>
        </p:xfrm>
        <a:graphic>
          <a:graphicData uri="http://schemas.openxmlformats.org/drawingml/2006/table">
            <a:tbl>
              <a:tblPr/>
              <a:tblGrid>
                <a:gridCol w="620713">
                  <a:extLst>
                    <a:ext uri="{9D8B030D-6E8A-4147-A177-3AD203B41FA5}">
                      <a16:colId xmlns:a16="http://schemas.microsoft.com/office/drawing/2014/main" val="20000"/>
                    </a:ext>
                  </a:extLst>
                </a:gridCol>
                <a:gridCol w="5822949">
                  <a:extLst>
                    <a:ext uri="{9D8B030D-6E8A-4147-A177-3AD203B41FA5}">
                      <a16:colId xmlns:a16="http://schemas.microsoft.com/office/drawing/2014/main" val="20001"/>
                    </a:ext>
                  </a:extLst>
                </a:gridCol>
              </a:tblGrid>
              <a:tr h="357981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buNone/>
                      </a:pPr>
                      <a:r>
                        <a:rPr lang="en-US" altLang="zh-CN" sz="1600" dirty="0">
                          <a:latin typeface="Times New Roman" panose="02020603050405020304" pitchFamily="18" charset="0"/>
                          <a:cs typeface="Times New Roman" panose="02020603050405020304" pitchFamily="18" charset="0"/>
                        </a:rPr>
                        <a:t>7</a:t>
                      </a:r>
                    </a:p>
                    <a:p>
                      <a:pPr lvl="0">
                        <a:buNone/>
                      </a:pPr>
                      <a:r>
                        <a:rPr lang="en-US" altLang="zh-CN" sz="1600" dirty="0">
                          <a:latin typeface="Times New Roman" panose="02020603050405020304" pitchFamily="18" charset="0"/>
                          <a:cs typeface="Times New Roman" panose="02020603050405020304" pitchFamily="18" charset="0"/>
                        </a:rPr>
                        <a:t>8</a:t>
                      </a:r>
                    </a:p>
                    <a:p>
                      <a:pPr lvl="0">
                        <a:buNone/>
                      </a:pPr>
                      <a:r>
                        <a:rPr lang="en-US" altLang="zh-CN" sz="1600" dirty="0">
                          <a:latin typeface="Times New Roman" panose="02020603050405020304" pitchFamily="18" charset="0"/>
                          <a:cs typeface="Times New Roman" panose="02020603050405020304" pitchFamily="18" charset="0"/>
                        </a:rPr>
                        <a:t>9</a:t>
                      </a:r>
                    </a:p>
                    <a:p>
                      <a:pPr lvl="0">
                        <a:buNone/>
                      </a:pPr>
                      <a:r>
                        <a:rPr lang="en-US" altLang="zh-CN" sz="1600" dirty="0">
                          <a:latin typeface="Times New Roman" panose="02020603050405020304" pitchFamily="18" charset="0"/>
                          <a:cs typeface="Times New Roman" panose="02020603050405020304" pitchFamily="18" charset="0"/>
                        </a:rPr>
                        <a:t>10</a:t>
                      </a:r>
                    </a:p>
                    <a:p>
                      <a:pPr lvl="0">
                        <a:buNone/>
                      </a:pPr>
                      <a:r>
                        <a:rPr lang="en-US" altLang="zh-CN" sz="1600" dirty="0">
                          <a:latin typeface="Times New Roman" panose="02020603050405020304" pitchFamily="18" charset="0"/>
                          <a:cs typeface="Times New Roman" panose="02020603050405020304" pitchFamily="18" charset="0"/>
                        </a:rPr>
                        <a:t>11</a:t>
                      </a:r>
                    </a:p>
                    <a:p>
                      <a:pPr lvl="0">
                        <a:buNone/>
                      </a:pPr>
                      <a:r>
                        <a:rPr lang="en-US" altLang="zh-CN" sz="1600" dirty="0">
                          <a:latin typeface="Times New Roman" panose="02020603050405020304" pitchFamily="18" charset="0"/>
                          <a:cs typeface="Times New Roman" panose="02020603050405020304" pitchFamily="18" charset="0"/>
                        </a:rPr>
                        <a:t>12</a:t>
                      </a:r>
                    </a:p>
                    <a:p>
                      <a:pPr lvl="0">
                        <a:buNone/>
                      </a:pPr>
                      <a:r>
                        <a:rPr lang="en-US" altLang="zh-CN" sz="1600" dirty="0">
                          <a:latin typeface="Times New Roman" panose="02020603050405020304" pitchFamily="18" charset="0"/>
                          <a:cs typeface="Times New Roman" panose="02020603050405020304" pitchFamily="18" charset="0"/>
                        </a:rPr>
                        <a:t>13</a:t>
                      </a:r>
                    </a:p>
                    <a:p>
                      <a:pPr lvl="0">
                        <a:buNone/>
                      </a:pPr>
                      <a:r>
                        <a:rPr lang="en-US" altLang="zh-CN" sz="1600" dirty="0">
                          <a:latin typeface="Times New Roman" panose="02020603050405020304" pitchFamily="18" charset="0"/>
                          <a:cs typeface="Times New Roman" panose="02020603050405020304" pitchFamily="18" charset="0"/>
                        </a:rPr>
                        <a:t>14</a:t>
                      </a:r>
                    </a:p>
                    <a:p>
                      <a:pPr lvl="0">
                        <a:buNone/>
                      </a:pPr>
                      <a:r>
                        <a:rPr lang="en-US" altLang="zh-CN" sz="1600" dirty="0">
                          <a:latin typeface="Times New Roman" panose="02020603050405020304" pitchFamily="18" charset="0"/>
                          <a:cs typeface="Times New Roman" panose="02020603050405020304" pitchFamily="18" charset="0"/>
                        </a:rPr>
                        <a:t>15</a:t>
                      </a:r>
                    </a:p>
                    <a:p>
                      <a:pPr lvl="0">
                        <a:buNone/>
                      </a:pPr>
                      <a:r>
                        <a:rPr lang="en-US" altLang="zh-CN" sz="1600" dirty="0">
                          <a:latin typeface="Times New Roman" panose="02020603050405020304" pitchFamily="18" charset="0"/>
                          <a:cs typeface="Times New Roman" panose="02020603050405020304" pitchFamily="18" charset="0"/>
                        </a:rPr>
                        <a:t>16</a:t>
                      </a:r>
                    </a:p>
                    <a:p>
                      <a:pPr lvl="0">
                        <a:buNone/>
                      </a:pPr>
                      <a:r>
                        <a:rPr lang="en-US" altLang="zh-CN" sz="1600" dirty="0">
                          <a:latin typeface="Times New Roman" panose="02020603050405020304" pitchFamily="18" charset="0"/>
                          <a:cs typeface="Times New Roman" panose="02020603050405020304" pitchFamily="18" charset="0"/>
                        </a:rPr>
                        <a:t>17</a:t>
                      </a:r>
                    </a:p>
                    <a:p>
                      <a:pPr lvl="0">
                        <a:buNone/>
                      </a:pPr>
                      <a:r>
                        <a:rPr lang="en-US" altLang="zh-CN" sz="1600" dirty="0">
                          <a:latin typeface="Times New Roman" panose="02020603050405020304" pitchFamily="18" charset="0"/>
                          <a:cs typeface="Times New Roman" panose="02020603050405020304" pitchFamily="18" charset="0"/>
                        </a:rPr>
                        <a:t>18</a:t>
                      </a:r>
                    </a:p>
                    <a:p>
                      <a:pPr lvl="0">
                        <a:buNone/>
                      </a:pPr>
                      <a:r>
                        <a:rPr lang="en-US" altLang="zh-CN" sz="1600" dirty="0">
                          <a:latin typeface="Times New Roman" panose="02020603050405020304" pitchFamily="18" charset="0"/>
                          <a:cs typeface="Times New Roman" panose="02020603050405020304" pitchFamily="18" charset="0"/>
                        </a:rPr>
                        <a:t>19</a:t>
                      </a:r>
                    </a:p>
                    <a:p>
                      <a:pPr lvl="0">
                        <a:buNone/>
                      </a:pPr>
                      <a:r>
                        <a:rPr lang="en-US" altLang="zh-CN" sz="1600" dirty="0">
                          <a:latin typeface="Times New Roman" panose="02020603050405020304" pitchFamily="18" charset="0"/>
                          <a:cs typeface="Times New Roman" panose="02020603050405020304" pitchFamily="18" charset="0"/>
                        </a:rPr>
                        <a:t>20</a:t>
                      </a:r>
                      <a:endParaRPr lang="en-US" altLang="zh-CN" sz="1600" dirty="0">
                        <a:latin typeface="Times New Roman" panose="02020603050405020304" pitchFamily="18" charset="0"/>
                      </a:endParaRP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buNone/>
                      </a:pPr>
                      <a:r>
                        <a:rPr lang="en-US" altLang="zh-CN" sz="1600" b="1" dirty="0">
                          <a:latin typeface="Times New Roman" panose="02020603050405020304" pitchFamily="18" charset="0"/>
                          <a:cs typeface="Times New Roman" panose="02020603050405020304" pitchFamily="18" charset="0"/>
                        </a:rPr>
                        <a:t>int main()</a:t>
                      </a:r>
                      <a:endParaRPr lang="en-US" altLang="zh-CN" sz="1600" dirty="0">
                        <a:latin typeface="Times New Roman" panose="02020603050405020304" pitchFamily="18" charset="0"/>
                        <a:cs typeface="Times New Roman" panose="02020603050405020304" pitchFamily="18" charset="0"/>
                      </a:endParaRPr>
                    </a:p>
                    <a:p>
                      <a:pPr lvl="0">
                        <a:buNone/>
                      </a:pPr>
                      <a:r>
                        <a:rPr lang="en-US" altLang="zh-CN" sz="1600" dirty="0">
                          <a:latin typeface="Times New Roman" panose="02020603050405020304" pitchFamily="18" charset="0"/>
                          <a:cs typeface="Times New Roman" panose="02020603050405020304" pitchFamily="18" charset="0"/>
                        </a:rPr>
                        <a:t>{</a:t>
                      </a:r>
                    </a:p>
                    <a:p>
                      <a:pPr lvl="0">
                        <a:buNone/>
                      </a:pPr>
                      <a:r>
                        <a:rPr lang="en-US" altLang="zh-CN" sz="1600" dirty="0">
                          <a:latin typeface="Times New Roman" panose="02020603050405020304" pitchFamily="18" charset="0"/>
                          <a:cs typeface="Times New Roman" panose="02020603050405020304" pitchFamily="18" charset="0"/>
                        </a:rPr>
                        <a:t>    int i,n;</a:t>
                      </a:r>
                    </a:p>
                    <a:p>
                      <a:pPr lvl="0">
                        <a:buNone/>
                      </a:pPr>
                      <a:r>
                        <a:rPr lang="en-US" altLang="zh-CN" sz="1600" dirty="0">
                          <a:latin typeface="Times New Roman" panose="02020603050405020304" pitchFamily="18" charset="0"/>
                          <a:cs typeface="Times New Roman" panose="02020603050405020304" pitchFamily="18" charset="0"/>
                        </a:rPr>
                        <a:t>    while(1) </a:t>
                      </a:r>
                    </a:p>
                    <a:p>
                      <a:pPr lvl="0">
                        <a:buNone/>
                      </a:pPr>
                      <a:r>
                        <a:rPr lang="en-US" altLang="zh-CN" sz="1600" dirty="0">
                          <a:latin typeface="Times New Roman" panose="02020603050405020304" pitchFamily="18" charset="0"/>
                          <a:cs typeface="Times New Roman" panose="02020603050405020304" pitchFamily="18" charset="0"/>
                        </a:rPr>
                        <a:t>     { </a:t>
                      </a:r>
                    </a:p>
                    <a:p>
                      <a:pPr lvl="0">
                        <a:buNone/>
                      </a:pPr>
                      <a:r>
                        <a:rPr lang="en-US" altLang="zh-CN" sz="1600" dirty="0">
                          <a:latin typeface="Times New Roman" panose="02020603050405020304" pitchFamily="18" charset="0"/>
                          <a:cs typeface="Times New Roman" panose="02020603050405020304" pitchFamily="18" charset="0"/>
                        </a:rPr>
                        <a:t>          cin&gt;&gt;n;</a:t>
                      </a:r>
                    </a:p>
                    <a:p>
                      <a:pPr lvl="0">
                        <a:buNone/>
                      </a:pPr>
                      <a:r>
                        <a:rPr lang="en-US" altLang="zh-CN" sz="1600" dirty="0">
                          <a:latin typeface="Times New Roman" panose="02020603050405020304" pitchFamily="18" charset="0"/>
                          <a:cs typeface="Times New Roman" panose="02020603050405020304" pitchFamily="18" charset="0"/>
                        </a:rPr>
                        <a:t>          if(n&lt;=1)</a:t>
                      </a:r>
                    </a:p>
                    <a:p>
                      <a:pPr lvl="0">
                        <a:buNone/>
                      </a:pPr>
                      <a:r>
                        <a:rPr lang="en-US" altLang="zh-CN" sz="1600" dirty="0">
                          <a:latin typeface="Times New Roman" panose="02020603050405020304" pitchFamily="18" charset="0"/>
                          <a:cs typeface="Times New Roman" panose="02020603050405020304" pitchFamily="18" charset="0"/>
                        </a:rPr>
                        <a:t>               break;</a:t>
                      </a:r>
                    </a:p>
                    <a:p>
                      <a:pPr lvl="0">
                        <a:buNone/>
                      </a:pPr>
                      <a:r>
                        <a:rPr lang="en-US" altLang="zh-CN" sz="1600" dirty="0">
                          <a:latin typeface="Times New Roman" panose="02020603050405020304" pitchFamily="18" charset="0"/>
                          <a:cs typeface="Times New Roman" panose="02020603050405020304" pitchFamily="18" charset="0"/>
                        </a:rPr>
                        <a:t>          for(i=2;i&lt;n;i++)</a:t>
                      </a:r>
                    </a:p>
                    <a:p>
                      <a:pPr lvl="0">
                        <a:buNone/>
                      </a:pPr>
                      <a:r>
                        <a:rPr lang="en-US" altLang="zh-CN" sz="1600" dirty="0">
                          <a:latin typeface="Times New Roman" panose="02020603050405020304" pitchFamily="18" charset="0"/>
                          <a:cs typeface="Times New Roman" panose="02020603050405020304" pitchFamily="18" charset="0"/>
                        </a:rPr>
                        <a:t>               if (n%i==0) break;</a:t>
                      </a:r>
                    </a:p>
                    <a:p>
                      <a:pPr lvl="0">
                        <a:buNone/>
                      </a:pPr>
                      <a:r>
                        <a:rPr lang="en-US" altLang="zh-CN" sz="1600" dirty="0">
                          <a:latin typeface="Times New Roman" panose="02020603050405020304" pitchFamily="18" charset="0"/>
                          <a:cs typeface="Times New Roman" panose="02020603050405020304" pitchFamily="18" charset="0"/>
                        </a:rPr>
                        <a:t>          i&gt;=n ? cout&lt;&lt;n&lt;&lt;"</a:t>
                      </a:r>
                      <a:r>
                        <a:rPr lang="zh-CN" altLang="en-US" sz="1600" dirty="0">
                          <a:latin typeface="Times New Roman" panose="02020603050405020304" pitchFamily="18" charset="0"/>
                          <a:cs typeface="Times New Roman" panose="02020603050405020304" pitchFamily="18" charset="0"/>
                        </a:rPr>
                        <a:t>是素数</a:t>
                      </a:r>
                      <a:r>
                        <a:rPr lang="en-US" altLang="zh-CN" sz="1600" dirty="0">
                          <a:latin typeface="Times New Roman" panose="02020603050405020304" pitchFamily="18" charset="0"/>
                          <a:cs typeface="Times New Roman" panose="02020603050405020304" pitchFamily="18" charset="0"/>
                        </a:rPr>
                        <a:t>\n"  :  cout&lt;&lt;n&lt;&lt;"</a:t>
                      </a:r>
                      <a:r>
                        <a:rPr lang="zh-CN" altLang="en-US" sz="1600" dirty="0">
                          <a:latin typeface="Times New Roman" panose="02020603050405020304" pitchFamily="18" charset="0"/>
                          <a:cs typeface="Times New Roman" panose="02020603050405020304" pitchFamily="18" charset="0"/>
                        </a:rPr>
                        <a:t>不是素数</a:t>
                      </a:r>
                      <a:r>
                        <a:rPr lang="en-US" altLang="zh-CN" sz="1600" dirty="0">
                          <a:latin typeface="Times New Roman" panose="02020603050405020304" pitchFamily="18" charset="0"/>
                          <a:cs typeface="Times New Roman" panose="02020603050405020304" pitchFamily="18" charset="0"/>
                        </a:rPr>
                        <a:t>\n";</a:t>
                      </a:r>
                    </a:p>
                    <a:p>
                      <a:pPr lvl="0">
                        <a:buNone/>
                      </a:pPr>
                      <a:r>
                        <a:rPr lang="en-US" altLang="zh-CN" sz="1600" dirty="0">
                          <a:latin typeface="Times New Roman" panose="02020603050405020304" pitchFamily="18" charset="0"/>
                          <a:cs typeface="Times New Roman" panose="02020603050405020304" pitchFamily="18" charset="0"/>
                        </a:rPr>
                        <a:t>      }</a:t>
                      </a:r>
                    </a:p>
                    <a:p>
                      <a:pPr lvl="0">
                        <a:buNone/>
                      </a:pPr>
                      <a:r>
                        <a:rPr lang="en-US" altLang="zh-CN" sz="1600" dirty="0">
                          <a:latin typeface="Times New Roman" panose="02020603050405020304" pitchFamily="18" charset="0"/>
                          <a:cs typeface="Times New Roman" panose="02020603050405020304" pitchFamily="18" charset="0"/>
                        </a:rPr>
                        <a:t>    return 0;</a:t>
                      </a:r>
                    </a:p>
                    <a:p>
                      <a:pPr lvl="0">
                        <a:buNone/>
                      </a:pPr>
                      <a:r>
                        <a:rPr lang="en-US" altLang="zh-CN" sz="1600" dirty="0">
                          <a:latin typeface="Times New Roman" panose="02020603050405020304" pitchFamily="18" charset="0"/>
                          <a:cs typeface="Times New Roman" panose="02020603050405020304" pitchFamily="18" charset="0"/>
                        </a:rPr>
                        <a:t>}</a:t>
                      </a:r>
                      <a:endParaRPr lang="en-US" altLang="zh-CN" sz="1600" dirty="0">
                        <a:latin typeface="Times New Roman" panose="02020603050405020304" pitchFamily="18" charset="0"/>
                      </a:endParaRPr>
                    </a:p>
                  </a:txBody>
                  <a:tcPr marL="180000" marR="162000" marT="82800" marB="82800">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6" name="Rectangle 38">
            <a:extLst>
              <a:ext uri="{FF2B5EF4-FFF2-40B4-BE49-F238E27FC236}">
                <a16:creationId xmlns:a16="http://schemas.microsoft.com/office/drawing/2014/main" id="{749BDB0B-345A-9299-9B49-DC0592B35DE7}"/>
              </a:ext>
            </a:extLst>
          </p:cNvPr>
          <p:cNvSpPr>
            <a:spLocks noChangeArrowheads="1"/>
          </p:cNvSpPr>
          <p:nvPr/>
        </p:nvSpPr>
        <p:spPr bwMode="auto">
          <a:xfrm>
            <a:off x="611188" y="4499293"/>
            <a:ext cx="53324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1600" b="1" dirty="0">
                <a:solidFill>
                  <a:srgbClr val="003399"/>
                </a:solidFill>
                <a:latin typeface="宋体" panose="02010600030101010101" pitchFamily="2" charset="-122"/>
              </a:rPr>
              <a:t>运行结果</a:t>
            </a:r>
            <a:r>
              <a:rPr lang="en-US" altLang="zh-CN" sz="1600" b="1" dirty="0">
                <a:solidFill>
                  <a:srgbClr val="003399"/>
                </a:solidFill>
                <a:latin typeface="宋体" panose="02010600030101010101" pitchFamily="2" charset="-122"/>
              </a:rPr>
              <a:t>:</a:t>
            </a:r>
          </a:p>
        </p:txBody>
      </p:sp>
      <p:sp>
        <p:nvSpPr>
          <p:cNvPr id="18" name="AutoShape 43">
            <a:extLst>
              <a:ext uri="{FF2B5EF4-FFF2-40B4-BE49-F238E27FC236}">
                <a16:creationId xmlns:a16="http://schemas.microsoft.com/office/drawing/2014/main" id="{FDA78246-A08E-11D2-B7CE-5E974E03624B}"/>
              </a:ext>
            </a:extLst>
          </p:cNvPr>
          <p:cNvSpPr>
            <a:spLocks noChangeArrowheads="1"/>
          </p:cNvSpPr>
          <p:nvPr/>
        </p:nvSpPr>
        <p:spPr bwMode="auto">
          <a:xfrm>
            <a:off x="4932363" y="2011680"/>
            <a:ext cx="4211637" cy="1328023"/>
          </a:xfrm>
          <a:prstGeom prst="wedgeRoundRectCallout">
            <a:avLst>
              <a:gd name="adj1" fmla="val -81662"/>
              <a:gd name="adj2" fmla="val 52449"/>
              <a:gd name="adj3" fmla="val 16667"/>
            </a:avLst>
          </a:prstGeom>
          <a:solidFill>
            <a:schemeClr val="accent1">
              <a:lumMod val="20000"/>
              <a:lumOff val="80000"/>
            </a:schemeClr>
          </a:solidFill>
          <a:ln w="19050">
            <a:solidFill>
              <a:schemeClr val="bg1"/>
            </a:solidFill>
            <a:miter lim="800000"/>
            <a:headEnd/>
            <a:tailEnd/>
          </a:ln>
        </p:spPr>
        <p:txBody>
          <a:bodyPr>
            <a:spAutoFit/>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 typeface="Wingdings" panose="05000000000000000000" pitchFamily="2" charset="2"/>
              <a:buNone/>
            </a:pPr>
            <a:r>
              <a:rPr lang="zh-CN" altLang="en-US" sz="1800" b="1" dirty="0">
                <a:solidFill>
                  <a:schemeClr val="accent1"/>
                </a:solidFill>
              </a:rPr>
              <a:t>当判断不是一个素数时，用</a:t>
            </a:r>
            <a:r>
              <a:rPr lang="en-US" altLang="zh-CN" sz="1800" b="1" dirty="0">
                <a:solidFill>
                  <a:schemeClr val="accent1"/>
                </a:solidFill>
              </a:rPr>
              <a:t>break</a:t>
            </a:r>
            <a:r>
              <a:rPr lang="zh-CN" altLang="en-US" sz="1800" b="1" dirty="0">
                <a:solidFill>
                  <a:schemeClr val="accent1"/>
                </a:solidFill>
              </a:rPr>
              <a:t>中断循环。由于</a:t>
            </a:r>
            <a:r>
              <a:rPr lang="en-US" altLang="zh-CN" sz="1800" b="1" dirty="0">
                <a:solidFill>
                  <a:schemeClr val="accent1"/>
                </a:solidFill>
              </a:rPr>
              <a:t>break</a:t>
            </a:r>
            <a:r>
              <a:rPr lang="zh-CN" altLang="en-US" sz="1800" b="1" dirty="0">
                <a:solidFill>
                  <a:schemeClr val="accent1"/>
                </a:solidFill>
              </a:rPr>
              <a:t>所在的是多重循环的内层，因此外层循环仍未中断。 </a:t>
            </a:r>
          </a:p>
        </p:txBody>
      </p:sp>
      <p:sp>
        <p:nvSpPr>
          <p:cNvPr id="19" name="AutoShape 44">
            <a:extLst>
              <a:ext uri="{FF2B5EF4-FFF2-40B4-BE49-F238E27FC236}">
                <a16:creationId xmlns:a16="http://schemas.microsoft.com/office/drawing/2014/main" id="{AC230BFA-72FB-1B80-F271-F456857D31B2}"/>
              </a:ext>
            </a:extLst>
          </p:cNvPr>
          <p:cNvSpPr>
            <a:spLocks noChangeArrowheads="1"/>
          </p:cNvSpPr>
          <p:nvPr/>
        </p:nvSpPr>
        <p:spPr bwMode="auto">
          <a:xfrm>
            <a:off x="4932363" y="930593"/>
            <a:ext cx="4211637" cy="715089"/>
          </a:xfrm>
          <a:prstGeom prst="wedgeRoundRectCallout">
            <a:avLst>
              <a:gd name="adj1" fmla="val -105787"/>
              <a:gd name="adj2" fmla="val 225847"/>
              <a:gd name="adj3" fmla="val 16667"/>
            </a:avLst>
          </a:prstGeom>
          <a:solidFill>
            <a:schemeClr val="accent1">
              <a:lumMod val="20000"/>
              <a:lumOff val="80000"/>
            </a:schemeClr>
          </a:solidFill>
          <a:ln w="19050">
            <a:solidFill>
              <a:schemeClr val="bg1"/>
            </a:solidFill>
            <a:miter lim="800000"/>
            <a:headEnd/>
            <a:tailEnd/>
          </a:ln>
        </p:spPr>
        <p:txBody>
          <a:bodyPr>
            <a:spAutoFit/>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 typeface="Wingdings" panose="05000000000000000000" pitchFamily="2" charset="2"/>
              <a:buNone/>
            </a:pPr>
            <a:r>
              <a:rPr lang="en-US" altLang="zh-CN" sz="1800" b="1" dirty="0">
                <a:solidFill>
                  <a:schemeClr val="accent1"/>
                </a:solidFill>
              </a:rPr>
              <a:t>break</a:t>
            </a:r>
            <a:r>
              <a:rPr lang="zh-CN" altLang="en-US" sz="1800" b="1" dirty="0">
                <a:solidFill>
                  <a:schemeClr val="accent1"/>
                </a:solidFill>
              </a:rPr>
              <a:t>中断了最外层循环，中止了继续从键盘继续输入数据。 </a:t>
            </a:r>
          </a:p>
        </p:txBody>
      </p:sp>
      <p:sp>
        <p:nvSpPr>
          <p:cNvPr id="23" name="文本框 22">
            <a:extLst>
              <a:ext uri="{FF2B5EF4-FFF2-40B4-BE49-F238E27FC236}">
                <a16:creationId xmlns:a16="http://schemas.microsoft.com/office/drawing/2014/main" id="{CF041B9A-58FE-8E1A-CB51-5B446757D49C}"/>
              </a:ext>
            </a:extLst>
          </p:cNvPr>
          <p:cNvSpPr txBox="1"/>
          <p:nvPr/>
        </p:nvSpPr>
        <p:spPr>
          <a:xfrm>
            <a:off x="2880760" y="4894500"/>
            <a:ext cx="1515980" cy="1618713"/>
          </a:xfrm>
          <a:prstGeom prst="rect">
            <a:avLst/>
          </a:prstGeom>
          <a:noFill/>
        </p:spPr>
        <p:txBody>
          <a:bodyPr wrap="square">
            <a:spAutoFit/>
          </a:bodyPr>
          <a:lstStyle/>
          <a:p>
            <a:pPr>
              <a:lnSpc>
                <a:spcPts val="1700"/>
              </a:lnSpc>
              <a:spcBef>
                <a:spcPct val="0"/>
              </a:spcBef>
              <a:buClrTx/>
              <a:buSzTx/>
              <a:buFontTx/>
              <a:buNone/>
            </a:pPr>
            <a:r>
              <a:rPr lang="en-US" altLang="zh-CN" sz="1600" b="1" u="sng" dirty="0"/>
              <a:t>5↙</a:t>
            </a:r>
            <a:endParaRPr lang="en-US" altLang="zh-CN" sz="1600" b="1" dirty="0"/>
          </a:p>
          <a:p>
            <a:pPr>
              <a:lnSpc>
                <a:spcPts val="1700"/>
              </a:lnSpc>
              <a:spcBef>
                <a:spcPct val="0"/>
              </a:spcBef>
              <a:buClrTx/>
              <a:buSzTx/>
              <a:buFontTx/>
              <a:buNone/>
            </a:pPr>
            <a:r>
              <a:rPr lang="en-US" altLang="zh-CN" sz="1600" b="1" dirty="0"/>
              <a:t>5</a:t>
            </a:r>
            <a:r>
              <a:rPr lang="zh-CN" altLang="en-US" sz="1600" b="1" dirty="0"/>
              <a:t>是素数</a:t>
            </a:r>
            <a:endParaRPr lang="zh-CN" altLang="en-US" sz="1600" b="1" u="sng" dirty="0"/>
          </a:p>
          <a:p>
            <a:pPr>
              <a:lnSpc>
                <a:spcPts val="1700"/>
              </a:lnSpc>
              <a:spcBef>
                <a:spcPct val="0"/>
              </a:spcBef>
              <a:buClrTx/>
              <a:buSzTx/>
              <a:buFontTx/>
              <a:buNone/>
            </a:pPr>
            <a:r>
              <a:rPr lang="en-US" altLang="zh-CN" sz="1600" b="1" u="sng" dirty="0"/>
              <a:t>6↙</a:t>
            </a:r>
            <a:endParaRPr lang="en-US" altLang="zh-CN" sz="1600" b="1" dirty="0"/>
          </a:p>
          <a:p>
            <a:pPr>
              <a:lnSpc>
                <a:spcPts val="1700"/>
              </a:lnSpc>
              <a:spcBef>
                <a:spcPct val="0"/>
              </a:spcBef>
              <a:buClrTx/>
              <a:buSzTx/>
              <a:buFontTx/>
              <a:buNone/>
            </a:pPr>
            <a:r>
              <a:rPr lang="en-US" altLang="zh-CN" sz="1600" b="1" dirty="0"/>
              <a:t>6</a:t>
            </a:r>
            <a:r>
              <a:rPr lang="zh-CN" altLang="en-US" sz="1600" b="1" dirty="0"/>
              <a:t>不是素数</a:t>
            </a:r>
            <a:endParaRPr lang="zh-CN" altLang="en-US" sz="1600" b="1" u="sng" dirty="0"/>
          </a:p>
          <a:p>
            <a:pPr>
              <a:lnSpc>
                <a:spcPts val="1700"/>
              </a:lnSpc>
              <a:spcBef>
                <a:spcPct val="0"/>
              </a:spcBef>
              <a:buClrTx/>
              <a:buSzTx/>
              <a:buFontTx/>
              <a:buNone/>
            </a:pPr>
            <a:r>
              <a:rPr lang="en-US" altLang="zh-CN" sz="1600" b="1" u="sng" dirty="0"/>
              <a:t>7↙</a:t>
            </a:r>
            <a:endParaRPr lang="en-US" altLang="zh-CN" sz="1600" b="1" dirty="0"/>
          </a:p>
          <a:p>
            <a:pPr>
              <a:lnSpc>
                <a:spcPts val="1700"/>
              </a:lnSpc>
              <a:spcBef>
                <a:spcPct val="0"/>
              </a:spcBef>
              <a:buClrTx/>
              <a:buSzTx/>
              <a:buFontTx/>
              <a:buNone/>
            </a:pPr>
            <a:r>
              <a:rPr lang="en-US" altLang="zh-CN" sz="1600" b="1" dirty="0"/>
              <a:t>7</a:t>
            </a:r>
            <a:r>
              <a:rPr lang="zh-CN" altLang="en-US" sz="1600" b="1" dirty="0"/>
              <a:t>是素数</a:t>
            </a:r>
            <a:endParaRPr lang="zh-CN" altLang="en-US" sz="1600" b="1" u="sng" dirty="0"/>
          </a:p>
          <a:p>
            <a:pPr>
              <a:lnSpc>
                <a:spcPts val="1700"/>
              </a:lnSpc>
              <a:spcBef>
                <a:spcPct val="0"/>
              </a:spcBef>
              <a:buClrTx/>
              <a:buSzTx/>
              <a:buFontTx/>
              <a:buNone/>
            </a:pPr>
            <a:r>
              <a:rPr lang="en-US" altLang="zh-CN" sz="1600" b="1" u="sng" dirty="0"/>
              <a:t>0↙</a:t>
            </a:r>
            <a:r>
              <a:rPr lang="en-US" altLang="zh-CN" sz="1600" dirty="0"/>
              <a:t> </a:t>
            </a:r>
          </a:p>
        </p:txBody>
      </p:sp>
      <p:grpSp>
        <p:nvGrpSpPr>
          <p:cNvPr id="25" name="组合 24">
            <a:extLst>
              <a:ext uri="{FF2B5EF4-FFF2-40B4-BE49-F238E27FC236}">
                <a16:creationId xmlns:a16="http://schemas.microsoft.com/office/drawing/2014/main" id="{104D3D42-7F65-A63B-A4ED-7F6C8E58E135}"/>
              </a:ext>
            </a:extLst>
          </p:cNvPr>
          <p:cNvGrpSpPr/>
          <p:nvPr/>
        </p:nvGrpSpPr>
        <p:grpSpPr>
          <a:xfrm>
            <a:off x="4282841" y="4894500"/>
            <a:ext cx="7349959" cy="1062356"/>
            <a:chOff x="3084649" y="4890723"/>
            <a:chExt cx="7349959" cy="1062356"/>
          </a:xfrm>
        </p:grpSpPr>
        <p:sp>
          <p:nvSpPr>
            <p:cNvPr id="26" name="core goal bar">
              <a:extLst>
                <a:ext uri="{FF2B5EF4-FFF2-40B4-BE49-F238E27FC236}">
                  <a16:creationId xmlns:a16="http://schemas.microsoft.com/office/drawing/2014/main" id="{F3FE7A34-2554-81D0-0D60-DAF68D37A925}"/>
                </a:ext>
              </a:extLst>
            </p:cNvPr>
            <p:cNvSpPr/>
            <p:nvPr/>
          </p:nvSpPr>
          <p:spPr>
            <a:xfrm>
              <a:off x="3244752" y="5219111"/>
              <a:ext cx="718985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7" name="组合 26">
              <a:extLst>
                <a:ext uri="{FF2B5EF4-FFF2-40B4-BE49-F238E27FC236}">
                  <a16:creationId xmlns:a16="http://schemas.microsoft.com/office/drawing/2014/main" id="{A3DE02AD-F9F9-D378-2318-2668319DEFED}"/>
                </a:ext>
              </a:extLst>
            </p:cNvPr>
            <p:cNvGrpSpPr/>
            <p:nvPr/>
          </p:nvGrpSpPr>
          <p:grpSpPr>
            <a:xfrm>
              <a:off x="3084649" y="4890723"/>
              <a:ext cx="1004899" cy="969673"/>
              <a:chOff x="2265918" y="5437179"/>
              <a:chExt cx="599478" cy="578464"/>
            </a:xfrm>
          </p:grpSpPr>
          <p:sp>
            <p:nvSpPr>
              <p:cNvPr id="29" name="椭圆 28">
                <a:extLst>
                  <a:ext uri="{FF2B5EF4-FFF2-40B4-BE49-F238E27FC236}">
                    <a16:creationId xmlns:a16="http://schemas.microsoft.com/office/drawing/2014/main" id="{8C768C08-DBD4-9377-0A81-D6750365606C}"/>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0" name="图形 29">
                <a:extLst>
                  <a:ext uri="{FF2B5EF4-FFF2-40B4-BE49-F238E27FC236}">
                    <a16:creationId xmlns:a16="http://schemas.microsoft.com/office/drawing/2014/main" id="{EDDCA0AA-7B9F-72F6-C5FB-ED82888D7D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890438">
                <a:off x="2265918" y="5437179"/>
                <a:ext cx="599478" cy="578464"/>
              </a:xfrm>
              <a:prstGeom prst="rect">
                <a:avLst/>
              </a:prstGeom>
            </p:spPr>
          </p:pic>
        </p:grpSp>
        <p:sp>
          <p:nvSpPr>
            <p:cNvPr id="28" name="文本框 27">
              <a:extLst>
                <a:ext uri="{FF2B5EF4-FFF2-40B4-BE49-F238E27FC236}">
                  <a16:creationId xmlns:a16="http://schemas.microsoft.com/office/drawing/2014/main" id="{58A17E3B-9FDB-8AC7-4555-DAF0C8F23ED4}"/>
                </a:ext>
              </a:extLst>
            </p:cNvPr>
            <p:cNvSpPr txBox="1"/>
            <p:nvPr/>
          </p:nvSpPr>
          <p:spPr>
            <a:xfrm>
              <a:off x="4156816" y="5280355"/>
              <a:ext cx="6097190" cy="646331"/>
            </a:xfrm>
            <a:prstGeom prst="rect">
              <a:avLst/>
            </a:prstGeom>
            <a:noFill/>
          </p:spPr>
          <p:txBody>
            <a:bodyPr wrap="square">
              <a:spAutoFit/>
            </a:bodyPr>
            <a:lstStyle/>
            <a:p>
              <a:pPr>
                <a:spcBef>
                  <a:spcPct val="0"/>
                </a:spcBef>
                <a:buClr>
                  <a:srgbClr val="FF0000"/>
                </a:buClr>
                <a:buSzTx/>
              </a:pPr>
              <a:r>
                <a:rPr lang="zh-CN" altLang="en-US" sz="1800" dirty="0">
                  <a:latin typeface="楷体_GB2312" pitchFamily="49" charset="-122"/>
                  <a:ea typeface="楷体_GB2312" pitchFamily="49" charset="-122"/>
                </a:rPr>
                <a:t>既然</a:t>
              </a:r>
              <a:r>
                <a:rPr lang="en-US" altLang="zh-CN" sz="1800" dirty="0">
                  <a:latin typeface="楷体_GB2312" pitchFamily="49" charset="-122"/>
                  <a:ea typeface="楷体_GB2312" pitchFamily="49" charset="-122"/>
                </a:rPr>
                <a:t>break</a:t>
              </a:r>
              <a:r>
                <a:rPr lang="zh-CN" altLang="en-US" sz="1800" dirty="0">
                  <a:latin typeface="楷体_GB2312" pitchFamily="49" charset="-122"/>
                  <a:ea typeface="楷体_GB2312" pitchFamily="49" charset="-122"/>
                </a:rPr>
                <a:t>语句用来中断循环，它一定要用在循环体或</a:t>
              </a:r>
              <a:r>
                <a:rPr lang="en-US" altLang="zh-CN" sz="1800" dirty="0" err="1">
                  <a:latin typeface="楷体_GB2312" pitchFamily="49" charset="-122"/>
                  <a:ea typeface="楷体_GB2312" pitchFamily="49" charset="-122"/>
                </a:rPr>
                <a:t>swtich</a:t>
              </a:r>
              <a:r>
                <a:rPr lang="en-US" altLang="zh-CN" sz="1800" dirty="0">
                  <a:latin typeface="楷体_GB2312" pitchFamily="49" charset="-122"/>
                  <a:ea typeface="楷体_GB2312" pitchFamily="49" charset="-122"/>
                </a:rPr>
                <a:t>...case</a:t>
              </a:r>
              <a:r>
                <a:rPr lang="zh-CN" altLang="en-US" sz="1800" dirty="0">
                  <a:latin typeface="楷体_GB2312" pitchFamily="49" charset="-122"/>
                  <a:ea typeface="楷体_GB2312" pitchFamily="49" charset="-122"/>
                </a:rPr>
                <a:t>体中，用在其它地方就会出错。 </a:t>
              </a:r>
            </a:p>
          </p:txBody>
        </p:sp>
      </p:grpSp>
    </p:spTree>
    <p:extLst>
      <p:ext uri="{BB962C8B-B14F-4D97-AF65-F5344CB8AC3E}">
        <p14:creationId xmlns:p14="http://schemas.microsoft.com/office/powerpoint/2010/main" val="69102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D7B31-4076-F1C3-028F-E7D3294F573F}"/>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5F832E10-8CFB-D1C1-2D09-BAF05EFD35C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continue</a:t>
            </a:r>
            <a:endParaRPr lang="zh-CN" altLang="en-US" sz="3200" b="1" dirty="0">
              <a:latin typeface="微软雅黑" panose="020B0503020204020204" pitchFamily="34" charset="-122"/>
              <a:ea typeface="微软雅黑" panose="020B0503020204020204" pitchFamily="34" charset="-122"/>
              <a:cs typeface="+mj-cs"/>
            </a:endParaRPr>
          </a:p>
        </p:txBody>
      </p:sp>
      <p:sp>
        <p:nvSpPr>
          <p:cNvPr id="4" name="Rectangle 4">
            <a:extLst>
              <a:ext uri="{FF2B5EF4-FFF2-40B4-BE49-F238E27FC236}">
                <a16:creationId xmlns:a16="http://schemas.microsoft.com/office/drawing/2014/main" id="{AF189C99-D50A-B45A-CCE8-C7FABD9ED3A5}"/>
              </a:ext>
            </a:extLst>
          </p:cNvPr>
          <p:cNvSpPr>
            <a:spLocks noChangeArrowheads="1"/>
          </p:cNvSpPr>
          <p:nvPr/>
        </p:nvSpPr>
        <p:spPr bwMode="auto">
          <a:xfrm>
            <a:off x="0" y="2514600"/>
            <a:ext cx="9144000" cy="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13" name="Rectangle 9">
            <a:extLst>
              <a:ext uri="{FF2B5EF4-FFF2-40B4-BE49-F238E27FC236}">
                <a16:creationId xmlns:a16="http://schemas.microsoft.com/office/drawing/2014/main" id="{0D59D371-E210-D08E-73F6-28AE1A793D93}"/>
              </a:ext>
            </a:extLst>
          </p:cNvPr>
          <p:cNvSpPr>
            <a:spLocks noChangeArrowheads="1"/>
          </p:cNvSpPr>
          <p:nvPr/>
        </p:nvSpPr>
        <p:spPr bwMode="auto">
          <a:xfrm>
            <a:off x="539750" y="5984875"/>
            <a:ext cx="7416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82800" rIns="0" bIns="82800" anchor="ct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lvl="4">
              <a:spcBef>
                <a:spcPct val="0"/>
              </a:spcBef>
              <a:buClr>
                <a:srgbClr val="FF0000"/>
              </a:buClr>
              <a:buSzTx/>
              <a:buFont typeface="Wingdings" panose="05000000000000000000" pitchFamily="2" charset="2"/>
              <a:buChar char="Ø"/>
            </a:pPr>
            <a:endParaRPr lang="zh-CN" altLang="zh-CN" sz="1800"/>
          </a:p>
        </p:txBody>
      </p:sp>
      <p:sp>
        <p:nvSpPr>
          <p:cNvPr id="15" name="Rectangle 11">
            <a:extLst>
              <a:ext uri="{FF2B5EF4-FFF2-40B4-BE49-F238E27FC236}">
                <a16:creationId xmlns:a16="http://schemas.microsoft.com/office/drawing/2014/main" id="{0642258E-B84C-05AA-D619-45B4CF34A349}"/>
              </a:ext>
            </a:extLst>
          </p:cNvPr>
          <p:cNvSpPr>
            <a:spLocks noChangeArrowheads="1"/>
          </p:cNvSpPr>
          <p:nvPr/>
        </p:nvSpPr>
        <p:spPr bwMode="auto">
          <a:xfrm>
            <a:off x="708489" y="2210290"/>
            <a:ext cx="83883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b="1">
                <a:solidFill>
                  <a:srgbClr val="009900"/>
                </a:solidFill>
              </a:rPr>
              <a:t>【</a:t>
            </a:r>
            <a:r>
              <a:rPr lang="zh-CN" altLang="en-US" sz="1800" b="1">
                <a:solidFill>
                  <a:srgbClr val="009900"/>
                </a:solidFill>
              </a:rPr>
              <a:t>例</a:t>
            </a:r>
            <a:r>
              <a:rPr lang="en-US" altLang="zh-CN" sz="1800" b="1">
                <a:solidFill>
                  <a:srgbClr val="009900"/>
                </a:solidFill>
              </a:rPr>
              <a:t>】</a:t>
            </a:r>
            <a:r>
              <a:rPr lang="zh-CN" altLang="en-US" sz="1800" b="1"/>
              <a:t>使用</a:t>
            </a:r>
            <a:r>
              <a:rPr lang="en-US" altLang="zh-CN" sz="1800" b="1"/>
              <a:t>continue</a:t>
            </a:r>
            <a:r>
              <a:rPr lang="zh-CN" altLang="en-US" sz="1800" b="1"/>
              <a:t>改写</a:t>
            </a:r>
            <a:r>
              <a:rPr lang="zh-CN" altLang="en-US" sz="1800"/>
              <a:t>判断素数的程序</a:t>
            </a:r>
            <a:r>
              <a:rPr lang="en-US" altLang="zh-CN" sz="1800"/>
              <a:t>:</a:t>
            </a:r>
          </a:p>
        </p:txBody>
      </p:sp>
      <p:graphicFrame>
        <p:nvGraphicFramePr>
          <p:cNvPr id="18" name="表格占位符 74761">
            <a:extLst>
              <a:ext uri="{FF2B5EF4-FFF2-40B4-BE49-F238E27FC236}">
                <a16:creationId xmlns:a16="http://schemas.microsoft.com/office/drawing/2014/main" id="{93E620F3-EEFF-2A58-82FC-A5F100C7324D}"/>
              </a:ext>
            </a:extLst>
          </p:cNvPr>
          <p:cNvGraphicFramePr>
            <a:graphicFrameLocks/>
          </p:cNvGraphicFramePr>
          <p:nvPr>
            <p:extLst>
              <p:ext uri="{D42A27DB-BD31-4B8C-83A1-F6EECF244321}">
                <p14:modId xmlns:p14="http://schemas.microsoft.com/office/powerpoint/2010/main" val="635748899"/>
              </p:ext>
            </p:extLst>
          </p:nvPr>
        </p:nvGraphicFramePr>
        <p:xfrm>
          <a:off x="995826" y="2678603"/>
          <a:ext cx="6696075" cy="3579812"/>
        </p:xfrm>
        <a:graphic>
          <a:graphicData uri="http://schemas.openxmlformats.org/drawingml/2006/table">
            <a:tbl>
              <a:tblPr/>
              <a:tblGrid>
                <a:gridCol w="666750">
                  <a:extLst>
                    <a:ext uri="{9D8B030D-6E8A-4147-A177-3AD203B41FA5}">
                      <a16:colId xmlns:a16="http://schemas.microsoft.com/office/drawing/2014/main" val="20000"/>
                    </a:ext>
                  </a:extLst>
                </a:gridCol>
                <a:gridCol w="6029325">
                  <a:extLst>
                    <a:ext uri="{9D8B030D-6E8A-4147-A177-3AD203B41FA5}">
                      <a16:colId xmlns:a16="http://schemas.microsoft.com/office/drawing/2014/main" val="20001"/>
                    </a:ext>
                  </a:extLst>
                </a:gridCol>
              </a:tblGrid>
              <a:tr h="3579812">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endPar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while(1)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if(n&lt;=1)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break;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=2;i&lt;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break;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&gt;=n ?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&lt;&lt;n&lt;&lt;"</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是素数</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  :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&lt;&lt;n&lt;&lt;"</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不是素数</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180000" marR="162000" marT="82800" marB="82800"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19" name="Group 41">
            <a:extLst>
              <a:ext uri="{FF2B5EF4-FFF2-40B4-BE49-F238E27FC236}">
                <a16:creationId xmlns:a16="http://schemas.microsoft.com/office/drawing/2014/main" id="{89E91863-7619-CFB5-F9F1-C315281FB11F}"/>
              </a:ext>
            </a:extLst>
          </p:cNvPr>
          <p:cNvGrpSpPr>
            <a:grpSpLocks/>
          </p:cNvGrpSpPr>
          <p:nvPr/>
        </p:nvGrpSpPr>
        <p:grpSpPr bwMode="auto">
          <a:xfrm>
            <a:off x="3408826" y="3578715"/>
            <a:ext cx="2482850" cy="1619250"/>
            <a:chOff x="2064" y="2546"/>
            <a:chExt cx="1564" cy="1020"/>
          </a:xfrm>
        </p:grpSpPr>
        <p:sp>
          <p:nvSpPr>
            <p:cNvPr id="20" name="AutoShape 28">
              <a:extLst>
                <a:ext uri="{FF2B5EF4-FFF2-40B4-BE49-F238E27FC236}">
                  <a16:creationId xmlns:a16="http://schemas.microsoft.com/office/drawing/2014/main" id="{2A86474D-D1CC-5ACB-F1AD-3287C8733453}"/>
                </a:ext>
              </a:extLst>
            </p:cNvPr>
            <p:cNvSpPr>
              <a:spLocks noChangeArrowheads="1"/>
            </p:cNvSpPr>
            <p:nvPr/>
          </p:nvSpPr>
          <p:spPr bwMode="auto">
            <a:xfrm>
              <a:off x="2064" y="3430"/>
              <a:ext cx="363" cy="136"/>
            </a:xfrm>
            <a:prstGeom prst="wedgeRectCallout">
              <a:avLst>
                <a:gd name="adj1" fmla="val 197106"/>
                <a:gd name="adj2" fmla="val -472796"/>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endParaRPr lang="zh-CN" altLang="zh-CN" sz="1800"/>
            </a:p>
          </p:txBody>
        </p:sp>
        <p:sp>
          <p:nvSpPr>
            <p:cNvPr id="21" name="Rectangle 40">
              <a:extLst>
                <a:ext uri="{FF2B5EF4-FFF2-40B4-BE49-F238E27FC236}">
                  <a16:creationId xmlns:a16="http://schemas.microsoft.com/office/drawing/2014/main" id="{39E44E1A-3C7C-900F-27D4-4DEFA43CA53D}"/>
                </a:ext>
              </a:extLst>
            </p:cNvPr>
            <p:cNvSpPr>
              <a:spLocks noChangeArrowheads="1"/>
            </p:cNvSpPr>
            <p:nvPr/>
          </p:nvSpPr>
          <p:spPr bwMode="auto">
            <a:xfrm>
              <a:off x="2812" y="2546"/>
              <a:ext cx="816"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82800" rIns="162000" bIns="82800" anchor="ctr">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800" b="1" dirty="0">
                  <a:solidFill>
                    <a:srgbClr val="FF0000"/>
                  </a:solidFill>
                </a:rPr>
                <a:t>continue</a:t>
              </a:r>
              <a:endParaRPr lang="en-US" altLang="zh-CN" sz="1800" dirty="0">
                <a:solidFill>
                  <a:srgbClr val="FF0000"/>
                </a:solidFill>
              </a:endParaRPr>
            </a:p>
          </p:txBody>
        </p:sp>
      </p:grpSp>
      <p:sp>
        <p:nvSpPr>
          <p:cNvPr id="23" name="矩形: 圆角 22">
            <a:extLst>
              <a:ext uri="{FF2B5EF4-FFF2-40B4-BE49-F238E27FC236}">
                <a16:creationId xmlns:a16="http://schemas.microsoft.com/office/drawing/2014/main" id="{370AB3E1-4BF3-8DEE-4179-9ADD21565F6B}"/>
              </a:ext>
            </a:extLst>
          </p:cNvPr>
          <p:cNvSpPr/>
          <p:nvPr/>
        </p:nvSpPr>
        <p:spPr>
          <a:xfrm>
            <a:off x="1033037" y="1594439"/>
            <a:ext cx="9272696" cy="63152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a:extLst>
              <a:ext uri="{FF2B5EF4-FFF2-40B4-BE49-F238E27FC236}">
                <a16:creationId xmlns:a16="http://schemas.microsoft.com/office/drawing/2014/main" id="{7ECE0221-E5D9-6F44-C3AF-475AD673EE8A}"/>
              </a:ext>
            </a:extLst>
          </p:cNvPr>
          <p:cNvSpPr/>
          <p:nvPr/>
        </p:nvSpPr>
        <p:spPr>
          <a:xfrm>
            <a:off x="708489" y="1083234"/>
            <a:ext cx="2449239"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D0648431-73C9-D163-328F-440DE0FC9FF2}"/>
              </a:ext>
            </a:extLst>
          </p:cNvPr>
          <p:cNvSpPr txBox="1"/>
          <p:nvPr/>
        </p:nvSpPr>
        <p:spPr>
          <a:xfrm>
            <a:off x="708489" y="770035"/>
            <a:ext cx="4948491"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en-US" altLang="zh-CN" sz="3200" b="1" dirty="0">
                <a:solidFill>
                  <a:srgbClr val="000000"/>
                </a:solidFill>
                <a:latin typeface="ui-sans-serif"/>
              </a:rPr>
              <a:t>continue</a:t>
            </a:r>
            <a:r>
              <a:rPr lang="zh-CN" altLang="en-US" sz="3200" b="1" dirty="0">
                <a:solidFill>
                  <a:srgbClr val="000000"/>
                </a:solidFill>
                <a:latin typeface="ui-sans-serif"/>
              </a:rPr>
              <a:t>语句</a:t>
            </a:r>
            <a:endParaRPr lang="en-US" altLang="zh-CN" sz="3200" b="1" dirty="0">
              <a:solidFill>
                <a:srgbClr val="000000"/>
              </a:solidFill>
              <a:effectLst/>
              <a:latin typeface="ui-sans-serif"/>
            </a:endParaRPr>
          </a:p>
        </p:txBody>
      </p:sp>
      <p:sp>
        <p:nvSpPr>
          <p:cNvPr id="26" name="文本框 25">
            <a:extLst>
              <a:ext uri="{FF2B5EF4-FFF2-40B4-BE49-F238E27FC236}">
                <a16:creationId xmlns:a16="http://schemas.microsoft.com/office/drawing/2014/main" id="{340EB5CB-5AE2-29D0-E345-E5D25447F5A2}"/>
              </a:ext>
            </a:extLst>
          </p:cNvPr>
          <p:cNvSpPr txBox="1"/>
          <p:nvPr/>
        </p:nvSpPr>
        <p:spPr>
          <a:xfrm>
            <a:off x="1033037" y="1594439"/>
            <a:ext cx="9144000" cy="646331"/>
          </a:xfrm>
          <a:prstGeom prst="rect">
            <a:avLst/>
          </a:prstGeom>
          <a:noFill/>
        </p:spPr>
        <p:txBody>
          <a:bodyPr wrap="square">
            <a:spAutoFit/>
          </a:bodyPr>
          <a:lstStyle/>
          <a:p>
            <a:pPr>
              <a:lnSpc>
                <a:spcPct val="100000"/>
              </a:lnSpc>
            </a:pPr>
            <a:r>
              <a:rPr lang="en-US" altLang="zh-CN" dirty="0"/>
              <a:t>continue</a:t>
            </a:r>
            <a:r>
              <a:rPr lang="zh-CN" altLang="en-US" dirty="0"/>
              <a:t>语句只能用在循环语句的循环体内。</a:t>
            </a:r>
            <a:r>
              <a:rPr lang="zh-CN" altLang="zh-CN" b="1" dirty="0"/>
              <a:t>不是跳出循环！</a:t>
            </a:r>
            <a:r>
              <a:rPr lang="zh-CN" altLang="zh-CN" dirty="0"/>
              <a:t> 仅仅跳过本次循环剩下语句，直接进入下一轮条件判断。</a:t>
            </a:r>
            <a:endParaRPr lang="zh-CN" altLang="en-US" dirty="0"/>
          </a:p>
        </p:txBody>
      </p:sp>
      <p:sp>
        <p:nvSpPr>
          <p:cNvPr id="27" name="AutoShape 42">
            <a:extLst>
              <a:ext uri="{FF2B5EF4-FFF2-40B4-BE49-F238E27FC236}">
                <a16:creationId xmlns:a16="http://schemas.microsoft.com/office/drawing/2014/main" id="{63CC8877-6A47-B737-A005-8658F1A3B208}"/>
              </a:ext>
            </a:extLst>
          </p:cNvPr>
          <p:cNvSpPr>
            <a:spLocks noChangeArrowheads="1"/>
          </p:cNvSpPr>
          <p:nvPr/>
        </p:nvSpPr>
        <p:spPr bwMode="auto">
          <a:xfrm>
            <a:off x="7051821" y="2973878"/>
            <a:ext cx="3924300" cy="2089150"/>
          </a:xfrm>
          <a:prstGeom prst="cloudCallout">
            <a:avLst>
              <a:gd name="adj1" fmla="val -102870"/>
              <a:gd name="adj2" fmla="val 5014"/>
            </a:avLst>
          </a:prstGeom>
          <a:solidFill>
            <a:schemeClr val="accent1">
              <a:lumMod val="20000"/>
              <a:lumOff val="80000"/>
            </a:schemeClr>
          </a:solidFill>
          <a:ln w="9525">
            <a:solidFill>
              <a:schemeClr val="bg1"/>
            </a:solidFill>
            <a:round/>
            <a:headEnd/>
            <a:tailEnd/>
          </a:ln>
          <a:effectLst>
            <a:outerShdw dist="35921" dir="2700000" algn="ctr" rotWithShape="0">
              <a:schemeClr val="bg2"/>
            </a:outerShdw>
          </a:effectLst>
        </p:spPr>
        <p:txBody>
          <a:bodyPr lIns="180000" tIns="82800" rIns="162000" bIns="82800" anchor="ct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solidFill>
                  <a:schemeClr val="accent1"/>
                </a:solidFill>
              </a:rPr>
              <a:t>当不是素数，直接跳到第</a:t>
            </a:r>
            <a:r>
              <a:rPr lang="en-US" altLang="zh-CN" sz="1800" b="1" dirty="0">
                <a:solidFill>
                  <a:schemeClr val="accent1"/>
                </a:solidFill>
              </a:rPr>
              <a:t>15</a:t>
            </a:r>
            <a:r>
              <a:rPr lang="zh-CN" altLang="en-US" sz="1800" b="1" dirty="0">
                <a:solidFill>
                  <a:schemeClr val="accent1"/>
                </a:solidFill>
              </a:rPr>
              <a:t>行继续执行。 程序结果错误。 </a:t>
            </a:r>
          </a:p>
        </p:txBody>
      </p:sp>
    </p:spTree>
    <p:extLst>
      <p:ext uri="{BB962C8B-B14F-4D97-AF65-F5344CB8AC3E}">
        <p14:creationId xmlns:p14="http://schemas.microsoft.com/office/powerpoint/2010/main" val="210948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endCondLst>
                                    <p:cond delay="0"/>
                                  </p:endCondLst>
                                  <p:childTnLst>
                                    <p:set>
                                      <p:cBhvr>
                                        <p:cTn id="6" dur="1" fill="hold">
                                          <p:stCondLst>
                                            <p:cond delay="0"/>
                                          </p:stCondLst>
                                        </p:cTn>
                                        <p:tgtEl>
                                          <p:spTgt spid="13"/>
                                        </p:tgtEl>
                                        <p:attrNameLst>
                                          <p:attrName>style.visibility</p:attrName>
                                        </p:attrNameLst>
                                      </p:cBhvr>
                                      <p:to>
                                        <p:strVal val="visible"/>
                                      </p:to>
                                    </p:set>
                                    <p:animEffect transition="in" filter="slide(fromBottom)">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strVal val="#ppt_w*0.70"/>
                                          </p:val>
                                        </p:tav>
                                        <p:tav tm="100000">
                                          <p:val>
                                            <p:strVal val="#ppt_w"/>
                                          </p:val>
                                        </p:tav>
                                      </p:tavLst>
                                    </p:anim>
                                    <p:anim calcmode="lin" valueType="num">
                                      <p:cBhvr>
                                        <p:cTn id="18" dur="1000" fill="hold"/>
                                        <p:tgtEl>
                                          <p:spTgt spid="18"/>
                                        </p:tgtEl>
                                        <p:attrNameLst>
                                          <p:attrName>ppt_h</p:attrName>
                                        </p:attrNameLst>
                                      </p:cBhvr>
                                      <p:tavLst>
                                        <p:tav tm="0">
                                          <p:val>
                                            <p:strVal val="#ppt_h"/>
                                          </p:val>
                                        </p:tav>
                                        <p:tav tm="100000">
                                          <p:val>
                                            <p:strVal val="#ppt_h"/>
                                          </p:val>
                                        </p:tav>
                                      </p:tavLst>
                                    </p:anim>
                                    <p:animEffect transition="in" filter="fade">
                                      <p:cBhvr>
                                        <p:cTn id="19" dur="10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slide(fromBottom)">
                                      <p:cBhvr>
                                        <p:cTn id="30" dur="500"/>
                                        <p:tgtEl>
                                          <p:spTgt spid="27"/>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2924-A8CC-3E12-8342-2E0A0925C099}"/>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DE423A0F-DD86-31C5-3669-64BA18DFC58F}"/>
              </a:ext>
            </a:extLst>
          </p:cNvPr>
          <p:cNvSpPr txBox="1"/>
          <p:nvPr/>
        </p:nvSpPr>
        <p:spPr>
          <a:xfrm>
            <a:off x="900848" y="121514"/>
            <a:ext cx="10560350" cy="584775"/>
          </a:xfrm>
          <a:prstGeom prst="rect">
            <a:avLst/>
          </a:prstGeom>
          <a:noFill/>
        </p:spPr>
        <p:txBody>
          <a:bodyPr wrap="square">
            <a:spAutoFit/>
          </a:bodyPr>
          <a:lstStyle/>
          <a:p>
            <a:r>
              <a:rPr lang="en-US" altLang="zh-CN" sz="3200" b="1" dirty="0" err="1">
                <a:latin typeface="微软雅黑" panose="020B0503020204020204" pitchFamily="34" charset="-122"/>
                <a:ea typeface="微软雅黑" panose="020B0503020204020204" pitchFamily="34" charset="-122"/>
                <a:cs typeface="+mj-cs"/>
              </a:rPr>
              <a:t>goto</a:t>
            </a:r>
            <a:r>
              <a:rPr lang="en-US" altLang="zh-CN" sz="3200" b="1" dirty="0">
                <a:latin typeface="微软雅黑" panose="020B0503020204020204" pitchFamily="34" charset="-122"/>
                <a:ea typeface="微软雅黑" panose="020B0503020204020204" pitchFamily="34" charset="-122"/>
                <a:cs typeface="+mj-cs"/>
              </a:rPr>
              <a:t> </a:t>
            </a:r>
            <a:r>
              <a:rPr lang="zh-CN" altLang="en-US" sz="3200" b="1" dirty="0">
                <a:latin typeface="微软雅黑" panose="020B0503020204020204" pitchFamily="34" charset="-122"/>
                <a:ea typeface="微软雅黑" panose="020B0503020204020204" pitchFamily="34" charset="-122"/>
                <a:cs typeface="+mj-cs"/>
              </a:rPr>
              <a:t>语句</a:t>
            </a:r>
          </a:p>
        </p:txBody>
      </p:sp>
      <p:sp>
        <p:nvSpPr>
          <p:cNvPr id="9" name="矩形: 圆角 8">
            <a:extLst>
              <a:ext uri="{FF2B5EF4-FFF2-40B4-BE49-F238E27FC236}">
                <a16:creationId xmlns:a16="http://schemas.microsoft.com/office/drawing/2014/main" id="{AE92C3AE-EA62-C98F-1E0E-243C270938DB}"/>
              </a:ext>
            </a:extLst>
          </p:cNvPr>
          <p:cNvSpPr/>
          <p:nvPr/>
        </p:nvSpPr>
        <p:spPr>
          <a:xfrm>
            <a:off x="708489" y="1083234"/>
            <a:ext cx="2449239"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6EE97325-E46E-4498-7269-020439FE8C69}"/>
              </a:ext>
            </a:extLst>
          </p:cNvPr>
          <p:cNvSpPr txBox="1"/>
          <p:nvPr/>
        </p:nvSpPr>
        <p:spPr>
          <a:xfrm>
            <a:off x="708489" y="770035"/>
            <a:ext cx="4948491" cy="605615"/>
          </a:xfrm>
          <a:prstGeom prst="rect">
            <a:avLst/>
          </a:prstGeom>
          <a:noFill/>
        </p:spPr>
        <p:txBody>
          <a:bodyPr wrap="square">
            <a:spAutoFit/>
          </a:bodyPr>
          <a:lstStyle/>
          <a:p>
            <a:pPr marL="0" marR="0" algn="l">
              <a:lnSpc>
                <a:spcPts val="1800"/>
              </a:lnSpc>
              <a:buNone/>
            </a:pPr>
            <a:br>
              <a:rPr lang="en-US" altLang="zh-CN" sz="3200" b="1" dirty="0">
                <a:solidFill>
                  <a:srgbClr val="000000"/>
                </a:solidFill>
                <a:latin typeface="ui-sans-serif"/>
              </a:rPr>
            </a:br>
            <a:r>
              <a:rPr lang="en-US" altLang="zh-CN" sz="3200" b="1" dirty="0" err="1">
                <a:solidFill>
                  <a:srgbClr val="000000"/>
                </a:solidFill>
                <a:latin typeface="ui-sans-serif"/>
              </a:rPr>
              <a:t>goto</a:t>
            </a:r>
            <a:r>
              <a:rPr lang="zh-CN" altLang="en-US" sz="3200" b="1" dirty="0">
                <a:solidFill>
                  <a:srgbClr val="000000"/>
                </a:solidFill>
                <a:latin typeface="ui-sans-serif"/>
              </a:rPr>
              <a:t>语句</a:t>
            </a:r>
            <a:endParaRPr lang="en-US" altLang="zh-CN" sz="3200" b="1" dirty="0">
              <a:solidFill>
                <a:srgbClr val="000000"/>
              </a:solidFill>
              <a:effectLst/>
              <a:latin typeface="ui-sans-serif"/>
            </a:endParaRPr>
          </a:p>
        </p:txBody>
      </p:sp>
      <p:sp>
        <p:nvSpPr>
          <p:cNvPr id="7" name="文本框 6">
            <a:extLst>
              <a:ext uri="{FF2B5EF4-FFF2-40B4-BE49-F238E27FC236}">
                <a16:creationId xmlns:a16="http://schemas.microsoft.com/office/drawing/2014/main" id="{85C33748-8D3D-0BE6-6CE7-F5E022A64497}"/>
              </a:ext>
            </a:extLst>
          </p:cNvPr>
          <p:cNvSpPr txBox="1"/>
          <p:nvPr/>
        </p:nvSpPr>
        <p:spPr>
          <a:xfrm>
            <a:off x="2240280" y="1054016"/>
            <a:ext cx="3048000" cy="369332"/>
          </a:xfrm>
          <a:prstGeom prst="rect">
            <a:avLst/>
          </a:prstGeom>
          <a:noFill/>
        </p:spPr>
        <p:txBody>
          <a:bodyPr wrap="square">
            <a:spAutoFit/>
          </a:bodyPr>
          <a:lstStyle/>
          <a:p>
            <a:r>
              <a:rPr lang="zh-CN" altLang="zh-CN" dirty="0"/>
              <a:t>（了解，现代 C++ 不推荐）</a:t>
            </a:r>
            <a:endParaRPr lang="zh-CN" altLang="en-US" dirty="0"/>
          </a:p>
        </p:txBody>
      </p:sp>
      <p:sp>
        <p:nvSpPr>
          <p:cNvPr id="16" name="矩形: 圆角 15">
            <a:extLst>
              <a:ext uri="{FF2B5EF4-FFF2-40B4-BE49-F238E27FC236}">
                <a16:creationId xmlns:a16="http://schemas.microsoft.com/office/drawing/2014/main" id="{92B70DBA-F29D-3B98-2EE2-387FEA183CDD}"/>
              </a:ext>
            </a:extLst>
          </p:cNvPr>
          <p:cNvSpPr/>
          <p:nvPr/>
        </p:nvSpPr>
        <p:spPr>
          <a:xfrm>
            <a:off x="838199" y="1882140"/>
            <a:ext cx="1402081" cy="114706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771E966-AFF1-2487-3B05-8496ABE143C4}"/>
              </a:ext>
            </a:extLst>
          </p:cNvPr>
          <p:cNvSpPr txBox="1"/>
          <p:nvPr/>
        </p:nvSpPr>
        <p:spPr>
          <a:xfrm>
            <a:off x="1036320" y="2024745"/>
            <a:ext cx="1524000" cy="923330"/>
          </a:xfrm>
          <a:prstGeom prst="rect">
            <a:avLst/>
          </a:prstGeom>
          <a:noFill/>
        </p:spPr>
        <p:txBody>
          <a:bodyPr wrap="square">
            <a:spAutoFit/>
          </a:bodyPr>
          <a:lstStyle/>
          <a:p>
            <a:pPr>
              <a:buNone/>
            </a:pPr>
            <a:r>
              <a:rPr lang="zh-CN" altLang="zh-CN" dirty="0">
                <a:effectLst/>
                <a:latin typeface="Times New Roman" panose="02020603050405020304" pitchFamily="18" charset="0"/>
                <a:cs typeface="Times New Roman" panose="02020603050405020304" pitchFamily="18" charset="0"/>
              </a:rPr>
              <a:t>label:</a:t>
            </a:r>
          </a:p>
          <a:p>
            <a:pPr>
              <a:buNone/>
            </a:pPr>
            <a:r>
              <a:rPr lang="zh-CN" altLang="zh-CN" dirty="0">
                <a:effectLst/>
                <a:latin typeface="Times New Roman" panose="02020603050405020304" pitchFamily="18" charset="0"/>
                <a:cs typeface="Times New Roman" panose="02020603050405020304" pitchFamily="18" charset="0"/>
              </a:rPr>
              <a:t>    语句;</a:t>
            </a:r>
          </a:p>
          <a:p>
            <a:pPr>
              <a:buNone/>
            </a:pPr>
            <a:r>
              <a:rPr lang="zh-CN" altLang="zh-CN" dirty="0">
                <a:effectLst/>
                <a:latin typeface="Times New Roman" panose="02020603050405020304" pitchFamily="18" charset="0"/>
                <a:cs typeface="Times New Roman" panose="02020603050405020304" pitchFamily="18" charset="0"/>
              </a:rPr>
              <a:t>goto label;</a:t>
            </a:r>
          </a:p>
        </p:txBody>
      </p:sp>
      <p:sp>
        <p:nvSpPr>
          <p:cNvPr id="19" name="文本框 18">
            <a:extLst>
              <a:ext uri="{FF2B5EF4-FFF2-40B4-BE49-F238E27FC236}">
                <a16:creationId xmlns:a16="http://schemas.microsoft.com/office/drawing/2014/main" id="{99A985A3-7439-710D-CE43-008AA9855860}"/>
              </a:ext>
            </a:extLst>
          </p:cNvPr>
          <p:cNvSpPr txBox="1"/>
          <p:nvPr/>
        </p:nvSpPr>
        <p:spPr>
          <a:xfrm>
            <a:off x="2560320" y="2107502"/>
            <a:ext cx="8138160" cy="881139"/>
          </a:xfrm>
          <a:prstGeom prst="rect">
            <a:avLst/>
          </a:prstGeom>
          <a:noFill/>
        </p:spPr>
        <p:txBody>
          <a:bodyPr wrap="square">
            <a:spAutoFit/>
          </a:bodyPr>
          <a:lstStyle/>
          <a:p>
            <a:pPr marL="285750" indent="-285750">
              <a:lnSpc>
                <a:spcPct val="150000"/>
              </a:lnSpc>
              <a:buFont typeface="Wingdings" panose="05000000000000000000" pitchFamily="2" charset="2"/>
              <a:buChar char="p"/>
            </a:pPr>
            <a:r>
              <a:rPr lang="zh-CN" altLang="zh-CN" dirty="0"/>
              <a:t>规则：</a:t>
            </a:r>
            <a:r>
              <a:rPr lang="zh-CN" altLang="zh-CN" b="1" dirty="0"/>
              <a:t>只能在同一个函数内部跳转，不能跨函数</a:t>
            </a:r>
            <a:r>
              <a:rPr lang="zh-CN" altLang="zh-CN" dirty="0"/>
              <a:t>。</a:t>
            </a:r>
          </a:p>
          <a:p>
            <a:pPr>
              <a:lnSpc>
                <a:spcPct val="150000"/>
              </a:lnSpc>
              <a:buNone/>
            </a:pPr>
            <a:r>
              <a:rPr lang="zh-CN" altLang="en-US" dirty="0"/>
              <a:t>（</a:t>
            </a:r>
            <a:r>
              <a:rPr lang="zh-CN" altLang="zh-CN" dirty="0"/>
              <a:t>不鼓励随便使用 goto；唯一合理场景：</a:t>
            </a:r>
            <a:r>
              <a:rPr lang="zh-CN" altLang="zh-CN" b="1" dirty="0"/>
              <a:t>多层嵌套循环一次性全部跳出</a:t>
            </a:r>
            <a:r>
              <a:rPr lang="zh-CN" altLang="zh-CN" dirty="0"/>
              <a:t>。</a:t>
            </a:r>
            <a:r>
              <a:rPr lang="zh-CN" altLang="en-US" dirty="0"/>
              <a:t>）</a:t>
            </a:r>
            <a:endParaRPr lang="zh-CN" altLang="zh-CN" dirty="0"/>
          </a:p>
        </p:txBody>
      </p:sp>
    </p:spTree>
    <p:extLst>
      <p:ext uri="{BB962C8B-B14F-4D97-AF65-F5344CB8AC3E}">
        <p14:creationId xmlns:p14="http://schemas.microsoft.com/office/powerpoint/2010/main" val="16787248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08007-D834-39E5-4BBE-B7C44C1F08E3}"/>
            </a:ext>
          </a:extLst>
        </p:cNvPr>
        <p:cNvGrpSpPr/>
        <p:nvPr/>
      </p:nvGrpSpPr>
      <p:grpSpPr>
        <a:xfrm>
          <a:off x="0" y="0"/>
          <a:ext cx="0" cy="0"/>
          <a:chOff x="0" y="0"/>
          <a:chExt cx="0" cy="0"/>
        </a:xfrm>
      </p:grpSpPr>
      <p:sp>
        <p:nvSpPr>
          <p:cNvPr id="16" name="矩形: 圆角 15">
            <a:extLst>
              <a:ext uri="{FF2B5EF4-FFF2-40B4-BE49-F238E27FC236}">
                <a16:creationId xmlns:a16="http://schemas.microsoft.com/office/drawing/2014/main" id="{4A63ADFD-F689-5B79-66B3-45E048E55C03}"/>
              </a:ext>
            </a:extLst>
          </p:cNvPr>
          <p:cNvSpPr/>
          <p:nvPr/>
        </p:nvSpPr>
        <p:spPr>
          <a:xfrm>
            <a:off x="2902021" y="2782438"/>
            <a:ext cx="5571419" cy="162184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0CF0EA92-2900-C482-74CB-15E9CB3E92B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2.5 </a:t>
            </a:r>
            <a:r>
              <a:rPr lang="zh-CN" altLang="en-US" sz="3200" b="1" dirty="0">
                <a:latin typeface="微软雅黑" panose="020B0503020204020204" pitchFamily="34" charset="-122"/>
                <a:ea typeface="微软雅黑" panose="020B0503020204020204" pitchFamily="34" charset="-122"/>
                <a:cs typeface="+mj-cs"/>
              </a:rPr>
              <a:t>函数</a:t>
            </a:r>
          </a:p>
        </p:txBody>
      </p:sp>
      <p:sp>
        <p:nvSpPr>
          <p:cNvPr id="3" name="core goal text">
            <a:extLst>
              <a:ext uri="{FF2B5EF4-FFF2-40B4-BE49-F238E27FC236}">
                <a16:creationId xmlns:a16="http://schemas.microsoft.com/office/drawing/2014/main" id="{DC68F4B8-283C-ED9D-27C2-D7ED5167450D}"/>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函数的定义</a:t>
            </a:r>
            <a:endParaRPr lang="zh-CN" sz="2400" b="1" dirty="0">
              <a:solidFill>
                <a:srgbClr val="1C51C8"/>
              </a:solidFill>
            </a:endParaRPr>
          </a:p>
        </p:txBody>
      </p:sp>
      <p:grpSp>
        <p:nvGrpSpPr>
          <p:cNvPr id="5" name="组合 4">
            <a:extLst>
              <a:ext uri="{FF2B5EF4-FFF2-40B4-BE49-F238E27FC236}">
                <a16:creationId xmlns:a16="http://schemas.microsoft.com/office/drawing/2014/main" id="{EA17E2DA-537C-75C0-098E-20C70CC67A65}"/>
              </a:ext>
            </a:extLst>
          </p:cNvPr>
          <p:cNvGrpSpPr/>
          <p:nvPr/>
        </p:nvGrpSpPr>
        <p:grpSpPr>
          <a:xfrm>
            <a:off x="2902021" y="1186003"/>
            <a:ext cx="470091" cy="103462"/>
            <a:chOff x="1232345" y="1247087"/>
            <a:chExt cx="449993" cy="103462"/>
          </a:xfrm>
        </p:grpSpPr>
        <p:sp>
          <p:nvSpPr>
            <p:cNvPr id="6" name="平行四边形 5">
              <a:extLst>
                <a:ext uri="{FF2B5EF4-FFF2-40B4-BE49-F238E27FC236}">
                  <a16:creationId xmlns:a16="http://schemas.microsoft.com/office/drawing/2014/main" id="{0AF28726-F564-B11E-03F4-5ED3F1D0CCA3}"/>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70CF796E-7A5F-DA66-DD7B-528EF4E04FAB}"/>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B4A616EC-1BD0-8312-156A-42E15FA33E63}"/>
              </a:ext>
            </a:extLst>
          </p:cNvPr>
          <p:cNvGrpSpPr/>
          <p:nvPr/>
        </p:nvGrpSpPr>
        <p:grpSpPr>
          <a:xfrm flipH="1">
            <a:off x="726451" y="1186928"/>
            <a:ext cx="470091" cy="103462"/>
            <a:chOff x="2488823" y="1260501"/>
            <a:chExt cx="449993" cy="103462"/>
          </a:xfrm>
        </p:grpSpPr>
        <p:sp>
          <p:nvSpPr>
            <p:cNvPr id="12" name="平行四边形 11">
              <a:extLst>
                <a:ext uri="{FF2B5EF4-FFF2-40B4-BE49-F238E27FC236}">
                  <a16:creationId xmlns:a16="http://schemas.microsoft.com/office/drawing/2014/main" id="{A0ECAC99-0BD0-E101-371B-4FE7F049526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746545C6-188D-2DD1-1A1B-74B89D39B2B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7" name="文本框 6">
            <a:extLst>
              <a:ext uri="{FF2B5EF4-FFF2-40B4-BE49-F238E27FC236}">
                <a16:creationId xmlns:a16="http://schemas.microsoft.com/office/drawing/2014/main" id="{8CA8526B-B57E-4E82-8100-2AAB8D3BA34D}"/>
              </a:ext>
            </a:extLst>
          </p:cNvPr>
          <p:cNvSpPr txBox="1"/>
          <p:nvPr/>
        </p:nvSpPr>
        <p:spPr>
          <a:xfrm>
            <a:off x="856386" y="1479848"/>
            <a:ext cx="10401098" cy="769441"/>
          </a:xfrm>
          <a:prstGeom prst="rect">
            <a:avLst/>
          </a:prstGeom>
          <a:noFill/>
        </p:spPr>
        <p:txBody>
          <a:bodyPr wrap="square">
            <a:spAutoFit/>
          </a:bodyPr>
          <a:lstStyle/>
          <a:p>
            <a:r>
              <a:rPr lang="zh-CN" altLang="en-US" sz="2000" dirty="0"/>
              <a:t>函数是一个命名的程序代码块，是程序完成其操作的场所，是将功能重复的程序段抽象出来所形成一个</a:t>
            </a:r>
            <a:r>
              <a:rPr lang="zh-CN" altLang="en-US" sz="2400" b="1" dirty="0">
                <a:solidFill>
                  <a:schemeClr val="accent1"/>
                </a:solidFill>
              </a:rPr>
              <a:t>独立的</a:t>
            </a:r>
            <a:r>
              <a:rPr lang="zh-CN" altLang="en-US" sz="2000" dirty="0"/>
              <a:t>、</a:t>
            </a:r>
            <a:r>
              <a:rPr lang="zh-CN" altLang="en-US" sz="2400" b="1" dirty="0">
                <a:solidFill>
                  <a:schemeClr val="accent1"/>
                </a:solidFill>
              </a:rPr>
              <a:t>可重复使用</a:t>
            </a:r>
            <a:r>
              <a:rPr lang="zh-CN" altLang="en-US" sz="2000" dirty="0"/>
              <a:t>的功能模块。</a:t>
            </a:r>
            <a:endParaRPr lang="zh-CN" altLang="en-US" dirty="0"/>
          </a:p>
        </p:txBody>
      </p:sp>
      <p:sp>
        <p:nvSpPr>
          <p:cNvPr id="11" name="文本框 10">
            <a:extLst>
              <a:ext uri="{FF2B5EF4-FFF2-40B4-BE49-F238E27FC236}">
                <a16:creationId xmlns:a16="http://schemas.microsoft.com/office/drawing/2014/main" id="{83B9C15A-B674-78D5-BC2F-6D791B3F41FF}"/>
              </a:ext>
            </a:extLst>
          </p:cNvPr>
          <p:cNvSpPr txBox="1"/>
          <p:nvPr/>
        </p:nvSpPr>
        <p:spPr>
          <a:xfrm>
            <a:off x="856386" y="2375060"/>
            <a:ext cx="6096000" cy="345544"/>
          </a:xfrm>
          <a:prstGeom prst="rect">
            <a:avLst/>
          </a:prstGeom>
          <a:noFill/>
        </p:spPr>
        <p:txBody>
          <a:bodyPr wrap="square">
            <a:spAutoFit/>
          </a:bodyPr>
          <a:lstStyle/>
          <a:p>
            <a:pPr eaLnBrk="1" hangingPunct="1">
              <a:lnSpc>
                <a:spcPct val="80000"/>
              </a:lnSpc>
              <a:buFont typeface="Wingdings" panose="05000000000000000000" pitchFamily="2" charset="2"/>
              <a:buNone/>
            </a:pPr>
            <a:r>
              <a:rPr lang="zh-CN" altLang="en-US" sz="2000" b="1" dirty="0">
                <a:solidFill>
                  <a:srgbClr val="003399"/>
                </a:solidFill>
              </a:rPr>
              <a:t>定义函数的一般格式为：</a:t>
            </a:r>
          </a:p>
        </p:txBody>
      </p:sp>
      <p:sp>
        <p:nvSpPr>
          <p:cNvPr id="15" name="文本框 14">
            <a:extLst>
              <a:ext uri="{FF2B5EF4-FFF2-40B4-BE49-F238E27FC236}">
                <a16:creationId xmlns:a16="http://schemas.microsoft.com/office/drawing/2014/main" id="{9843611B-3364-FB73-D4D4-F45A4A19C5E9}"/>
              </a:ext>
            </a:extLst>
          </p:cNvPr>
          <p:cNvSpPr txBox="1"/>
          <p:nvPr/>
        </p:nvSpPr>
        <p:spPr>
          <a:xfrm>
            <a:off x="3904386" y="2823779"/>
            <a:ext cx="3616554" cy="1477328"/>
          </a:xfrm>
          <a:prstGeom prst="rect">
            <a:avLst/>
          </a:prstGeom>
          <a:noFill/>
        </p:spPr>
        <p:txBody>
          <a:bodyPr wrap="square">
            <a:spAutoFit/>
          </a:bodyPr>
          <a:lstStyle/>
          <a:p>
            <a:pPr>
              <a:buNone/>
            </a:pPr>
            <a:r>
              <a:rPr lang="zh-CN" altLang="zh-CN" dirty="0">
                <a:effectLst/>
                <a:latin typeface="+mn-lt"/>
              </a:rPr>
              <a:t>返回类型 函数名(形参列表)</a:t>
            </a:r>
          </a:p>
          <a:p>
            <a:pPr>
              <a:buNone/>
            </a:pPr>
            <a:r>
              <a:rPr lang="zh-CN" altLang="zh-CN" dirty="0">
                <a:effectLst/>
                <a:latin typeface="+mn-lt"/>
              </a:rPr>
              <a:t>{</a:t>
            </a:r>
          </a:p>
          <a:p>
            <a:pPr>
              <a:buNone/>
            </a:pPr>
            <a:r>
              <a:rPr lang="zh-CN" altLang="zh-CN" dirty="0">
                <a:effectLst/>
                <a:latin typeface="+mn-lt"/>
              </a:rPr>
              <a:t>    函数体语句;</a:t>
            </a:r>
          </a:p>
          <a:p>
            <a:pPr>
              <a:buNone/>
            </a:pPr>
            <a:r>
              <a:rPr lang="zh-CN" altLang="zh-CN" dirty="0">
                <a:effectLst/>
                <a:latin typeface="+mn-lt"/>
              </a:rPr>
              <a:t>    return 返回值;</a:t>
            </a:r>
          </a:p>
          <a:p>
            <a:pPr>
              <a:buNone/>
            </a:pPr>
            <a:r>
              <a:rPr lang="zh-CN" altLang="zh-CN" dirty="0">
                <a:effectLst/>
                <a:latin typeface="+mn-lt"/>
              </a:rPr>
              <a:t>}</a:t>
            </a:r>
            <a:endParaRPr lang="zh-CN" altLang="zh-CN" dirty="0">
              <a:effectLst/>
              <a:latin typeface="Courier New" panose="02070309020205020404" pitchFamily="49" charset="0"/>
            </a:endParaRPr>
          </a:p>
        </p:txBody>
      </p:sp>
      <p:grpSp>
        <p:nvGrpSpPr>
          <p:cNvPr id="17" name="组合 16">
            <a:extLst>
              <a:ext uri="{FF2B5EF4-FFF2-40B4-BE49-F238E27FC236}">
                <a16:creationId xmlns:a16="http://schemas.microsoft.com/office/drawing/2014/main" id="{38DF09FE-B810-FA6C-2C21-D71EDB95964D}"/>
              </a:ext>
            </a:extLst>
          </p:cNvPr>
          <p:cNvGrpSpPr/>
          <p:nvPr/>
        </p:nvGrpSpPr>
        <p:grpSpPr>
          <a:xfrm>
            <a:off x="2710372" y="4618479"/>
            <a:ext cx="9151541" cy="1062356"/>
            <a:chOff x="3084649" y="4890723"/>
            <a:chExt cx="9151541" cy="1062356"/>
          </a:xfrm>
        </p:grpSpPr>
        <p:sp>
          <p:nvSpPr>
            <p:cNvPr id="18" name="core goal bar">
              <a:extLst>
                <a:ext uri="{FF2B5EF4-FFF2-40B4-BE49-F238E27FC236}">
                  <a16:creationId xmlns:a16="http://schemas.microsoft.com/office/drawing/2014/main" id="{6793838B-C194-E79E-5BA6-1A53743B9912}"/>
                </a:ext>
              </a:extLst>
            </p:cNvPr>
            <p:cNvSpPr/>
            <p:nvPr/>
          </p:nvSpPr>
          <p:spPr>
            <a:xfrm>
              <a:off x="3244752" y="5219111"/>
              <a:ext cx="5679166"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19" name="组合 18">
              <a:extLst>
                <a:ext uri="{FF2B5EF4-FFF2-40B4-BE49-F238E27FC236}">
                  <a16:creationId xmlns:a16="http://schemas.microsoft.com/office/drawing/2014/main" id="{1D76C4B9-42FA-E072-F7D8-4D1B64AE3BF7}"/>
                </a:ext>
              </a:extLst>
            </p:cNvPr>
            <p:cNvGrpSpPr/>
            <p:nvPr/>
          </p:nvGrpSpPr>
          <p:grpSpPr>
            <a:xfrm>
              <a:off x="3084649" y="4890723"/>
              <a:ext cx="1004899" cy="969673"/>
              <a:chOff x="2265918" y="5437179"/>
              <a:chExt cx="599478" cy="578464"/>
            </a:xfrm>
          </p:grpSpPr>
          <p:sp>
            <p:nvSpPr>
              <p:cNvPr id="21" name="椭圆 20">
                <a:extLst>
                  <a:ext uri="{FF2B5EF4-FFF2-40B4-BE49-F238E27FC236}">
                    <a16:creationId xmlns:a16="http://schemas.microsoft.com/office/drawing/2014/main" id="{15C1EEB9-C745-3821-C5E2-77463FC4CD23}"/>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2" name="图形 21">
                <a:extLst>
                  <a:ext uri="{FF2B5EF4-FFF2-40B4-BE49-F238E27FC236}">
                    <a16:creationId xmlns:a16="http://schemas.microsoft.com/office/drawing/2014/main" id="{3B0B24F7-8F6B-80BA-6937-5A97CD4DC0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0" name="文本框 19">
              <a:extLst>
                <a:ext uri="{FF2B5EF4-FFF2-40B4-BE49-F238E27FC236}">
                  <a16:creationId xmlns:a16="http://schemas.microsoft.com/office/drawing/2014/main" id="{77DEA021-59F2-4D05-346B-1304B6932B55}"/>
                </a:ext>
              </a:extLst>
            </p:cNvPr>
            <p:cNvSpPr txBox="1"/>
            <p:nvPr/>
          </p:nvSpPr>
          <p:spPr>
            <a:xfrm>
              <a:off x="4156815" y="5280355"/>
              <a:ext cx="8079375" cy="646331"/>
            </a:xfrm>
            <a:prstGeom prst="rect">
              <a:avLst/>
            </a:prstGeom>
            <a:noFill/>
          </p:spPr>
          <p:txBody>
            <a:bodyPr wrap="square">
              <a:spAutoFit/>
            </a:bodyPr>
            <a:lstStyle/>
            <a:p>
              <a:pPr>
                <a:spcBef>
                  <a:spcPct val="0"/>
                </a:spcBef>
                <a:buClr>
                  <a:srgbClr val="FF0000"/>
                </a:buClr>
                <a:buSzTx/>
              </a:pPr>
              <a:r>
                <a:rPr lang="zh-CN" altLang="en-US" sz="1800" dirty="0">
                  <a:latin typeface="楷体_GB2312" pitchFamily="49" charset="-122"/>
                  <a:ea typeface="楷体_GB2312" pitchFamily="49" charset="-122"/>
                </a:rPr>
                <a:t>函数必须先定义才可以使用</a:t>
              </a:r>
            </a:p>
            <a:p>
              <a:pPr>
                <a:spcBef>
                  <a:spcPct val="0"/>
                </a:spcBef>
                <a:buClr>
                  <a:srgbClr val="FF0000"/>
                </a:buClr>
                <a:buSzTx/>
              </a:pPr>
              <a:r>
                <a:rPr lang="zh-CN" altLang="en-US" sz="1800" dirty="0">
                  <a:latin typeface="楷体_GB2312" pitchFamily="49" charset="-122"/>
                  <a:ea typeface="楷体_GB2312" pitchFamily="49" charset="-122"/>
                </a:rPr>
                <a:t>定义函数就是编写完成函数功能的程序块。 </a:t>
              </a:r>
            </a:p>
          </p:txBody>
        </p:sp>
      </p:grpSp>
    </p:spTree>
    <p:extLst>
      <p:ext uri="{BB962C8B-B14F-4D97-AF65-F5344CB8AC3E}">
        <p14:creationId xmlns:p14="http://schemas.microsoft.com/office/powerpoint/2010/main" val="246230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57932-C5F2-0A90-9DE8-A38A04B225A4}"/>
            </a:ext>
          </a:extLst>
        </p:cNvPr>
        <p:cNvGrpSpPr/>
        <p:nvPr/>
      </p:nvGrpSpPr>
      <p:grpSpPr>
        <a:xfrm>
          <a:off x="0" y="0"/>
          <a:ext cx="0" cy="0"/>
          <a:chOff x="0" y="0"/>
          <a:chExt cx="0" cy="0"/>
        </a:xfrm>
      </p:grpSpPr>
      <p:sp>
        <p:nvSpPr>
          <p:cNvPr id="7" name="文本框 6">
            <a:extLst>
              <a:ext uri="{FF2B5EF4-FFF2-40B4-BE49-F238E27FC236}">
                <a16:creationId xmlns:a16="http://schemas.microsoft.com/office/drawing/2014/main" id="{60AE4285-8142-2408-0BDD-86AE93542A2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2.5 </a:t>
            </a:r>
            <a:r>
              <a:rPr lang="zh-CN" altLang="en-US" sz="3200" b="1" dirty="0">
                <a:latin typeface="微软雅黑" panose="020B0503020204020204" pitchFamily="34" charset="-122"/>
                <a:ea typeface="微软雅黑" panose="020B0503020204020204" pitchFamily="34" charset="-122"/>
                <a:cs typeface="+mj-cs"/>
              </a:rPr>
              <a:t>函数</a:t>
            </a:r>
          </a:p>
        </p:txBody>
      </p:sp>
      <p:sp>
        <p:nvSpPr>
          <p:cNvPr id="11" name="Rectangle 3">
            <a:extLst>
              <a:ext uri="{FF2B5EF4-FFF2-40B4-BE49-F238E27FC236}">
                <a16:creationId xmlns:a16="http://schemas.microsoft.com/office/drawing/2014/main" id="{8C2941E6-06D9-3B14-8D44-DA124CA845B6}"/>
              </a:ext>
            </a:extLst>
          </p:cNvPr>
          <p:cNvSpPr txBox="1">
            <a:spLocks noChangeArrowheads="1"/>
          </p:cNvSpPr>
          <p:nvPr/>
        </p:nvSpPr>
        <p:spPr>
          <a:xfrm>
            <a:off x="856386" y="1432287"/>
            <a:ext cx="10148560" cy="457200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cs typeface="Times New Roman" panose="02020603050405020304" pitchFamily="18" charset="0"/>
              </a:rPr>
              <a:t>   </a:t>
            </a:r>
            <a:r>
              <a:rPr lang="zh-CN" altLang="en-US" sz="1800" dirty="0">
                <a:latin typeface="Times New Roman" panose="02020603050405020304" pitchFamily="18" charset="0"/>
                <a:cs typeface="Times New Roman" panose="02020603050405020304" pitchFamily="18" charset="0"/>
              </a:rPr>
              <a:t>在函数的定义中：</a:t>
            </a:r>
          </a:p>
          <a:p>
            <a:pPr marL="285750" indent="-285750" algn="just">
              <a:lnSpc>
                <a:spcPct val="150000"/>
              </a:lnSpc>
              <a:buClr>
                <a:srgbClr val="FF0000"/>
              </a:buClr>
              <a:buFont typeface="Arial" panose="020B0604020202020204" pitchFamily="34" charset="0"/>
              <a:buChar char="•"/>
            </a:pPr>
            <a:r>
              <a:rPr lang="zh-CN" altLang="en-US" sz="1800" b="1" dirty="0">
                <a:solidFill>
                  <a:srgbClr val="FF0000"/>
                </a:solidFill>
                <a:latin typeface="Times New Roman" panose="02020603050405020304" pitchFamily="18" charset="0"/>
                <a:cs typeface="Times New Roman" panose="02020603050405020304" pitchFamily="18" charset="0"/>
              </a:rPr>
              <a:t>返回类型</a:t>
            </a:r>
            <a:r>
              <a:rPr lang="zh-CN" altLang="en-US" sz="1800" dirty="0">
                <a:latin typeface="Times New Roman" panose="02020603050405020304" pitchFamily="18" charset="0"/>
                <a:cs typeface="Times New Roman" panose="02020603050405020304" pitchFamily="18" charset="0"/>
              </a:rPr>
              <a:t>为函数返回值的类型，可以是系统任一基本数据类型或用户已定义的一种数据类型，它是函数执行过程中通过</a:t>
            </a:r>
            <a:r>
              <a:rPr lang="en-US" altLang="zh-CN" sz="1800" dirty="0">
                <a:latin typeface="Times New Roman" panose="02020603050405020304" pitchFamily="18" charset="0"/>
                <a:cs typeface="Times New Roman" panose="02020603050405020304" pitchFamily="18" charset="0"/>
              </a:rPr>
              <a:t>return</a:t>
            </a:r>
            <a:r>
              <a:rPr lang="zh-CN" altLang="en-US" sz="1800" dirty="0">
                <a:latin typeface="Times New Roman" panose="02020603050405020304" pitchFamily="18" charset="0"/>
                <a:cs typeface="Times New Roman" panose="02020603050405020304" pitchFamily="18" charset="0"/>
              </a:rPr>
              <a:t>语句要求的返回值的类型，又称为该</a:t>
            </a:r>
            <a:r>
              <a:rPr lang="zh-CN" altLang="en-US" sz="1800" b="1" dirty="0">
                <a:solidFill>
                  <a:srgbClr val="FF0000"/>
                </a:solidFill>
                <a:latin typeface="Times New Roman" panose="02020603050405020304" pitchFamily="18" charset="0"/>
                <a:cs typeface="Times New Roman" panose="02020603050405020304" pitchFamily="18" charset="0"/>
              </a:rPr>
              <a:t>函数的类型</a:t>
            </a:r>
            <a:r>
              <a:rPr lang="zh-CN" altLang="en-US" sz="1800" dirty="0">
                <a:latin typeface="Times New Roman" panose="02020603050405020304" pitchFamily="18" charset="0"/>
                <a:cs typeface="Times New Roman" panose="02020603050405020304" pitchFamily="18" charset="0"/>
              </a:rPr>
              <a:t>。当一个函数不需要通过</a:t>
            </a:r>
            <a:r>
              <a:rPr lang="en-US" altLang="zh-CN" sz="1800" dirty="0">
                <a:latin typeface="Times New Roman" panose="02020603050405020304" pitchFamily="18" charset="0"/>
                <a:cs typeface="Times New Roman" panose="02020603050405020304" pitchFamily="18" charset="0"/>
              </a:rPr>
              <a:t>return</a:t>
            </a:r>
            <a:r>
              <a:rPr lang="zh-CN" altLang="en-US" sz="1800" dirty="0">
                <a:latin typeface="Times New Roman" panose="02020603050405020304" pitchFamily="18" charset="0"/>
                <a:cs typeface="Times New Roman" panose="02020603050405020304" pitchFamily="18" charset="0"/>
              </a:rPr>
              <a:t>语句返回一个值时，称为无返回值函数或无类型函数，此时需要使用</a:t>
            </a:r>
            <a:r>
              <a:rPr lang="en-US" altLang="zh-CN" sz="1800" dirty="0">
                <a:latin typeface="Times New Roman" panose="02020603050405020304" pitchFamily="18" charset="0"/>
                <a:cs typeface="Times New Roman" panose="02020603050405020304" pitchFamily="18" charset="0"/>
              </a:rPr>
              <a:t>void</a:t>
            </a:r>
            <a:r>
              <a:rPr lang="zh-CN" altLang="en-US" sz="1800" dirty="0">
                <a:latin typeface="Times New Roman" panose="02020603050405020304" pitchFamily="18" charset="0"/>
                <a:cs typeface="Times New Roman" panose="02020603050405020304" pitchFamily="18" charset="0"/>
              </a:rPr>
              <a:t>作为类型名。</a:t>
            </a:r>
          </a:p>
          <a:p>
            <a:pPr marL="285750" indent="-285750" algn="just">
              <a:lnSpc>
                <a:spcPct val="150000"/>
              </a:lnSpc>
              <a:buClr>
                <a:srgbClr val="FF0000"/>
              </a:buClr>
              <a:buFont typeface="Arial" panose="020B0604020202020204" pitchFamily="34" charset="0"/>
              <a:buChar char="•"/>
            </a:pPr>
            <a:r>
              <a:rPr lang="zh-CN" altLang="en-US" sz="1800" b="1" dirty="0">
                <a:solidFill>
                  <a:srgbClr val="FF0000"/>
                </a:solidFill>
                <a:latin typeface="Times New Roman" panose="02020603050405020304" pitchFamily="18" charset="0"/>
                <a:cs typeface="Times New Roman" panose="02020603050405020304" pitchFamily="18" charset="0"/>
              </a:rPr>
              <a:t>函数名</a:t>
            </a:r>
            <a:r>
              <a:rPr lang="zh-CN" altLang="en-US" sz="1800" dirty="0">
                <a:latin typeface="Times New Roman" panose="02020603050405020304" pitchFamily="18" charset="0"/>
                <a:cs typeface="Times New Roman" panose="02020603050405020304" pitchFamily="18" charset="0"/>
              </a:rPr>
              <a:t>是用户为函数所起的名字，它是一个标识符，应符合</a:t>
            </a:r>
            <a:r>
              <a:rPr lang="en-US" altLang="zh-CN" sz="1800" dirty="0">
                <a:latin typeface="Times New Roman" panose="02020603050405020304" pitchFamily="18" charset="0"/>
                <a:cs typeface="Times New Roman" panose="02020603050405020304" pitchFamily="18" charset="0"/>
              </a:rPr>
              <a:t>C++</a:t>
            </a:r>
            <a:r>
              <a:rPr lang="zh-CN" altLang="en-US" sz="1800" dirty="0">
                <a:latin typeface="Times New Roman" panose="02020603050405020304" pitchFamily="18" charset="0"/>
                <a:cs typeface="Times New Roman" panose="02020603050405020304" pitchFamily="18" charset="0"/>
              </a:rPr>
              <a:t>标识符的一般命名规则，用户通过使用这个函数名和实参表可以调用该函数。</a:t>
            </a:r>
          </a:p>
          <a:p>
            <a:pPr marL="285750" indent="-285750" algn="just">
              <a:lnSpc>
                <a:spcPct val="150000"/>
              </a:lnSpc>
              <a:buClr>
                <a:srgbClr val="FF0000"/>
              </a:buClr>
              <a:buFont typeface="Arial" panose="020B0604020202020204" pitchFamily="34" charset="0"/>
              <a:buChar char="•"/>
            </a:pPr>
            <a:r>
              <a:rPr lang="zh-CN" altLang="en-US" sz="1800" b="1" dirty="0">
                <a:solidFill>
                  <a:srgbClr val="FF0000"/>
                </a:solidFill>
                <a:latin typeface="Times New Roman" panose="02020603050405020304" pitchFamily="18" charset="0"/>
                <a:cs typeface="Times New Roman" panose="02020603050405020304" pitchFamily="18" charset="0"/>
              </a:rPr>
              <a:t>形式参数表</a:t>
            </a:r>
            <a:r>
              <a:rPr lang="zh-CN" altLang="en-US" sz="1800" dirty="0">
                <a:latin typeface="Times New Roman" panose="02020603050405020304" pitchFamily="18" charset="0"/>
                <a:cs typeface="Times New Roman" panose="02020603050405020304" pitchFamily="18" charset="0"/>
              </a:rPr>
              <a:t>可以包含任意多项</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可以没有</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，当多于一项时，前后两个参数之间必须用逗号分开。</a:t>
            </a:r>
          </a:p>
          <a:p>
            <a:pPr marL="285750" indent="-285750" algn="just">
              <a:lnSpc>
                <a:spcPct val="150000"/>
              </a:lnSpc>
              <a:buClr>
                <a:srgbClr val="FF0000"/>
              </a:buClr>
              <a:buFont typeface="Arial" panose="020B0604020202020204" pitchFamily="34" charset="0"/>
              <a:buChar char="•"/>
            </a:pPr>
            <a:r>
              <a:rPr lang="zh-CN" altLang="en-US" sz="1800" dirty="0">
                <a:latin typeface="Times New Roman" panose="02020603050405020304" pitchFamily="18" charset="0"/>
                <a:cs typeface="Times New Roman" panose="02020603050405020304" pitchFamily="18" charset="0"/>
              </a:rPr>
              <a:t>用花括号括起来的语句序列组成了函数体</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即函数所完成的具体操作，函数体一般分为</a:t>
            </a:r>
            <a:r>
              <a:rPr lang="en-US" altLang="zh-CN" sz="1800" dirty="0">
                <a:latin typeface="Times New Roman" panose="02020603050405020304" pitchFamily="18" charset="0"/>
                <a:cs typeface="Times New Roman" panose="02020603050405020304" pitchFamily="18" charset="0"/>
              </a:rPr>
              <a:t>3</a:t>
            </a:r>
            <a:r>
              <a:rPr lang="zh-CN" altLang="en-US" sz="1800" dirty="0">
                <a:latin typeface="Times New Roman" panose="02020603050405020304" pitchFamily="18" charset="0"/>
                <a:cs typeface="Times New Roman" panose="02020603050405020304" pitchFamily="18" charset="0"/>
              </a:rPr>
              <a:t>部分：第</a:t>
            </a:r>
            <a:r>
              <a:rPr lang="en-US" altLang="zh-CN" sz="1800" dirty="0">
                <a:latin typeface="Times New Roman" panose="02020603050405020304" pitchFamily="18" charset="0"/>
                <a:cs typeface="Times New Roman" panose="02020603050405020304" pitchFamily="18" charset="0"/>
              </a:rPr>
              <a:t>1</a:t>
            </a:r>
            <a:r>
              <a:rPr lang="zh-CN" altLang="en-US" sz="1800" dirty="0">
                <a:latin typeface="Times New Roman" panose="02020603050405020304" pitchFamily="18" charset="0"/>
                <a:cs typeface="Times New Roman" panose="02020603050405020304" pitchFamily="18" charset="0"/>
              </a:rPr>
              <a:t>部分为定义部分，定义函数所需要的局部常量与</a:t>
            </a:r>
            <a:r>
              <a:rPr lang="zh-CN" altLang="en-US" sz="1800" b="1" dirty="0">
                <a:solidFill>
                  <a:srgbClr val="FF0000"/>
                </a:solidFill>
                <a:latin typeface="Times New Roman" panose="02020603050405020304" pitchFamily="18" charset="0"/>
                <a:cs typeface="Times New Roman" panose="02020603050405020304" pitchFamily="18" charset="0"/>
              </a:rPr>
              <a:t>局部变量</a:t>
            </a:r>
            <a:r>
              <a:rPr lang="zh-CN" altLang="en-US" sz="1800" dirty="0">
                <a:latin typeface="Times New Roman" panose="02020603050405020304" pitchFamily="18" charset="0"/>
                <a:cs typeface="Times New Roman" panose="02020603050405020304" pitchFamily="18" charset="0"/>
              </a:rPr>
              <a:t>；第</a:t>
            </a:r>
            <a:r>
              <a:rPr lang="en-US" altLang="zh-CN" sz="1800" dirty="0">
                <a:latin typeface="Times New Roman" panose="02020603050405020304" pitchFamily="18" charset="0"/>
                <a:cs typeface="Times New Roman" panose="02020603050405020304" pitchFamily="18" charset="0"/>
              </a:rPr>
              <a:t>2</a:t>
            </a:r>
            <a:r>
              <a:rPr lang="zh-CN" altLang="en-US" sz="1800" dirty="0">
                <a:latin typeface="Times New Roman" panose="02020603050405020304" pitchFamily="18" charset="0"/>
                <a:cs typeface="Times New Roman" panose="02020603050405020304" pitchFamily="18" charset="0"/>
              </a:rPr>
              <a:t>部分为函数的功能部分，完成函数的功能；第</a:t>
            </a:r>
            <a:r>
              <a:rPr lang="en-US" altLang="zh-CN" sz="1800" dirty="0">
                <a:latin typeface="Times New Roman" panose="02020603050405020304" pitchFamily="18" charset="0"/>
                <a:cs typeface="Times New Roman" panose="02020603050405020304" pitchFamily="18" charset="0"/>
              </a:rPr>
              <a:t>3</a:t>
            </a:r>
            <a:r>
              <a:rPr lang="zh-CN" altLang="en-US" sz="1800" dirty="0">
                <a:latin typeface="Times New Roman" panose="02020603050405020304" pitchFamily="18" charset="0"/>
                <a:cs typeface="Times New Roman" panose="02020603050405020304" pitchFamily="18" charset="0"/>
              </a:rPr>
              <a:t>部分为返回值部分，返回函数的结果。如果函数体中没有任何语句，该函数称作空函数。</a:t>
            </a:r>
          </a:p>
          <a:p>
            <a:pPr marL="285750" indent="-285750" algn="just">
              <a:lnSpc>
                <a:spcPct val="150000"/>
              </a:lnSpc>
              <a:buClr>
                <a:srgbClr val="FF0000"/>
              </a:buClr>
              <a:buFont typeface="Arial" panose="020B0604020202020204" pitchFamily="34" charset="0"/>
              <a:buChar char="•"/>
            </a:pPr>
            <a:r>
              <a:rPr lang="zh-CN" altLang="en-US" sz="1800" dirty="0">
                <a:latin typeface="Times New Roman" panose="02020603050405020304" pitchFamily="18" charset="0"/>
                <a:cs typeface="Times New Roman" panose="02020603050405020304" pitchFamily="18" charset="0"/>
              </a:rPr>
              <a:t>每个函数都是一个功能独立的模块，绝不允许在一个函数体内定义另一个函数。 </a:t>
            </a:r>
          </a:p>
        </p:txBody>
      </p:sp>
      <p:sp>
        <p:nvSpPr>
          <p:cNvPr id="13" name="core goal text">
            <a:extLst>
              <a:ext uri="{FF2B5EF4-FFF2-40B4-BE49-F238E27FC236}">
                <a16:creationId xmlns:a16="http://schemas.microsoft.com/office/drawing/2014/main" id="{E0C0A07D-2E1C-FD94-95E3-6E43167E69A7}"/>
              </a:ext>
            </a:extLst>
          </p:cNvPr>
          <p:cNvSpPr txBox="1"/>
          <p:nvPr/>
        </p:nvSpPr>
        <p:spPr>
          <a:xfrm>
            <a:off x="1338772" y="1043181"/>
            <a:ext cx="160836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rPr>
              <a:t>函数的定义</a:t>
            </a:r>
            <a:endParaRPr lang="zh-CN" sz="2400" b="1" dirty="0">
              <a:solidFill>
                <a:srgbClr val="1C51C8"/>
              </a:solidFill>
            </a:endParaRPr>
          </a:p>
        </p:txBody>
      </p:sp>
      <p:grpSp>
        <p:nvGrpSpPr>
          <p:cNvPr id="15" name="组合 14">
            <a:extLst>
              <a:ext uri="{FF2B5EF4-FFF2-40B4-BE49-F238E27FC236}">
                <a16:creationId xmlns:a16="http://schemas.microsoft.com/office/drawing/2014/main" id="{382CF07F-B24B-E3FB-78EC-1E84BCC22CED}"/>
              </a:ext>
            </a:extLst>
          </p:cNvPr>
          <p:cNvGrpSpPr/>
          <p:nvPr/>
        </p:nvGrpSpPr>
        <p:grpSpPr>
          <a:xfrm>
            <a:off x="2902021" y="1186003"/>
            <a:ext cx="470091" cy="103462"/>
            <a:chOff x="1232345" y="1247087"/>
            <a:chExt cx="449993" cy="103462"/>
          </a:xfrm>
        </p:grpSpPr>
        <p:sp>
          <p:nvSpPr>
            <p:cNvPr id="16" name="平行四边形 15">
              <a:extLst>
                <a:ext uri="{FF2B5EF4-FFF2-40B4-BE49-F238E27FC236}">
                  <a16:creationId xmlns:a16="http://schemas.microsoft.com/office/drawing/2014/main" id="{A525F275-D24F-5288-4575-738E8944B194}"/>
                </a:ext>
              </a:extLst>
            </p:cNvPr>
            <p:cNvSpPr/>
            <p:nvPr/>
          </p:nvSpPr>
          <p:spPr>
            <a:xfrm>
              <a:off x="1232345" y="124708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7" name="平行四边形 16">
              <a:extLst>
                <a:ext uri="{FF2B5EF4-FFF2-40B4-BE49-F238E27FC236}">
                  <a16:creationId xmlns:a16="http://schemas.microsoft.com/office/drawing/2014/main" id="{4B00FE1A-5674-577C-C1DB-FF2BBEA49BCE}"/>
                </a:ext>
              </a:extLst>
            </p:cNvPr>
            <p:cNvSpPr/>
            <p:nvPr/>
          </p:nvSpPr>
          <p:spPr>
            <a:xfrm>
              <a:off x="1433578" y="124708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8" name="组合 17">
            <a:extLst>
              <a:ext uri="{FF2B5EF4-FFF2-40B4-BE49-F238E27FC236}">
                <a16:creationId xmlns:a16="http://schemas.microsoft.com/office/drawing/2014/main" id="{363DE291-155D-3E0F-1A5E-98D11CABBA3B}"/>
              </a:ext>
            </a:extLst>
          </p:cNvPr>
          <p:cNvGrpSpPr/>
          <p:nvPr/>
        </p:nvGrpSpPr>
        <p:grpSpPr>
          <a:xfrm flipH="1">
            <a:off x="726451" y="1186928"/>
            <a:ext cx="470091" cy="103462"/>
            <a:chOff x="2488823" y="1260501"/>
            <a:chExt cx="449993" cy="103462"/>
          </a:xfrm>
        </p:grpSpPr>
        <p:sp>
          <p:nvSpPr>
            <p:cNvPr id="19" name="平行四边形 18">
              <a:extLst>
                <a:ext uri="{FF2B5EF4-FFF2-40B4-BE49-F238E27FC236}">
                  <a16:creationId xmlns:a16="http://schemas.microsoft.com/office/drawing/2014/main" id="{BB3FA230-6DC2-5089-CC3E-88310E950DD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平行四边形 19">
              <a:extLst>
                <a:ext uri="{FF2B5EF4-FFF2-40B4-BE49-F238E27FC236}">
                  <a16:creationId xmlns:a16="http://schemas.microsoft.com/office/drawing/2014/main" id="{9A14D58D-3F37-24FF-978F-C3E4F4D41FD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Tree>
    <p:extLst>
      <p:ext uri="{BB962C8B-B14F-4D97-AF65-F5344CB8AC3E}">
        <p14:creationId xmlns:p14="http://schemas.microsoft.com/office/powerpoint/2010/main" val="22555352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1CF80-33AE-FF2D-5691-55D4B25E1EC7}"/>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3649A072-B7CE-F402-2AC6-51DFC8913EE6}"/>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函数的定义</a:t>
            </a:r>
          </a:p>
        </p:txBody>
      </p:sp>
      <p:graphicFrame>
        <p:nvGraphicFramePr>
          <p:cNvPr id="7" name="表格 6">
            <a:extLst>
              <a:ext uri="{FF2B5EF4-FFF2-40B4-BE49-F238E27FC236}">
                <a16:creationId xmlns:a16="http://schemas.microsoft.com/office/drawing/2014/main" id="{4E0626F4-966E-4ACE-60A9-63EE03B95912}"/>
              </a:ext>
            </a:extLst>
          </p:cNvPr>
          <p:cNvGraphicFramePr/>
          <p:nvPr>
            <p:extLst>
              <p:ext uri="{D42A27DB-BD31-4B8C-83A1-F6EECF244321}">
                <p14:modId xmlns:p14="http://schemas.microsoft.com/office/powerpoint/2010/main" val="1688652552"/>
              </p:ext>
            </p:extLst>
          </p:nvPr>
        </p:nvGraphicFramePr>
        <p:xfrm>
          <a:off x="1562100" y="865505"/>
          <a:ext cx="8307388" cy="5602288"/>
        </p:xfrm>
        <a:graphic>
          <a:graphicData uri="http://schemas.openxmlformats.org/drawingml/2006/table">
            <a:tbl>
              <a:tblPr/>
              <a:tblGrid>
                <a:gridCol w="650875">
                  <a:extLst>
                    <a:ext uri="{9D8B030D-6E8A-4147-A177-3AD203B41FA5}">
                      <a16:colId xmlns:a16="http://schemas.microsoft.com/office/drawing/2014/main" val="20000"/>
                    </a:ext>
                  </a:extLst>
                </a:gridCol>
                <a:gridCol w="7656513">
                  <a:extLst>
                    <a:ext uri="{9D8B030D-6E8A-4147-A177-3AD203B41FA5}">
                      <a16:colId xmlns:a16="http://schemas.microsoft.com/office/drawing/2014/main" val="20001"/>
                    </a:ext>
                  </a:extLst>
                </a:gridCol>
              </a:tblGrid>
              <a:tr h="56022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9</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19</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p2_13.cpp                  *</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r>
                        <a:rPr lang="zh-CN" altLang="en-US" sz="1600" dirty="0">
                          <a:latin typeface="Arial" panose="020B0604020202020204" pitchFamily="34" charset="0"/>
                        </a:rPr>
                        <a:t>函数的使用</a:t>
                      </a:r>
                      <a:r>
                        <a:rPr lang="en-US" altLang="zh-CN" sz="1600" dirty="0">
                          <a:latin typeface="Arial" panose="020B0604020202020204" pitchFamily="34" charset="0"/>
                        </a:rPr>
                        <a:t>, </a:t>
                      </a:r>
                      <a:r>
                        <a:rPr lang="zh-CN" altLang="en-US" sz="1600" dirty="0">
                          <a:latin typeface="Arial" panose="020B0604020202020204" pitchFamily="34" charset="0"/>
                        </a:rPr>
                        <a:t>对两个数取大  *</a:t>
                      </a:r>
                    </a:p>
                    <a:p>
                      <a:pPr lvl="0" eaLnBrk="1" hangingPunct="1">
                        <a:spcBef>
                          <a:spcPct val="20000"/>
                        </a:spcBef>
                        <a:buClr>
                          <a:schemeClr val="tx1"/>
                        </a:buClr>
                        <a:buFont typeface="Wingdings" panose="05000000000000000000" pitchFamily="2" charset="2"/>
                        <a:buNone/>
                      </a:pPr>
                      <a:r>
                        <a:rPr lang="zh-CN" altLang="en-US" sz="1600" dirty="0">
                          <a:latin typeface="Arial" panose="020B0604020202020204" pitchFamily="34" charset="0"/>
                        </a:rPr>
                        <a:t>***********************************</a:t>
                      </a:r>
                      <a:r>
                        <a:rPr lang="en-US" altLang="zh-CN" sz="1600" dirty="0">
                          <a:latin typeface="Arial" panose="020B0604020202020204" pitchFamily="34" charset="0"/>
                        </a:rPr>
                        <a:t>/</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#include &lt;iostream&gt;</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using namespace std;</a:t>
                      </a:r>
                      <a:endParaRPr lang="en-US" altLang="zh-CN" sz="1600" b="1" dirty="0">
                        <a:latin typeface="Arial" panose="020B0604020202020204" pitchFamily="34" charset="0"/>
                      </a:endParaRPr>
                    </a:p>
                    <a:p>
                      <a:pPr lvl="0"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int max(int x,int y)</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int z;</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z=(x&gt;y)?x:y;  </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 z ;</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int main()</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int a,b;</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cin&gt;&gt;a&gt;&gt;b;</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cout&lt;&lt;max(a,b)&lt;&lt;endl;</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 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 name="AutoShape 26">
            <a:extLst>
              <a:ext uri="{FF2B5EF4-FFF2-40B4-BE49-F238E27FC236}">
                <a16:creationId xmlns:a16="http://schemas.microsoft.com/office/drawing/2014/main" id="{6E2DBB93-809C-BEEB-F393-9FE5BE2036D9}"/>
              </a:ext>
            </a:extLst>
          </p:cNvPr>
          <p:cNvSpPr>
            <a:spLocks noChangeArrowheads="1"/>
          </p:cNvSpPr>
          <p:nvPr/>
        </p:nvSpPr>
        <p:spPr bwMode="auto">
          <a:xfrm>
            <a:off x="5067300" y="1959293"/>
            <a:ext cx="1981200" cy="433387"/>
          </a:xfrm>
          <a:prstGeom prst="wedgeRoundRectCallout">
            <a:avLst>
              <a:gd name="adj1" fmla="val -100241"/>
              <a:gd name="adj2" fmla="val 152199"/>
              <a:gd name="adj3" fmla="val 16667"/>
            </a:avLst>
          </a:prstGeom>
          <a:solidFill>
            <a:schemeClr val="accent1">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函数定义</a:t>
            </a:r>
          </a:p>
        </p:txBody>
      </p:sp>
      <p:sp>
        <p:nvSpPr>
          <p:cNvPr id="11" name="AutoShape 27">
            <a:extLst>
              <a:ext uri="{FF2B5EF4-FFF2-40B4-BE49-F238E27FC236}">
                <a16:creationId xmlns:a16="http://schemas.microsoft.com/office/drawing/2014/main" id="{DB1BDBFD-D898-A812-FF86-40A52A374496}"/>
              </a:ext>
            </a:extLst>
          </p:cNvPr>
          <p:cNvSpPr>
            <a:spLocks noChangeArrowheads="1"/>
          </p:cNvSpPr>
          <p:nvPr/>
        </p:nvSpPr>
        <p:spPr bwMode="auto">
          <a:xfrm>
            <a:off x="4592638" y="4924743"/>
            <a:ext cx="1981200" cy="433387"/>
          </a:xfrm>
          <a:prstGeom prst="wedgeRoundRectCallout">
            <a:avLst>
              <a:gd name="adj1" fmla="val -103847"/>
              <a:gd name="adj2" fmla="val -130218"/>
              <a:gd name="adj3" fmla="val 16667"/>
            </a:avLst>
          </a:prstGeom>
          <a:solidFill>
            <a:schemeClr val="accent1">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主函数</a:t>
            </a:r>
          </a:p>
        </p:txBody>
      </p:sp>
      <p:sp>
        <p:nvSpPr>
          <p:cNvPr id="13" name="AutoShape 28">
            <a:extLst>
              <a:ext uri="{FF2B5EF4-FFF2-40B4-BE49-F238E27FC236}">
                <a16:creationId xmlns:a16="http://schemas.microsoft.com/office/drawing/2014/main" id="{D383F5FA-6957-2418-7B76-C6CF0CA91CE7}"/>
              </a:ext>
            </a:extLst>
          </p:cNvPr>
          <p:cNvSpPr>
            <a:spLocks noChangeArrowheads="1"/>
          </p:cNvSpPr>
          <p:nvPr/>
        </p:nvSpPr>
        <p:spPr bwMode="auto">
          <a:xfrm>
            <a:off x="5095875" y="3124518"/>
            <a:ext cx="2449513" cy="649287"/>
          </a:xfrm>
          <a:prstGeom prst="wedgeRoundRectCallout">
            <a:avLst>
              <a:gd name="adj1" fmla="val -103727"/>
              <a:gd name="adj2" fmla="val 43889"/>
              <a:gd name="adj3" fmla="val 16667"/>
            </a:avLst>
          </a:prstGeom>
          <a:solidFill>
            <a:schemeClr val="accent1">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dirty="0">
                <a:solidFill>
                  <a:schemeClr val="accent1"/>
                </a:solidFill>
                <a:latin typeface="楷体_GB2312" pitchFamily="49" charset="-122"/>
                <a:ea typeface="楷体_GB2312" pitchFamily="49" charset="-122"/>
              </a:rPr>
              <a:t>函数体：函数所完成的具体操作</a:t>
            </a:r>
          </a:p>
        </p:txBody>
      </p:sp>
      <p:sp>
        <p:nvSpPr>
          <p:cNvPr id="16" name="矩形: 圆角 15">
            <a:extLst>
              <a:ext uri="{FF2B5EF4-FFF2-40B4-BE49-F238E27FC236}">
                <a16:creationId xmlns:a16="http://schemas.microsoft.com/office/drawing/2014/main" id="{2008CAE0-DC3D-58D1-7DF4-B1D02A988F23}"/>
              </a:ext>
            </a:extLst>
          </p:cNvPr>
          <p:cNvSpPr/>
          <p:nvPr/>
        </p:nvSpPr>
        <p:spPr>
          <a:xfrm>
            <a:off x="7600951" y="4864522"/>
            <a:ext cx="1489710" cy="112797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lang="zh-CN" altLang="en-US" b="1" dirty="0">
                <a:solidFill>
                  <a:schemeClr val="tx1"/>
                </a:solidFill>
                <a:effectLst>
                  <a:outerShdw blurRad="38100" dist="38100" dir="2700000" algn="tl">
                    <a:srgbClr val="C0C0C0"/>
                  </a:outerShdw>
                </a:effectLst>
                <a:latin typeface="楷体_GB2312" pitchFamily="49" charset="-122"/>
                <a:ea typeface="楷体_GB2312" pitchFamily="49" charset="-122"/>
              </a:rPr>
              <a:t>运行结果</a:t>
            </a:r>
            <a:r>
              <a:rPr lang="zh-CN" altLang="en-US" dirty="0">
                <a:solidFill>
                  <a:schemeClr val="tx1"/>
                </a:solidFill>
                <a:effectLst>
                  <a:outerShdw blurRad="38100" dist="38100" dir="2700000" algn="tl">
                    <a:srgbClr val="C0C0C0"/>
                  </a:outerShdw>
                </a:effectLst>
                <a:latin typeface="Times New Roman" panose="02020603050405020304" pitchFamily="18" charset="0"/>
              </a:rPr>
              <a:t>：</a:t>
            </a:r>
          </a:p>
          <a:p>
            <a:pPr>
              <a:defRPr/>
            </a:pPr>
            <a:r>
              <a:rPr lang="en-US" altLang="zh-CN" b="1" u="sng" dirty="0">
                <a:solidFill>
                  <a:schemeClr val="tx1"/>
                </a:solidFill>
                <a:effectLst>
                  <a:outerShdw blurRad="38100" dist="38100" dir="2700000" algn="tl">
                    <a:srgbClr val="C0C0C0"/>
                  </a:outerShdw>
                </a:effectLst>
                <a:latin typeface="Times New Roman" panose="02020603050405020304" pitchFamily="18" charset="0"/>
              </a:rPr>
              <a:t>5  15</a:t>
            </a:r>
            <a:r>
              <a:rPr lang="en-US" altLang="zh-CN" b="1" dirty="0">
                <a:solidFill>
                  <a:schemeClr val="tx1"/>
                </a:solidFill>
                <a:effectLst>
                  <a:outerShdw blurRad="38100" dist="38100" dir="2700000" algn="tl">
                    <a:srgbClr val="C0C0C0"/>
                  </a:outerShdw>
                </a:effectLst>
                <a:latin typeface="Times New Roman" panose="02020603050405020304" pitchFamily="18" charset="0"/>
              </a:rPr>
              <a:t> </a:t>
            </a:r>
            <a:r>
              <a:rPr lang="en-US" altLang="zh-CN" b="1" u="sng" dirty="0">
                <a:solidFill>
                  <a:schemeClr val="tx1"/>
                </a:solidFill>
                <a:effectLst>
                  <a:outerShdw blurRad="38100" dist="38100" dir="2700000" algn="tl">
                    <a:srgbClr val="C0C0C0"/>
                  </a:outerShdw>
                </a:effectLst>
              </a:rPr>
              <a:t>↙</a:t>
            </a:r>
            <a:r>
              <a:rPr lang="en-US" altLang="zh-CN" dirty="0">
                <a:solidFill>
                  <a:schemeClr val="tx1"/>
                </a:solidFill>
              </a:rPr>
              <a:t> </a:t>
            </a:r>
          </a:p>
          <a:p>
            <a:pPr>
              <a:defRPr/>
            </a:pPr>
            <a:r>
              <a:rPr lang="en-US" altLang="zh-CN" b="1" u="sng" dirty="0">
                <a:solidFill>
                  <a:schemeClr val="tx1"/>
                </a:solidFill>
                <a:effectLst>
                  <a:outerShdw blurRad="38100" dist="38100" dir="2700000" algn="tl">
                    <a:srgbClr val="C0C0C0"/>
                  </a:outerShdw>
                </a:effectLst>
                <a:latin typeface="Times New Roman" panose="02020603050405020304" pitchFamily="18" charset="0"/>
              </a:rPr>
              <a:t>15</a:t>
            </a:r>
          </a:p>
        </p:txBody>
      </p:sp>
    </p:spTree>
    <p:extLst>
      <p:ext uri="{BB962C8B-B14F-4D97-AF65-F5344CB8AC3E}">
        <p14:creationId xmlns:p14="http://schemas.microsoft.com/office/powerpoint/2010/main" val="232603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C3CF5-C426-900D-C155-E11E26F5C6BF}"/>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AD1672F0-0439-C3D6-8A1D-E366F6324232}"/>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函数原型的声明</a:t>
            </a:r>
          </a:p>
        </p:txBody>
      </p:sp>
      <p:sp>
        <p:nvSpPr>
          <p:cNvPr id="4" name="Rectangle 3">
            <a:extLst>
              <a:ext uri="{FF2B5EF4-FFF2-40B4-BE49-F238E27FC236}">
                <a16:creationId xmlns:a16="http://schemas.microsoft.com/office/drawing/2014/main" id="{84C696F9-3E9D-E57E-245D-99EB9978FD39}"/>
              </a:ext>
            </a:extLst>
          </p:cNvPr>
          <p:cNvSpPr txBox="1">
            <a:spLocks noChangeArrowheads="1"/>
          </p:cNvSpPr>
          <p:nvPr/>
        </p:nvSpPr>
        <p:spPr>
          <a:xfrm>
            <a:off x="722630" y="1058386"/>
            <a:ext cx="8424863" cy="17610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zh-CN" altLang="zh-CN" b="1">
                <a:solidFill>
                  <a:schemeClr val="accent1"/>
                </a:solidFill>
                <a:latin typeface="微软雅黑" panose="020B0503020204020204" pitchFamily="34" charset="-122"/>
                <a:ea typeface="微软雅黑" panose="020B0503020204020204" pitchFamily="34" charset="-122"/>
              </a:rPr>
              <a:t>规则：</a:t>
            </a:r>
          </a:p>
          <a:p>
            <a:pPr marL="285750" indent="-285750" algn="just">
              <a:buFont typeface="Arial" panose="020B0604020202020204" pitchFamily="34" charset="0"/>
              <a:buChar char="•"/>
            </a:pPr>
            <a:r>
              <a:rPr lang="zh-CN" altLang="zh-CN" sz="1800"/>
              <a:t>情况 1：</a:t>
            </a:r>
            <a:r>
              <a:rPr lang="zh-CN" altLang="zh-CN" sz="1800" b="1"/>
              <a:t>函数的定义写在调用代码前面 → 不需要额外声明</a:t>
            </a:r>
            <a:r>
              <a:rPr lang="zh-CN" altLang="zh-CN" sz="1800"/>
              <a:t> </a:t>
            </a:r>
            <a:endParaRPr lang="en-US" altLang="zh-CN" sz="1800"/>
          </a:p>
          <a:p>
            <a:pPr marL="285750" indent="-285750" algn="just">
              <a:buFont typeface="Arial" panose="020B0604020202020204" pitchFamily="34" charset="0"/>
              <a:buChar char="•"/>
            </a:pPr>
            <a:r>
              <a:rPr lang="zh-CN" altLang="zh-CN" sz="1800"/>
              <a:t>情况 2：</a:t>
            </a:r>
            <a:r>
              <a:rPr lang="zh-CN" altLang="zh-CN" sz="1800" b="1"/>
              <a:t>函数定义写在调用的后面 → 调用之前必须写函数原型声明！</a:t>
            </a:r>
            <a:endParaRPr lang="zh-CN" altLang="zh-CN" sz="1800"/>
          </a:p>
          <a:p>
            <a:pPr algn="just"/>
            <a:r>
              <a:rPr lang="zh-CN" altLang="zh-CN" sz="1800" b="1"/>
              <a:t>原型声明写法，末尾必须带分号</a:t>
            </a:r>
            <a:endParaRPr lang="zh-CN" altLang="zh-CN" sz="1800" b="1" dirty="0"/>
          </a:p>
        </p:txBody>
      </p:sp>
      <p:sp>
        <p:nvSpPr>
          <p:cNvPr id="9" name="文本框 8">
            <a:extLst>
              <a:ext uri="{FF2B5EF4-FFF2-40B4-BE49-F238E27FC236}">
                <a16:creationId xmlns:a16="http://schemas.microsoft.com/office/drawing/2014/main" id="{447F6784-2ED2-0D54-D474-2FE5E14DED76}"/>
              </a:ext>
            </a:extLst>
          </p:cNvPr>
          <p:cNvSpPr txBox="1"/>
          <p:nvPr/>
        </p:nvSpPr>
        <p:spPr>
          <a:xfrm>
            <a:off x="3794760" y="2782573"/>
            <a:ext cx="6096000" cy="1292854"/>
          </a:xfrm>
          <a:prstGeom prst="rect">
            <a:avLst/>
          </a:prstGeom>
          <a:noFill/>
        </p:spPr>
        <p:txBody>
          <a:bodyPr wrap="square">
            <a:spAutoFit/>
          </a:bodyPr>
          <a:lstStyle/>
          <a:p>
            <a:pPr>
              <a:lnSpc>
                <a:spcPct val="150000"/>
              </a:lnSpc>
              <a:buNone/>
            </a:pPr>
            <a:r>
              <a:rPr lang="zh-CN" altLang="zh-CN" dirty="0">
                <a:solidFill>
                  <a:srgbClr val="7030A0"/>
                </a:solidFill>
                <a:effectLst/>
                <a:latin typeface="Comic Sans MS" panose="030F0702030302020204" pitchFamily="66" charset="0"/>
              </a:rPr>
              <a:t>int </a:t>
            </a:r>
            <a:r>
              <a:rPr lang="zh-CN" altLang="zh-CN" dirty="0">
                <a:solidFill>
                  <a:schemeClr val="accent2"/>
                </a:solidFill>
                <a:effectLst/>
                <a:latin typeface="Comic Sans MS" panose="030F0702030302020204" pitchFamily="66" charset="0"/>
              </a:rPr>
              <a:t>max</a:t>
            </a:r>
            <a:r>
              <a:rPr lang="zh-CN" altLang="zh-CN" dirty="0">
                <a:effectLst/>
                <a:latin typeface="Comic Sans MS" panose="030F0702030302020204" pitchFamily="66" charset="0"/>
              </a:rPr>
              <a:t>(</a:t>
            </a:r>
            <a:r>
              <a:rPr lang="zh-CN" altLang="zh-CN" dirty="0">
                <a:solidFill>
                  <a:srgbClr val="7030A0"/>
                </a:solidFill>
                <a:effectLst/>
                <a:latin typeface="Comic Sans MS" panose="030F0702030302020204" pitchFamily="66" charset="0"/>
              </a:rPr>
              <a:t>int </a:t>
            </a:r>
            <a:r>
              <a:rPr lang="zh-CN" altLang="zh-CN" dirty="0">
                <a:effectLst/>
                <a:latin typeface="Comic Sans MS" panose="030F0702030302020204" pitchFamily="66" charset="0"/>
              </a:rPr>
              <a:t>x, </a:t>
            </a:r>
            <a:r>
              <a:rPr lang="zh-CN" altLang="zh-CN" dirty="0">
                <a:solidFill>
                  <a:srgbClr val="7030A0"/>
                </a:solidFill>
                <a:effectLst/>
                <a:latin typeface="Comic Sans MS" panose="030F0702030302020204" pitchFamily="66" charset="0"/>
              </a:rPr>
              <a:t>int </a:t>
            </a:r>
            <a:r>
              <a:rPr lang="zh-CN" altLang="zh-CN" dirty="0">
                <a:effectLst/>
                <a:latin typeface="Comic Sans MS" panose="030F0702030302020204" pitchFamily="66" charset="0"/>
              </a:rPr>
              <a:t>y);</a:t>
            </a:r>
          </a:p>
          <a:p>
            <a:pPr>
              <a:lnSpc>
                <a:spcPct val="150000"/>
              </a:lnSpc>
              <a:buNone/>
            </a:pPr>
            <a:r>
              <a:rPr lang="zh-CN" altLang="zh-CN" dirty="0">
                <a:solidFill>
                  <a:schemeClr val="tx1">
                    <a:lumMod val="65000"/>
                    <a:lumOff val="35000"/>
                  </a:schemeClr>
                </a:solidFill>
                <a:effectLst/>
                <a:latin typeface="Comic Sans MS" panose="030F0702030302020204" pitchFamily="66" charset="0"/>
              </a:rPr>
              <a:t>//形参名字可以省略，只写类型</a:t>
            </a:r>
          </a:p>
          <a:p>
            <a:pPr>
              <a:lnSpc>
                <a:spcPct val="150000"/>
              </a:lnSpc>
              <a:buNone/>
            </a:pPr>
            <a:r>
              <a:rPr lang="zh-CN" altLang="zh-CN" dirty="0">
                <a:solidFill>
                  <a:srgbClr val="7030A0"/>
                </a:solidFill>
                <a:effectLst/>
                <a:latin typeface="Comic Sans MS" panose="030F0702030302020204" pitchFamily="66" charset="0"/>
              </a:rPr>
              <a:t>int </a:t>
            </a:r>
            <a:r>
              <a:rPr lang="zh-CN" altLang="zh-CN" dirty="0">
                <a:solidFill>
                  <a:schemeClr val="accent2"/>
                </a:solidFill>
                <a:effectLst/>
                <a:latin typeface="Comic Sans MS" panose="030F0702030302020204" pitchFamily="66" charset="0"/>
              </a:rPr>
              <a:t>max</a:t>
            </a:r>
            <a:r>
              <a:rPr lang="zh-CN" altLang="zh-CN" dirty="0">
                <a:effectLst/>
                <a:latin typeface="Comic Sans MS" panose="030F0702030302020204" pitchFamily="66" charset="0"/>
              </a:rPr>
              <a:t>(</a:t>
            </a:r>
            <a:r>
              <a:rPr lang="zh-CN" altLang="zh-CN" dirty="0">
                <a:solidFill>
                  <a:srgbClr val="7030A0"/>
                </a:solidFill>
                <a:effectLst/>
                <a:latin typeface="Comic Sans MS" panose="030F0702030302020204" pitchFamily="66" charset="0"/>
              </a:rPr>
              <a:t>int </a:t>
            </a:r>
            <a:r>
              <a:rPr lang="zh-CN" altLang="zh-CN" dirty="0">
                <a:effectLst/>
                <a:latin typeface="Comic Sans MS" panose="030F0702030302020204" pitchFamily="66" charset="0"/>
              </a:rPr>
              <a:t>, </a:t>
            </a:r>
            <a:r>
              <a:rPr lang="zh-CN" altLang="zh-CN" dirty="0">
                <a:solidFill>
                  <a:srgbClr val="7030A0"/>
                </a:solidFill>
                <a:effectLst/>
                <a:latin typeface="Comic Sans MS" panose="030F0702030302020204" pitchFamily="66" charset="0"/>
              </a:rPr>
              <a:t>int</a:t>
            </a:r>
            <a:r>
              <a:rPr lang="zh-CN" altLang="zh-CN" dirty="0">
                <a:effectLst/>
                <a:latin typeface="Comic Sans MS" panose="030F0702030302020204" pitchFamily="66" charset="0"/>
              </a:rPr>
              <a:t>);</a:t>
            </a:r>
          </a:p>
        </p:txBody>
      </p:sp>
    </p:spTree>
    <p:extLst>
      <p:ext uri="{BB962C8B-B14F-4D97-AF65-F5344CB8AC3E}">
        <p14:creationId xmlns:p14="http://schemas.microsoft.com/office/powerpoint/2010/main" val="32956752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858E-4FA5-DFE4-7C3A-D9158C74DB97}"/>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1AD8480-03CF-03BC-BDDD-F73DD821AC23}"/>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函数的调用形式</a:t>
            </a:r>
            <a:r>
              <a:rPr lang="zh-CN" altLang="zh-CN" sz="2400" dirty="0">
                <a:solidFill>
                  <a:schemeClr val="tx1">
                    <a:lumMod val="65000"/>
                    <a:lumOff val="35000"/>
                  </a:schemeClr>
                </a:solidFill>
              </a:rPr>
              <a:t>｜按值传递（传值调用）</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3" name="Rectangle 2">
            <a:extLst>
              <a:ext uri="{FF2B5EF4-FFF2-40B4-BE49-F238E27FC236}">
                <a16:creationId xmlns:a16="http://schemas.microsoft.com/office/drawing/2014/main" id="{03D99DAB-06A1-995F-9F4B-D5B3C16C14AA}"/>
              </a:ext>
            </a:extLst>
          </p:cNvPr>
          <p:cNvSpPr txBox="1">
            <a:spLocks noChangeArrowheads="1"/>
          </p:cNvSpPr>
          <p:nvPr/>
        </p:nvSpPr>
        <p:spPr>
          <a:xfrm>
            <a:off x="452120" y="998220"/>
            <a:ext cx="7924800" cy="38100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Clr>
                <a:srgbClr val="FF0000"/>
              </a:buClr>
              <a:buFont typeface="Wingdings" panose="05000000000000000000" pitchFamily="2" charset="2"/>
              <a:buNone/>
            </a:pPr>
            <a:r>
              <a:rPr lang="zh-CN" altLang="en-US" b="1" dirty="0">
                <a:latin typeface="宋体" panose="02010600030101010101" pitchFamily="2" charset="-122"/>
              </a:rPr>
              <a:t>函数调用的一般形式为：</a:t>
            </a:r>
          </a:p>
          <a:p>
            <a:pPr>
              <a:buClr>
                <a:srgbClr val="FF0000"/>
              </a:buClr>
              <a:buFont typeface="Wingdings" panose="05000000000000000000" pitchFamily="2" charset="2"/>
              <a:buNone/>
            </a:pPr>
            <a:r>
              <a:rPr lang="zh-CN" altLang="en-US" sz="1800" dirty="0"/>
              <a:t> </a:t>
            </a:r>
          </a:p>
          <a:p>
            <a:pPr>
              <a:buClr>
                <a:srgbClr val="FF0000"/>
              </a:buClr>
              <a:buFont typeface="Wingdings" panose="05000000000000000000" pitchFamily="2" charset="2"/>
              <a:buNone/>
            </a:pPr>
            <a:endParaRPr lang="zh-CN" altLang="en-US" sz="1800" dirty="0"/>
          </a:p>
          <a:p>
            <a:pPr>
              <a:buClr>
                <a:srgbClr val="FF0000"/>
              </a:buClr>
              <a:buFont typeface="Wingdings" panose="05000000000000000000" pitchFamily="2" charset="2"/>
              <a:buNone/>
            </a:pPr>
            <a:endParaRPr lang="zh-CN" altLang="en-US" sz="1800" dirty="0"/>
          </a:p>
          <a:p>
            <a:pPr>
              <a:buClr>
                <a:srgbClr val="FF0000"/>
              </a:buClr>
            </a:pPr>
            <a:endParaRPr lang="zh-CN" altLang="en-US" sz="1800" dirty="0"/>
          </a:p>
          <a:p>
            <a:pPr>
              <a:buClr>
                <a:srgbClr val="FF0000"/>
              </a:buClr>
            </a:pPr>
            <a:endParaRPr lang="zh-CN" altLang="en-US" sz="1800" dirty="0"/>
          </a:p>
        </p:txBody>
      </p:sp>
      <p:sp>
        <p:nvSpPr>
          <p:cNvPr id="5" name="Text Box 5">
            <a:extLst>
              <a:ext uri="{FF2B5EF4-FFF2-40B4-BE49-F238E27FC236}">
                <a16:creationId xmlns:a16="http://schemas.microsoft.com/office/drawing/2014/main" id="{4639A468-5794-3B88-948A-2FE73836A26F}"/>
              </a:ext>
            </a:extLst>
          </p:cNvPr>
          <p:cNvSpPr txBox="1">
            <a:spLocks noChangeArrowheads="1"/>
          </p:cNvSpPr>
          <p:nvPr/>
        </p:nvSpPr>
        <p:spPr bwMode="auto">
          <a:xfrm>
            <a:off x="960120" y="1555934"/>
            <a:ext cx="7416800" cy="1066800"/>
          </a:xfrm>
          <a:prstGeom prst="rect">
            <a:avLst/>
          </a:prstGeom>
          <a:solidFill>
            <a:srgbClr val="FFFFFF"/>
          </a:solidFill>
          <a:ln w="25400" cap="rnd">
            <a:solidFill>
              <a:schemeClr val="accent1"/>
            </a:solidFill>
            <a:miter lim="800000"/>
            <a:headEnd/>
            <a:tailEnd/>
          </a:ln>
          <a:effectLst>
            <a:outerShdw dist="35921" dir="2700000" algn="ctr" rotWithShape="0">
              <a:srgbClr val="808080"/>
            </a:outerShdw>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spcBef>
                <a:spcPct val="0"/>
              </a:spcBef>
              <a:buClrTx/>
              <a:buSzTx/>
              <a:buFontTx/>
              <a:buNone/>
            </a:pPr>
            <a:r>
              <a:rPr lang="en-US" altLang="zh-CN" sz="2000" dirty="0"/>
              <a:t>  </a:t>
            </a:r>
            <a:r>
              <a:rPr lang="zh-CN" altLang="en-US" sz="1800" dirty="0"/>
              <a:t>函数名 </a:t>
            </a:r>
            <a:r>
              <a:rPr lang="en-US" altLang="zh-CN" sz="1800" dirty="0"/>
              <a:t>(</a:t>
            </a:r>
            <a:r>
              <a:rPr lang="zh-CN" altLang="en-US" sz="1800" dirty="0"/>
              <a:t>参数</a:t>
            </a:r>
            <a:r>
              <a:rPr lang="en-US" altLang="zh-CN" sz="1800" dirty="0"/>
              <a:t>1, </a:t>
            </a:r>
            <a:r>
              <a:rPr lang="zh-CN" altLang="en-US" sz="1800" dirty="0"/>
              <a:t>参数</a:t>
            </a:r>
            <a:r>
              <a:rPr lang="en-US" altLang="zh-CN" sz="1800" dirty="0"/>
              <a:t>2,... )</a:t>
            </a:r>
            <a:r>
              <a:rPr lang="zh-CN" altLang="en-US" sz="1800" dirty="0"/>
              <a:t>；</a:t>
            </a:r>
          </a:p>
          <a:p>
            <a:pPr algn="just">
              <a:spcBef>
                <a:spcPct val="0"/>
              </a:spcBef>
              <a:buClrTx/>
              <a:buSzTx/>
              <a:buFontTx/>
              <a:buNone/>
            </a:pPr>
            <a:endParaRPr lang="zh-CN" altLang="en-US" sz="1800" dirty="0"/>
          </a:p>
          <a:p>
            <a:pPr algn="just">
              <a:spcBef>
                <a:spcPct val="0"/>
              </a:spcBef>
              <a:buClrTx/>
              <a:buSzTx/>
              <a:buFontTx/>
              <a:buNone/>
            </a:pPr>
            <a:endParaRPr lang="zh-CN" altLang="en-US" sz="1800" dirty="0"/>
          </a:p>
          <a:p>
            <a:pPr algn="just">
              <a:spcBef>
                <a:spcPct val="0"/>
              </a:spcBef>
              <a:buClrTx/>
              <a:buSzTx/>
              <a:buFontTx/>
              <a:buNone/>
            </a:pPr>
            <a:r>
              <a:rPr lang="zh-CN" altLang="en-US" sz="800" dirty="0"/>
              <a:t>             </a:t>
            </a:r>
            <a:endParaRPr lang="zh-CN" altLang="en-US" sz="2000" dirty="0"/>
          </a:p>
        </p:txBody>
      </p:sp>
      <p:sp>
        <p:nvSpPr>
          <p:cNvPr id="6" name="AutoShape 7">
            <a:extLst>
              <a:ext uri="{FF2B5EF4-FFF2-40B4-BE49-F238E27FC236}">
                <a16:creationId xmlns:a16="http://schemas.microsoft.com/office/drawing/2014/main" id="{58D68C7B-D66C-A555-6408-FD8CB2759302}"/>
              </a:ext>
            </a:extLst>
          </p:cNvPr>
          <p:cNvSpPr>
            <a:spLocks/>
          </p:cNvSpPr>
          <p:nvPr/>
        </p:nvSpPr>
        <p:spPr bwMode="auto">
          <a:xfrm rot="5400000">
            <a:off x="2739390" y="1414964"/>
            <a:ext cx="304800" cy="1348740"/>
          </a:xfrm>
          <a:prstGeom prst="rightBrace">
            <a:avLst>
              <a:gd name="adj1" fmla="val 54106"/>
              <a:gd name="adj2" fmla="val 50000"/>
            </a:avLst>
          </a:pr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endParaRPr lang="zh-CN" altLang="en-US" sz="1800"/>
          </a:p>
        </p:txBody>
      </p:sp>
      <p:sp>
        <p:nvSpPr>
          <p:cNvPr id="7" name="Text Box 8">
            <a:extLst>
              <a:ext uri="{FF2B5EF4-FFF2-40B4-BE49-F238E27FC236}">
                <a16:creationId xmlns:a16="http://schemas.microsoft.com/office/drawing/2014/main" id="{35F5D69F-053A-9195-E5B6-34ABC0376940}"/>
              </a:ext>
            </a:extLst>
          </p:cNvPr>
          <p:cNvSpPr txBox="1">
            <a:spLocks noChangeArrowheads="1"/>
          </p:cNvSpPr>
          <p:nvPr/>
        </p:nvSpPr>
        <p:spPr bwMode="auto">
          <a:xfrm>
            <a:off x="2484120" y="2279834"/>
            <a:ext cx="144780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 tIns="0" rIns="18000" bIns="0"/>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dirty="0">
                <a:solidFill>
                  <a:srgbClr val="FF0000"/>
                </a:solidFill>
                <a:latin typeface="Times New Roman" panose="02020603050405020304" pitchFamily="18" charset="0"/>
              </a:rPr>
              <a:t>实际参数表</a:t>
            </a:r>
          </a:p>
          <a:p>
            <a:pPr algn="ctr">
              <a:spcBef>
                <a:spcPct val="0"/>
              </a:spcBef>
              <a:buClrTx/>
              <a:buSzTx/>
              <a:buFontTx/>
              <a:buNone/>
            </a:pPr>
            <a:endParaRPr lang="en-US" altLang="zh-CN" sz="1800" dirty="0">
              <a:solidFill>
                <a:srgbClr val="FF0000"/>
              </a:solidFill>
              <a:latin typeface="Times New Roman" panose="02020603050405020304" pitchFamily="18" charset="0"/>
            </a:endParaRPr>
          </a:p>
        </p:txBody>
      </p:sp>
      <p:sp>
        <p:nvSpPr>
          <p:cNvPr id="12" name="文本框 11">
            <a:extLst>
              <a:ext uri="{FF2B5EF4-FFF2-40B4-BE49-F238E27FC236}">
                <a16:creationId xmlns:a16="http://schemas.microsoft.com/office/drawing/2014/main" id="{94636944-0D8E-BE97-489A-9E0FFDB5FCD3}"/>
              </a:ext>
            </a:extLst>
          </p:cNvPr>
          <p:cNvSpPr txBox="1"/>
          <p:nvPr/>
        </p:nvSpPr>
        <p:spPr>
          <a:xfrm>
            <a:off x="900848" y="2791827"/>
            <a:ext cx="9774772" cy="295863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t>各实际参数表中的实际参数应与形参表中的形参一一对应，即个数相等且对应参数的数据类型相同。</a:t>
            </a:r>
          </a:p>
          <a:p>
            <a:pPr marL="285750" indent="-285750">
              <a:lnSpc>
                <a:spcPct val="150000"/>
              </a:lnSpc>
              <a:buFont typeface="Arial" panose="020B0604020202020204" pitchFamily="34" charset="0"/>
              <a:buChar char="•"/>
            </a:pPr>
            <a:r>
              <a:rPr lang="zh-CN" altLang="en-US" dirty="0"/>
              <a:t>函数调用是一个表达式，函数名连同括号是函数调用运算符。表达式的值就是被调函数的返回值，它的类型就是函数定义中指定的函数返回值的类型，即函数的类型。</a:t>
            </a:r>
          </a:p>
          <a:p>
            <a:pPr marL="285750" indent="-285750">
              <a:lnSpc>
                <a:spcPct val="150000"/>
              </a:lnSpc>
              <a:buFont typeface="Arial" panose="020B0604020202020204" pitchFamily="34" charset="0"/>
              <a:buChar char="•"/>
            </a:pPr>
            <a:r>
              <a:rPr lang="zh-CN" altLang="en-US" dirty="0"/>
              <a:t>如果函数的返回值为void，说明该函数没有返回值。</a:t>
            </a:r>
          </a:p>
          <a:p>
            <a:pPr>
              <a:lnSpc>
                <a:spcPct val="150000"/>
              </a:lnSpc>
            </a:pPr>
            <a:r>
              <a:rPr lang="zh-CN" altLang="en-US" dirty="0"/>
              <a:t>例如：</a:t>
            </a:r>
          </a:p>
          <a:p>
            <a:pPr>
              <a:lnSpc>
                <a:spcPct val="150000"/>
              </a:lnSpc>
            </a:pPr>
            <a:r>
              <a:rPr lang="zh-CN" altLang="en-US" dirty="0">
                <a:latin typeface="Comic Sans MS" panose="030F0702030302020204" pitchFamily="66" charset="0"/>
              </a:rPr>
              <a:t>         cout&lt;&lt;max(a,b)&lt;&lt;endl;</a:t>
            </a:r>
          </a:p>
        </p:txBody>
      </p:sp>
      <p:grpSp>
        <p:nvGrpSpPr>
          <p:cNvPr id="15" name="组合 14">
            <a:extLst>
              <a:ext uri="{FF2B5EF4-FFF2-40B4-BE49-F238E27FC236}">
                <a16:creationId xmlns:a16="http://schemas.microsoft.com/office/drawing/2014/main" id="{652A00A5-04B0-0179-EC46-C3859F6DC962}"/>
              </a:ext>
            </a:extLst>
          </p:cNvPr>
          <p:cNvGrpSpPr/>
          <p:nvPr/>
        </p:nvGrpSpPr>
        <p:grpSpPr>
          <a:xfrm>
            <a:off x="2824672" y="4931110"/>
            <a:ext cx="9151541" cy="1062356"/>
            <a:chOff x="3084649" y="4890723"/>
            <a:chExt cx="9151541" cy="1062356"/>
          </a:xfrm>
        </p:grpSpPr>
        <p:sp>
          <p:nvSpPr>
            <p:cNvPr id="16" name="core goal bar">
              <a:extLst>
                <a:ext uri="{FF2B5EF4-FFF2-40B4-BE49-F238E27FC236}">
                  <a16:creationId xmlns:a16="http://schemas.microsoft.com/office/drawing/2014/main" id="{55345187-9609-F304-DC89-ADD4D32A3AC5}"/>
                </a:ext>
              </a:extLst>
            </p:cNvPr>
            <p:cNvSpPr/>
            <p:nvPr/>
          </p:nvSpPr>
          <p:spPr>
            <a:xfrm>
              <a:off x="3244751" y="5219111"/>
              <a:ext cx="8932905"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17" name="组合 16">
              <a:extLst>
                <a:ext uri="{FF2B5EF4-FFF2-40B4-BE49-F238E27FC236}">
                  <a16:creationId xmlns:a16="http://schemas.microsoft.com/office/drawing/2014/main" id="{BCD9F349-B8C4-454F-DD4B-D5C25BE20AE6}"/>
                </a:ext>
              </a:extLst>
            </p:cNvPr>
            <p:cNvGrpSpPr/>
            <p:nvPr/>
          </p:nvGrpSpPr>
          <p:grpSpPr>
            <a:xfrm>
              <a:off x="3084649" y="4890723"/>
              <a:ext cx="1004899" cy="969673"/>
              <a:chOff x="2265918" y="5437179"/>
              <a:chExt cx="599478" cy="578464"/>
            </a:xfrm>
          </p:grpSpPr>
          <p:sp>
            <p:nvSpPr>
              <p:cNvPr id="19" name="椭圆 18">
                <a:extLst>
                  <a:ext uri="{FF2B5EF4-FFF2-40B4-BE49-F238E27FC236}">
                    <a16:creationId xmlns:a16="http://schemas.microsoft.com/office/drawing/2014/main" id="{BAAAA6D6-9F70-6C8C-AC03-DEB812D845E0}"/>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0" name="图形 19">
                <a:extLst>
                  <a:ext uri="{FF2B5EF4-FFF2-40B4-BE49-F238E27FC236}">
                    <a16:creationId xmlns:a16="http://schemas.microsoft.com/office/drawing/2014/main" id="{141739DF-88A0-C87D-25C9-366FB59DF6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18" name="文本框 17">
              <a:extLst>
                <a:ext uri="{FF2B5EF4-FFF2-40B4-BE49-F238E27FC236}">
                  <a16:creationId xmlns:a16="http://schemas.microsoft.com/office/drawing/2014/main" id="{725FC2A5-665E-DAC7-FF2D-9296F9A48AFB}"/>
                </a:ext>
              </a:extLst>
            </p:cNvPr>
            <p:cNvSpPr txBox="1"/>
            <p:nvPr/>
          </p:nvSpPr>
          <p:spPr>
            <a:xfrm>
              <a:off x="4156815" y="5280355"/>
              <a:ext cx="8079375" cy="646331"/>
            </a:xfrm>
            <a:prstGeom prst="rect">
              <a:avLst/>
            </a:prstGeom>
            <a:noFill/>
          </p:spPr>
          <p:txBody>
            <a:bodyPr wrap="square">
              <a:spAutoFit/>
            </a:bodyPr>
            <a:lstStyle/>
            <a:p>
              <a:pPr>
                <a:spcBef>
                  <a:spcPct val="0"/>
                </a:spcBef>
                <a:buClr>
                  <a:srgbClr val="FF0000"/>
                </a:buClr>
                <a:buSzTx/>
              </a:pPr>
              <a:r>
                <a:rPr lang="zh-CN" altLang="en-US" sz="1800" dirty="0">
                  <a:latin typeface="楷体_GB2312" pitchFamily="49" charset="-122"/>
                  <a:ea typeface="楷体_GB2312" pitchFamily="49" charset="-122"/>
                </a:rPr>
                <a:t>主函数</a:t>
              </a:r>
              <a:r>
                <a:rPr lang="en-US" altLang="zh-CN" sz="1800" dirty="0">
                  <a:latin typeface="楷体_GB2312" pitchFamily="49" charset="-122"/>
                  <a:ea typeface="楷体_GB2312" pitchFamily="49" charset="-122"/>
                </a:rPr>
                <a:t>main()</a:t>
              </a:r>
              <a:r>
                <a:rPr lang="zh-CN" altLang="en-US" sz="1800" dirty="0">
                  <a:latin typeface="楷体_GB2312" pitchFamily="49" charset="-122"/>
                  <a:ea typeface="楷体_GB2312" pitchFamily="49" charset="-122"/>
                </a:rPr>
                <a:t>不需要进行原型语声明，也不允许任何函数调用它，它只由操作系统调用并返回操作系统。 </a:t>
              </a:r>
            </a:p>
          </p:txBody>
        </p:sp>
      </p:grpSp>
    </p:spTree>
    <p:extLst>
      <p:ext uri="{BB962C8B-B14F-4D97-AF65-F5344CB8AC3E}">
        <p14:creationId xmlns:p14="http://schemas.microsoft.com/office/powerpoint/2010/main" val="138663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778D2-3706-01B4-93BE-482A1E34EF5D}"/>
            </a:ext>
          </a:extLst>
        </p:cNvPr>
        <p:cNvGrpSpPr/>
        <p:nvPr/>
      </p:nvGrpSpPr>
      <p:grpSpPr>
        <a:xfrm>
          <a:off x="0" y="0"/>
          <a:ext cx="0" cy="0"/>
          <a:chOff x="0" y="0"/>
          <a:chExt cx="0" cy="0"/>
        </a:xfrm>
      </p:grpSpPr>
      <p:sp>
        <p:nvSpPr>
          <p:cNvPr id="10" name="矩形: 圆角 9">
            <a:extLst>
              <a:ext uri="{FF2B5EF4-FFF2-40B4-BE49-F238E27FC236}">
                <a16:creationId xmlns:a16="http://schemas.microsoft.com/office/drawing/2014/main" id="{FE3F8766-AF07-B282-385F-2E9A74BED1EC}"/>
              </a:ext>
            </a:extLst>
          </p:cNvPr>
          <p:cNvSpPr/>
          <p:nvPr/>
        </p:nvSpPr>
        <p:spPr>
          <a:xfrm>
            <a:off x="533400" y="5486401"/>
            <a:ext cx="10936617" cy="84789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id="{12984208-705A-78B4-9302-790F614A4B50}"/>
              </a:ext>
            </a:extLst>
          </p:cNvPr>
          <p:cNvSpPr/>
          <p:nvPr/>
        </p:nvSpPr>
        <p:spPr>
          <a:xfrm>
            <a:off x="533400" y="3475858"/>
            <a:ext cx="10936617" cy="201054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id="{E9A775B3-2096-8A7F-A45F-C545984077F0}"/>
              </a:ext>
            </a:extLst>
          </p:cNvPr>
          <p:cNvSpPr/>
          <p:nvPr/>
        </p:nvSpPr>
        <p:spPr>
          <a:xfrm>
            <a:off x="524581" y="1365118"/>
            <a:ext cx="10936617" cy="201054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55E40B66-009F-7672-1E21-C33E700A4A87}"/>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函数的调用的执行过程</a:t>
            </a:r>
          </a:p>
        </p:txBody>
      </p:sp>
      <p:sp>
        <p:nvSpPr>
          <p:cNvPr id="6" name="文本框 5">
            <a:extLst>
              <a:ext uri="{FF2B5EF4-FFF2-40B4-BE49-F238E27FC236}">
                <a16:creationId xmlns:a16="http://schemas.microsoft.com/office/drawing/2014/main" id="{96340285-F74E-10E5-EFAA-36E7ADC31D6F}"/>
              </a:ext>
            </a:extLst>
          </p:cNvPr>
          <p:cNvSpPr txBox="1"/>
          <p:nvPr/>
        </p:nvSpPr>
        <p:spPr>
          <a:xfrm>
            <a:off x="533400" y="836503"/>
            <a:ext cx="10858500" cy="5497787"/>
          </a:xfrm>
          <a:prstGeom prst="rect">
            <a:avLst/>
          </a:prstGeom>
          <a:noFill/>
        </p:spPr>
        <p:txBody>
          <a:bodyPr wrap="square">
            <a:spAutoFit/>
          </a:bodyPr>
          <a:lstStyle/>
          <a:p>
            <a:pPr>
              <a:lnSpc>
                <a:spcPct val="150000"/>
              </a:lnSpc>
            </a:pPr>
            <a:r>
              <a:rPr lang="zh-CN" altLang="en-US" sz="2000" b="1" dirty="0"/>
              <a:t>当调用一个函数时，整个调用过程分为三步进行：</a:t>
            </a:r>
            <a:endParaRPr lang="zh-CN" altLang="en-US" dirty="0"/>
          </a:p>
          <a:p>
            <a:pPr marL="285750" indent="-285750">
              <a:lnSpc>
                <a:spcPct val="150000"/>
              </a:lnSpc>
              <a:buFont typeface="Wingdings" panose="05000000000000000000" pitchFamily="2" charset="2"/>
              <a:buChar char="Ø"/>
            </a:pPr>
            <a:r>
              <a:rPr lang="zh-CN" altLang="en-US" dirty="0"/>
              <a:t>第一步：函数调用；</a:t>
            </a:r>
          </a:p>
          <a:p>
            <a:pPr>
              <a:lnSpc>
                <a:spcPct val="150000"/>
              </a:lnSpc>
            </a:pPr>
            <a:r>
              <a:rPr lang="zh-CN" altLang="en-US" dirty="0"/>
              <a:t>     ① 将函数调用语句下一条语句的地址保存在一种称为“栈”的内存空间中，以便函数调用完后返回。将数据放到栈空间中的过程称为压栈。</a:t>
            </a:r>
            <a:endParaRPr lang="en-US" altLang="zh-CN" dirty="0"/>
          </a:p>
          <a:p>
            <a:pPr>
              <a:lnSpc>
                <a:spcPct val="150000"/>
              </a:lnSpc>
            </a:pPr>
            <a:r>
              <a:rPr lang="en-US" altLang="zh-CN" dirty="0"/>
              <a:t>     </a:t>
            </a:r>
            <a:r>
              <a:rPr lang="zh-CN" altLang="en-US" dirty="0"/>
              <a:t>② 对实参表从后向前，依次计算出实参表达式的值，并将值压栈。</a:t>
            </a:r>
            <a:endParaRPr lang="en-US" altLang="zh-CN" dirty="0"/>
          </a:p>
          <a:p>
            <a:pPr>
              <a:lnSpc>
                <a:spcPct val="150000"/>
              </a:lnSpc>
            </a:pPr>
            <a:r>
              <a:rPr lang="en-US" altLang="zh-CN" dirty="0"/>
              <a:t>     </a:t>
            </a:r>
            <a:r>
              <a:rPr lang="zh-CN" altLang="en-US" dirty="0"/>
              <a:t>③ 转跳到函数体处。 </a:t>
            </a:r>
          </a:p>
          <a:p>
            <a:pPr marL="285750" indent="-285750">
              <a:lnSpc>
                <a:spcPct val="150000"/>
              </a:lnSpc>
              <a:buFont typeface="Wingdings" panose="05000000000000000000" pitchFamily="2" charset="2"/>
              <a:buChar char="Ø"/>
            </a:pPr>
            <a:r>
              <a:rPr lang="zh-CN" altLang="en-US" dirty="0"/>
              <a:t>第二步：函数体执行，即逐条运行函数体中语句的过程。</a:t>
            </a:r>
            <a:endParaRPr lang="en-US" altLang="zh-CN" dirty="0"/>
          </a:p>
          <a:p>
            <a:pPr>
              <a:lnSpc>
                <a:spcPct val="150000"/>
              </a:lnSpc>
            </a:pPr>
            <a:r>
              <a:rPr lang="en-US" altLang="zh-CN" dirty="0"/>
              <a:t>     </a:t>
            </a:r>
            <a:r>
              <a:rPr lang="zh-CN" altLang="en-US" dirty="0"/>
              <a:t>④ 如果函数中还定义了变量，将变量压栈。</a:t>
            </a:r>
          </a:p>
          <a:p>
            <a:pPr>
              <a:lnSpc>
                <a:spcPct val="150000"/>
              </a:lnSpc>
            </a:pPr>
            <a:r>
              <a:rPr lang="zh-CN" altLang="en-US" dirty="0"/>
              <a:t>     ⑤ 将每一个形参以栈中对应的实参值取代，执行函数体。</a:t>
            </a:r>
          </a:p>
          <a:p>
            <a:pPr>
              <a:lnSpc>
                <a:spcPct val="150000"/>
              </a:lnSpc>
            </a:pPr>
            <a:r>
              <a:rPr lang="zh-CN" altLang="en-US" dirty="0"/>
              <a:t>     ⑥ 将函数体中的变量、保存在栈中的实参值，依次从栈中取出，以释放栈空间。从栈中取出数据称为出栈，x出栈用pop(x)表示。</a:t>
            </a:r>
          </a:p>
          <a:p>
            <a:pPr marL="285750" indent="-285750">
              <a:lnSpc>
                <a:spcPct val="150000"/>
              </a:lnSpc>
              <a:buFont typeface="Wingdings" panose="05000000000000000000" pitchFamily="2" charset="2"/>
              <a:buChar char="Ø"/>
            </a:pPr>
            <a:r>
              <a:rPr lang="zh-CN" altLang="en-US" dirty="0"/>
              <a:t>第三步：返回，即返回到函数调用表达式的位置。 </a:t>
            </a:r>
            <a:endParaRPr lang="en-US" altLang="zh-CN" dirty="0"/>
          </a:p>
          <a:p>
            <a:pPr>
              <a:lnSpc>
                <a:spcPct val="150000"/>
              </a:lnSpc>
            </a:pPr>
            <a:r>
              <a:rPr lang="en-US" altLang="zh-CN" dirty="0"/>
              <a:t>     </a:t>
            </a:r>
            <a:r>
              <a:rPr lang="zh-CN" altLang="en-US" dirty="0"/>
              <a:t>⑦ 返回过程执行的是函数体中的return语句。</a:t>
            </a:r>
          </a:p>
        </p:txBody>
      </p:sp>
    </p:spTree>
    <p:extLst>
      <p:ext uri="{BB962C8B-B14F-4D97-AF65-F5344CB8AC3E}">
        <p14:creationId xmlns:p14="http://schemas.microsoft.com/office/powerpoint/2010/main" val="30026080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5A32-74B6-F6C6-583E-4DADAB151AA1}"/>
            </a:ext>
          </a:extLst>
        </p:cNvPr>
        <p:cNvGrpSpPr/>
        <p:nvPr/>
      </p:nvGrpSpPr>
      <p:grpSpPr>
        <a:xfrm>
          <a:off x="0" y="0"/>
          <a:ext cx="0" cy="0"/>
          <a:chOff x="0" y="0"/>
          <a:chExt cx="0" cy="0"/>
        </a:xfrm>
      </p:grpSpPr>
      <p:sp>
        <p:nvSpPr>
          <p:cNvPr id="5" name="矩形: 圆角 4">
            <a:extLst>
              <a:ext uri="{FF2B5EF4-FFF2-40B4-BE49-F238E27FC236}">
                <a16:creationId xmlns:a16="http://schemas.microsoft.com/office/drawing/2014/main" id="{99E22D98-5FA1-1424-CB64-6760458D8980}"/>
              </a:ext>
            </a:extLst>
          </p:cNvPr>
          <p:cNvSpPr/>
          <p:nvPr/>
        </p:nvSpPr>
        <p:spPr>
          <a:xfrm>
            <a:off x="1417320" y="1493520"/>
            <a:ext cx="8229601" cy="480853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b="1" u="sng" dirty="0">
              <a:solidFill>
                <a:schemeClr val="tx1"/>
              </a:solidFill>
              <a:effectLst>
                <a:outerShdw blurRad="38100" dist="38100" dir="2700000" algn="tl">
                  <a:srgbClr val="C0C0C0"/>
                </a:outerShdw>
              </a:effectLst>
              <a:latin typeface="Times New Roman" panose="02020603050405020304" pitchFamily="18" charset="0"/>
            </a:endParaRPr>
          </a:p>
        </p:txBody>
      </p:sp>
      <p:sp>
        <p:nvSpPr>
          <p:cNvPr id="2" name="文本框 1">
            <a:extLst>
              <a:ext uri="{FF2B5EF4-FFF2-40B4-BE49-F238E27FC236}">
                <a16:creationId xmlns:a16="http://schemas.microsoft.com/office/drawing/2014/main" id="{51E21426-7F2C-8152-9722-2BFFB39A5ED0}"/>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函数的调用的执行过程</a:t>
            </a:r>
          </a:p>
        </p:txBody>
      </p:sp>
      <p:graphicFrame>
        <p:nvGraphicFramePr>
          <p:cNvPr id="3" name="Object 2">
            <a:extLst>
              <a:ext uri="{FF2B5EF4-FFF2-40B4-BE49-F238E27FC236}">
                <a16:creationId xmlns:a16="http://schemas.microsoft.com/office/drawing/2014/main" id="{C7529018-FD20-14BE-FE4B-55293ED5DED0}"/>
              </a:ext>
            </a:extLst>
          </p:cNvPr>
          <p:cNvGraphicFramePr>
            <a:graphicFrameLocks/>
          </p:cNvGraphicFramePr>
          <p:nvPr>
            <p:extLst>
              <p:ext uri="{D42A27DB-BD31-4B8C-83A1-F6EECF244321}">
                <p14:modId xmlns:p14="http://schemas.microsoft.com/office/powerpoint/2010/main" val="2079636506"/>
              </p:ext>
            </p:extLst>
          </p:nvPr>
        </p:nvGraphicFramePr>
        <p:xfrm>
          <a:off x="1897380" y="1424940"/>
          <a:ext cx="7315200" cy="4808538"/>
        </p:xfrm>
        <a:graphic>
          <a:graphicData uri="http://schemas.openxmlformats.org/presentationml/2006/ole">
            <mc:AlternateContent xmlns:mc="http://schemas.openxmlformats.org/markup-compatibility/2006">
              <mc:Choice xmlns:v="urn:schemas-microsoft-com:vml" Requires="v">
                <p:oleObj r:id="rId3" imgW="4797000" imgH="3308040" progId="Word.Picture.8">
                  <p:embed/>
                </p:oleObj>
              </mc:Choice>
              <mc:Fallback>
                <p:oleObj r:id="rId3" imgW="4797000" imgH="3308040" progId="Word.Picture.8">
                  <p:embed/>
                  <p:pic>
                    <p:nvPicPr>
                      <p:cNvPr id="80899" name="Object 2">
                        <a:extLst>
                          <a:ext uri="{FF2B5EF4-FFF2-40B4-BE49-F238E27FC236}">
                            <a16:creationId xmlns:a16="http://schemas.microsoft.com/office/drawing/2014/main" id="{29370732-2DD1-546F-C7A8-8C5EF176BB9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7380" y="1424940"/>
                        <a:ext cx="7315200" cy="480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4" name="Rectangle 13">
            <a:extLst>
              <a:ext uri="{FF2B5EF4-FFF2-40B4-BE49-F238E27FC236}">
                <a16:creationId xmlns:a16="http://schemas.microsoft.com/office/drawing/2014/main" id="{AE8A8B44-0FAE-CAEE-CB62-DB3F17027C90}"/>
              </a:ext>
            </a:extLst>
          </p:cNvPr>
          <p:cNvSpPr txBox="1">
            <a:spLocks noChangeArrowheads="1"/>
          </p:cNvSpPr>
          <p:nvPr/>
        </p:nvSpPr>
        <p:spPr>
          <a:xfrm>
            <a:off x="1531620" y="1066800"/>
            <a:ext cx="8229600" cy="4724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 typeface="Wingdings" panose="05000000000000000000" pitchFamily="2" charset="2"/>
              <a:buNone/>
            </a:pPr>
            <a:r>
              <a:rPr lang="zh-CN" altLang="en-US" dirty="0">
                <a:solidFill>
                  <a:schemeClr val="accent1"/>
                </a:solidFill>
                <a:latin typeface="宋体" panose="02010600030101010101" pitchFamily="2" charset="-122"/>
              </a:rPr>
              <a:t>以函数</a:t>
            </a:r>
            <a:r>
              <a:rPr lang="en-US" altLang="zh-CN" dirty="0">
                <a:solidFill>
                  <a:schemeClr val="accent1"/>
                </a:solidFill>
                <a:latin typeface="Times New Roman" panose="02020603050405020304" pitchFamily="18" charset="0"/>
              </a:rPr>
              <a:t>max()</a:t>
            </a:r>
            <a:r>
              <a:rPr lang="zh-CN" altLang="en-US" dirty="0">
                <a:solidFill>
                  <a:schemeClr val="accent1"/>
                </a:solidFill>
                <a:latin typeface="宋体" panose="02010600030101010101" pitchFamily="2" charset="-122"/>
              </a:rPr>
              <a:t>为例，演示函数调用的详细过程如图所示</a:t>
            </a:r>
            <a:r>
              <a:rPr lang="zh-CN" altLang="en-US" dirty="0">
                <a:solidFill>
                  <a:schemeClr val="accent1"/>
                </a:solidFill>
              </a:rPr>
              <a:t> </a:t>
            </a:r>
          </a:p>
        </p:txBody>
      </p:sp>
    </p:spTree>
    <p:extLst>
      <p:ext uri="{BB962C8B-B14F-4D97-AF65-F5344CB8AC3E}">
        <p14:creationId xmlns:p14="http://schemas.microsoft.com/office/powerpoint/2010/main" val="8600151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52E6-E1D7-6164-719E-97708182BAE4}"/>
            </a:ext>
          </a:extLst>
        </p:cNvPr>
        <p:cNvGrpSpPr/>
        <p:nvPr/>
      </p:nvGrpSpPr>
      <p:grpSpPr>
        <a:xfrm>
          <a:off x="0" y="0"/>
          <a:ext cx="0" cy="0"/>
          <a:chOff x="0" y="0"/>
          <a:chExt cx="0" cy="0"/>
        </a:xfrm>
      </p:grpSpPr>
      <p:sp>
        <p:nvSpPr>
          <p:cNvPr id="16" name="矩形: 圆角 15">
            <a:extLst>
              <a:ext uri="{FF2B5EF4-FFF2-40B4-BE49-F238E27FC236}">
                <a16:creationId xmlns:a16="http://schemas.microsoft.com/office/drawing/2014/main" id="{B1BC6651-D4C6-26DF-59B2-90FBCD362AD7}"/>
              </a:ext>
            </a:extLst>
          </p:cNvPr>
          <p:cNvSpPr/>
          <p:nvPr/>
        </p:nvSpPr>
        <p:spPr>
          <a:xfrm>
            <a:off x="1417320" y="2076598"/>
            <a:ext cx="8229601" cy="407511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b="1" u="sng" dirty="0">
              <a:solidFill>
                <a:schemeClr val="tx1"/>
              </a:solidFill>
              <a:effectLst>
                <a:outerShdw blurRad="38100" dist="38100" dir="2700000" algn="tl">
                  <a:srgbClr val="C0C0C0"/>
                </a:outerShdw>
              </a:effectLst>
              <a:latin typeface="Times New Roman" panose="02020603050405020304" pitchFamily="18" charset="0"/>
            </a:endParaRPr>
          </a:p>
        </p:txBody>
      </p:sp>
      <p:sp>
        <p:nvSpPr>
          <p:cNvPr id="2" name="文本框 1">
            <a:extLst>
              <a:ext uri="{FF2B5EF4-FFF2-40B4-BE49-F238E27FC236}">
                <a16:creationId xmlns:a16="http://schemas.microsoft.com/office/drawing/2014/main" id="{55FAA8B2-1009-6801-D9CB-BBFF57553A40}"/>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函数参数的按值传递 </a:t>
            </a:r>
          </a:p>
        </p:txBody>
      </p:sp>
      <p:sp>
        <p:nvSpPr>
          <p:cNvPr id="4" name="Rectangle 6">
            <a:extLst>
              <a:ext uri="{FF2B5EF4-FFF2-40B4-BE49-F238E27FC236}">
                <a16:creationId xmlns:a16="http://schemas.microsoft.com/office/drawing/2014/main" id="{B24799BA-E1AE-CEC7-7C1E-D61C3E2280B0}"/>
              </a:ext>
            </a:extLst>
          </p:cNvPr>
          <p:cNvSpPr txBox="1">
            <a:spLocks noChangeArrowheads="1"/>
          </p:cNvSpPr>
          <p:nvPr/>
        </p:nvSpPr>
        <p:spPr>
          <a:xfrm>
            <a:off x="1295400" y="1066800"/>
            <a:ext cx="8153400" cy="4724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 typeface="Wingdings" panose="05000000000000000000" pitchFamily="2" charset="2"/>
              <a:buNone/>
            </a:pPr>
            <a:endParaRPr lang="zh-CN" altLang="en-US" sz="2000" dirty="0"/>
          </a:p>
        </p:txBody>
      </p:sp>
      <p:graphicFrame>
        <p:nvGraphicFramePr>
          <p:cNvPr id="7" name="Object 2">
            <a:extLst>
              <a:ext uri="{FF2B5EF4-FFF2-40B4-BE49-F238E27FC236}">
                <a16:creationId xmlns:a16="http://schemas.microsoft.com/office/drawing/2014/main" id="{87FC3BA2-113E-0BF7-34F4-9855097CC7F6}"/>
              </a:ext>
            </a:extLst>
          </p:cNvPr>
          <p:cNvGraphicFramePr>
            <a:graphicFrameLocks/>
          </p:cNvGraphicFramePr>
          <p:nvPr>
            <p:extLst>
              <p:ext uri="{D42A27DB-BD31-4B8C-83A1-F6EECF244321}">
                <p14:modId xmlns:p14="http://schemas.microsoft.com/office/powerpoint/2010/main" val="258279464"/>
              </p:ext>
            </p:extLst>
          </p:nvPr>
        </p:nvGraphicFramePr>
        <p:xfrm>
          <a:off x="2217420" y="2076598"/>
          <a:ext cx="7315200" cy="4075113"/>
        </p:xfrm>
        <a:graphic>
          <a:graphicData uri="http://schemas.openxmlformats.org/presentationml/2006/ole">
            <mc:AlternateContent xmlns:mc="http://schemas.openxmlformats.org/markup-compatibility/2006">
              <mc:Choice xmlns:v="urn:schemas-microsoft-com:vml" Requires="v">
                <p:oleObj r:id="rId3" imgW="4339800" imgH="2417760" progId="Word.Picture.8">
                  <p:embed/>
                </p:oleObj>
              </mc:Choice>
              <mc:Fallback>
                <p:oleObj r:id="rId3" imgW="4339800" imgH="2417760" progId="Word.Picture.8">
                  <p:embed/>
                  <p:pic>
                    <p:nvPicPr>
                      <p:cNvPr id="81926" name="Object 2">
                        <a:extLst>
                          <a:ext uri="{FF2B5EF4-FFF2-40B4-BE49-F238E27FC236}">
                            <a16:creationId xmlns:a16="http://schemas.microsoft.com/office/drawing/2014/main" id="{82B2960E-EF5F-7422-12E4-0308E7D8397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7420" y="2076598"/>
                        <a:ext cx="7315200" cy="407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5" name="文本框 14">
            <a:extLst>
              <a:ext uri="{FF2B5EF4-FFF2-40B4-BE49-F238E27FC236}">
                <a16:creationId xmlns:a16="http://schemas.microsoft.com/office/drawing/2014/main" id="{05421C53-FFB9-22BE-8F25-99EE7C77932B}"/>
              </a:ext>
            </a:extLst>
          </p:cNvPr>
          <p:cNvSpPr txBox="1"/>
          <p:nvPr/>
        </p:nvSpPr>
        <p:spPr>
          <a:xfrm>
            <a:off x="632460" y="914965"/>
            <a:ext cx="10828738" cy="1138773"/>
          </a:xfrm>
          <a:prstGeom prst="rect">
            <a:avLst/>
          </a:prstGeom>
          <a:noFill/>
        </p:spPr>
        <p:txBody>
          <a:bodyPr wrap="square">
            <a:spAutoFit/>
          </a:bodyPr>
          <a:lstStyle/>
          <a:p>
            <a:r>
              <a:rPr lang="zh-CN" altLang="en-US" sz="2000" dirty="0">
                <a:latin typeface="宋体" panose="02010600030101010101" pitchFamily="2" charset="-122"/>
              </a:rPr>
              <a:t>函数调用过程实际上执行了一个从参数传递</a:t>
            </a:r>
            <a:r>
              <a:rPr lang="en-US" altLang="zh-CN" sz="2000" dirty="0">
                <a:latin typeface="Times New Roman" panose="02020603050405020304" pitchFamily="18" charset="0"/>
              </a:rPr>
              <a:t>----</a:t>
            </a:r>
            <a:r>
              <a:rPr lang="zh-CN" altLang="en-US" sz="2000" dirty="0">
                <a:latin typeface="宋体" panose="02010600030101010101" pitchFamily="2" charset="-122"/>
              </a:rPr>
              <a:t>执行函数体</a:t>
            </a:r>
            <a:r>
              <a:rPr lang="en-US" altLang="zh-CN" sz="2000" dirty="0">
                <a:latin typeface="Times New Roman" panose="02020603050405020304" pitchFamily="18" charset="0"/>
              </a:rPr>
              <a:t>----</a:t>
            </a:r>
            <a:r>
              <a:rPr lang="zh-CN" altLang="en-US" sz="2000" dirty="0">
                <a:latin typeface="宋体" panose="02010600030101010101" pitchFamily="2" charset="-122"/>
              </a:rPr>
              <a:t>返回的过程。其中的函数参数传递过程的实质是</a:t>
            </a:r>
            <a:r>
              <a:rPr lang="zh-CN" altLang="en-US" sz="2400" b="1" dirty="0">
                <a:solidFill>
                  <a:schemeClr val="accent1"/>
                </a:solidFill>
                <a:latin typeface="宋体" panose="02010600030101010101" pitchFamily="2" charset="-122"/>
              </a:rPr>
              <a:t>将实参值通过栈空间一一传送给实参的过程</a:t>
            </a:r>
            <a:r>
              <a:rPr lang="zh-CN" altLang="en-US" sz="2000" dirty="0">
                <a:latin typeface="宋体" panose="02010600030101010101" pitchFamily="2" charset="-122"/>
              </a:rPr>
              <a:t>，这种把实参表达式的值传送给对应的形参变量传递方式称为</a:t>
            </a:r>
            <a:r>
              <a:rPr lang="zh-CN" altLang="en-US" sz="2000" dirty="0">
                <a:latin typeface="Times New Roman" panose="02020603050405020304" pitchFamily="18" charset="0"/>
              </a:rPr>
              <a:t>“</a:t>
            </a:r>
            <a:r>
              <a:rPr lang="zh-CN" altLang="en-US" sz="2400" b="1" dirty="0">
                <a:solidFill>
                  <a:schemeClr val="accent1"/>
                </a:solidFill>
                <a:latin typeface="宋体" panose="02010600030101010101" pitchFamily="2" charset="-122"/>
              </a:rPr>
              <a:t>按值传递</a:t>
            </a:r>
            <a:r>
              <a:rPr lang="zh-CN" altLang="en-US" sz="2000" dirty="0">
                <a:latin typeface="Times New Roman" panose="02020603050405020304" pitchFamily="18" charset="0"/>
              </a:rPr>
              <a:t>”</a:t>
            </a:r>
            <a:r>
              <a:rPr lang="zh-CN" altLang="en-US" sz="2000" dirty="0">
                <a:latin typeface="宋体" panose="02010600030101010101" pitchFamily="2" charset="-122"/>
              </a:rPr>
              <a:t>。</a:t>
            </a:r>
            <a:r>
              <a:rPr lang="zh-CN" altLang="en-US" sz="2000" dirty="0"/>
              <a:t> </a:t>
            </a:r>
            <a:endParaRPr lang="zh-CN" altLang="en-US" dirty="0"/>
          </a:p>
        </p:txBody>
      </p:sp>
    </p:spTree>
    <p:extLst>
      <p:ext uri="{BB962C8B-B14F-4D97-AF65-F5344CB8AC3E}">
        <p14:creationId xmlns:p14="http://schemas.microsoft.com/office/powerpoint/2010/main" val="19596739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9D7E-FA12-F554-FB98-D55196066FE2}"/>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C9D25B7F-1702-2D80-920F-E10BED022E42}"/>
              </a:ext>
            </a:extLst>
          </p:cNvPr>
          <p:cNvSpPr>
            <a:spLocks noGrp="1" noChangeArrowheads="1"/>
          </p:cNvSpPr>
          <p:nvPr>
            <p:ph type="title"/>
          </p:nvPr>
        </p:nvSpPr>
        <p:spPr>
          <a:xfrm>
            <a:off x="860918" y="13611"/>
            <a:ext cx="5923381" cy="838200"/>
          </a:xfrm>
        </p:spPr>
        <p:txBody>
          <a:bodyPr/>
          <a:lstStyle/>
          <a:p>
            <a:pPr eaLnBrk="1" hangingPunct="1"/>
            <a:r>
              <a:rPr lang="zh-CN" altLang="en-US" sz="3200" b="1" dirty="0">
                <a:latin typeface="+mn-lt"/>
                <a:ea typeface="Microsoft YaHei UI"/>
                <a:cs typeface="+mn-cs"/>
              </a:rPr>
              <a:t>函数参数的按值传递 </a:t>
            </a:r>
          </a:p>
        </p:txBody>
      </p:sp>
      <p:graphicFrame>
        <p:nvGraphicFramePr>
          <p:cNvPr id="2" name="表格 1">
            <a:extLst>
              <a:ext uri="{FF2B5EF4-FFF2-40B4-BE49-F238E27FC236}">
                <a16:creationId xmlns:a16="http://schemas.microsoft.com/office/drawing/2014/main" id="{A3D87AC9-F047-4AE8-2B91-5DCD4757A731}"/>
              </a:ext>
            </a:extLst>
          </p:cNvPr>
          <p:cNvGraphicFramePr/>
          <p:nvPr>
            <p:extLst>
              <p:ext uri="{D42A27DB-BD31-4B8C-83A1-F6EECF244321}">
                <p14:modId xmlns:p14="http://schemas.microsoft.com/office/powerpoint/2010/main" val="1544914685"/>
              </p:ext>
            </p:extLst>
          </p:nvPr>
        </p:nvGraphicFramePr>
        <p:xfrm>
          <a:off x="923608" y="793750"/>
          <a:ext cx="8229600" cy="5894778"/>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8943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9</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19</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20</a:t>
                      </a:r>
                    </a:p>
                  </a:txBody>
                  <a:tcPr marT="45693" marB="45693">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p2_14.cpp                        *</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cs typeface="Times New Roman" panose="02020603050405020304" pitchFamily="18" charset="0"/>
                        </a:rPr>
                        <a:t>* </a:t>
                      </a:r>
                      <a:r>
                        <a:rPr lang="zh-CN" altLang="en-US" sz="1600" dirty="0">
                          <a:latin typeface="Arial" panose="020B0604020202020204" pitchFamily="34" charset="0"/>
                        </a:rPr>
                        <a:t>函数的传值调用</a:t>
                      </a:r>
                      <a:r>
                        <a:rPr lang="en-US" altLang="zh-CN" sz="1600" dirty="0">
                          <a:latin typeface="Arial" panose="020B0604020202020204" pitchFamily="34" charset="0"/>
                          <a:cs typeface="Times New Roman" panose="02020603050405020304" pitchFamily="18" charset="0"/>
                        </a:rPr>
                        <a:t>, </a:t>
                      </a:r>
                      <a:r>
                        <a:rPr lang="zh-CN" altLang="en-US" sz="1600" dirty="0">
                          <a:latin typeface="Arial" panose="020B0604020202020204" pitchFamily="34" charset="0"/>
                        </a:rPr>
                        <a:t>将两个数交换  *</a:t>
                      </a:r>
                    </a:p>
                    <a:p>
                      <a:pPr lvl="0" eaLnBrk="1" hangingPunct="1">
                        <a:spcBef>
                          <a:spcPct val="20000"/>
                        </a:spcBef>
                        <a:buClr>
                          <a:schemeClr val="tx1"/>
                        </a:buClr>
                        <a:buFont typeface="Wingdings" panose="05000000000000000000" pitchFamily="2" charset="2"/>
                        <a:buNone/>
                      </a:pPr>
                      <a:r>
                        <a:rPr lang="zh-CN" altLang="en-US" sz="1600" dirty="0">
                          <a:latin typeface="Arial" panose="020B0604020202020204" pitchFamily="34" charset="0"/>
                        </a:rPr>
                        <a:t>**************************************</a:t>
                      </a: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#include&lt;iostream&gt;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using namespace std;</a:t>
                      </a:r>
                    </a:p>
                    <a:p>
                      <a:pPr lvl="0" algn="just"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void swap(int a,int b)</a:t>
                      </a:r>
                      <a:endParaRPr lang="en-US" altLang="zh-CN" sz="1600" dirty="0">
                        <a:solidFill>
                          <a:srgbClr val="FF0000"/>
                        </a:solidFill>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int 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t=a, a=b, b=t;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int main()</a:t>
                      </a:r>
                      <a:endParaRPr lang="en-US" altLang="zh-CN" sz="1600" dirty="0">
                        <a:solidFill>
                          <a:srgbClr val="FF0000"/>
                        </a:solidFill>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int x=7,y=11;</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cout&lt;&lt;"x="&lt;&lt;x&lt;&lt;"  y="&lt;&lt;y&lt;&lt;endl;</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swap(x,y);</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cout&lt;&lt;"after swap:";</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cout&lt;&lt;"x="&lt;&lt;x&lt;&lt;"  y="&lt;&lt;y&lt;&lt;endl;</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 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cs typeface="Times New Roman" panose="02020603050405020304" pitchFamily="18" charset="0"/>
                        </a:rPr>
                        <a:t>}</a:t>
                      </a:r>
                      <a:r>
                        <a:rPr lang="en-US" altLang="zh-CN" sz="1600" dirty="0">
                          <a:latin typeface="Arial" panose="020B0604020202020204" pitchFamily="34" charset="0"/>
                        </a:rPr>
                        <a:t> </a:t>
                      </a:r>
                    </a:p>
                  </a:txBody>
                  <a:tcPr marT="45693" marB="45693">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AutoShape 11">
            <a:extLst>
              <a:ext uri="{FF2B5EF4-FFF2-40B4-BE49-F238E27FC236}">
                <a16:creationId xmlns:a16="http://schemas.microsoft.com/office/drawing/2014/main" id="{4478153C-4F8A-28C5-DEBF-6F4EAA5B9662}"/>
              </a:ext>
            </a:extLst>
          </p:cNvPr>
          <p:cNvSpPr>
            <a:spLocks noChangeArrowheads="1"/>
          </p:cNvSpPr>
          <p:nvPr/>
        </p:nvSpPr>
        <p:spPr bwMode="auto">
          <a:xfrm>
            <a:off x="4808220" y="2247900"/>
            <a:ext cx="1676400" cy="433388"/>
          </a:xfrm>
          <a:prstGeom prst="wedgeRoundRectCallout">
            <a:avLst>
              <a:gd name="adj1" fmla="val -120361"/>
              <a:gd name="adj2" fmla="val 86630"/>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函数定义</a:t>
            </a:r>
          </a:p>
        </p:txBody>
      </p:sp>
      <p:sp>
        <p:nvSpPr>
          <p:cNvPr id="5" name="AutoShape 12">
            <a:extLst>
              <a:ext uri="{FF2B5EF4-FFF2-40B4-BE49-F238E27FC236}">
                <a16:creationId xmlns:a16="http://schemas.microsoft.com/office/drawing/2014/main" id="{078235D3-902D-6A52-0300-426157F33A2F}"/>
              </a:ext>
            </a:extLst>
          </p:cNvPr>
          <p:cNvSpPr>
            <a:spLocks noChangeArrowheads="1"/>
          </p:cNvSpPr>
          <p:nvPr/>
        </p:nvSpPr>
        <p:spPr bwMode="auto">
          <a:xfrm>
            <a:off x="5113020" y="4000500"/>
            <a:ext cx="1676400" cy="433388"/>
          </a:xfrm>
          <a:prstGeom prst="wedgeRoundRectCallout">
            <a:avLst>
              <a:gd name="adj1" fmla="val -177176"/>
              <a:gd name="adj2" fmla="val 294690"/>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传值调用 </a:t>
            </a:r>
          </a:p>
        </p:txBody>
      </p:sp>
      <p:sp>
        <p:nvSpPr>
          <p:cNvPr id="16" name="矩形: 圆角 15">
            <a:extLst>
              <a:ext uri="{FF2B5EF4-FFF2-40B4-BE49-F238E27FC236}">
                <a16:creationId xmlns:a16="http://schemas.microsoft.com/office/drawing/2014/main" id="{D31604F5-493E-9922-1BD1-58553F1A629D}"/>
              </a:ext>
            </a:extLst>
          </p:cNvPr>
          <p:cNvSpPr/>
          <p:nvPr/>
        </p:nvSpPr>
        <p:spPr>
          <a:xfrm>
            <a:off x="7307581" y="4650888"/>
            <a:ext cx="2156460" cy="141336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lang="zh-CN" altLang="en-US" b="1" dirty="0">
                <a:solidFill>
                  <a:schemeClr val="tx1"/>
                </a:solidFill>
                <a:effectLst>
                  <a:outerShdw blurRad="38100" dist="38100" dir="2700000" algn="tl">
                    <a:srgbClr val="C0C0C0"/>
                  </a:outerShdw>
                </a:effectLst>
                <a:latin typeface="Times New Roman" panose="02020603050405020304" pitchFamily="18" charset="0"/>
                <a:ea typeface="楷体_GB2312" pitchFamily="49" charset="-122"/>
              </a:rPr>
              <a:t>运行结果</a:t>
            </a:r>
            <a:r>
              <a:rPr lang="zh-CN" altLang="en-US" dirty="0">
                <a:solidFill>
                  <a:schemeClr val="tx1"/>
                </a:solidFill>
                <a:effectLst>
                  <a:outerShdw blurRad="38100" dist="38100" dir="2700000" algn="tl">
                    <a:srgbClr val="C0C0C0"/>
                  </a:outerShdw>
                </a:effectLst>
                <a:latin typeface="Times New Roman" panose="02020603050405020304" pitchFamily="18" charset="0"/>
              </a:rPr>
              <a:t>：</a:t>
            </a:r>
          </a:p>
          <a:p>
            <a:pPr algn="just">
              <a:defRPr/>
            </a:pPr>
            <a:r>
              <a:rPr lang="en-US" altLang="zh-CN" dirty="0">
                <a:solidFill>
                  <a:schemeClr val="tx1"/>
                </a:solidFill>
                <a:latin typeface="Times New Roman" panose="02020603050405020304" pitchFamily="18" charset="0"/>
                <a:cs typeface="Times New Roman" panose="02020603050405020304" pitchFamily="18" charset="0"/>
              </a:rPr>
              <a:t>x=7 y=11</a:t>
            </a:r>
          </a:p>
          <a:p>
            <a:pPr>
              <a:defRPr/>
            </a:pPr>
            <a:r>
              <a:rPr lang="en-US" altLang="zh-CN" dirty="0">
                <a:solidFill>
                  <a:schemeClr val="tx1"/>
                </a:solidFill>
                <a:latin typeface="Times New Roman" panose="02020603050405020304" pitchFamily="18" charset="0"/>
              </a:rPr>
              <a:t>after swap: x=7  y=11</a:t>
            </a:r>
            <a:r>
              <a:rPr lang="en-US" altLang="zh-CN" sz="2400" dirty="0">
                <a:solidFill>
                  <a:schemeClr val="tx1"/>
                </a:solidFill>
                <a:latin typeface="Times New Roman" panose="02020603050405020304" pitchFamily="18" charset="0"/>
              </a:rPr>
              <a:t> </a:t>
            </a:r>
          </a:p>
        </p:txBody>
      </p:sp>
    </p:spTree>
    <p:extLst>
      <p:ext uri="{BB962C8B-B14F-4D97-AF65-F5344CB8AC3E}">
        <p14:creationId xmlns:p14="http://schemas.microsoft.com/office/powerpoint/2010/main" val="259821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5"/>
                                        </p:tgtEl>
                                        <p:attrNameLst>
                                          <p:attrName>style.visibility</p:attrName>
                                        </p:attrNameLst>
                                      </p:cBhvr>
                                      <p:to>
                                        <p:strVal val="hidden"/>
                                      </p:to>
                                    </p:se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93704-D511-91C9-9CAF-DAEAF7BC8458}"/>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09C3D56A-310F-AEB3-4754-DD7E8C364806}"/>
              </a:ext>
            </a:extLst>
          </p:cNvPr>
          <p:cNvSpPr>
            <a:spLocks noGrp="1" noChangeArrowheads="1"/>
          </p:cNvSpPr>
          <p:nvPr>
            <p:ph type="title"/>
          </p:nvPr>
        </p:nvSpPr>
        <p:spPr>
          <a:xfrm>
            <a:off x="182739" y="0"/>
            <a:ext cx="3589162" cy="838200"/>
          </a:xfrm>
        </p:spPr>
        <p:txBody>
          <a:bodyPr/>
          <a:lstStyle/>
          <a:p>
            <a:pPr algn="ctr" eaLnBrk="1" hangingPunct="1"/>
            <a:r>
              <a:rPr lang="zh-CN" altLang="en-US" sz="3200" b="1" dirty="0">
                <a:latin typeface="+mn-lt"/>
                <a:ea typeface="Microsoft YaHei UI"/>
                <a:cs typeface="+mn-cs"/>
              </a:rPr>
              <a:t>嵌套与递归</a:t>
            </a:r>
          </a:p>
        </p:txBody>
      </p:sp>
      <p:sp>
        <p:nvSpPr>
          <p:cNvPr id="5" name="文本框 4">
            <a:extLst>
              <a:ext uri="{FF2B5EF4-FFF2-40B4-BE49-F238E27FC236}">
                <a16:creationId xmlns:a16="http://schemas.microsoft.com/office/drawing/2014/main" id="{60A767C8-57E6-CA5D-48BB-A45461649224}"/>
              </a:ext>
            </a:extLst>
          </p:cNvPr>
          <p:cNvSpPr txBox="1"/>
          <p:nvPr/>
        </p:nvSpPr>
        <p:spPr>
          <a:xfrm>
            <a:off x="751984" y="883920"/>
            <a:ext cx="10380836" cy="984885"/>
          </a:xfrm>
          <a:prstGeom prst="rect">
            <a:avLst/>
          </a:prstGeom>
          <a:noFill/>
        </p:spPr>
        <p:txBody>
          <a:bodyPr wrap="square">
            <a:spAutoFit/>
          </a:bodyPr>
          <a:lstStyle/>
          <a:p>
            <a:r>
              <a:rPr lang="zh-CN" altLang="en-US" sz="1800" dirty="0">
                <a:latin typeface="Times New Roman" panose="02020603050405020304" pitchFamily="18" charset="0"/>
                <a:cs typeface="Times New Roman" panose="02020603050405020304" pitchFamily="18" charset="0"/>
              </a:rPr>
              <a:t>在一个函数中调用其它函数叫</a:t>
            </a:r>
            <a:r>
              <a:rPr lang="zh-CN" altLang="en-US" sz="2000" b="1" dirty="0">
                <a:solidFill>
                  <a:schemeClr val="accent1"/>
                </a:solidFill>
                <a:latin typeface="Times New Roman" panose="02020603050405020304" pitchFamily="18" charset="0"/>
                <a:cs typeface="Times New Roman" panose="02020603050405020304" pitchFamily="18" charset="0"/>
              </a:rPr>
              <a:t>函数的嵌套</a:t>
            </a:r>
            <a:r>
              <a:rPr lang="zh-CN" altLang="en-US" sz="1800" dirty="0">
                <a:latin typeface="Times New Roman" panose="02020603050405020304" pitchFamily="18" charset="0"/>
                <a:cs typeface="Times New Roman" panose="02020603050405020304" pitchFamily="18" charset="0"/>
              </a:rPr>
              <a:t>。</a:t>
            </a:r>
            <a:r>
              <a:rPr lang="en-US" altLang="zh-CN" sz="1800" dirty="0">
                <a:latin typeface="Times New Roman" panose="02020603050405020304" pitchFamily="18" charset="0"/>
                <a:cs typeface="Times New Roman" panose="02020603050405020304" pitchFamily="18" charset="0"/>
              </a:rPr>
              <a:t>C++</a:t>
            </a:r>
            <a:r>
              <a:rPr lang="zh-CN" altLang="en-US" sz="1800" dirty="0">
                <a:latin typeface="Times New Roman" panose="02020603050405020304" pitchFamily="18" charset="0"/>
                <a:cs typeface="Times New Roman" panose="02020603050405020304" pitchFamily="18" charset="0"/>
              </a:rPr>
              <a:t>中函数的定义是平行的，除了</a:t>
            </a:r>
            <a:r>
              <a:rPr lang="en-US" altLang="zh-CN" sz="1800" dirty="0">
                <a:latin typeface="Times New Roman" panose="02020603050405020304" pitchFamily="18" charset="0"/>
                <a:cs typeface="Times New Roman" panose="02020603050405020304" pitchFamily="18" charset="0"/>
              </a:rPr>
              <a:t>main()</a:t>
            </a:r>
            <a:r>
              <a:rPr lang="zh-CN" altLang="en-US" sz="1800" dirty="0">
                <a:latin typeface="Times New Roman" panose="02020603050405020304" pitchFamily="18" charset="0"/>
                <a:cs typeface="Times New Roman" panose="02020603050405020304" pitchFamily="18" charset="0"/>
              </a:rPr>
              <a:t>以外，都可以互相调用。函数不可以嵌套定义，但可以嵌套调用。比如函数</a:t>
            </a:r>
            <a:r>
              <a:rPr lang="en-US" altLang="zh-CN" sz="1800" dirty="0">
                <a:latin typeface="Times New Roman" panose="02020603050405020304" pitchFamily="18" charset="0"/>
                <a:cs typeface="Times New Roman" panose="02020603050405020304" pitchFamily="18" charset="0"/>
              </a:rPr>
              <a:t>1</a:t>
            </a:r>
            <a:r>
              <a:rPr lang="zh-CN" altLang="en-US" sz="1800" dirty="0">
                <a:latin typeface="Times New Roman" panose="02020603050405020304" pitchFamily="18" charset="0"/>
                <a:cs typeface="Times New Roman" panose="02020603050405020304" pitchFamily="18" charset="0"/>
              </a:rPr>
              <a:t>调用了函数</a:t>
            </a:r>
            <a:r>
              <a:rPr lang="en-US" altLang="zh-CN" sz="1800" dirty="0">
                <a:latin typeface="Times New Roman" panose="02020603050405020304" pitchFamily="18" charset="0"/>
                <a:cs typeface="Times New Roman" panose="02020603050405020304" pitchFamily="18" charset="0"/>
              </a:rPr>
              <a:t>2</a:t>
            </a:r>
            <a:r>
              <a:rPr lang="zh-CN" altLang="en-US" sz="1800" dirty="0">
                <a:latin typeface="Times New Roman" panose="02020603050405020304" pitchFamily="18" charset="0"/>
                <a:cs typeface="Times New Roman" panose="02020603050405020304" pitchFamily="18" charset="0"/>
              </a:rPr>
              <a:t>，函数</a:t>
            </a:r>
            <a:r>
              <a:rPr lang="en-US" altLang="zh-CN" sz="1800" dirty="0">
                <a:latin typeface="Times New Roman" panose="02020603050405020304" pitchFamily="18" charset="0"/>
                <a:cs typeface="Times New Roman" panose="02020603050405020304" pitchFamily="18" charset="0"/>
              </a:rPr>
              <a:t>2</a:t>
            </a:r>
            <a:r>
              <a:rPr lang="zh-CN" altLang="en-US" sz="1800" dirty="0">
                <a:latin typeface="Times New Roman" panose="02020603050405020304" pitchFamily="18" charset="0"/>
                <a:cs typeface="Times New Roman" panose="02020603050405020304" pitchFamily="18" charset="0"/>
              </a:rPr>
              <a:t>再调用函数</a:t>
            </a:r>
            <a:r>
              <a:rPr lang="en-US" altLang="zh-CN" sz="1800" dirty="0">
                <a:latin typeface="Times New Roman" panose="02020603050405020304" pitchFamily="18" charset="0"/>
                <a:cs typeface="Times New Roman" panose="02020603050405020304" pitchFamily="18" charset="0"/>
              </a:rPr>
              <a:t>3</a:t>
            </a:r>
            <a:r>
              <a:rPr lang="zh-CN" altLang="en-US" sz="1800" dirty="0">
                <a:latin typeface="Times New Roman" panose="02020603050405020304" pitchFamily="18" charset="0"/>
                <a:cs typeface="Times New Roman" panose="02020603050405020304" pitchFamily="18" charset="0"/>
              </a:rPr>
              <a:t>，这便形成了</a:t>
            </a:r>
            <a:r>
              <a:rPr lang="zh-CN" altLang="en-US" sz="2000" b="1" dirty="0">
                <a:solidFill>
                  <a:schemeClr val="accent1"/>
                </a:solidFill>
                <a:latin typeface="Times New Roman" panose="02020603050405020304" pitchFamily="18" charset="0"/>
                <a:cs typeface="Times New Roman" panose="02020603050405020304" pitchFamily="18" charset="0"/>
              </a:rPr>
              <a:t>函数的嵌套调用</a:t>
            </a:r>
            <a:r>
              <a:rPr lang="zh-CN" altLang="en-US" sz="1800" dirty="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cs typeface="Times New Roman" panose="02020603050405020304" pitchFamily="18" charset="0"/>
            </a:endParaRPr>
          </a:p>
        </p:txBody>
      </p:sp>
      <p:graphicFrame>
        <p:nvGraphicFramePr>
          <p:cNvPr id="13" name="表格 12">
            <a:extLst>
              <a:ext uri="{FF2B5EF4-FFF2-40B4-BE49-F238E27FC236}">
                <a16:creationId xmlns:a16="http://schemas.microsoft.com/office/drawing/2014/main" id="{F2937CBF-9CA0-5EC1-3425-9F54CE18D35F}"/>
              </a:ext>
            </a:extLst>
          </p:cNvPr>
          <p:cNvGraphicFramePr/>
          <p:nvPr>
            <p:extLst>
              <p:ext uri="{D42A27DB-BD31-4B8C-83A1-F6EECF244321}">
                <p14:modId xmlns:p14="http://schemas.microsoft.com/office/powerpoint/2010/main" val="1680289868"/>
              </p:ext>
            </p:extLst>
          </p:nvPr>
        </p:nvGraphicFramePr>
        <p:xfrm>
          <a:off x="1175068" y="2186940"/>
          <a:ext cx="8229600" cy="3554413"/>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355441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9</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12</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p2_15.cpp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r>
                        <a:rPr lang="zh-CN" altLang="en-US" sz="1600" dirty="0">
                          <a:latin typeface="Arial" panose="020B0604020202020204" pitchFamily="34" charset="0"/>
                        </a:rPr>
                        <a:t>函数的嵌套调用</a:t>
                      </a:r>
                      <a:r>
                        <a:rPr lang="en-US" altLang="zh-CN" sz="1600" dirty="0">
                          <a:latin typeface="Arial" panose="020B0604020202020204" pitchFamily="34" charset="0"/>
                        </a:rPr>
                        <a:t>, </a:t>
                      </a:r>
                      <a:r>
                        <a:rPr lang="zh-CN" altLang="en-US" sz="1600" dirty="0">
                          <a:latin typeface="Arial" panose="020B0604020202020204" pitchFamily="34" charset="0"/>
                        </a:rPr>
                        <a:t>求三个数中最大数和最小数的差值   *</a:t>
                      </a:r>
                    </a:p>
                    <a:p>
                      <a:pPr lvl="0" algn="just" eaLnBrk="1" hangingPunct="1">
                        <a:spcBef>
                          <a:spcPct val="20000"/>
                        </a:spcBef>
                        <a:buClr>
                          <a:schemeClr val="tx1"/>
                        </a:buClr>
                        <a:buFont typeface="Wingdings" panose="05000000000000000000" pitchFamily="2" charset="2"/>
                        <a:buNone/>
                      </a:pPr>
                      <a:r>
                        <a:rPr lang="zh-CN" altLang="en-US" sz="1600" dirty="0">
                          <a:latin typeface="Arial" panose="020B0604020202020204" pitchFamily="34" charset="0"/>
                        </a:rPr>
                        <a:t>**************************************************************</a:t>
                      </a: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#include&lt;iostream&gt;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using namespace std;</a:t>
                      </a:r>
                    </a:p>
                    <a:p>
                      <a:pPr lvl="0" algn="just"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int max(int x,int y,int z)</a:t>
                      </a:r>
                      <a:endParaRPr lang="en-US" altLang="zh-CN" sz="1600" dirty="0">
                        <a:solidFill>
                          <a:srgbClr val="FF0000"/>
                        </a:solidFill>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int 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t=x&gt;y?x:y;</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return(t&gt;z?t:z);</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6" name="AutoShape 11">
            <a:extLst>
              <a:ext uri="{FF2B5EF4-FFF2-40B4-BE49-F238E27FC236}">
                <a16:creationId xmlns:a16="http://schemas.microsoft.com/office/drawing/2014/main" id="{555C58D8-05B8-F0AE-FE19-73BBCD39EC14}"/>
              </a:ext>
            </a:extLst>
          </p:cNvPr>
          <p:cNvSpPr>
            <a:spLocks noChangeArrowheads="1"/>
          </p:cNvSpPr>
          <p:nvPr/>
        </p:nvSpPr>
        <p:spPr bwMode="auto">
          <a:xfrm>
            <a:off x="5212080" y="4625340"/>
            <a:ext cx="1981200" cy="433388"/>
          </a:xfrm>
          <a:prstGeom prst="wedgeRoundRectCallout">
            <a:avLst>
              <a:gd name="adj1" fmla="val -113380"/>
              <a:gd name="adj2" fmla="val -141940"/>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dirty="0">
                <a:solidFill>
                  <a:schemeClr val="accent1"/>
                </a:solidFill>
                <a:latin typeface="楷体_GB2312" pitchFamily="49" charset="-122"/>
                <a:ea typeface="楷体_GB2312" pitchFamily="49" charset="-122"/>
              </a:rPr>
              <a:t>函数定义</a:t>
            </a:r>
          </a:p>
        </p:txBody>
      </p:sp>
    </p:spTree>
    <p:extLst>
      <p:ext uri="{BB962C8B-B14F-4D97-AF65-F5344CB8AC3E}">
        <p14:creationId xmlns:p14="http://schemas.microsoft.com/office/powerpoint/2010/main" val="252433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73C28-2D1A-0C1D-74EB-70DEFD6117F9}"/>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6ED35C1E-C3F1-66CB-F55E-BDDDDB9A33BF}"/>
              </a:ext>
            </a:extLst>
          </p:cNvPr>
          <p:cNvSpPr>
            <a:spLocks noGrp="1" noChangeArrowheads="1"/>
          </p:cNvSpPr>
          <p:nvPr>
            <p:ph type="title"/>
          </p:nvPr>
        </p:nvSpPr>
        <p:spPr>
          <a:xfrm>
            <a:off x="182739" y="0"/>
            <a:ext cx="3589162" cy="838200"/>
          </a:xfrm>
        </p:spPr>
        <p:txBody>
          <a:bodyPr/>
          <a:lstStyle/>
          <a:p>
            <a:pPr algn="ctr" eaLnBrk="1" hangingPunct="1"/>
            <a:r>
              <a:rPr lang="zh-CN" altLang="en-US" sz="3200" b="1" dirty="0">
                <a:latin typeface="+mn-lt"/>
                <a:ea typeface="Microsoft YaHei UI"/>
                <a:cs typeface="+mn-cs"/>
              </a:rPr>
              <a:t>嵌套与递归</a:t>
            </a:r>
          </a:p>
        </p:txBody>
      </p:sp>
      <p:graphicFrame>
        <p:nvGraphicFramePr>
          <p:cNvPr id="2" name="Group 35">
            <a:extLst>
              <a:ext uri="{FF2B5EF4-FFF2-40B4-BE49-F238E27FC236}">
                <a16:creationId xmlns:a16="http://schemas.microsoft.com/office/drawing/2014/main" id="{E927EAC7-23CA-523C-2733-EA3AB332C72A}"/>
              </a:ext>
            </a:extLst>
          </p:cNvPr>
          <p:cNvGraphicFramePr>
            <a:graphicFrameLocks noGrp="1"/>
          </p:cNvGraphicFramePr>
          <p:nvPr>
            <p:extLst>
              <p:ext uri="{D42A27DB-BD31-4B8C-83A1-F6EECF244321}">
                <p14:modId xmlns:p14="http://schemas.microsoft.com/office/powerpoint/2010/main" val="1064560999"/>
              </p:ext>
            </p:extLst>
          </p:nvPr>
        </p:nvGraphicFramePr>
        <p:xfrm>
          <a:off x="952500" y="975360"/>
          <a:ext cx="8229600" cy="5016806"/>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0165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13</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14</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15</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16</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17</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18</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19</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20</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21</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22</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23</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24</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25</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26</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27</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28</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29</a:t>
                      </a:r>
                    </a:p>
                  </a:txBody>
                  <a:tcPr marT="45619" marB="45619"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int min(int </a:t>
                      </a:r>
                      <a:r>
                        <a:rPr kumimoji="0" lang="en-US" altLang="zh-CN" sz="1600" b="1" i="0" u="none" strike="noStrike" cap="none" normalizeH="0" baseline="0" dirty="0" err="1">
                          <a:ln>
                            <a:noFill/>
                          </a:ln>
                          <a:solidFill>
                            <a:srgbClr val="FF0000"/>
                          </a:solidFill>
                          <a:effectLst/>
                          <a:latin typeface="Arial" panose="020B0604020202020204" pitchFamily="34" charset="0"/>
                          <a:ea typeface="宋体" panose="02010600030101010101" pitchFamily="2" charset="-122"/>
                        </a:rPr>
                        <a:t>x,int</a:t>
                      </a: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 </a:t>
                      </a:r>
                      <a:r>
                        <a:rPr kumimoji="0" lang="en-US" altLang="zh-CN" sz="1600" b="1" i="0" u="none" strike="noStrike" cap="none" normalizeH="0" baseline="0" dirty="0" err="1">
                          <a:ln>
                            <a:noFill/>
                          </a:ln>
                          <a:solidFill>
                            <a:srgbClr val="FF0000"/>
                          </a:solidFill>
                          <a:effectLst/>
                          <a:latin typeface="Arial" panose="020B0604020202020204" pitchFamily="34" charset="0"/>
                          <a:ea typeface="宋体" panose="02010600030101010101" pitchFamily="2" charset="-122"/>
                        </a:rPr>
                        <a:t>y,int</a:t>
                      </a: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 z)</a:t>
                      </a:r>
                      <a:endParaRPr kumimoji="0" lang="en-US" altLang="zh-CN" sz="1600" b="0" i="0" u="none" strike="noStrike" cap="none" normalizeH="0" baseline="0" dirty="0">
                        <a:ln>
                          <a:noFill/>
                        </a:ln>
                        <a:solidFill>
                          <a:srgbClr val="FF0000"/>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int 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t=x&lt;</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y?x:y</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return(t&lt;</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z?t:z</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int </a:t>
                      </a:r>
                      <a:r>
                        <a:rPr kumimoji="0" lang="en-US" altLang="zh-CN" sz="1600" b="1" i="0" u="none" strike="noStrike" cap="none" normalizeH="0" baseline="0" dirty="0" err="1">
                          <a:ln>
                            <a:noFill/>
                          </a:ln>
                          <a:solidFill>
                            <a:srgbClr val="FF0000"/>
                          </a:solidFill>
                          <a:effectLst/>
                          <a:latin typeface="Arial" panose="020B0604020202020204" pitchFamily="34" charset="0"/>
                          <a:ea typeface="宋体" panose="02010600030101010101" pitchFamily="2" charset="-122"/>
                        </a:rPr>
                        <a:t>dif</a:t>
                      </a: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(int </a:t>
                      </a:r>
                      <a:r>
                        <a:rPr kumimoji="0" lang="en-US" altLang="zh-CN" sz="1600" b="1" i="0" u="none" strike="noStrike" cap="none" normalizeH="0" baseline="0" dirty="0" err="1">
                          <a:ln>
                            <a:noFill/>
                          </a:ln>
                          <a:solidFill>
                            <a:srgbClr val="FF0000"/>
                          </a:solidFill>
                          <a:effectLst/>
                          <a:latin typeface="Arial" panose="020B0604020202020204" pitchFamily="34" charset="0"/>
                          <a:ea typeface="宋体" panose="02010600030101010101" pitchFamily="2" charset="-122"/>
                        </a:rPr>
                        <a:t>x,int</a:t>
                      </a: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 </a:t>
                      </a:r>
                      <a:r>
                        <a:rPr kumimoji="0" lang="en-US" altLang="zh-CN" sz="1600" b="1" i="0" u="none" strike="noStrike" cap="none" normalizeH="0" baseline="0" dirty="0" err="1">
                          <a:ln>
                            <a:noFill/>
                          </a:ln>
                          <a:solidFill>
                            <a:srgbClr val="FF0000"/>
                          </a:solidFill>
                          <a:effectLst/>
                          <a:latin typeface="Arial" panose="020B0604020202020204" pitchFamily="34" charset="0"/>
                          <a:ea typeface="宋体" panose="02010600030101010101" pitchFamily="2" charset="-122"/>
                        </a:rPr>
                        <a:t>y,int</a:t>
                      </a: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 z)</a:t>
                      </a:r>
                      <a:endParaRPr kumimoji="0" lang="en-US" altLang="zh-CN" sz="1600" b="0" i="0" u="none" strike="noStrike" cap="none" normalizeH="0" baseline="0" dirty="0">
                        <a:ln>
                          <a:noFill/>
                        </a:ln>
                        <a:solidFill>
                          <a:srgbClr val="FF0000"/>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return max(</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x,y,z</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)-min(</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x,y,z</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int main()</a:t>
                      </a:r>
                      <a:endParaRPr kumimoji="0" lang="en-US" altLang="zh-CN" sz="1600" b="0" i="0" u="none" strike="noStrike" cap="none" normalizeH="0" baseline="0" dirty="0">
                        <a:ln>
                          <a:noFill/>
                        </a:ln>
                        <a:solidFill>
                          <a:srgbClr val="FF0000"/>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int </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a,b,c</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cin</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&gt;&gt;a&gt;&gt;b&gt;&gt;c;</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cout</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&lt;&lt;"Max-Min="&lt;&lt;</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dif</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a,b,c</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a:t>
                      </a:r>
                      <a:r>
                        <a:rPr kumimoji="0" lang="en-US" altLang="zh-CN" sz="16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endl</a:t>
                      </a: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1"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return 0;</a:t>
                      </a:r>
                      <a:endPar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txBody>
                  <a:tcPr marT="45619" marB="45619"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AutoShape 21">
            <a:extLst>
              <a:ext uri="{FF2B5EF4-FFF2-40B4-BE49-F238E27FC236}">
                <a16:creationId xmlns:a16="http://schemas.microsoft.com/office/drawing/2014/main" id="{9B0C1789-EE29-96AF-417B-B2EBA5F88A9E}"/>
              </a:ext>
            </a:extLst>
          </p:cNvPr>
          <p:cNvSpPr>
            <a:spLocks noChangeArrowheads="1"/>
          </p:cNvSpPr>
          <p:nvPr/>
        </p:nvSpPr>
        <p:spPr bwMode="auto">
          <a:xfrm>
            <a:off x="4686300" y="4099560"/>
            <a:ext cx="1447800" cy="433388"/>
          </a:xfrm>
          <a:prstGeom prst="wedgeRoundRectCallout">
            <a:avLst>
              <a:gd name="adj1" fmla="val -125111"/>
              <a:gd name="adj2" fmla="val -143042"/>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嵌套调用</a:t>
            </a:r>
          </a:p>
        </p:txBody>
      </p:sp>
      <p:sp>
        <p:nvSpPr>
          <p:cNvPr id="8" name="矩形: 圆角 7">
            <a:extLst>
              <a:ext uri="{FF2B5EF4-FFF2-40B4-BE49-F238E27FC236}">
                <a16:creationId xmlns:a16="http://schemas.microsoft.com/office/drawing/2014/main" id="{1DFFAD04-C0D2-D3DD-A5E4-8C804352EB8F}"/>
              </a:ext>
            </a:extLst>
          </p:cNvPr>
          <p:cNvSpPr/>
          <p:nvPr/>
        </p:nvSpPr>
        <p:spPr>
          <a:xfrm>
            <a:off x="7060225" y="2366791"/>
            <a:ext cx="1402079" cy="104267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lang="zh-CN" altLang="en-US" b="1" dirty="0">
                <a:solidFill>
                  <a:schemeClr val="tx1"/>
                </a:solidFill>
                <a:effectLst>
                  <a:outerShdw blurRad="38100" dist="38100" dir="2700000" algn="tl">
                    <a:srgbClr val="C0C0C0"/>
                  </a:outerShdw>
                </a:effectLst>
                <a:latin typeface="Times New Roman" panose="02020603050405020304" pitchFamily="18" charset="0"/>
                <a:ea typeface="楷体_GB2312" pitchFamily="49" charset="-122"/>
              </a:rPr>
              <a:t>运行结果：</a:t>
            </a:r>
          </a:p>
          <a:p>
            <a:pPr>
              <a:defRPr/>
            </a:pPr>
            <a:r>
              <a:rPr lang="en-US" altLang="zh-CN" b="1" dirty="0">
                <a:solidFill>
                  <a:schemeClr val="tx1"/>
                </a:solidFill>
                <a:effectLst>
                  <a:outerShdw blurRad="38100" dist="38100" dir="2700000" algn="tl">
                    <a:srgbClr val="C0C0C0"/>
                  </a:outerShdw>
                </a:effectLst>
                <a:latin typeface="Times New Roman" panose="02020603050405020304" pitchFamily="18" charset="0"/>
                <a:ea typeface="楷体_GB2312" pitchFamily="49" charset="-122"/>
              </a:rPr>
              <a:t>5 -6 15↙</a:t>
            </a:r>
          </a:p>
          <a:p>
            <a:pPr>
              <a:defRPr/>
            </a:pPr>
            <a:r>
              <a:rPr lang="en-US" altLang="zh-CN" b="1" dirty="0">
                <a:solidFill>
                  <a:schemeClr val="tx1"/>
                </a:solidFill>
                <a:effectLst>
                  <a:outerShdw blurRad="38100" dist="38100" dir="2700000" algn="tl">
                    <a:srgbClr val="C0C0C0"/>
                  </a:outerShdw>
                </a:effectLst>
                <a:latin typeface="Times New Roman" panose="02020603050405020304" pitchFamily="18" charset="0"/>
                <a:ea typeface="楷体_GB2312" pitchFamily="49" charset="-122"/>
              </a:rPr>
              <a:t>21 </a:t>
            </a:r>
            <a:endParaRPr lang="en-US" altLang="zh-CN" sz="2400" dirty="0">
              <a:solidFill>
                <a:schemeClr val="tx1"/>
              </a:solidFill>
              <a:latin typeface="Times New Roman" panose="02020603050405020304" pitchFamily="18" charset="0"/>
            </a:endParaRPr>
          </a:p>
        </p:txBody>
      </p:sp>
      <p:sp>
        <p:nvSpPr>
          <p:cNvPr id="10" name="文本框 9">
            <a:extLst>
              <a:ext uri="{FF2B5EF4-FFF2-40B4-BE49-F238E27FC236}">
                <a16:creationId xmlns:a16="http://schemas.microsoft.com/office/drawing/2014/main" id="{1EFA932B-074F-D246-6E29-FF6B3EA18BAD}"/>
              </a:ext>
            </a:extLst>
          </p:cNvPr>
          <p:cNvSpPr txBox="1"/>
          <p:nvPr/>
        </p:nvSpPr>
        <p:spPr>
          <a:xfrm>
            <a:off x="5494020" y="4800892"/>
            <a:ext cx="6096000" cy="369332"/>
          </a:xfrm>
          <a:prstGeom prst="rect">
            <a:avLst/>
          </a:prstGeom>
          <a:noFill/>
        </p:spPr>
        <p:txBody>
          <a:bodyPr wrap="square">
            <a:spAutoFit/>
          </a:bodyPr>
          <a:lstStyle/>
          <a:p>
            <a:pPr>
              <a:spcBef>
                <a:spcPct val="0"/>
              </a:spcBef>
              <a:buClr>
                <a:srgbClr val="FF0000"/>
              </a:buClr>
              <a:buSzTx/>
              <a:buFont typeface="Wingdings" panose="05000000000000000000" pitchFamily="2" charset="2"/>
              <a:buChar char="Ø"/>
            </a:pPr>
            <a:endParaRPr lang="zh-CN" altLang="en-US" sz="1800" dirty="0">
              <a:latin typeface="楷体_GB2312" pitchFamily="49" charset="-122"/>
              <a:ea typeface="楷体_GB2312" pitchFamily="49" charset="-122"/>
            </a:endParaRPr>
          </a:p>
        </p:txBody>
      </p:sp>
      <p:grpSp>
        <p:nvGrpSpPr>
          <p:cNvPr id="11" name="组合 10">
            <a:extLst>
              <a:ext uri="{FF2B5EF4-FFF2-40B4-BE49-F238E27FC236}">
                <a16:creationId xmlns:a16="http://schemas.microsoft.com/office/drawing/2014/main" id="{16C3E78E-071C-3047-560F-7E686BAF2F46}"/>
              </a:ext>
            </a:extLst>
          </p:cNvPr>
          <p:cNvGrpSpPr/>
          <p:nvPr/>
        </p:nvGrpSpPr>
        <p:grpSpPr>
          <a:xfrm>
            <a:off x="2672272" y="4650075"/>
            <a:ext cx="9151541" cy="1097518"/>
            <a:chOff x="3084649" y="4890723"/>
            <a:chExt cx="9151541" cy="1097518"/>
          </a:xfrm>
        </p:grpSpPr>
        <p:sp>
          <p:nvSpPr>
            <p:cNvPr id="12" name="core goal bar">
              <a:extLst>
                <a:ext uri="{FF2B5EF4-FFF2-40B4-BE49-F238E27FC236}">
                  <a16:creationId xmlns:a16="http://schemas.microsoft.com/office/drawing/2014/main" id="{1C77087D-39C8-2862-E9FD-FC68D1832074}"/>
                </a:ext>
              </a:extLst>
            </p:cNvPr>
            <p:cNvSpPr/>
            <p:nvPr/>
          </p:nvSpPr>
          <p:spPr>
            <a:xfrm>
              <a:off x="3244751" y="5219111"/>
              <a:ext cx="8932905" cy="733968"/>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14" name="组合 13">
              <a:extLst>
                <a:ext uri="{FF2B5EF4-FFF2-40B4-BE49-F238E27FC236}">
                  <a16:creationId xmlns:a16="http://schemas.microsoft.com/office/drawing/2014/main" id="{747B1332-0A5E-5BD2-CB9C-BE19065F6361}"/>
                </a:ext>
              </a:extLst>
            </p:cNvPr>
            <p:cNvGrpSpPr/>
            <p:nvPr/>
          </p:nvGrpSpPr>
          <p:grpSpPr>
            <a:xfrm>
              <a:off x="3084649" y="4890723"/>
              <a:ext cx="1004899" cy="969673"/>
              <a:chOff x="2265918" y="5437179"/>
              <a:chExt cx="599478" cy="578464"/>
            </a:xfrm>
          </p:grpSpPr>
          <p:sp>
            <p:nvSpPr>
              <p:cNvPr id="17" name="椭圆 16">
                <a:extLst>
                  <a:ext uri="{FF2B5EF4-FFF2-40B4-BE49-F238E27FC236}">
                    <a16:creationId xmlns:a16="http://schemas.microsoft.com/office/drawing/2014/main" id="{4E815291-8ACE-C87C-05F9-A0C12DBD54C9}"/>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8" name="图形 17">
                <a:extLst>
                  <a:ext uri="{FF2B5EF4-FFF2-40B4-BE49-F238E27FC236}">
                    <a16:creationId xmlns:a16="http://schemas.microsoft.com/office/drawing/2014/main" id="{CAC30E30-C72F-D05E-C0E7-44C1E9C907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15" name="文本框 14">
              <a:extLst>
                <a:ext uri="{FF2B5EF4-FFF2-40B4-BE49-F238E27FC236}">
                  <a16:creationId xmlns:a16="http://schemas.microsoft.com/office/drawing/2014/main" id="{80E93762-BC0E-9FBC-796A-F5BC215C8A68}"/>
                </a:ext>
              </a:extLst>
            </p:cNvPr>
            <p:cNvSpPr txBox="1"/>
            <p:nvPr/>
          </p:nvSpPr>
          <p:spPr>
            <a:xfrm>
              <a:off x="4156815" y="5280355"/>
              <a:ext cx="8079375" cy="707886"/>
            </a:xfrm>
            <a:prstGeom prst="rect">
              <a:avLst/>
            </a:prstGeom>
            <a:noFill/>
          </p:spPr>
          <p:txBody>
            <a:bodyPr wrap="square">
              <a:spAutoFit/>
            </a:bodyPr>
            <a:lstStyle/>
            <a:p>
              <a:pPr>
                <a:spcBef>
                  <a:spcPct val="0"/>
                </a:spcBef>
                <a:buClr>
                  <a:srgbClr val="FF0000"/>
                </a:buClr>
                <a:buSzTx/>
              </a:pPr>
              <a:r>
                <a:rPr lang="en-US" altLang="zh-CN" sz="1800" dirty="0">
                  <a:latin typeface="楷体_GB2312" pitchFamily="49" charset="-122"/>
                  <a:ea typeface="楷体_GB2312" pitchFamily="49" charset="-122"/>
                </a:rPr>
                <a:t>C++</a:t>
              </a:r>
              <a:r>
                <a:rPr lang="zh-CN" altLang="en-US" sz="1800" dirty="0">
                  <a:latin typeface="楷体_GB2312" pitchFamily="49" charset="-122"/>
                  <a:ea typeface="楷体_GB2312" pitchFamily="49" charset="-122"/>
                </a:rPr>
                <a:t>中函数的定义是</a:t>
              </a:r>
              <a:r>
                <a:rPr lang="zh-CN" altLang="en-US" sz="2000" b="1" dirty="0">
                  <a:solidFill>
                    <a:schemeClr val="accent1"/>
                  </a:solidFill>
                  <a:latin typeface="楷体_GB2312" pitchFamily="49" charset="-122"/>
                  <a:ea typeface="楷体_GB2312" pitchFamily="49" charset="-122"/>
                </a:rPr>
                <a:t>平行</a:t>
              </a:r>
              <a:r>
                <a:rPr lang="zh-CN" altLang="en-US" sz="1800" dirty="0">
                  <a:latin typeface="楷体_GB2312" pitchFamily="49" charset="-122"/>
                  <a:ea typeface="楷体_GB2312" pitchFamily="49" charset="-122"/>
                </a:rPr>
                <a:t>的，除了</a:t>
              </a:r>
              <a:r>
                <a:rPr lang="en-US" altLang="zh-CN" sz="1800" dirty="0">
                  <a:latin typeface="楷体_GB2312" pitchFamily="49" charset="-122"/>
                  <a:ea typeface="楷体_GB2312" pitchFamily="49" charset="-122"/>
                </a:rPr>
                <a:t>main()</a:t>
              </a:r>
              <a:r>
                <a:rPr lang="zh-CN" altLang="en-US" sz="1800" dirty="0">
                  <a:latin typeface="楷体_GB2312" pitchFamily="49" charset="-122"/>
                  <a:ea typeface="楷体_GB2312" pitchFamily="49" charset="-122"/>
                </a:rPr>
                <a:t>以外，都可以互相调用。</a:t>
              </a:r>
            </a:p>
            <a:p>
              <a:pPr>
                <a:spcBef>
                  <a:spcPct val="0"/>
                </a:spcBef>
                <a:buClr>
                  <a:srgbClr val="FF0000"/>
                </a:buClr>
                <a:buSzTx/>
              </a:pPr>
              <a:r>
                <a:rPr lang="zh-CN" altLang="en-US" sz="1800" dirty="0">
                  <a:latin typeface="楷体_GB2312" pitchFamily="49" charset="-122"/>
                  <a:ea typeface="楷体_GB2312" pitchFamily="49" charset="-122"/>
                </a:rPr>
                <a:t>函数</a:t>
              </a:r>
              <a:r>
                <a:rPr lang="zh-CN" altLang="en-US" sz="2000" b="1" dirty="0">
                  <a:solidFill>
                    <a:schemeClr val="accent1"/>
                  </a:solidFill>
                  <a:latin typeface="楷体_GB2312" pitchFamily="49" charset="-122"/>
                  <a:ea typeface="楷体_GB2312" pitchFamily="49" charset="-122"/>
                </a:rPr>
                <a:t>不可以嵌套定义</a:t>
              </a:r>
              <a:r>
                <a:rPr lang="zh-CN" altLang="en-US" sz="1800" dirty="0">
                  <a:latin typeface="楷体_GB2312" pitchFamily="49" charset="-122"/>
                  <a:ea typeface="楷体_GB2312" pitchFamily="49" charset="-122"/>
                </a:rPr>
                <a:t>，但可以</a:t>
              </a:r>
              <a:r>
                <a:rPr lang="zh-CN" altLang="en-US" sz="2000" b="1" dirty="0">
                  <a:solidFill>
                    <a:schemeClr val="accent1"/>
                  </a:solidFill>
                  <a:latin typeface="楷体_GB2312" pitchFamily="49" charset="-122"/>
                  <a:ea typeface="楷体_GB2312" pitchFamily="49" charset="-122"/>
                </a:rPr>
                <a:t>嵌套调用</a:t>
              </a:r>
              <a:r>
                <a:rPr lang="zh-CN" altLang="en-US" sz="1800" dirty="0">
                  <a:latin typeface="楷体_GB2312" pitchFamily="49" charset="-122"/>
                  <a:ea typeface="楷体_GB2312" pitchFamily="49" charset="-122"/>
                </a:rPr>
                <a:t>。 </a:t>
              </a:r>
            </a:p>
          </p:txBody>
        </p:sp>
      </p:grpSp>
    </p:spTree>
    <p:extLst>
      <p:ext uri="{BB962C8B-B14F-4D97-AF65-F5344CB8AC3E}">
        <p14:creationId xmlns:p14="http://schemas.microsoft.com/office/powerpoint/2010/main" val="56840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8E165-B489-E8ED-5DA1-5017AFD248CC}"/>
            </a:ext>
          </a:extLst>
        </p:cNvPr>
        <p:cNvGrpSpPr/>
        <p:nvPr/>
      </p:nvGrpSpPr>
      <p:grpSpPr>
        <a:xfrm>
          <a:off x="0" y="0"/>
          <a:ext cx="0" cy="0"/>
          <a:chOff x="0" y="0"/>
          <a:chExt cx="0" cy="0"/>
        </a:xfrm>
      </p:grpSpPr>
      <p:sp>
        <p:nvSpPr>
          <p:cNvPr id="24" name="矩形: 圆角 23">
            <a:extLst>
              <a:ext uri="{FF2B5EF4-FFF2-40B4-BE49-F238E27FC236}">
                <a16:creationId xmlns:a16="http://schemas.microsoft.com/office/drawing/2014/main" id="{E87C62AD-F1C9-F6F4-AFC1-D3EEB722733D}"/>
              </a:ext>
            </a:extLst>
          </p:cNvPr>
          <p:cNvSpPr/>
          <p:nvPr/>
        </p:nvSpPr>
        <p:spPr>
          <a:xfrm>
            <a:off x="2400442" y="4322418"/>
            <a:ext cx="7208519" cy="1690666"/>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19" name="矩形: 圆角 18">
            <a:extLst>
              <a:ext uri="{FF2B5EF4-FFF2-40B4-BE49-F238E27FC236}">
                <a16:creationId xmlns:a16="http://schemas.microsoft.com/office/drawing/2014/main" id="{88919017-40A7-47BE-5F4C-C07F9DA2470B}"/>
              </a:ext>
            </a:extLst>
          </p:cNvPr>
          <p:cNvSpPr/>
          <p:nvPr/>
        </p:nvSpPr>
        <p:spPr>
          <a:xfrm>
            <a:off x="2415540" y="2020491"/>
            <a:ext cx="7208519" cy="95410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4" name="Rectangle 12">
            <a:extLst>
              <a:ext uri="{FF2B5EF4-FFF2-40B4-BE49-F238E27FC236}">
                <a16:creationId xmlns:a16="http://schemas.microsoft.com/office/drawing/2014/main" id="{6BB867C3-42FA-4C45-E370-BB7602F6DB3F}"/>
              </a:ext>
            </a:extLst>
          </p:cNvPr>
          <p:cNvSpPr>
            <a:spLocks noGrp="1" noChangeArrowheads="1"/>
          </p:cNvSpPr>
          <p:nvPr>
            <p:ph type="title"/>
          </p:nvPr>
        </p:nvSpPr>
        <p:spPr>
          <a:xfrm>
            <a:off x="799959" y="0"/>
            <a:ext cx="3589162" cy="838200"/>
          </a:xfrm>
        </p:spPr>
        <p:txBody>
          <a:bodyPr>
            <a:normAutofit/>
          </a:bodyPr>
          <a:lstStyle/>
          <a:p>
            <a:pPr algn="ctr" eaLnBrk="1" hangingPunct="1"/>
            <a:r>
              <a:rPr lang="zh-CN" altLang="en-US" sz="3200" b="1" dirty="0">
                <a:latin typeface="+mn-lt"/>
                <a:ea typeface="Microsoft YaHei UI"/>
                <a:cs typeface="+mn-cs"/>
              </a:rPr>
              <a:t>函数的递归与调用</a:t>
            </a:r>
          </a:p>
        </p:txBody>
      </p:sp>
      <p:sp>
        <p:nvSpPr>
          <p:cNvPr id="6" name="文本框 5">
            <a:extLst>
              <a:ext uri="{FF2B5EF4-FFF2-40B4-BE49-F238E27FC236}">
                <a16:creationId xmlns:a16="http://schemas.microsoft.com/office/drawing/2014/main" id="{125AE819-6317-B2CC-9FD2-11BF85FD8E7A}"/>
              </a:ext>
            </a:extLst>
          </p:cNvPr>
          <p:cNvSpPr txBox="1"/>
          <p:nvPr/>
        </p:nvSpPr>
        <p:spPr>
          <a:xfrm>
            <a:off x="640080" y="952292"/>
            <a:ext cx="10690860" cy="954107"/>
          </a:xfrm>
          <a:prstGeom prst="rect">
            <a:avLst/>
          </a:prstGeom>
          <a:noFill/>
        </p:spPr>
        <p:txBody>
          <a:bodyPr wrap="square">
            <a:spAutoFit/>
          </a:bodyPr>
          <a:lstStyle/>
          <a:p>
            <a:pPr eaLnBrk="1" hangingPunct="1">
              <a:buFont typeface="Wingdings" panose="05000000000000000000" pitchFamily="2" charset="2"/>
              <a:buNone/>
            </a:pPr>
            <a:r>
              <a:rPr lang="zh-CN" altLang="en-US" sz="2400" dirty="0">
                <a:latin typeface="宋体" panose="02010600030101010101" pitchFamily="2" charset="-122"/>
              </a:rPr>
              <a:t>在调用一个函数的过程中又直接或间接地调用该函数本身的现象，叫做</a:t>
            </a:r>
            <a:r>
              <a:rPr lang="zh-CN" altLang="en-US" sz="2800" b="1" dirty="0">
                <a:solidFill>
                  <a:schemeClr val="accent1"/>
                </a:solidFill>
                <a:latin typeface="宋体" panose="02010600030101010101" pitchFamily="2" charset="-122"/>
              </a:rPr>
              <a:t>函数的递归调用</a:t>
            </a:r>
            <a:r>
              <a:rPr lang="zh-CN" altLang="en-US" sz="2400" dirty="0">
                <a:latin typeface="宋体" panose="02010600030101010101" pitchFamily="2" charset="-122"/>
              </a:rPr>
              <a:t>。</a:t>
            </a:r>
          </a:p>
        </p:txBody>
      </p:sp>
      <p:sp>
        <p:nvSpPr>
          <p:cNvPr id="16" name="文本框 15">
            <a:extLst>
              <a:ext uri="{FF2B5EF4-FFF2-40B4-BE49-F238E27FC236}">
                <a16:creationId xmlns:a16="http://schemas.microsoft.com/office/drawing/2014/main" id="{70F34076-0E52-6291-549A-D5DDDA027F85}"/>
              </a:ext>
            </a:extLst>
          </p:cNvPr>
          <p:cNvSpPr txBox="1"/>
          <p:nvPr/>
        </p:nvSpPr>
        <p:spPr>
          <a:xfrm>
            <a:off x="2415540" y="2020491"/>
            <a:ext cx="8199120" cy="923330"/>
          </a:xfrm>
          <a:prstGeom prst="rect">
            <a:avLst/>
          </a:prstGeom>
          <a:noFill/>
        </p:spPr>
        <p:txBody>
          <a:bodyPr wrap="square">
            <a:spAutoFit/>
          </a:bodyPr>
          <a:lstStyle/>
          <a:p>
            <a:r>
              <a:rPr lang="zh-CN" altLang="zh-CN" dirty="0"/>
              <a:t>递归两个缺一不可条件： </a:t>
            </a:r>
            <a:endParaRPr lang="en-US" altLang="zh-CN" dirty="0"/>
          </a:p>
          <a:p>
            <a:pPr marL="285750" indent="-285750">
              <a:buFont typeface="Arial" panose="020B0604020202020204" pitchFamily="34" charset="0"/>
              <a:buChar char="•"/>
            </a:pPr>
            <a:r>
              <a:rPr lang="zh-CN" altLang="zh-CN" b="1" dirty="0"/>
              <a:t>递归出口（终止条件，必须写！否则无限递归，栈溢出程序崩溃）</a:t>
            </a:r>
            <a:r>
              <a:rPr lang="zh-CN" altLang="zh-CN" dirty="0"/>
              <a:t> </a:t>
            </a:r>
            <a:endParaRPr lang="en-US" altLang="zh-CN" dirty="0"/>
          </a:p>
          <a:p>
            <a:pPr marL="285750" indent="-285750">
              <a:buFont typeface="Arial" panose="020B0604020202020204" pitchFamily="34" charset="0"/>
              <a:buChar char="•"/>
            </a:pPr>
            <a:r>
              <a:rPr lang="zh-CN" altLang="zh-CN" b="1" dirty="0"/>
              <a:t>递推公式</a:t>
            </a:r>
            <a:endParaRPr lang="zh-CN" altLang="en-US" b="1" dirty="0"/>
          </a:p>
        </p:txBody>
      </p:sp>
      <p:sp>
        <p:nvSpPr>
          <p:cNvPr id="21" name="文本框 20">
            <a:extLst>
              <a:ext uri="{FF2B5EF4-FFF2-40B4-BE49-F238E27FC236}">
                <a16:creationId xmlns:a16="http://schemas.microsoft.com/office/drawing/2014/main" id="{46C5D0BA-B8E3-C7A1-2753-484A0C49ADB2}"/>
              </a:ext>
            </a:extLst>
          </p:cNvPr>
          <p:cNvSpPr txBox="1"/>
          <p:nvPr/>
        </p:nvSpPr>
        <p:spPr>
          <a:xfrm>
            <a:off x="2415540" y="3155365"/>
            <a:ext cx="2979420" cy="923330"/>
          </a:xfrm>
          <a:prstGeom prst="rect">
            <a:avLst/>
          </a:prstGeom>
          <a:noFill/>
        </p:spPr>
        <p:txBody>
          <a:bodyPr wrap="square">
            <a:spAutoFit/>
          </a:bodyPr>
          <a:lstStyle/>
          <a:p>
            <a:pPr>
              <a:buNone/>
            </a:pPr>
            <a:r>
              <a:rPr lang="zh-CN" altLang="en-US" dirty="0">
                <a:effectLst/>
                <a:latin typeface="Comic Sans MS" panose="030F0702030302020204" pitchFamily="66" charset="0"/>
              </a:rPr>
              <a:t>阶乘</a:t>
            </a:r>
            <a:r>
              <a:rPr lang="en-US" altLang="zh-CN" dirty="0">
                <a:effectLst/>
                <a:latin typeface="Comic Sans MS" panose="030F0702030302020204" pitchFamily="66" charset="0"/>
              </a:rPr>
              <a:t>n!</a:t>
            </a:r>
          </a:p>
          <a:p>
            <a:pPr>
              <a:buNone/>
            </a:pPr>
            <a:r>
              <a:rPr lang="zh-CN" altLang="zh-CN" dirty="0">
                <a:effectLst/>
                <a:latin typeface="Comic Sans MS" panose="030F0702030302020204" pitchFamily="66" charset="0"/>
              </a:rPr>
              <a:t>fac(n) = n * fac(n‑1)  n&gt;1</a:t>
            </a:r>
          </a:p>
          <a:p>
            <a:pPr>
              <a:buNone/>
            </a:pPr>
            <a:r>
              <a:rPr lang="zh-CN" altLang="zh-CN" dirty="0">
                <a:effectLst/>
                <a:latin typeface="Comic Sans MS" panose="030F0702030302020204" pitchFamily="66" charset="0"/>
              </a:rPr>
              <a:t>fac(1) = 1; //递归出口！</a:t>
            </a:r>
          </a:p>
        </p:txBody>
      </p:sp>
      <p:sp>
        <p:nvSpPr>
          <p:cNvPr id="23" name="文本框 22">
            <a:extLst>
              <a:ext uri="{FF2B5EF4-FFF2-40B4-BE49-F238E27FC236}">
                <a16:creationId xmlns:a16="http://schemas.microsoft.com/office/drawing/2014/main" id="{57A89375-37B7-E87B-582D-087258AA9AA9}"/>
              </a:ext>
            </a:extLst>
          </p:cNvPr>
          <p:cNvSpPr txBox="1"/>
          <p:nvPr/>
        </p:nvSpPr>
        <p:spPr>
          <a:xfrm>
            <a:off x="2415540" y="4259462"/>
            <a:ext cx="7208519" cy="1753622"/>
          </a:xfrm>
          <a:prstGeom prst="rect">
            <a:avLst/>
          </a:prstGeom>
          <a:noFill/>
        </p:spPr>
        <p:txBody>
          <a:bodyPr wrap="square">
            <a:spAutoFit/>
          </a:bodyPr>
          <a:lstStyle/>
          <a:p>
            <a:pPr algn="just" eaLnBrk="1" hangingPunct="1">
              <a:lnSpc>
                <a:spcPct val="150000"/>
              </a:lnSpc>
              <a:buFont typeface="Wingdings" panose="05000000000000000000" pitchFamily="2" charset="2"/>
              <a:buNone/>
            </a:pPr>
            <a:r>
              <a:rPr lang="zh-CN" altLang="en-US" sz="2000" dirty="0">
                <a:latin typeface="Times New Roman" panose="02020603050405020304" pitchFamily="18" charset="0"/>
              </a:rPr>
              <a:t>递归可以分为直接递归调用和间接递归调用。</a:t>
            </a:r>
          </a:p>
          <a:p>
            <a:pPr eaLnBrk="1" hangingPunct="1">
              <a:lnSpc>
                <a:spcPct val="150000"/>
              </a:lnSpc>
              <a:buFont typeface="Wingdings" panose="05000000000000000000" pitchFamily="2" charset="2"/>
              <a:buNone/>
            </a:pPr>
            <a:r>
              <a:rPr lang="zh-CN" altLang="en-US" b="1" dirty="0">
                <a:solidFill>
                  <a:srgbClr val="FF0000"/>
                </a:solidFill>
                <a:latin typeface="Times New Roman" panose="02020603050405020304" pitchFamily="18" charset="0"/>
              </a:rPr>
              <a:t>直接递归调用</a:t>
            </a:r>
            <a:r>
              <a:rPr lang="zh-CN" altLang="en-US" b="1" dirty="0">
                <a:latin typeface="Times New Roman" panose="02020603050405020304" pitchFamily="18" charset="0"/>
              </a:rPr>
              <a:t>：</a:t>
            </a:r>
            <a:r>
              <a:rPr lang="zh-CN" altLang="en-US" dirty="0">
                <a:latin typeface="Times New Roman" panose="02020603050405020304" pitchFamily="18" charset="0"/>
              </a:rPr>
              <a:t>是在调用函数的过程中又调用该函数本身；</a:t>
            </a:r>
            <a:br>
              <a:rPr lang="zh-CN" altLang="en-US" dirty="0">
                <a:latin typeface="Times New Roman" panose="02020603050405020304" pitchFamily="18" charset="0"/>
              </a:rPr>
            </a:br>
            <a:r>
              <a:rPr lang="zh-CN" altLang="en-US" b="1" dirty="0">
                <a:solidFill>
                  <a:srgbClr val="FF0000"/>
                </a:solidFill>
                <a:latin typeface="Times New Roman" panose="02020603050405020304" pitchFamily="18" charset="0"/>
              </a:rPr>
              <a:t>间接递归调用</a:t>
            </a:r>
            <a:r>
              <a:rPr lang="zh-CN" altLang="en-US" b="1" dirty="0">
                <a:latin typeface="Times New Roman" panose="02020603050405020304" pitchFamily="18" charset="0"/>
              </a:rPr>
              <a:t>：</a:t>
            </a:r>
            <a:r>
              <a:rPr lang="zh-CN" altLang="en-US" dirty="0">
                <a:latin typeface="Times New Roman" panose="02020603050405020304" pitchFamily="18" charset="0"/>
              </a:rPr>
              <a:t>是在调用</a:t>
            </a:r>
            <a:r>
              <a:rPr lang="en-US" altLang="zh-CN" dirty="0">
                <a:latin typeface="宋体" panose="02010600030101010101" pitchFamily="2" charset="-122"/>
              </a:rPr>
              <a:t>f1()</a:t>
            </a:r>
            <a:r>
              <a:rPr lang="zh-CN" altLang="en-US" dirty="0">
                <a:latin typeface="Times New Roman" panose="02020603050405020304" pitchFamily="18" charset="0"/>
              </a:rPr>
              <a:t>函数的过程中调用</a:t>
            </a:r>
            <a:r>
              <a:rPr lang="en-US" altLang="zh-CN" dirty="0">
                <a:latin typeface="宋体" panose="02010600030101010101" pitchFamily="2" charset="-122"/>
              </a:rPr>
              <a:t>f2()</a:t>
            </a:r>
            <a:r>
              <a:rPr lang="zh-CN" altLang="en-US" dirty="0">
                <a:latin typeface="Times New Roman" panose="02020603050405020304" pitchFamily="18" charset="0"/>
              </a:rPr>
              <a:t>函数，而</a:t>
            </a:r>
            <a:r>
              <a:rPr lang="en-US" altLang="zh-CN" dirty="0">
                <a:latin typeface="宋体" panose="02010600030101010101" pitchFamily="2" charset="-122"/>
              </a:rPr>
              <a:t>f2()</a:t>
            </a:r>
            <a:r>
              <a:rPr lang="zh-CN" altLang="en-US" dirty="0">
                <a:latin typeface="Times New Roman" panose="02020603050405020304" pitchFamily="18" charset="0"/>
              </a:rPr>
              <a:t>中</a:t>
            </a:r>
            <a:br>
              <a:rPr lang="zh-CN" altLang="en-US" dirty="0">
                <a:latin typeface="Times New Roman" panose="02020603050405020304" pitchFamily="18" charset="0"/>
              </a:rPr>
            </a:br>
            <a:r>
              <a:rPr lang="zh-CN" altLang="en-US" dirty="0">
                <a:latin typeface="Times New Roman" panose="02020603050405020304" pitchFamily="18" charset="0"/>
              </a:rPr>
              <a:t>                            又需要调用</a:t>
            </a:r>
            <a:r>
              <a:rPr lang="en-US" altLang="zh-CN" dirty="0">
                <a:latin typeface="宋体" panose="02010600030101010101" pitchFamily="2" charset="-122"/>
              </a:rPr>
              <a:t>f1()</a:t>
            </a:r>
            <a:r>
              <a:rPr lang="zh-CN" altLang="en-US" dirty="0">
                <a:latin typeface="Times New Roman" panose="02020603050405020304" pitchFamily="18" charset="0"/>
              </a:rPr>
              <a:t>。</a:t>
            </a:r>
            <a:endParaRPr lang="zh-CN" altLang="en-US" dirty="0"/>
          </a:p>
        </p:txBody>
      </p:sp>
    </p:spTree>
    <p:extLst>
      <p:ext uri="{BB962C8B-B14F-4D97-AF65-F5344CB8AC3E}">
        <p14:creationId xmlns:p14="http://schemas.microsoft.com/office/powerpoint/2010/main" val="207428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4B7A9-DA35-17D4-04EF-644FB58BAA13}"/>
            </a:ext>
          </a:extLst>
        </p:cNvPr>
        <p:cNvGrpSpPr/>
        <p:nvPr/>
      </p:nvGrpSpPr>
      <p:grpSpPr>
        <a:xfrm>
          <a:off x="0" y="0"/>
          <a:ext cx="0" cy="0"/>
          <a:chOff x="0" y="0"/>
          <a:chExt cx="0" cy="0"/>
        </a:xfrm>
      </p:grpSpPr>
      <p:sp>
        <p:nvSpPr>
          <p:cNvPr id="11" name="矩形: 圆角 10">
            <a:extLst>
              <a:ext uri="{FF2B5EF4-FFF2-40B4-BE49-F238E27FC236}">
                <a16:creationId xmlns:a16="http://schemas.microsoft.com/office/drawing/2014/main" id="{E02C267A-EA7D-DF6B-013E-F93A4C9028E9}"/>
              </a:ext>
            </a:extLst>
          </p:cNvPr>
          <p:cNvSpPr/>
          <p:nvPr/>
        </p:nvSpPr>
        <p:spPr>
          <a:xfrm>
            <a:off x="3436620" y="2993054"/>
            <a:ext cx="4274820" cy="2752426"/>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4" name="Rectangle 12">
            <a:extLst>
              <a:ext uri="{FF2B5EF4-FFF2-40B4-BE49-F238E27FC236}">
                <a16:creationId xmlns:a16="http://schemas.microsoft.com/office/drawing/2014/main" id="{5CEA0DFF-B94A-F45D-DC16-40840D759BFB}"/>
              </a:ext>
            </a:extLst>
          </p:cNvPr>
          <p:cNvSpPr>
            <a:spLocks noGrp="1" noChangeArrowheads="1"/>
          </p:cNvSpPr>
          <p:nvPr>
            <p:ph type="title"/>
          </p:nvPr>
        </p:nvSpPr>
        <p:spPr>
          <a:xfrm>
            <a:off x="799959" y="0"/>
            <a:ext cx="3589162" cy="838200"/>
          </a:xfrm>
        </p:spPr>
        <p:txBody>
          <a:bodyPr>
            <a:normAutofit/>
          </a:bodyPr>
          <a:lstStyle/>
          <a:p>
            <a:pPr algn="ctr" eaLnBrk="1" hangingPunct="1"/>
            <a:r>
              <a:rPr lang="zh-CN" altLang="en-US" sz="3200" b="1" dirty="0">
                <a:latin typeface="+mn-lt"/>
                <a:ea typeface="Microsoft YaHei UI"/>
                <a:cs typeface="+mn-cs"/>
              </a:rPr>
              <a:t>函数的递归与调用</a:t>
            </a:r>
          </a:p>
        </p:txBody>
      </p:sp>
      <p:sp>
        <p:nvSpPr>
          <p:cNvPr id="2" name="Rectangle 2">
            <a:extLst>
              <a:ext uri="{FF2B5EF4-FFF2-40B4-BE49-F238E27FC236}">
                <a16:creationId xmlns:a16="http://schemas.microsoft.com/office/drawing/2014/main" id="{D59C39BF-78AC-0D6A-D5CC-8C050CC50BA7}"/>
              </a:ext>
            </a:extLst>
          </p:cNvPr>
          <p:cNvSpPr>
            <a:spLocks noGrp="1" noChangeArrowheads="1"/>
          </p:cNvSpPr>
          <p:nvPr>
            <p:ph idx="1"/>
          </p:nvPr>
        </p:nvSpPr>
        <p:spPr>
          <a:xfrm>
            <a:off x="853440" y="2453640"/>
            <a:ext cx="8229600" cy="457200"/>
          </a:xfrm>
        </p:spPr>
        <p:txBody>
          <a:bodyPr/>
          <a:lstStyle/>
          <a:p>
            <a:pPr eaLnBrk="1" hangingPunct="1">
              <a:buFont typeface="Wingdings" panose="05000000000000000000" pitchFamily="2" charset="2"/>
              <a:buNone/>
            </a:pPr>
            <a:r>
              <a:rPr lang="zh-CN" altLang="en-US" sz="2400" dirty="0">
                <a:latin typeface="宋体" panose="02010600030101010101" pitchFamily="2" charset="-122"/>
              </a:rPr>
              <a:t>递归函数设计的一般形式是： </a:t>
            </a:r>
          </a:p>
        </p:txBody>
      </p:sp>
      <p:sp>
        <p:nvSpPr>
          <p:cNvPr id="7" name="Rectangle 10">
            <a:extLst>
              <a:ext uri="{FF2B5EF4-FFF2-40B4-BE49-F238E27FC236}">
                <a16:creationId xmlns:a16="http://schemas.microsoft.com/office/drawing/2014/main" id="{ECB1323C-5F8E-DC06-5675-4AAA69E19EE8}"/>
              </a:ext>
            </a:extLst>
          </p:cNvPr>
          <p:cNvSpPr>
            <a:spLocks noChangeArrowheads="1"/>
          </p:cNvSpPr>
          <p:nvPr/>
        </p:nvSpPr>
        <p:spPr bwMode="auto">
          <a:xfrm>
            <a:off x="403860" y="1112520"/>
            <a:ext cx="1037082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None/>
            </a:pPr>
            <a:r>
              <a:rPr lang="en-US" altLang="zh-CN" sz="2000" dirty="0"/>
              <a:t>     </a:t>
            </a:r>
            <a:r>
              <a:rPr lang="zh-CN" altLang="en-US" sz="2000" dirty="0"/>
              <a:t>递归方法是从结果出发，归纳出后一结果与前一结果直到初值为止存在的关系，要求通过分析得到：</a:t>
            </a:r>
            <a:r>
              <a:rPr lang="zh-CN" altLang="en-US" sz="2800" b="1" dirty="0">
                <a:solidFill>
                  <a:schemeClr val="accent1"/>
                </a:solidFill>
              </a:rPr>
              <a:t>初值</a:t>
            </a:r>
            <a:r>
              <a:rPr lang="en-US" altLang="zh-CN" sz="2800" b="1" dirty="0">
                <a:solidFill>
                  <a:schemeClr val="accent1"/>
                </a:solidFill>
              </a:rPr>
              <a:t>+</a:t>
            </a:r>
            <a:r>
              <a:rPr lang="zh-CN" altLang="en-US" sz="2800" b="1" dirty="0">
                <a:solidFill>
                  <a:schemeClr val="accent1"/>
                </a:solidFill>
              </a:rPr>
              <a:t>递归函数</a:t>
            </a:r>
            <a:r>
              <a:rPr lang="zh-CN" altLang="en-US" sz="2000" dirty="0"/>
              <a:t>，然后设计一个函数（递归函数），这个函数不断使用下一级值调用自身，直到结果已知处。</a:t>
            </a:r>
            <a:r>
              <a:rPr lang="zh-CN" altLang="en-US" sz="2400" dirty="0"/>
              <a:t> </a:t>
            </a:r>
          </a:p>
        </p:txBody>
      </p:sp>
      <p:sp>
        <p:nvSpPr>
          <p:cNvPr id="9" name="文本框 8">
            <a:extLst>
              <a:ext uri="{FF2B5EF4-FFF2-40B4-BE49-F238E27FC236}">
                <a16:creationId xmlns:a16="http://schemas.microsoft.com/office/drawing/2014/main" id="{26EA9031-B78E-742C-01B2-3B9AFFA16375}"/>
              </a:ext>
            </a:extLst>
          </p:cNvPr>
          <p:cNvSpPr txBox="1"/>
          <p:nvPr/>
        </p:nvSpPr>
        <p:spPr>
          <a:xfrm>
            <a:off x="3710940" y="3091994"/>
            <a:ext cx="3817620" cy="2554545"/>
          </a:xfrm>
          <a:prstGeom prst="rect">
            <a:avLst/>
          </a:prstGeom>
          <a:noFill/>
        </p:spPr>
        <p:txBody>
          <a:bodyPr wrap="square">
            <a:spAutoFit/>
          </a:bodyPr>
          <a:lstStyle/>
          <a:p>
            <a:pPr algn="just">
              <a:spcBef>
                <a:spcPct val="0"/>
              </a:spcBef>
              <a:buClrTx/>
              <a:buSzTx/>
              <a:buFontTx/>
              <a:buNone/>
            </a:pPr>
            <a:r>
              <a:rPr lang="zh-CN" altLang="en-US" sz="2000" dirty="0"/>
              <a:t>函数类型 递归函数名</a:t>
            </a:r>
            <a:r>
              <a:rPr lang="en-US" altLang="zh-CN" sz="2000" dirty="0"/>
              <a:t>f (</a:t>
            </a:r>
            <a:r>
              <a:rPr lang="zh-CN" altLang="en-US" sz="2000" dirty="0"/>
              <a:t>参数</a:t>
            </a:r>
            <a:r>
              <a:rPr lang="en-US" altLang="zh-CN" sz="2000" dirty="0"/>
              <a:t>x )</a:t>
            </a:r>
          </a:p>
          <a:p>
            <a:pPr algn="just">
              <a:spcBef>
                <a:spcPct val="0"/>
              </a:spcBef>
              <a:buClrTx/>
              <a:buSzTx/>
              <a:buFontTx/>
              <a:buNone/>
            </a:pPr>
            <a:r>
              <a:rPr lang="en-US" altLang="zh-CN" sz="2000" dirty="0"/>
              <a:t> {</a:t>
            </a:r>
          </a:p>
          <a:p>
            <a:pPr algn="just">
              <a:spcBef>
                <a:spcPct val="0"/>
              </a:spcBef>
              <a:buClrTx/>
              <a:buSzTx/>
              <a:buFontTx/>
              <a:buNone/>
            </a:pPr>
            <a:r>
              <a:rPr lang="en-US" altLang="zh-CN" sz="2000" dirty="0"/>
              <a:t>    if(</a:t>
            </a:r>
            <a:r>
              <a:rPr lang="zh-CN" altLang="en-US" sz="2000" dirty="0"/>
              <a:t>满足结束条件</a:t>
            </a:r>
            <a:r>
              <a:rPr lang="en-US" altLang="zh-CN" sz="2000" dirty="0"/>
              <a:t>)</a:t>
            </a:r>
          </a:p>
          <a:p>
            <a:pPr algn="just">
              <a:spcBef>
                <a:spcPct val="0"/>
              </a:spcBef>
              <a:buClrTx/>
              <a:buSzTx/>
              <a:buFontTx/>
              <a:buNone/>
            </a:pPr>
            <a:r>
              <a:rPr lang="en-US" altLang="zh-CN" sz="2000" dirty="0"/>
              <a:t>        </a:t>
            </a:r>
            <a:r>
              <a:rPr lang="zh-CN" altLang="en-US" sz="2000" dirty="0"/>
              <a:t>结果</a:t>
            </a:r>
            <a:r>
              <a:rPr lang="en-US" altLang="zh-CN" sz="2000" dirty="0"/>
              <a:t>=</a:t>
            </a:r>
            <a:r>
              <a:rPr lang="zh-CN" altLang="en-US" sz="2000" dirty="0"/>
              <a:t>初值；</a:t>
            </a:r>
          </a:p>
          <a:p>
            <a:pPr algn="just">
              <a:spcBef>
                <a:spcPct val="0"/>
              </a:spcBef>
              <a:buClrTx/>
              <a:buSzTx/>
              <a:buFontTx/>
              <a:buNone/>
            </a:pPr>
            <a:r>
              <a:rPr lang="zh-CN" altLang="en-US" sz="2000" dirty="0"/>
              <a:t>    </a:t>
            </a:r>
            <a:r>
              <a:rPr lang="en-US" altLang="zh-CN" sz="2000" dirty="0"/>
              <a:t>else</a:t>
            </a:r>
          </a:p>
          <a:p>
            <a:pPr algn="just">
              <a:spcBef>
                <a:spcPct val="0"/>
              </a:spcBef>
              <a:buClrTx/>
              <a:buSzTx/>
              <a:buFontTx/>
              <a:buNone/>
            </a:pPr>
            <a:r>
              <a:rPr lang="en-US" altLang="zh-CN" sz="2000" dirty="0"/>
              <a:t>        </a:t>
            </a:r>
            <a:r>
              <a:rPr lang="zh-CN" altLang="en-US" sz="2000" dirty="0"/>
              <a:t>结果</a:t>
            </a:r>
            <a:r>
              <a:rPr lang="en-US" altLang="zh-CN" sz="2000" dirty="0"/>
              <a:t>=</a:t>
            </a:r>
            <a:r>
              <a:rPr lang="zh-CN" altLang="en-US" sz="2000" dirty="0"/>
              <a:t>含</a:t>
            </a:r>
            <a:r>
              <a:rPr lang="en-US" altLang="zh-CN" sz="2000" dirty="0"/>
              <a:t>f(x-1)</a:t>
            </a:r>
            <a:r>
              <a:rPr lang="zh-CN" altLang="en-US" sz="2000" dirty="0"/>
              <a:t>的表达式；</a:t>
            </a:r>
          </a:p>
          <a:p>
            <a:pPr algn="just">
              <a:spcBef>
                <a:spcPct val="0"/>
              </a:spcBef>
              <a:buClrTx/>
              <a:buSzTx/>
              <a:buFontTx/>
              <a:buNone/>
            </a:pPr>
            <a:r>
              <a:rPr lang="zh-CN" altLang="en-US" sz="2000" dirty="0"/>
              <a:t>    返回结果；</a:t>
            </a:r>
          </a:p>
          <a:p>
            <a:pPr algn="just">
              <a:spcBef>
                <a:spcPct val="0"/>
              </a:spcBef>
              <a:buClrTx/>
              <a:buSzTx/>
              <a:buFontTx/>
              <a:buNone/>
            </a:pPr>
            <a:r>
              <a:rPr lang="zh-CN" altLang="en-US" sz="2000" dirty="0"/>
              <a:t> </a:t>
            </a:r>
            <a:r>
              <a:rPr lang="en-US" altLang="zh-CN" sz="2000" dirty="0"/>
              <a:t>}</a:t>
            </a:r>
          </a:p>
        </p:txBody>
      </p:sp>
    </p:spTree>
    <p:extLst>
      <p:ext uri="{BB962C8B-B14F-4D97-AF65-F5344CB8AC3E}">
        <p14:creationId xmlns:p14="http://schemas.microsoft.com/office/powerpoint/2010/main" val="339501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80955-437E-B777-3CB4-582C4B46A297}"/>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1E27A5D0-464B-F77F-BA70-998093B53AB0}"/>
              </a:ext>
            </a:extLst>
          </p:cNvPr>
          <p:cNvSpPr>
            <a:spLocks noGrp="1" noChangeArrowheads="1"/>
          </p:cNvSpPr>
          <p:nvPr>
            <p:ph type="title"/>
          </p:nvPr>
        </p:nvSpPr>
        <p:spPr>
          <a:xfrm>
            <a:off x="799959" y="0"/>
            <a:ext cx="3589162" cy="838200"/>
          </a:xfrm>
        </p:spPr>
        <p:txBody>
          <a:bodyPr>
            <a:normAutofit/>
          </a:bodyPr>
          <a:lstStyle/>
          <a:p>
            <a:pPr algn="ctr" eaLnBrk="1" hangingPunct="1"/>
            <a:r>
              <a:rPr lang="zh-CN" altLang="en-US" sz="3200" b="1" dirty="0">
                <a:latin typeface="+mn-lt"/>
                <a:ea typeface="Microsoft YaHei UI"/>
                <a:cs typeface="+mn-cs"/>
              </a:rPr>
              <a:t>函数的递归与调用</a:t>
            </a:r>
          </a:p>
        </p:txBody>
      </p:sp>
      <p:graphicFrame>
        <p:nvGraphicFramePr>
          <p:cNvPr id="5" name="表格 4">
            <a:extLst>
              <a:ext uri="{FF2B5EF4-FFF2-40B4-BE49-F238E27FC236}">
                <a16:creationId xmlns:a16="http://schemas.microsoft.com/office/drawing/2014/main" id="{57A661E3-7BCC-0C2F-5BEC-DABBA56B7083}"/>
              </a:ext>
            </a:extLst>
          </p:cNvPr>
          <p:cNvGraphicFramePr/>
          <p:nvPr>
            <p:extLst>
              <p:ext uri="{D42A27DB-BD31-4B8C-83A1-F6EECF244321}">
                <p14:modId xmlns:p14="http://schemas.microsoft.com/office/powerpoint/2010/main" val="205134756"/>
              </p:ext>
            </p:extLst>
          </p:nvPr>
        </p:nvGraphicFramePr>
        <p:xfrm>
          <a:off x="937260" y="1160462"/>
          <a:ext cx="8229600" cy="4537075"/>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45370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9</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15</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p2_16.cpp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r>
                        <a:rPr lang="zh-CN" altLang="en-US" sz="1600" dirty="0">
                          <a:latin typeface="Arial" panose="020B0604020202020204" pitchFamily="34" charset="0"/>
                        </a:rPr>
                        <a:t>函数的递归调用</a:t>
                      </a:r>
                      <a:r>
                        <a:rPr lang="en-US" altLang="zh-CN" sz="1600" dirty="0">
                          <a:latin typeface="Arial" panose="020B0604020202020204" pitchFamily="34" charset="0"/>
                        </a:rPr>
                        <a:t>, </a:t>
                      </a:r>
                      <a:r>
                        <a:rPr lang="zh-CN" altLang="en-US" sz="1600" dirty="0">
                          <a:latin typeface="Arial" panose="020B0604020202020204" pitchFamily="34" charset="0"/>
                        </a:rPr>
                        <a:t>求</a:t>
                      </a:r>
                      <a:r>
                        <a:rPr lang="en-US" altLang="zh-CN" sz="1600" dirty="0">
                          <a:latin typeface="Arial" panose="020B0604020202020204" pitchFamily="34" charset="0"/>
                        </a:rPr>
                        <a:t>n!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#include&lt;iostream&gt;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using namespace std;</a:t>
                      </a:r>
                    </a:p>
                    <a:p>
                      <a:pPr lvl="0" algn="just"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int fac(int n)</a:t>
                      </a:r>
                      <a:endParaRPr lang="en-US" altLang="zh-CN" sz="1600" dirty="0">
                        <a:solidFill>
                          <a:srgbClr val="FF0000"/>
                        </a:solidFill>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int 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if(n==1)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t=1;</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else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t=n*</a:t>
                      </a:r>
                      <a:r>
                        <a:rPr lang="en-US" altLang="zh-CN" sz="1600" b="1" dirty="0">
                          <a:solidFill>
                            <a:srgbClr val="FF0000"/>
                          </a:solidFill>
                          <a:latin typeface="Arial" panose="020B0604020202020204" pitchFamily="34" charset="0"/>
                        </a:rPr>
                        <a:t>fac(n-1)</a:t>
                      </a:r>
                      <a:r>
                        <a:rPr lang="en-US" altLang="zh-CN" sz="1600" dirty="0">
                          <a:solidFill>
                            <a:srgbClr val="FF0000"/>
                          </a:solidFill>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 (t);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AutoShape 11">
            <a:extLst>
              <a:ext uri="{FF2B5EF4-FFF2-40B4-BE49-F238E27FC236}">
                <a16:creationId xmlns:a16="http://schemas.microsoft.com/office/drawing/2014/main" id="{72FA82B5-1C87-D7D8-1B0F-87EA292809A4}"/>
              </a:ext>
            </a:extLst>
          </p:cNvPr>
          <p:cNvSpPr>
            <a:spLocks noChangeArrowheads="1"/>
          </p:cNvSpPr>
          <p:nvPr/>
        </p:nvSpPr>
        <p:spPr bwMode="auto">
          <a:xfrm>
            <a:off x="3451860" y="3522662"/>
            <a:ext cx="1828800" cy="433388"/>
          </a:xfrm>
          <a:prstGeom prst="wedgeRoundRectCallout">
            <a:avLst>
              <a:gd name="adj1" fmla="val -68231"/>
              <a:gd name="adj2" fmla="val 222528"/>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dirty="0">
                <a:solidFill>
                  <a:schemeClr val="accent1"/>
                </a:solidFill>
                <a:latin typeface="楷体_GB2312" pitchFamily="49" charset="-122"/>
                <a:ea typeface="楷体_GB2312" pitchFamily="49" charset="-122"/>
              </a:rPr>
              <a:t>递归函数定义</a:t>
            </a:r>
          </a:p>
        </p:txBody>
      </p:sp>
    </p:spTree>
    <p:extLst>
      <p:ext uri="{BB962C8B-B14F-4D97-AF65-F5344CB8AC3E}">
        <p14:creationId xmlns:p14="http://schemas.microsoft.com/office/powerpoint/2010/main" val="399333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18EC8-EF05-1873-6AA4-4C8F35A3838E}"/>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FA25E3C9-1ADE-3D98-9BF9-57C9452362B7}"/>
              </a:ext>
            </a:extLst>
          </p:cNvPr>
          <p:cNvSpPr>
            <a:spLocks noGrp="1" noChangeArrowheads="1"/>
          </p:cNvSpPr>
          <p:nvPr>
            <p:ph type="title"/>
          </p:nvPr>
        </p:nvSpPr>
        <p:spPr>
          <a:xfrm>
            <a:off x="799959" y="0"/>
            <a:ext cx="3589162" cy="838200"/>
          </a:xfrm>
        </p:spPr>
        <p:txBody>
          <a:bodyPr>
            <a:normAutofit/>
          </a:bodyPr>
          <a:lstStyle/>
          <a:p>
            <a:pPr algn="ctr" eaLnBrk="1" hangingPunct="1"/>
            <a:r>
              <a:rPr lang="zh-CN" altLang="en-US" sz="3200" b="1" dirty="0">
                <a:latin typeface="+mn-lt"/>
                <a:ea typeface="Microsoft YaHei UI"/>
                <a:cs typeface="+mn-cs"/>
              </a:rPr>
              <a:t>函数的递归与调用</a:t>
            </a:r>
          </a:p>
        </p:txBody>
      </p:sp>
      <p:graphicFrame>
        <p:nvGraphicFramePr>
          <p:cNvPr id="5" name="Group 17">
            <a:extLst>
              <a:ext uri="{FF2B5EF4-FFF2-40B4-BE49-F238E27FC236}">
                <a16:creationId xmlns:a16="http://schemas.microsoft.com/office/drawing/2014/main" id="{CD133DB0-2768-96D2-5601-545955E0166C}"/>
              </a:ext>
            </a:extLst>
          </p:cNvPr>
          <p:cNvGraphicFramePr>
            <a:graphicFrameLocks noGrp="1"/>
          </p:cNvGraphicFramePr>
          <p:nvPr>
            <p:extLst>
              <p:ext uri="{D42A27DB-BD31-4B8C-83A1-F6EECF244321}">
                <p14:modId xmlns:p14="http://schemas.microsoft.com/office/powerpoint/2010/main" val="1525517226"/>
              </p:ext>
            </p:extLst>
          </p:nvPr>
        </p:nvGraphicFramePr>
        <p:xfrm>
          <a:off x="1424940" y="988060"/>
          <a:ext cx="8229600" cy="3657600"/>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36576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16</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17</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18</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19</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20</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21</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22</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23</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24</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25</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26</a:t>
                      </a:r>
                    </a:p>
                  </a:txBody>
                  <a:tcPr marT="45681" marB="45681"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1" i="0" u="none" strike="noStrike" cap="none" normalizeH="0" baseline="0">
                          <a:ln>
                            <a:noFill/>
                          </a:ln>
                          <a:solidFill>
                            <a:schemeClr val="tx1"/>
                          </a:solidFill>
                          <a:effectLst/>
                          <a:latin typeface="Arial" panose="020B0604020202020204" pitchFamily="34" charset="0"/>
                          <a:ea typeface="宋体" panose="02010600030101010101" pitchFamily="2" charset="-122"/>
                        </a:rPr>
                        <a:t>int main()</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const int max_n=12;  // int </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类型数能表示的</a:t>
                      </a: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n!</a:t>
                      </a:r>
                      <a:r>
                        <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的最大的</a:t>
                      </a: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n</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int n;</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cout&lt;&lt;"Input a integer number:";</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cin&gt;&gt;n;</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if (n&gt;=1&amp;&amp;n&lt;=max_n)</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cout&lt;&lt;"Factorial of "&lt;&lt;n&lt;&lt;" is: "&lt;&lt;</a:t>
                      </a:r>
                      <a:r>
                        <a:rPr kumimoji="0" lang="en-US" altLang="zh-CN" sz="1800" b="1" i="0" u="none" strike="noStrike" cap="none" normalizeH="0" baseline="0">
                          <a:ln>
                            <a:noFill/>
                          </a:ln>
                          <a:solidFill>
                            <a:srgbClr val="FF0000"/>
                          </a:solidFill>
                          <a:effectLst/>
                          <a:latin typeface="Arial" panose="020B0604020202020204" pitchFamily="34" charset="0"/>
                          <a:ea typeface="宋体" panose="02010600030101010101" pitchFamily="2" charset="-122"/>
                        </a:rPr>
                        <a:t>fac(n)</a:t>
                      </a: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&lt;&lt;endl;</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else</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cout&lt;&lt;"Invalid n."&lt;&lt;endl;</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1" lang="en-US" altLang="zh-CN" sz="1600" b="0" i="0" u="none" strike="noStrike" cap="none" normalizeH="0" baseline="0">
                          <a:ln>
                            <a:noFill/>
                          </a:ln>
                          <a:solidFill>
                            <a:schemeClr val="tx1"/>
                          </a:solidFill>
                          <a:effectLst/>
                          <a:latin typeface="Arial" panose="020B0604020202020204" pitchFamily="34" charset="0"/>
                          <a:ea typeface="宋体" panose="02010600030101010101" pitchFamily="2" charset="-122"/>
                        </a:rPr>
                        <a:t>      return 0;</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a:t>
                      </a: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T="45681" marB="45681"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AutoShape 11">
            <a:extLst>
              <a:ext uri="{FF2B5EF4-FFF2-40B4-BE49-F238E27FC236}">
                <a16:creationId xmlns:a16="http://schemas.microsoft.com/office/drawing/2014/main" id="{166FA570-5FED-9238-8666-758ABCDD42B8}"/>
              </a:ext>
            </a:extLst>
          </p:cNvPr>
          <p:cNvSpPr>
            <a:spLocks noChangeArrowheads="1"/>
          </p:cNvSpPr>
          <p:nvPr/>
        </p:nvSpPr>
        <p:spPr bwMode="auto">
          <a:xfrm>
            <a:off x="7216140" y="1889760"/>
            <a:ext cx="1981200" cy="433388"/>
          </a:xfrm>
          <a:prstGeom prst="wedgeRoundRectCallout">
            <a:avLst>
              <a:gd name="adj1" fmla="val -68912"/>
              <a:gd name="adj2" fmla="val 160991"/>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dirty="0">
                <a:solidFill>
                  <a:schemeClr val="accent1"/>
                </a:solidFill>
                <a:latin typeface="楷体_GB2312" pitchFamily="49" charset="-122"/>
                <a:ea typeface="楷体_GB2312" pitchFamily="49" charset="-122"/>
              </a:rPr>
              <a:t>递归函数调用</a:t>
            </a:r>
          </a:p>
        </p:txBody>
      </p:sp>
      <p:sp>
        <p:nvSpPr>
          <p:cNvPr id="8" name="Rectangle 12">
            <a:extLst>
              <a:ext uri="{FF2B5EF4-FFF2-40B4-BE49-F238E27FC236}">
                <a16:creationId xmlns:a16="http://schemas.microsoft.com/office/drawing/2014/main" id="{CC575462-56C2-0737-AF47-5FC6FBDA95A9}"/>
              </a:ext>
            </a:extLst>
          </p:cNvPr>
          <p:cNvSpPr>
            <a:spLocks noChangeArrowheads="1"/>
          </p:cNvSpPr>
          <p:nvPr/>
        </p:nvSpPr>
        <p:spPr bwMode="auto">
          <a:xfrm>
            <a:off x="7505383" y="3499803"/>
            <a:ext cx="1691957" cy="1035050"/>
          </a:xfrm>
          <a:prstGeom prst="rect">
            <a:avLst/>
          </a:prstGeom>
          <a:solidFill>
            <a:srgbClr val="FFFFFF"/>
          </a:solidFill>
          <a:ln w="25400">
            <a:solidFill>
              <a:schemeClr val="tx1"/>
            </a:solidFill>
            <a:prstDash val="dash"/>
            <a:miter lim="800000"/>
          </a:ln>
          <a:effectLst>
            <a:outerShdw dist="107763" dir="2700000" algn="ctr" rotWithShape="0">
              <a:schemeClr val="bg2">
                <a:alpha val="50000"/>
              </a:schemeClr>
            </a:outerShdw>
          </a:effectLst>
        </p:spPr>
        <p:txBody>
          <a:bodyPr wrap="square" anchor="ctr">
            <a:spAutoFit/>
          </a:bodyPr>
          <a:lstStyle/>
          <a:p>
            <a:pPr>
              <a:defRPr/>
            </a:pPr>
            <a:r>
              <a:rPr lang="zh-CN" altLang="en-US" sz="2000" b="1" dirty="0">
                <a:effectLst>
                  <a:outerShdw blurRad="38100" dist="38100" dir="2700000" algn="tl">
                    <a:srgbClr val="C0C0C0"/>
                  </a:outerShdw>
                </a:effectLst>
                <a:latin typeface="楷体_GB2312" pitchFamily="49" charset="-122"/>
                <a:ea typeface="楷体_GB2312" pitchFamily="49" charset="-122"/>
              </a:rPr>
              <a:t>运行结果</a:t>
            </a:r>
            <a:r>
              <a:rPr lang="zh-CN" altLang="en-US" sz="2400" dirty="0">
                <a:effectLst>
                  <a:outerShdw blurRad="38100" dist="38100" dir="2700000" algn="tl">
                    <a:srgbClr val="C0C0C0"/>
                  </a:outerShdw>
                </a:effectLst>
                <a:latin typeface="Times New Roman" panose="02020603050405020304" pitchFamily="18" charset="0"/>
              </a:rPr>
              <a:t>：</a:t>
            </a:r>
          </a:p>
          <a:p>
            <a:pPr>
              <a:defRPr/>
            </a:pPr>
            <a:r>
              <a:rPr lang="en-US" altLang="zh-CN" b="1" u="sng" dirty="0">
                <a:latin typeface="Times New Roman" panose="02020603050405020304" pitchFamily="18" charset="0"/>
                <a:cs typeface="Times New Roman" panose="02020603050405020304" pitchFamily="18" charset="0"/>
              </a:rPr>
              <a:t>12</a:t>
            </a:r>
            <a:r>
              <a:rPr lang="en-US" altLang="zh-CN" b="1" u="sng" dirty="0"/>
              <a:t>↙</a:t>
            </a:r>
            <a:endParaRPr lang="en-US" altLang="zh-CN" b="1" dirty="0">
              <a:latin typeface="Times New Roman" panose="02020603050405020304" pitchFamily="18" charset="0"/>
              <a:cs typeface="Times New Roman" panose="02020603050405020304" pitchFamily="18" charset="0"/>
            </a:endParaRPr>
          </a:p>
          <a:p>
            <a:pPr>
              <a:defRPr/>
            </a:pPr>
            <a:r>
              <a:rPr lang="en-US" altLang="zh-CN" b="1" dirty="0">
                <a:latin typeface="Times New Roman" panose="02020603050405020304" pitchFamily="18" charset="0"/>
              </a:rPr>
              <a:t>479001600</a:t>
            </a:r>
            <a:r>
              <a:rPr lang="en-US" altLang="zh-CN" b="1" dirty="0">
                <a:latin typeface="Times New Roman" panose="02020603050405020304" pitchFamily="18" charset="0"/>
                <a:cs typeface="Times New Roman" panose="02020603050405020304" pitchFamily="18" charset="0"/>
              </a:rPr>
              <a:t> </a:t>
            </a:r>
          </a:p>
        </p:txBody>
      </p:sp>
      <p:sp>
        <p:nvSpPr>
          <p:cNvPr id="10" name="Rectangle 13">
            <a:extLst>
              <a:ext uri="{FF2B5EF4-FFF2-40B4-BE49-F238E27FC236}">
                <a16:creationId xmlns:a16="http://schemas.microsoft.com/office/drawing/2014/main" id="{47E68444-122E-595A-6718-EBAA089252D2}"/>
              </a:ext>
            </a:extLst>
          </p:cNvPr>
          <p:cNvSpPr>
            <a:spLocks noChangeArrowheads="1"/>
          </p:cNvSpPr>
          <p:nvPr/>
        </p:nvSpPr>
        <p:spPr bwMode="auto">
          <a:xfrm>
            <a:off x="1501140" y="4726940"/>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zh-CN" altLang="en-US" sz="1800" dirty="0"/>
              <a:t>递归程序分两个阶段执行</a:t>
            </a:r>
            <a:r>
              <a:rPr lang="zh-CN" altLang="fr-FR" sz="1800" dirty="0"/>
              <a:t>:</a:t>
            </a:r>
            <a:endParaRPr lang="en-US" altLang="zh-CN" sz="1800" dirty="0"/>
          </a:p>
          <a:p>
            <a:pPr>
              <a:lnSpc>
                <a:spcPct val="150000"/>
              </a:lnSpc>
              <a:spcBef>
                <a:spcPct val="0"/>
              </a:spcBef>
              <a:buClrTx/>
              <a:buSzTx/>
              <a:buFontTx/>
              <a:buNone/>
            </a:pPr>
            <a:r>
              <a:rPr lang="zh-CN" altLang="fr-FR" sz="1800" dirty="0"/>
              <a:t>① </a:t>
            </a:r>
            <a:r>
              <a:rPr lang="zh-CN" altLang="en-US" sz="1800" b="1" dirty="0"/>
              <a:t>调用</a:t>
            </a:r>
            <a:r>
              <a:rPr lang="zh-CN" altLang="fr-FR" sz="1800" dirty="0"/>
              <a:t>：</a:t>
            </a:r>
            <a:r>
              <a:rPr lang="zh-CN" altLang="en-US" sz="1800" dirty="0"/>
              <a:t>欲求</a:t>
            </a:r>
            <a:r>
              <a:rPr lang="en-US" altLang="zh-CN" sz="1800" dirty="0"/>
              <a:t>fac(</a:t>
            </a:r>
            <a:r>
              <a:rPr lang="fr-FR" altLang="zh-CN" sz="1800" dirty="0"/>
              <a:t>n)</a:t>
            </a:r>
            <a:r>
              <a:rPr lang="en-US" altLang="zh-CN" sz="1800" dirty="0"/>
              <a:t>→</a:t>
            </a:r>
            <a:r>
              <a:rPr lang="zh-CN" altLang="en-US" sz="1800" dirty="0"/>
              <a:t>先求</a:t>
            </a:r>
            <a:r>
              <a:rPr lang="en-US" altLang="zh-CN" sz="1800" dirty="0"/>
              <a:t>fac(n-1)→fac(n-2) → </a:t>
            </a:r>
            <a:r>
              <a:rPr lang="en-US" altLang="zh-CN" sz="1800" dirty="0">
                <a:latin typeface="Times New Roman" panose="02020603050405020304" pitchFamily="18" charset="0"/>
                <a:cs typeface="Arial" panose="020B0604020202020204" pitchFamily="34" charset="0"/>
              </a:rPr>
              <a:t>…</a:t>
            </a:r>
            <a:r>
              <a:rPr lang="en-US" altLang="zh-CN" sz="1800" dirty="0"/>
              <a:t> → fac(1)</a:t>
            </a:r>
            <a:br>
              <a:rPr lang="en-US" altLang="zh-CN" sz="1800" dirty="0"/>
            </a:br>
            <a:r>
              <a:rPr lang="en-US" altLang="zh-CN" sz="1800" dirty="0"/>
              <a:t>          </a:t>
            </a:r>
            <a:r>
              <a:rPr lang="zh-CN" altLang="en-US" sz="1800" dirty="0"/>
              <a:t>若</a:t>
            </a:r>
            <a:r>
              <a:rPr lang="en-US" altLang="zh-CN" sz="1800" dirty="0"/>
              <a:t>fac(1)</a:t>
            </a:r>
            <a:r>
              <a:rPr lang="zh-CN" altLang="en-US" sz="1800" dirty="0"/>
              <a:t>已知，回推结束。</a:t>
            </a:r>
          </a:p>
          <a:p>
            <a:pPr>
              <a:lnSpc>
                <a:spcPct val="150000"/>
              </a:lnSpc>
              <a:spcBef>
                <a:spcPct val="0"/>
              </a:spcBef>
              <a:buClrTx/>
              <a:buSzTx/>
              <a:buFontTx/>
              <a:buNone/>
            </a:pPr>
            <a:r>
              <a:rPr lang="zh-CN" altLang="en-US" sz="1800" dirty="0"/>
              <a:t>②</a:t>
            </a:r>
            <a:r>
              <a:rPr lang="zh-CN" altLang="en-US" sz="1800" b="1" dirty="0"/>
              <a:t> 回代</a:t>
            </a:r>
            <a:r>
              <a:rPr lang="zh-CN" altLang="en-US" sz="1800" dirty="0"/>
              <a:t>：知道</a:t>
            </a:r>
            <a:r>
              <a:rPr lang="en-US" altLang="zh-CN" sz="1800" dirty="0"/>
              <a:t>fac(1)→</a:t>
            </a:r>
            <a:r>
              <a:rPr lang="zh-CN" altLang="en-US" sz="1800" dirty="0"/>
              <a:t>可求出</a:t>
            </a:r>
            <a:r>
              <a:rPr lang="en-US" altLang="zh-CN" sz="1800" dirty="0"/>
              <a:t>fac(2)→fac(3)→ </a:t>
            </a:r>
            <a:r>
              <a:rPr lang="en-US" altLang="zh-CN" sz="1800" dirty="0">
                <a:latin typeface="Times New Roman" panose="02020603050405020304" pitchFamily="18" charset="0"/>
              </a:rPr>
              <a:t>…</a:t>
            </a:r>
            <a:r>
              <a:rPr lang="en-US" altLang="zh-CN" sz="1800" dirty="0"/>
              <a:t> → (n)</a:t>
            </a:r>
            <a:r>
              <a:rPr lang="en-US" altLang="zh-CN" sz="1800" dirty="0">
                <a:latin typeface="Times New Roman" panose="02020603050405020304" pitchFamily="18" charset="0"/>
              </a:rPr>
              <a:t> </a:t>
            </a:r>
          </a:p>
        </p:txBody>
      </p:sp>
    </p:spTree>
    <p:extLst>
      <p:ext uri="{BB962C8B-B14F-4D97-AF65-F5344CB8AC3E}">
        <p14:creationId xmlns:p14="http://schemas.microsoft.com/office/powerpoint/2010/main" val="21055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02AB7-A3D1-2DA4-D72C-9369471670BC}"/>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E86BDD26-2932-719C-3885-AA40E0C49437}"/>
              </a:ext>
            </a:extLst>
          </p:cNvPr>
          <p:cNvSpPr>
            <a:spLocks noGrp="1" noChangeArrowheads="1"/>
          </p:cNvSpPr>
          <p:nvPr>
            <p:ph type="title"/>
          </p:nvPr>
        </p:nvSpPr>
        <p:spPr>
          <a:xfrm>
            <a:off x="799959" y="0"/>
            <a:ext cx="3589162" cy="838200"/>
          </a:xfrm>
        </p:spPr>
        <p:txBody>
          <a:bodyPr>
            <a:normAutofit/>
          </a:bodyPr>
          <a:lstStyle/>
          <a:p>
            <a:pPr algn="ctr" eaLnBrk="1" hangingPunct="1"/>
            <a:r>
              <a:rPr lang="zh-CN" altLang="en-US" sz="3200" b="1" dirty="0">
                <a:latin typeface="+mn-lt"/>
                <a:ea typeface="Microsoft YaHei UI"/>
                <a:cs typeface="+mn-cs"/>
              </a:rPr>
              <a:t>函数的递归与调用</a:t>
            </a:r>
          </a:p>
        </p:txBody>
      </p:sp>
      <p:graphicFrame>
        <p:nvGraphicFramePr>
          <p:cNvPr id="5" name="Object 2">
            <a:extLst>
              <a:ext uri="{FF2B5EF4-FFF2-40B4-BE49-F238E27FC236}">
                <a16:creationId xmlns:a16="http://schemas.microsoft.com/office/drawing/2014/main" id="{336DD8A7-2D17-F0FF-9C2D-250136201835}"/>
              </a:ext>
            </a:extLst>
          </p:cNvPr>
          <p:cNvGraphicFramePr>
            <a:graphicFrameLocks/>
          </p:cNvGraphicFramePr>
          <p:nvPr>
            <p:extLst>
              <p:ext uri="{D42A27DB-BD31-4B8C-83A1-F6EECF244321}">
                <p14:modId xmlns:p14="http://schemas.microsoft.com/office/powerpoint/2010/main" val="1914417695"/>
              </p:ext>
            </p:extLst>
          </p:nvPr>
        </p:nvGraphicFramePr>
        <p:xfrm>
          <a:off x="1470660" y="1676400"/>
          <a:ext cx="8001000" cy="3365500"/>
        </p:xfrm>
        <a:graphic>
          <a:graphicData uri="http://schemas.openxmlformats.org/presentationml/2006/ole">
            <mc:AlternateContent xmlns:mc="http://schemas.openxmlformats.org/markup-compatibility/2006">
              <mc:Choice xmlns:v="urn:schemas-microsoft-com:vml" Requires="v">
                <p:oleObj r:id="rId2" imgW="4797000" imgH="2022120" progId="Word.Picture.8">
                  <p:embed/>
                </p:oleObj>
              </mc:Choice>
              <mc:Fallback>
                <p:oleObj r:id="rId2" imgW="4797000" imgH="2022120" progId="Word.Picture.8">
                  <p:embed/>
                  <p:pic>
                    <p:nvPicPr>
                      <p:cNvPr id="316421" name="Object 2">
                        <a:extLst>
                          <a:ext uri="{FF2B5EF4-FFF2-40B4-BE49-F238E27FC236}">
                            <a16:creationId xmlns:a16="http://schemas.microsoft.com/office/drawing/2014/main" id="{E59AE763-ECC7-170A-AB24-93187BCCA93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660" y="1676400"/>
                        <a:ext cx="80010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6" name="Rectangle 8">
            <a:extLst>
              <a:ext uri="{FF2B5EF4-FFF2-40B4-BE49-F238E27FC236}">
                <a16:creationId xmlns:a16="http://schemas.microsoft.com/office/drawing/2014/main" id="{72287343-07B5-F1E3-410E-F5B10E47884A}"/>
              </a:ext>
            </a:extLst>
          </p:cNvPr>
          <p:cNvSpPr>
            <a:spLocks noChangeArrowheads="1"/>
          </p:cNvSpPr>
          <p:nvPr/>
        </p:nvSpPr>
        <p:spPr bwMode="auto">
          <a:xfrm>
            <a:off x="1242060" y="11430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None/>
            </a:pPr>
            <a:r>
              <a:rPr lang="zh-CN" altLang="en-US" sz="2000"/>
              <a:t>函数参数传递过程 ：</a:t>
            </a:r>
          </a:p>
        </p:txBody>
      </p:sp>
    </p:spTree>
    <p:extLst>
      <p:ext uri="{BB962C8B-B14F-4D97-AF65-F5344CB8AC3E}">
        <p14:creationId xmlns:p14="http://schemas.microsoft.com/office/powerpoint/2010/main" val="14234736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C6125-F472-F149-4E54-0234880FBCA7}"/>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24258223-ED9D-FE30-4DF3-347C9EBB1E02}"/>
              </a:ext>
            </a:extLst>
          </p:cNvPr>
          <p:cNvSpPr>
            <a:spLocks noGrp="1" noChangeArrowheads="1"/>
          </p:cNvSpPr>
          <p:nvPr>
            <p:ph type="title"/>
          </p:nvPr>
        </p:nvSpPr>
        <p:spPr>
          <a:xfrm>
            <a:off x="799959" y="0"/>
            <a:ext cx="3589162" cy="838200"/>
          </a:xfrm>
        </p:spPr>
        <p:txBody>
          <a:bodyPr>
            <a:normAutofit fontScale="90000"/>
          </a:bodyPr>
          <a:lstStyle/>
          <a:p>
            <a:pPr algn="ctr" eaLnBrk="1" hangingPunct="1"/>
            <a:r>
              <a:rPr lang="zh-CN" altLang="en-US" sz="3200" b="1" dirty="0">
                <a:latin typeface="+mn-lt"/>
                <a:ea typeface="Microsoft YaHei UI"/>
                <a:cs typeface="+mn-cs"/>
              </a:rPr>
              <a:t>带默认形参值的函数</a:t>
            </a:r>
          </a:p>
        </p:txBody>
      </p:sp>
      <p:graphicFrame>
        <p:nvGraphicFramePr>
          <p:cNvPr id="5" name="表格 4">
            <a:extLst>
              <a:ext uri="{FF2B5EF4-FFF2-40B4-BE49-F238E27FC236}">
                <a16:creationId xmlns:a16="http://schemas.microsoft.com/office/drawing/2014/main" id="{41136CCB-B6EA-00C6-3538-51F1189676FD}"/>
              </a:ext>
            </a:extLst>
          </p:cNvPr>
          <p:cNvGraphicFramePr/>
          <p:nvPr>
            <p:extLst>
              <p:ext uri="{D42A27DB-BD31-4B8C-83A1-F6EECF244321}">
                <p14:modId xmlns:p14="http://schemas.microsoft.com/office/powerpoint/2010/main" val="2862537560"/>
              </p:ext>
            </p:extLst>
          </p:nvPr>
        </p:nvGraphicFramePr>
        <p:xfrm>
          <a:off x="1350328" y="2400300"/>
          <a:ext cx="8229600" cy="2822575"/>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28225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1</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2</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3</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4</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5</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6</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7</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8</a:t>
                      </a:r>
                    </a:p>
                    <a:p>
                      <a:pPr lvl="0" algn="dist" eaLnBrk="1" hangingPunct="1">
                        <a:lnSpc>
                          <a:spcPct val="100000"/>
                        </a:lnSpc>
                        <a:spcBef>
                          <a:spcPct val="20000"/>
                        </a:spcBef>
                        <a:buClr>
                          <a:schemeClr val="tx1"/>
                        </a:buClr>
                        <a:buFont typeface="Wingdings" panose="05000000000000000000" pitchFamily="2" charset="2"/>
                        <a:buNone/>
                      </a:pPr>
                      <a:r>
                        <a:rPr lang="en-US" altLang="zh-CN" sz="1600" b="0" dirty="0">
                          <a:latin typeface="+mn-lt"/>
                        </a:rPr>
                        <a:t>9</a:t>
                      </a:r>
                    </a:p>
                  </a:txBody>
                  <a:tcPr marT="45719" marB="45719">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a:lnSpc>
                          <a:spcPct val="100000"/>
                        </a:lnSpc>
                      </a:pPr>
                      <a:r>
                        <a:rPr lang="en-GB" altLang="zh-CN" sz="1600" b="0" i="0" u="none" kern="1200" baseline="0" dirty="0">
                          <a:solidFill>
                            <a:schemeClr val="tx1"/>
                          </a:solidFill>
                          <a:effectLst/>
                          <a:latin typeface="+mn-lt"/>
                          <a:ea typeface="+mn-ea"/>
                          <a:cs typeface="+mn-cs"/>
                        </a:rPr>
                        <a:t>int sub(int x=8,int y=3)</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return  x–y;</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int main( )</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sub(20,15);		//</a:t>
                      </a:r>
                      <a:r>
                        <a:rPr lang="zh-CN" altLang="zh-CN" sz="1600" b="0" i="0" u="none" kern="1200" baseline="0" dirty="0">
                          <a:solidFill>
                            <a:schemeClr val="tx1"/>
                          </a:solidFill>
                          <a:effectLst/>
                          <a:latin typeface="+mn-lt"/>
                          <a:ea typeface="+mn-ea"/>
                          <a:cs typeface="+mn-cs"/>
                        </a:rPr>
                        <a:t>传递给形参</a:t>
                      </a:r>
                      <a:r>
                        <a:rPr lang="en-GB" altLang="zh-CN" sz="1600" b="0" i="0" u="none" kern="1200" baseline="0" dirty="0" err="1">
                          <a:solidFill>
                            <a:schemeClr val="tx1"/>
                          </a:solidFill>
                          <a:effectLst/>
                          <a:latin typeface="+mn-lt"/>
                          <a:ea typeface="+mn-ea"/>
                          <a:cs typeface="+mn-cs"/>
                        </a:rPr>
                        <a:t>x,y</a:t>
                      </a:r>
                      <a:r>
                        <a:rPr lang="zh-CN" altLang="zh-CN" sz="1600" b="0" i="0" u="none" kern="1200" baseline="0" dirty="0">
                          <a:solidFill>
                            <a:schemeClr val="tx1"/>
                          </a:solidFill>
                          <a:effectLst/>
                          <a:latin typeface="+mn-lt"/>
                          <a:ea typeface="+mn-ea"/>
                          <a:cs typeface="+mn-cs"/>
                        </a:rPr>
                        <a:t>的值分别为</a:t>
                      </a:r>
                      <a:r>
                        <a:rPr lang="en-GB" altLang="zh-CN" sz="1600" b="0" i="0" u="none" kern="1200" baseline="0" dirty="0">
                          <a:solidFill>
                            <a:schemeClr val="tx1"/>
                          </a:solidFill>
                          <a:effectLst/>
                          <a:latin typeface="+mn-lt"/>
                          <a:ea typeface="+mn-ea"/>
                          <a:cs typeface="+mn-cs"/>
                        </a:rPr>
                        <a:t>20</a:t>
                      </a:r>
                      <a:r>
                        <a:rPr lang="zh-CN" altLang="zh-CN" sz="1600" b="0" i="0" u="none" kern="1200" baseline="0" dirty="0">
                          <a:solidFill>
                            <a:schemeClr val="tx1"/>
                          </a:solidFill>
                          <a:effectLst/>
                          <a:latin typeface="+mn-lt"/>
                          <a:ea typeface="+mn-ea"/>
                          <a:cs typeface="+mn-cs"/>
                        </a:rPr>
                        <a:t>和</a:t>
                      </a:r>
                      <a:r>
                        <a:rPr lang="en-GB" altLang="zh-CN" sz="1600" b="0" i="0" u="none" kern="1200" baseline="0" dirty="0">
                          <a:solidFill>
                            <a:schemeClr val="tx1"/>
                          </a:solidFill>
                          <a:effectLst/>
                          <a:latin typeface="+mn-lt"/>
                          <a:ea typeface="+mn-ea"/>
                          <a:cs typeface="+mn-cs"/>
                        </a:rPr>
                        <a:t>15</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sub(10);     		//</a:t>
                      </a:r>
                      <a:r>
                        <a:rPr lang="zh-CN" altLang="zh-CN" sz="1600" b="0" i="0" u="none" kern="1200" baseline="0" dirty="0">
                          <a:solidFill>
                            <a:schemeClr val="tx1"/>
                          </a:solidFill>
                          <a:effectLst/>
                          <a:latin typeface="+mn-lt"/>
                          <a:ea typeface="+mn-ea"/>
                          <a:cs typeface="+mn-cs"/>
                        </a:rPr>
                        <a:t>传递给形参</a:t>
                      </a:r>
                      <a:r>
                        <a:rPr lang="en-GB" altLang="zh-CN" sz="1600" b="0" i="0" u="none" kern="1200" baseline="0" dirty="0" err="1">
                          <a:solidFill>
                            <a:schemeClr val="tx1"/>
                          </a:solidFill>
                          <a:effectLst/>
                          <a:latin typeface="+mn-lt"/>
                          <a:ea typeface="+mn-ea"/>
                          <a:cs typeface="+mn-cs"/>
                        </a:rPr>
                        <a:t>x,y</a:t>
                      </a:r>
                      <a:r>
                        <a:rPr lang="zh-CN" altLang="zh-CN" sz="1600" b="0" i="0" u="none" kern="1200" baseline="0" dirty="0">
                          <a:solidFill>
                            <a:schemeClr val="tx1"/>
                          </a:solidFill>
                          <a:effectLst/>
                          <a:latin typeface="+mn-lt"/>
                          <a:ea typeface="+mn-ea"/>
                          <a:cs typeface="+mn-cs"/>
                        </a:rPr>
                        <a:t>的值分别为</a:t>
                      </a:r>
                      <a:r>
                        <a:rPr lang="en-GB" altLang="zh-CN" sz="1600" b="0" i="0" u="none" kern="1200" baseline="0" dirty="0">
                          <a:solidFill>
                            <a:schemeClr val="tx1"/>
                          </a:solidFill>
                          <a:effectLst/>
                          <a:latin typeface="+mn-lt"/>
                          <a:ea typeface="+mn-ea"/>
                          <a:cs typeface="+mn-cs"/>
                        </a:rPr>
                        <a:t>10</a:t>
                      </a:r>
                      <a:r>
                        <a:rPr lang="zh-CN" altLang="zh-CN" sz="1600" b="0" i="0" u="none" kern="1200" baseline="0" dirty="0">
                          <a:solidFill>
                            <a:schemeClr val="tx1"/>
                          </a:solidFill>
                          <a:effectLst/>
                          <a:latin typeface="+mn-lt"/>
                          <a:ea typeface="+mn-ea"/>
                          <a:cs typeface="+mn-cs"/>
                        </a:rPr>
                        <a:t>和</a:t>
                      </a:r>
                      <a:r>
                        <a:rPr lang="en-GB" altLang="zh-CN" sz="1600" b="0" i="0" u="none" kern="1200" baseline="0" dirty="0">
                          <a:solidFill>
                            <a:schemeClr val="tx1"/>
                          </a:solidFill>
                          <a:effectLst/>
                          <a:latin typeface="+mn-lt"/>
                          <a:ea typeface="+mn-ea"/>
                          <a:cs typeface="+mn-cs"/>
                        </a:rPr>
                        <a:t>3</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sub();       		//</a:t>
                      </a:r>
                      <a:r>
                        <a:rPr lang="zh-CN" altLang="zh-CN" sz="1600" b="0" i="0" u="none" kern="1200" baseline="0" dirty="0">
                          <a:solidFill>
                            <a:schemeClr val="tx1"/>
                          </a:solidFill>
                          <a:effectLst/>
                          <a:latin typeface="+mn-lt"/>
                          <a:ea typeface="+mn-ea"/>
                          <a:cs typeface="+mn-cs"/>
                        </a:rPr>
                        <a:t>传递给形参</a:t>
                      </a:r>
                      <a:r>
                        <a:rPr lang="en-GB" altLang="zh-CN" sz="1600" b="0" i="0" u="none" kern="1200" baseline="0" dirty="0" err="1">
                          <a:solidFill>
                            <a:schemeClr val="tx1"/>
                          </a:solidFill>
                          <a:effectLst/>
                          <a:latin typeface="+mn-lt"/>
                          <a:ea typeface="+mn-ea"/>
                          <a:cs typeface="+mn-cs"/>
                        </a:rPr>
                        <a:t>x,y</a:t>
                      </a:r>
                      <a:r>
                        <a:rPr lang="zh-CN" altLang="zh-CN" sz="1600" b="0" i="0" u="none" kern="1200" baseline="0" dirty="0">
                          <a:solidFill>
                            <a:schemeClr val="tx1"/>
                          </a:solidFill>
                          <a:effectLst/>
                          <a:latin typeface="+mn-lt"/>
                          <a:ea typeface="+mn-ea"/>
                          <a:cs typeface="+mn-cs"/>
                        </a:rPr>
                        <a:t>的值分别为</a:t>
                      </a:r>
                      <a:r>
                        <a:rPr lang="en-GB" altLang="zh-CN" sz="1600" b="0" i="0" u="none" kern="1200" baseline="0" dirty="0">
                          <a:solidFill>
                            <a:schemeClr val="tx1"/>
                          </a:solidFill>
                          <a:effectLst/>
                          <a:latin typeface="+mn-lt"/>
                          <a:ea typeface="+mn-ea"/>
                          <a:cs typeface="+mn-cs"/>
                        </a:rPr>
                        <a:t>8</a:t>
                      </a:r>
                      <a:r>
                        <a:rPr lang="zh-CN" altLang="zh-CN" sz="1600" b="0" i="0" u="none" kern="1200" baseline="0" dirty="0">
                          <a:solidFill>
                            <a:schemeClr val="tx1"/>
                          </a:solidFill>
                          <a:effectLst/>
                          <a:latin typeface="+mn-lt"/>
                          <a:ea typeface="+mn-ea"/>
                          <a:cs typeface="+mn-cs"/>
                        </a:rPr>
                        <a:t>和</a:t>
                      </a:r>
                      <a:r>
                        <a:rPr lang="en-GB" altLang="zh-CN" sz="1600" b="0" i="0" u="none" kern="1200" baseline="0" dirty="0">
                          <a:solidFill>
                            <a:schemeClr val="tx1"/>
                          </a:solidFill>
                          <a:effectLst/>
                          <a:latin typeface="+mn-lt"/>
                          <a:ea typeface="+mn-ea"/>
                          <a:cs typeface="+mn-cs"/>
                        </a:rPr>
                        <a:t>3</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   return 0;</a:t>
                      </a:r>
                      <a:endParaRPr lang="zh-CN" altLang="zh-CN" sz="1600" b="0" i="0" u="none" kern="1200" baseline="0" dirty="0">
                        <a:solidFill>
                          <a:schemeClr val="tx1"/>
                        </a:solidFill>
                        <a:effectLst/>
                        <a:latin typeface="+mn-lt"/>
                        <a:ea typeface="+mn-ea"/>
                        <a:cs typeface="+mn-cs"/>
                      </a:endParaRPr>
                    </a:p>
                    <a:p>
                      <a:pPr>
                        <a:lnSpc>
                          <a:spcPct val="100000"/>
                        </a:lnSpc>
                      </a:pPr>
                      <a:r>
                        <a:rPr lang="en-GB" altLang="zh-CN" sz="1600" b="0" i="0" u="none" kern="1200" baseline="0" dirty="0">
                          <a:solidFill>
                            <a:schemeClr val="tx1"/>
                          </a:solidFill>
                          <a:effectLst/>
                          <a:latin typeface="+mn-lt"/>
                          <a:ea typeface="+mn-ea"/>
                          <a:cs typeface="+mn-cs"/>
                        </a:rPr>
                        <a:t>}</a:t>
                      </a:r>
                      <a:endParaRPr lang="zh-CN" altLang="zh-CN" sz="1600" b="0" i="0" u="none" kern="1200" baseline="0" dirty="0">
                        <a:solidFill>
                          <a:schemeClr val="tx1"/>
                        </a:solidFill>
                        <a:effectLst/>
                        <a:latin typeface="+mn-lt"/>
                        <a:ea typeface="+mn-ea"/>
                        <a:cs typeface="+mn-cs"/>
                      </a:endParaRPr>
                    </a:p>
                  </a:txBody>
                  <a:tcPr marT="45719" marB="45719">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Rectangle 29">
            <a:extLst>
              <a:ext uri="{FF2B5EF4-FFF2-40B4-BE49-F238E27FC236}">
                <a16:creationId xmlns:a16="http://schemas.microsoft.com/office/drawing/2014/main" id="{4DA57A53-F817-5F6F-5152-9E2641F2F141}"/>
              </a:ext>
            </a:extLst>
          </p:cNvPr>
          <p:cNvSpPr>
            <a:spLocks noGrp="1" noChangeArrowheads="1"/>
          </p:cNvSpPr>
          <p:nvPr>
            <p:ph idx="1"/>
          </p:nvPr>
        </p:nvSpPr>
        <p:spPr>
          <a:xfrm>
            <a:off x="632460" y="1028700"/>
            <a:ext cx="10568940" cy="1066800"/>
          </a:xfrm>
        </p:spPr>
        <p:txBody>
          <a:bodyPr/>
          <a:lstStyle/>
          <a:p>
            <a:pPr algn="just" eaLnBrk="1" hangingPunct="1">
              <a:lnSpc>
                <a:spcPct val="90000"/>
              </a:lnSpc>
              <a:buFont typeface="Wingdings" panose="05000000000000000000" pitchFamily="2" charset="2"/>
              <a:buNone/>
              <a:defRPr/>
            </a:pPr>
            <a:r>
              <a:rPr lang="en-US" altLang="zh-CN" sz="1800" dirty="0">
                <a:latin typeface="宋体" panose="02010600030101010101" pitchFamily="2" charset="-122"/>
              </a:rPr>
              <a:t>  </a:t>
            </a:r>
            <a:r>
              <a:rPr lang="en-GB" altLang="zh-CN" sz="1800" kern="100" dirty="0">
                <a:latin typeface="Times New Roman" panose="02020603050405020304" pitchFamily="18" charset="0"/>
              </a:rPr>
              <a:t>C++</a:t>
            </a:r>
            <a:r>
              <a:rPr lang="zh-CN" altLang="zh-CN" sz="1800" kern="100" dirty="0">
                <a:latin typeface="Times New Roman" panose="02020603050405020304" pitchFamily="18" charset="0"/>
                <a:cs typeface="Times New Roman" panose="02020603050405020304" pitchFamily="18" charset="0"/>
              </a:rPr>
              <a:t>语言允许在函数说明或函数定义中为形参预赋一个默认的值，这样的函数就叫作</a:t>
            </a:r>
            <a:r>
              <a:rPr lang="zh-CN" altLang="zh-CN" sz="2400" kern="100" dirty="0">
                <a:solidFill>
                  <a:schemeClr val="accent1"/>
                </a:solidFill>
                <a:latin typeface="Times New Roman" panose="02020603050405020304" pitchFamily="18" charset="0"/>
                <a:ea typeface="黑体" panose="02010609060101010101" pitchFamily="49" charset="-122"/>
                <a:cs typeface="Times New Roman" panose="02020603050405020304" pitchFamily="18" charset="0"/>
              </a:rPr>
              <a:t>带有默认形参值的函数</a:t>
            </a:r>
            <a:r>
              <a:rPr lang="zh-CN" altLang="zh-CN" sz="1800" kern="100" dirty="0">
                <a:latin typeface="Times New Roman" panose="02020603050405020304" pitchFamily="18" charset="0"/>
                <a:cs typeface="Times New Roman" panose="02020603050405020304" pitchFamily="18" charset="0"/>
              </a:rPr>
              <a:t>。在调用带有默认参数值的函数时，若为相应形参指定了实参，则形参将使用实参的值；否则，形参将使用其默认值。</a:t>
            </a:r>
            <a:endParaRPr lang="zh-CN" altLang="en-US" sz="1800" dirty="0"/>
          </a:p>
        </p:txBody>
      </p:sp>
    </p:spTree>
    <p:extLst>
      <p:ext uri="{BB962C8B-B14F-4D97-AF65-F5344CB8AC3E}">
        <p14:creationId xmlns:p14="http://schemas.microsoft.com/office/powerpoint/2010/main" val="9185571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39321-042D-5914-68C9-373587FEED14}"/>
            </a:ext>
          </a:extLst>
        </p:cNvPr>
        <p:cNvGrpSpPr/>
        <p:nvPr/>
      </p:nvGrpSpPr>
      <p:grpSpPr>
        <a:xfrm>
          <a:off x="0" y="0"/>
          <a:ext cx="0" cy="0"/>
          <a:chOff x="0" y="0"/>
          <a:chExt cx="0" cy="0"/>
        </a:xfrm>
      </p:grpSpPr>
      <p:sp>
        <p:nvSpPr>
          <p:cNvPr id="20" name="矩形: 圆角 19">
            <a:extLst>
              <a:ext uri="{FF2B5EF4-FFF2-40B4-BE49-F238E27FC236}">
                <a16:creationId xmlns:a16="http://schemas.microsoft.com/office/drawing/2014/main" id="{BFC679D8-A654-33EB-2C80-CEA7A07A357F}"/>
              </a:ext>
            </a:extLst>
          </p:cNvPr>
          <p:cNvSpPr/>
          <p:nvPr/>
        </p:nvSpPr>
        <p:spPr>
          <a:xfrm>
            <a:off x="1146984" y="4218949"/>
            <a:ext cx="7208519" cy="206755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19" name="矩形: 圆角 18">
            <a:extLst>
              <a:ext uri="{FF2B5EF4-FFF2-40B4-BE49-F238E27FC236}">
                <a16:creationId xmlns:a16="http://schemas.microsoft.com/office/drawing/2014/main" id="{70BABF62-EEAD-3EFB-FF8B-72680FD5FEDA}"/>
              </a:ext>
            </a:extLst>
          </p:cNvPr>
          <p:cNvSpPr/>
          <p:nvPr/>
        </p:nvSpPr>
        <p:spPr>
          <a:xfrm>
            <a:off x="1146985" y="3121900"/>
            <a:ext cx="7208519" cy="64579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16" name="矩形: 圆角 15">
            <a:extLst>
              <a:ext uri="{FF2B5EF4-FFF2-40B4-BE49-F238E27FC236}">
                <a16:creationId xmlns:a16="http://schemas.microsoft.com/office/drawing/2014/main" id="{CF11CD72-81C8-BA5D-4ED1-76F3ECED79E0}"/>
              </a:ext>
            </a:extLst>
          </p:cNvPr>
          <p:cNvSpPr/>
          <p:nvPr/>
        </p:nvSpPr>
        <p:spPr>
          <a:xfrm>
            <a:off x="1146986" y="1911475"/>
            <a:ext cx="7208519" cy="81518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4" name="Rectangle 12">
            <a:extLst>
              <a:ext uri="{FF2B5EF4-FFF2-40B4-BE49-F238E27FC236}">
                <a16:creationId xmlns:a16="http://schemas.microsoft.com/office/drawing/2014/main" id="{41764FC3-C149-20F9-E9FF-8FFD4BA214C3}"/>
              </a:ext>
            </a:extLst>
          </p:cNvPr>
          <p:cNvSpPr>
            <a:spLocks noGrp="1" noChangeArrowheads="1"/>
          </p:cNvSpPr>
          <p:nvPr>
            <p:ph type="title"/>
          </p:nvPr>
        </p:nvSpPr>
        <p:spPr>
          <a:xfrm>
            <a:off x="799959" y="0"/>
            <a:ext cx="3589162" cy="838200"/>
          </a:xfrm>
        </p:spPr>
        <p:txBody>
          <a:bodyPr>
            <a:normAutofit fontScale="90000"/>
          </a:bodyPr>
          <a:lstStyle/>
          <a:p>
            <a:pPr algn="ctr" eaLnBrk="1" hangingPunct="1"/>
            <a:r>
              <a:rPr lang="zh-CN" altLang="en-US" sz="3200" b="1" dirty="0">
                <a:latin typeface="+mn-lt"/>
                <a:ea typeface="Microsoft YaHei UI"/>
                <a:cs typeface="+mn-cs"/>
              </a:rPr>
              <a:t>带默认形参值的函数</a:t>
            </a:r>
          </a:p>
        </p:txBody>
      </p:sp>
      <p:sp>
        <p:nvSpPr>
          <p:cNvPr id="8" name="Rectangle 29">
            <a:extLst>
              <a:ext uri="{FF2B5EF4-FFF2-40B4-BE49-F238E27FC236}">
                <a16:creationId xmlns:a16="http://schemas.microsoft.com/office/drawing/2014/main" id="{E63A3FD1-198B-ED1E-4660-14007F9A3636}"/>
              </a:ext>
            </a:extLst>
          </p:cNvPr>
          <p:cNvSpPr txBox="1">
            <a:spLocks noChangeArrowheads="1"/>
          </p:cNvSpPr>
          <p:nvPr/>
        </p:nvSpPr>
        <p:spPr bwMode="auto">
          <a:xfrm>
            <a:off x="925371" y="1974180"/>
            <a:ext cx="8234363" cy="828676"/>
          </a:xfrm>
          <a:prstGeom prst="rect">
            <a:avLst/>
          </a:prstGeom>
          <a:noFill/>
          <a:ln w="12700">
            <a:noFill/>
            <a:prstDash val="dashDot"/>
            <a:miter lim="800000"/>
            <a:headEnd/>
            <a:tailEnd/>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350"/>
              </a:lnSpc>
              <a:buFont typeface="Wingdings" panose="05000000000000000000" pitchFamily="2" charset="2"/>
              <a:buNone/>
              <a:defRPr/>
            </a:pPr>
            <a:r>
              <a:rPr lang="en-GB" altLang="zh-CN" sz="1600" kern="100" dirty="0">
                <a:latin typeface="Comic Sans MS" panose="030F0702030302020204" pitchFamily="66" charset="0"/>
              </a:rPr>
              <a:t>int f(int </a:t>
            </a:r>
            <a:r>
              <a:rPr lang="en-GB" altLang="zh-CN" sz="1600" kern="100" dirty="0" err="1">
                <a:latin typeface="Comic Sans MS" panose="030F0702030302020204" pitchFamily="66" charset="0"/>
              </a:rPr>
              <a:t>a,float</a:t>
            </a:r>
            <a:r>
              <a:rPr lang="en-GB" altLang="zh-CN" sz="1600" kern="100" dirty="0">
                <a:latin typeface="Comic Sans MS" panose="030F0702030302020204" pitchFamily="66" charset="0"/>
              </a:rPr>
              <a:t> b=5.0,char c='.',int d=10);   	//</a:t>
            </a:r>
            <a:r>
              <a:rPr lang="zh-CN" altLang="zh-CN" sz="1600" kern="100" dirty="0">
                <a:latin typeface="Comic Sans MS" panose="030F0702030302020204" pitchFamily="66" charset="0"/>
              </a:rPr>
              <a:t>正确</a:t>
            </a:r>
          </a:p>
          <a:p>
            <a:pPr indent="0" algn="just">
              <a:lnSpc>
                <a:spcPts val="1350"/>
              </a:lnSpc>
              <a:buFont typeface="Wingdings" panose="05000000000000000000" pitchFamily="2" charset="2"/>
              <a:buNone/>
              <a:defRPr/>
            </a:pPr>
            <a:r>
              <a:rPr lang="en-GB" altLang="zh-CN" sz="1600" kern="100" dirty="0">
                <a:latin typeface="Comic Sans MS" panose="030F0702030302020204" pitchFamily="66" charset="0"/>
              </a:rPr>
              <a:t>int f(int a=1,float b=5.0,char c='.',int d);    	//</a:t>
            </a:r>
            <a:r>
              <a:rPr lang="zh-CN" altLang="zh-CN" sz="1600" kern="100" dirty="0">
                <a:latin typeface="Comic Sans MS" panose="030F0702030302020204" pitchFamily="66" charset="0"/>
              </a:rPr>
              <a:t>错误</a:t>
            </a:r>
            <a:r>
              <a:rPr lang="en-GB" altLang="zh-CN" sz="1600" kern="100" dirty="0">
                <a:latin typeface="Comic Sans MS" panose="030F0702030302020204" pitchFamily="66" charset="0"/>
              </a:rPr>
              <a:t>, d</a:t>
            </a:r>
            <a:r>
              <a:rPr lang="zh-CN" altLang="zh-CN" sz="1600" kern="100" dirty="0">
                <a:latin typeface="Comic Sans MS" panose="030F0702030302020204" pitchFamily="66" charset="0"/>
              </a:rPr>
              <a:t>未给值</a:t>
            </a:r>
          </a:p>
          <a:p>
            <a:pPr indent="0" algn="just">
              <a:lnSpc>
                <a:spcPts val="1350"/>
              </a:lnSpc>
              <a:buFont typeface="Wingdings" panose="05000000000000000000" pitchFamily="2" charset="2"/>
              <a:buNone/>
              <a:defRPr/>
            </a:pPr>
            <a:r>
              <a:rPr lang="en-GB" altLang="zh-CN" sz="1600" kern="100" dirty="0">
                <a:latin typeface="Comic Sans MS" panose="030F0702030302020204" pitchFamily="66" charset="0"/>
              </a:rPr>
              <a:t>int f(int a=1,float </a:t>
            </a:r>
            <a:r>
              <a:rPr lang="en-GB" altLang="zh-CN" sz="1600" kern="100" dirty="0" err="1">
                <a:latin typeface="Comic Sans MS" panose="030F0702030302020204" pitchFamily="66" charset="0"/>
              </a:rPr>
              <a:t>b,char</a:t>
            </a:r>
            <a:r>
              <a:rPr lang="en-GB" altLang="zh-CN" sz="1600" kern="100" dirty="0">
                <a:latin typeface="Comic Sans MS" panose="030F0702030302020204" pitchFamily="66" charset="0"/>
              </a:rPr>
              <a:t> c='.',int d=10);     	//</a:t>
            </a:r>
            <a:r>
              <a:rPr lang="zh-CN" altLang="zh-CN" sz="1600" kern="100" dirty="0">
                <a:latin typeface="Comic Sans MS" panose="030F0702030302020204" pitchFamily="66" charset="0"/>
              </a:rPr>
              <a:t>错误</a:t>
            </a:r>
            <a:r>
              <a:rPr lang="en-GB" altLang="zh-CN" sz="1600" kern="100" dirty="0">
                <a:latin typeface="Comic Sans MS" panose="030F0702030302020204" pitchFamily="66" charset="0"/>
              </a:rPr>
              <a:t>, b</a:t>
            </a:r>
            <a:r>
              <a:rPr lang="zh-CN" altLang="zh-CN" sz="1600" kern="100" dirty="0">
                <a:latin typeface="Comic Sans MS" panose="030F0702030302020204" pitchFamily="66" charset="0"/>
              </a:rPr>
              <a:t>未给值</a:t>
            </a:r>
          </a:p>
        </p:txBody>
      </p:sp>
      <p:sp>
        <p:nvSpPr>
          <p:cNvPr id="9" name="Rectangle 29">
            <a:extLst>
              <a:ext uri="{FF2B5EF4-FFF2-40B4-BE49-F238E27FC236}">
                <a16:creationId xmlns:a16="http://schemas.microsoft.com/office/drawing/2014/main" id="{ADCD6FE4-8C6C-7FD0-8158-B0E4B9A61416}"/>
              </a:ext>
            </a:extLst>
          </p:cNvPr>
          <p:cNvSpPr txBox="1">
            <a:spLocks noChangeArrowheads="1"/>
          </p:cNvSpPr>
          <p:nvPr/>
        </p:nvSpPr>
        <p:spPr bwMode="auto">
          <a:xfrm>
            <a:off x="331646" y="2819606"/>
            <a:ext cx="8839200" cy="358775"/>
          </a:xfrm>
          <a:prstGeom prst="rect">
            <a:avLst/>
          </a:prstGeom>
          <a:noFill/>
          <a:ln>
            <a:noFill/>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580"/>
              </a:lnSpc>
              <a:buFont typeface="Wingdings" panose="05000000000000000000" pitchFamily="2" charset="2"/>
              <a:buNone/>
              <a:defRPr/>
            </a:pPr>
            <a:r>
              <a:rPr lang="zh-CN" altLang="en-US" sz="1800" kern="100" dirty="0">
                <a:latin typeface="Times New Roman" panose="02020603050405020304" pitchFamily="18" charset="0"/>
                <a:cs typeface="Times New Roman" panose="02020603050405020304" pitchFamily="18" charset="0"/>
              </a:rPr>
              <a:t>（</a:t>
            </a:r>
            <a:r>
              <a:rPr lang="en-US" altLang="zh-CN" sz="1800" kern="100" dirty="0">
                <a:latin typeface="Times New Roman" panose="02020603050405020304" pitchFamily="18" charset="0"/>
                <a:cs typeface="Times New Roman" panose="02020603050405020304" pitchFamily="18" charset="0"/>
              </a:rPr>
              <a:t>2</a:t>
            </a:r>
            <a:r>
              <a:rPr lang="zh-CN" altLang="zh-CN" sz="1800" kern="100" dirty="0">
                <a:latin typeface="Times New Roman" panose="02020603050405020304" pitchFamily="18" charset="0"/>
                <a:cs typeface="Times New Roman" panose="02020603050405020304" pitchFamily="18" charset="0"/>
              </a:rPr>
              <a:t>）在调用一个函数时，如果省去了某个实参，则直到最右端的实参都要省</a:t>
            </a:r>
            <a:r>
              <a:rPr lang="zh-CN" altLang="en-US" sz="1800" kern="100" dirty="0">
                <a:latin typeface="Times New Roman" panose="02020603050405020304" pitchFamily="18" charset="0"/>
                <a:cs typeface="Times New Roman" panose="02020603050405020304" pitchFamily="18" charset="0"/>
              </a:rPr>
              <a:t>去</a:t>
            </a:r>
            <a:r>
              <a:rPr lang="zh-CN" altLang="zh-CN" sz="1800" kern="100" dirty="0">
                <a:latin typeface="Times New Roman" panose="02020603050405020304" pitchFamily="18" charset="0"/>
                <a:cs typeface="Times New Roman" panose="02020603050405020304" pitchFamily="18" charset="0"/>
              </a:rPr>
              <a:t>。</a:t>
            </a:r>
            <a:endParaRPr lang="zh-CN" altLang="en-US" sz="1800" kern="0" dirty="0"/>
          </a:p>
        </p:txBody>
      </p:sp>
      <p:sp>
        <p:nvSpPr>
          <p:cNvPr id="10" name="Rectangle 29">
            <a:extLst>
              <a:ext uri="{FF2B5EF4-FFF2-40B4-BE49-F238E27FC236}">
                <a16:creationId xmlns:a16="http://schemas.microsoft.com/office/drawing/2014/main" id="{88C6271A-A2F8-29AA-FF4E-223E5925B0FD}"/>
              </a:ext>
            </a:extLst>
          </p:cNvPr>
          <p:cNvSpPr txBox="1">
            <a:spLocks noChangeArrowheads="1"/>
          </p:cNvSpPr>
          <p:nvPr/>
        </p:nvSpPr>
        <p:spPr bwMode="auto">
          <a:xfrm>
            <a:off x="925371" y="3119995"/>
            <a:ext cx="8245475" cy="360363"/>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buFont typeface="Wingdings" panose="05000000000000000000" pitchFamily="2" charset="2"/>
              <a:buNone/>
              <a:defRPr/>
            </a:pPr>
            <a:r>
              <a:rPr lang="en-GB" altLang="zh-CN" sz="1600" kern="100" dirty="0">
                <a:latin typeface="Comic Sans MS" panose="030F0702030302020204" pitchFamily="66" charset="0"/>
              </a:rPr>
              <a:t>int f(int </a:t>
            </a:r>
            <a:r>
              <a:rPr lang="en-GB" altLang="zh-CN" sz="1600" kern="100" dirty="0" err="1">
                <a:latin typeface="Comic Sans MS" panose="030F0702030302020204" pitchFamily="66" charset="0"/>
              </a:rPr>
              <a:t>a,float</a:t>
            </a:r>
            <a:r>
              <a:rPr lang="en-GB" altLang="zh-CN" sz="1600" kern="100" dirty="0">
                <a:latin typeface="Comic Sans MS" panose="030F0702030302020204" pitchFamily="66" charset="0"/>
              </a:rPr>
              <a:t> b=5.0,char c='.', int d=10);</a:t>
            </a:r>
            <a:endParaRPr lang="zh-CN" altLang="zh-CN" sz="1600" kern="100" dirty="0">
              <a:latin typeface="Comic Sans MS" panose="030F0702030302020204" pitchFamily="66" charset="0"/>
            </a:endParaRPr>
          </a:p>
          <a:p>
            <a:pPr indent="0" algn="just">
              <a:buFont typeface="Wingdings" panose="05000000000000000000" pitchFamily="2" charset="2"/>
              <a:buNone/>
              <a:defRPr/>
            </a:pPr>
            <a:r>
              <a:rPr lang="en-GB" altLang="zh-CN" sz="1600" kern="100" dirty="0">
                <a:latin typeface="Comic Sans MS" panose="030F0702030302020204" pitchFamily="66" charset="0"/>
              </a:rPr>
              <a:t> f(8, , ,4);         //</a:t>
            </a:r>
            <a:r>
              <a:rPr lang="zh-CN" altLang="zh-CN" sz="1600" kern="100" dirty="0">
                <a:latin typeface="Comic Sans MS" panose="030F0702030302020204" pitchFamily="66" charset="0"/>
              </a:rPr>
              <a:t>语法错误</a:t>
            </a:r>
          </a:p>
        </p:txBody>
      </p:sp>
      <p:sp>
        <p:nvSpPr>
          <p:cNvPr id="11" name="Rectangle 29">
            <a:extLst>
              <a:ext uri="{FF2B5EF4-FFF2-40B4-BE49-F238E27FC236}">
                <a16:creationId xmlns:a16="http://schemas.microsoft.com/office/drawing/2014/main" id="{22EAF88B-0F9D-A006-2338-7AFBE00FE79C}"/>
              </a:ext>
            </a:extLst>
          </p:cNvPr>
          <p:cNvSpPr txBox="1">
            <a:spLocks noChangeArrowheads="1"/>
          </p:cNvSpPr>
          <p:nvPr/>
        </p:nvSpPr>
        <p:spPr bwMode="auto">
          <a:xfrm>
            <a:off x="341083" y="3827755"/>
            <a:ext cx="11509834" cy="612775"/>
          </a:xfrm>
          <a:prstGeom prst="rect">
            <a:avLst/>
          </a:prstGeom>
          <a:noFill/>
          <a:ln>
            <a:noFill/>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buFont typeface="Wingdings" panose="05000000000000000000" pitchFamily="2" charset="2"/>
              <a:buNone/>
              <a:defRPr/>
            </a:pPr>
            <a:r>
              <a:rPr lang="zh-CN" altLang="zh-CN" sz="1800" kern="100" dirty="0">
                <a:latin typeface="Times New Roman" panose="02020603050405020304" pitchFamily="18" charset="0"/>
                <a:cs typeface="Times New Roman" panose="02020603050405020304" pitchFamily="18" charset="0"/>
              </a:rPr>
              <a:t>（</a:t>
            </a:r>
            <a:r>
              <a:rPr lang="en-US" altLang="zh-CN" sz="1800" kern="100" dirty="0">
                <a:latin typeface="Times New Roman" panose="02020603050405020304" pitchFamily="18" charset="0"/>
              </a:rPr>
              <a:t>3</a:t>
            </a:r>
            <a:r>
              <a:rPr lang="zh-CN" altLang="zh-CN" sz="1800" kern="100" dirty="0">
                <a:latin typeface="Times New Roman" panose="02020603050405020304" pitchFamily="18" charset="0"/>
                <a:cs typeface="Times New Roman" panose="02020603050405020304" pitchFamily="18" charset="0"/>
              </a:rPr>
              <a:t>）默认形参值的说明必须出现在函数调用之前。如果在函数原型中指定</a:t>
            </a:r>
            <a:r>
              <a:rPr lang="zh-CN" altLang="en-US" sz="1800" kern="100" dirty="0">
                <a:latin typeface="Times New Roman" panose="02020603050405020304" pitchFamily="18" charset="0"/>
                <a:cs typeface="Times New Roman" panose="02020603050405020304" pitchFamily="18" charset="0"/>
              </a:rPr>
              <a:t>，</a:t>
            </a:r>
            <a:r>
              <a:rPr lang="zh-CN" altLang="zh-CN" sz="1800" kern="100" dirty="0">
                <a:latin typeface="Times New Roman" panose="02020603050405020304" pitchFamily="18" charset="0"/>
                <a:cs typeface="Times New Roman" panose="02020603050405020304" pitchFamily="18" charset="0"/>
              </a:rPr>
              <a:t>则在函数定义中不得重复指定。</a:t>
            </a:r>
            <a:endParaRPr lang="zh-CN" altLang="en-US" sz="1800" kern="0" dirty="0"/>
          </a:p>
        </p:txBody>
      </p:sp>
      <p:sp>
        <p:nvSpPr>
          <p:cNvPr id="12" name="Rectangle 29">
            <a:extLst>
              <a:ext uri="{FF2B5EF4-FFF2-40B4-BE49-F238E27FC236}">
                <a16:creationId xmlns:a16="http://schemas.microsoft.com/office/drawing/2014/main" id="{A95B3952-F02E-FE62-69D8-328BD3F797C7}"/>
              </a:ext>
            </a:extLst>
          </p:cNvPr>
          <p:cNvSpPr txBox="1">
            <a:spLocks noChangeArrowheads="1"/>
          </p:cNvSpPr>
          <p:nvPr/>
        </p:nvSpPr>
        <p:spPr bwMode="auto">
          <a:xfrm>
            <a:off x="936484" y="4283856"/>
            <a:ext cx="7338836" cy="2128838"/>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int sub(int x=8,int y=3); //</a:t>
            </a:r>
            <a:r>
              <a:rPr lang="zh-CN" altLang="zh-CN" sz="1600" kern="100" dirty="0">
                <a:latin typeface="Comic Sans MS" panose="030F0702030302020204" pitchFamily="66" charset="0"/>
              </a:rPr>
              <a:t>默认形参值在函数原型中</a:t>
            </a:r>
            <a:r>
              <a:rPr lang="zh-CN" altLang="en-US" sz="1600" kern="100" dirty="0">
                <a:latin typeface="Comic Sans MS" panose="030F0702030302020204" pitchFamily="66" charset="0"/>
              </a:rPr>
              <a:t>已经</a:t>
            </a:r>
            <a:r>
              <a:rPr lang="zh-CN" altLang="zh-CN" sz="1600" kern="100" dirty="0">
                <a:latin typeface="Comic Sans MS" panose="030F0702030302020204" pitchFamily="66" charset="0"/>
              </a:rPr>
              <a:t>给出</a:t>
            </a: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int main( ){ </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  sub(20,15); 		 //20-15</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  sub(10); 		 //10-3</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  sub();   		  //8-3</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  return 0;</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int sub(int </a:t>
            </a:r>
            <a:r>
              <a:rPr lang="en-GB" altLang="zh-CN" sz="1600" kern="100" dirty="0" err="1">
                <a:latin typeface="Comic Sans MS" panose="030F0702030302020204" pitchFamily="66" charset="0"/>
              </a:rPr>
              <a:t>x,int</a:t>
            </a:r>
            <a:r>
              <a:rPr lang="en-GB" altLang="zh-CN" sz="1600" kern="100" dirty="0">
                <a:latin typeface="Comic Sans MS" panose="030F0702030302020204" pitchFamily="66" charset="0"/>
              </a:rPr>
              <a:t> y) { 	//</a:t>
            </a:r>
            <a:r>
              <a:rPr lang="zh-CN" altLang="zh-CN" sz="1600" kern="100" dirty="0">
                <a:latin typeface="Comic Sans MS" panose="030F0702030302020204" pitchFamily="66" charset="0"/>
              </a:rPr>
              <a:t>默认形参值</a:t>
            </a:r>
            <a:r>
              <a:rPr lang="zh-CN" altLang="en-US" sz="1600" kern="100" dirty="0">
                <a:latin typeface="Comic Sans MS" panose="030F0702030302020204" pitchFamily="66" charset="0"/>
              </a:rPr>
              <a:t>不需要再在</a:t>
            </a:r>
            <a:r>
              <a:rPr lang="zh-CN" altLang="zh-CN" sz="1600" kern="100" dirty="0">
                <a:latin typeface="Comic Sans MS" panose="030F0702030302020204" pitchFamily="66" charset="0"/>
              </a:rPr>
              <a:t>函数定义时给出</a:t>
            </a:r>
            <a:r>
              <a:rPr lang="en-GB" altLang="zh-CN" sz="1600" kern="100" dirty="0">
                <a:latin typeface="Comic Sans MS" panose="030F0702030302020204" pitchFamily="66" charset="0"/>
              </a:rPr>
              <a:t> </a:t>
            </a:r>
            <a:endParaRPr lang="zh-CN"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  return  x-y;</a:t>
            </a:r>
            <a:endParaRPr lang="en-US" altLang="zh-CN" sz="1600" kern="100" dirty="0">
              <a:latin typeface="Comic Sans MS" panose="030F0702030302020204" pitchFamily="66" charset="0"/>
            </a:endParaRPr>
          </a:p>
          <a:p>
            <a:pPr indent="0" algn="just">
              <a:lnSpc>
                <a:spcPts val="1240"/>
              </a:lnSpc>
              <a:buFont typeface="Wingdings" panose="05000000000000000000" pitchFamily="2" charset="2"/>
              <a:buNone/>
              <a:defRPr/>
            </a:pPr>
            <a:r>
              <a:rPr lang="en-GB" altLang="zh-CN" sz="1600" kern="100" dirty="0">
                <a:latin typeface="Comic Sans MS" panose="030F0702030302020204" pitchFamily="66" charset="0"/>
              </a:rPr>
              <a:t>}</a:t>
            </a:r>
            <a:endParaRPr lang="zh-CN" altLang="zh-CN" sz="1600" kern="100" dirty="0">
              <a:latin typeface="Comic Sans MS" panose="030F0702030302020204" pitchFamily="66" charset="0"/>
            </a:endParaRPr>
          </a:p>
        </p:txBody>
      </p:sp>
      <p:sp>
        <p:nvSpPr>
          <p:cNvPr id="14" name="文本框 13">
            <a:extLst>
              <a:ext uri="{FF2B5EF4-FFF2-40B4-BE49-F238E27FC236}">
                <a16:creationId xmlns:a16="http://schemas.microsoft.com/office/drawing/2014/main" id="{37F65BD9-8954-660C-A5AF-F7B02CD99ED2}"/>
              </a:ext>
            </a:extLst>
          </p:cNvPr>
          <p:cNvSpPr txBox="1"/>
          <p:nvPr/>
        </p:nvSpPr>
        <p:spPr>
          <a:xfrm>
            <a:off x="678180" y="770288"/>
            <a:ext cx="10165080" cy="1144288"/>
          </a:xfrm>
          <a:prstGeom prst="rect">
            <a:avLst/>
          </a:prstGeom>
          <a:noFill/>
        </p:spPr>
        <p:txBody>
          <a:bodyPr wrap="square">
            <a:spAutoFit/>
          </a:bodyPr>
          <a:lstStyle/>
          <a:p>
            <a:pPr indent="0" algn="just">
              <a:lnSpc>
                <a:spcPct val="130000"/>
              </a:lnSpc>
              <a:buFont typeface="Wingdings" panose="05000000000000000000" pitchFamily="2" charset="2"/>
              <a:buNone/>
              <a:defRPr/>
            </a:pPr>
            <a:r>
              <a:rPr lang="zh-CN" altLang="zh-CN" sz="1800" b="1" kern="100" dirty="0">
                <a:latin typeface="Times New Roman" panose="02020603050405020304" pitchFamily="18" charset="0"/>
              </a:rPr>
              <a:t>使用带有默认形参值的函数时应注意：</a:t>
            </a:r>
            <a:endParaRPr lang="en-US" altLang="zh-CN" sz="1800" b="1" kern="100" dirty="0">
              <a:latin typeface="Times New Roman" panose="02020603050405020304" pitchFamily="18" charset="0"/>
            </a:endParaRPr>
          </a:p>
          <a:p>
            <a:pPr indent="0" algn="just">
              <a:lnSpc>
                <a:spcPct val="130000"/>
              </a:lnSpc>
              <a:buFont typeface="Wingdings" panose="05000000000000000000" pitchFamily="2" charset="2"/>
              <a:buNone/>
              <a:defRPr/>
            </a:pPr>
            <a:r>
              <a:rPr lang="zh-CN" altLang="zh-CN" sz="1800" kern="100" dirty="0">
                <a:latin typeface="Times New Roman" panose="02020603050405020304" pitchFamily="18" charset="0"/>
                <a:cs typeface="Times New Roman" panose="02020603050405020304" pitchFamily="18" charset="0"/>
              </a:rPr>
              <a:t>（</a:t>
            </a:r>
            <a:r>
              <a:rPr lang="en-GB" altLang="zh-CN" sz="1800" kern="100" dirty="0">
                <a:latin typeface="Times New Roman" panose="02020603050405020304" pitchFamily="18" charset="0"/>
              </a:rPr>
              <a:t>1</a:t>
            </a:r>
            <a:r>
              <a:rPr lang="zh-CN" altLang="zh-CN" sz="1800" kern="100" dirty="0">
                <a:latin typeface="Times New Roman" panose="02020603050405020304" pitchFamily="18" charset="0"/>
                <a:cs typeface="Times New Roman" panose="02020603050405020304" pitchFamily="18" charset="0"/>
              </a:rPr>
              <a:t>）若函数具有多个形参，则默认形参值必须自右向左连续地定义，并且在一个默认形参值的右边不能有未指定默认值的参数。将使用实参的值；否则，形参将使用其默认值。</a:t>
            </a:r>
            <a:endParaRPr lang="zh-CN" altLang="en-US" sz="1800" dirty="0"/>
          </a:p>
        </p:txBody>
      </p:sp>
    </p:spTree>
    <p:extLst>
      <p:ext uri="{BB962C8B-B14F-4D97-AF65-F5344CB8AC3E}">
        <p14:creationId xmlns:p14="http://schemas.microsoft.com/office/powerpoint/2010/main" val="12604093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AF160-F857-A4A1-494D-B7F8C17A00AF}"/>
            </a:ext>
          </a:extLst>
        </p:cNvPr>
        <p:cNvGrpSpPr/>
        <p:nvPr/>
      </p:nvGrpSpPr>
      <p:grpSpPr>
        <a:xfrm>
          <a:off x="0" y="0"/>
          <a:ext cx="0" cy="0"/>
          <a:chOff x="0" y="0"/>
          <a:chExt cx="0" cy="0"/>
        </a:xfrm>
      </p:grpSpPr>
      <p:sp>
        <p:nvSpPr>
          <p:cNvPr id="18" name="矩形: 圆角 17">
            <a:extLst>
              <a:ext uri="{FF2B5EF4-FFF2-40B4-BE49-F238E27FC236}">
                <a16:creationId xmlns:a16="http://schemas.microsoft.com/office/drawing/2014/main" id="{3CD07D5D-B1CE-7908-AF6D-A1793291B0DD}"/>
              </a:ext>
            </a:extLst>
          </p:cNvPr>
          <p:cNvSpPr/>
          <p:nvPr/>
        </p:nvSpPr>
        <p:spPr>
          <a:xfrm>
            <a:off x="1460816" y="3103563"/>
            <a:ext cx="7151054" cy="55880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19" name="矩形: 圆角 18">
            <a:extLst>
              <a:ext uri="{FF2B5EF4-FFF2-40B4-BE49-F238E27FC236}">
                <a16:creationId xmlns:a16="http://schemas.microsoft.com/office/drawing/2014/main" id="{EE18C4B8-C061-B681-CEF8-6FD4D8A3EC4B}"/>
              </a:ext>
            </a:extLst>
          </p:cNvPr>
          <p:cNvSpPr/>
          <p:nvPr/>
        </p:nvSpPr>
        <p:spPr>
          <a:xfrm>
            <a:off x="1467166" y="1391285"/>
            <a:ext cx="7151054" cy="55880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14" name="矩形: 圆角 13">
            <a:extLst>
              <a:ext uri="{FF2B5EF4-FFF2-40B4-BE49-F238E27FC236}">
                <a16:creationId xmlns:a16="http://schemas.microsoft.com/office/drawing/2014/main" id="{B755A8D2-3BBF-A103-4A2A-4A32171BA10B}"/>
              </a:ext>
            </a:extLst>
          </p:cNvPr>
          <p:cNvSpPr/>
          <p:nvPr/>
        </p:nvSpPr>
        <p:spPr>
          <a:xfrm>
            <a:off x="1442082" y="4384041"/>
            <a:ext cx="7562534" cy="55880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4" name="Rectangle 12">
            <a:extLst>
              <a:ext uri="{FF2B5EF4-FFF2-40B4-BE49-F238E27FC236}">
                <a16:creationId xmlns:a16="http://schemas.microsoft.com/office/drawing/2014/main" id="{CAAF606E-23C5-383C-538E-83CB2BBB377D}"/>
              </a:ext>
            </a:extLst>
          </p:cNvPr>
          <p:cNvSpPr>
            <a:spLocks noGrp="1" noChangeArrowheads="1"/>
          </p:cNvSpPr>
          <p:nvPr>
            <p:ph type="title"/>
          </p:nvPr>
        </p:nvSpPr>
        <p:spPr>
          <a:xfrm>
            <a:off x="799959" y="0"/>
            <a:ext cx="3589162" cy="838200"/>
          </a:xfrm>
        </p:spPr>
        <p:txBody>
          <a:bodyPr>
            <a:normAutofit fontScale="90000"/>
          </a:bodyPr>
          <a:lstStyle/>
          <a:p>
            <a:pPr algn="ctr" eaLnBrk="1" hangingPunct="1"/>
            <a:r>
              <a:rPr lang="zh-CN" altLang="en-US" sz="3200" b="1" dirty="0">
                <a:latin typeface="+mn-lt"/>
                <a:ea typeface="Microsoft YaHei UI"/>
                <a:cs typeface="+mn-cs"/>
              </a:rPr>
              <a:t>带默认形参值的函数</a:t>
            </a:r>
          </a:p>
        </p:txBody>
      </p:sp>
      <p:sp>
        <p:nvSpPr>
          <p:cNvPr id="7" name="Rectangle 29">
            <a:extLst>
              <a:ext uri="{FF2B5EF4-FFF2-40B4-BE49-F238E27FC236}">
                <a16:creationId xmlns:a16="http://schemas.microsoft.com/office/drawing/2014/main" id="{B38B6B1E-E5C7-8924-7D48-65B3FACA8DF3}"/>
              </a:ext>
            </a:extLst>
          </p:cNvPr>
          <p:cNvSpPr>
            <a:spLocks noGrp="1" noChangeArrowheads="1"/>
          </p:cNvSpPr>
          <p:nvPr>
            <p:ph idx="1"/>
          </p:nvPr>
        </p:nvSpPr>
        <p:spPr>
          <a:xfrm>
            <a:off x="624840" y="1082040"/>
            <a:ext cx="8893175" cy="304800"/>
          </a:xfrm>
        </p:spPr>
        <p:txBody>
          <a:bodyPr/>
          <a:lstStyle/>
          <a:p>
            <a:pPr indent="0" algn="just">
              <a:lnSpc>
                <a:spcPts val="1580"/>
              </a:lnSpc>
              <a:buFont typeface="Wingdings" panose="05000000000000000000" pitchFamily="2" charset="2"/>
              <a:buNone/>
              <a:defRPr/>
            </a:pPr>
            <a:r>
              <a:rPr lang="zh-CN" altLang="en-US" sz="1800" kern="100" dirty="0">
                <a:latin typeface="Times New Roman" panose="02020603050405020304" pitchFamily="18" charset="0"/>
              </a:rPr>
              <a:t>   （</a:t>
            </a:r>
            <a:r>
              <a:rPr lang="en-GB" altLang="zh-CN" sz="1800" kern="100" dirty="0">
                <a:latin typeface="Times New Roman" panose="02020603050405020304" pitchFamily="18" charset="0"/>
              </a:rPr>
              <a:t>4</a:t>
            </a:r>
            <a:r>
              <a:rPr lang="zh-CN" altLang="zh-CN" sz="1800" kern="100" dirty="0">
                <a:latin typeface="Times New Roman" panose="02020603050405020304" pitchFamily="18" charset="0"/>
              </a:rPr>
              <a:t>）在同一个作用域，一旦定义了默认形参值，就不能再定义它。</a:t>
            </a:r>
          </a:p>
        </p:txBody>
      </p:sp>
      <p:sp>
        <p:nvSpPr>
          <p:cNvPr id="8" name="Rectangle 29">
            <a:extLst>
              <a:ext uri="{FF2B5EF4-FFF2-40B4-BE49-F238E27FC236}">
                <a16:creationId xmlns:a16="http://schemas.microsoft.com/office/drawing/2014/main" id="{877BC299-D1E1-A8CE-BA0E-C7E4AA46CBCD}"/>
              </a:ext>
            </a:extLst>
          </p:cNvPr>
          <p:cNvSpPr txBox="1">
            <a:spLocks noChangeArrowheads="1"/>
          </p:cNvSpPr>
          <p:nvPr/>
        </p:nvSpPr>
        <p:spPr bwMode="auto">
          <a:xfrm>
            <a:off x="1729740" y="1386840"/>
            <a:ext cx="7772400" cy="612775"/>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350"/>
              </a:lnSpc>
              <a:buFont typeface="Wingdings" panose="05000000000000000000" pitchFamily="2" charset="2"/>
              <a:buNone/>
              <a:defRPr/>
            </a:pPr>
            <a:r>
              <a:rPr lang="en-GB" altLang="zh-CN" sz="1600" kern="100" dirty="0">
                <a:latin typeface="Comic Sans MS" panose="030F0702030302020204" pitchFamily="66" charset="0"/>
              </a:rPr>
              <a:t>int f(int </a:t>
            </a:r>
            <a:r>
              <a:rPr lang="en-GB" altLang="zh-CN" sz="1600" kern="100" dirty="0" err="1">
                <a:latin typeface="Comic Sans MS" panose="030F0702030302020204" pitchFamily="66" charset="0"/>
              </a:rPr>
              <a:t>a,float</a:t>
            </a:r>
            <a:r>
              <a:rPr lang="en-GB" altLang="zh-CN" sz="1600" kern="100" dirty="0">
                <a:latin typeface="Comic Sans MS" panose="030F0702030302020204" pitchFamily="66" charset="0"/>
              </a:rPr>
              <a:t> </a:t>
            </a:r>
            <a:r>
              <a:rPr lang="en-GB" altLang="zh-CN" sz="1600" kern="100" dirty="0" err="1">
                <a:latin typeface="Comic Sans MS" panose="030F0702030302020204" pitchFamily="66" charset="0"/>
              </a:rPr>
              <a:t>b,char</a:t>
            </a:r>
            <a:r>
              <a:rPr lang="en-GB" altLang="zh-CN" sz="1600" kern="100" dirty="0">
                <a:latin typeface="Comic Sans MS" panose="030F0702030302020204" pitchFamily="66" charset="0"/>
              </a:rPr>
              <a:t> c='.',int d=10);</a:t>
            </a:r>
            <a:endParaRPr lang="zh-CN" altLang="zh-CN" sz="1600" kern="100" dirty="0">
              <a:latin typeface="Comic Sans MS" panose="030F0702030302020204" pitchFamily="66" charset="0"/>
            </a:endParaRPr>
          </a:p>
          <a:p>
            <a:pPr marL="0" indent="0">
              <a:buFont typeface="Wingdings" panose="05000000000000000000" pitchFamily="2" charset="2"/>
              <a:buNone/>
              <a:defRPr/>
            </a:pPr>
            <a:r>
              <a:rPr lang="en-GB" altLang="zh-CN" sz="1600" kern="100" spc="-10" dirty="0">
                <a:latin typeface="Comic Sans MS" panose="030F0702030302020204" pitchFamily="66" charset="0"/>
              </a:rPr>
              <a:t>       int f(int </a:t>
            </a:r>
            <a:r>
              <a:rPr lang="en-GB" altLang="zh-CN" sz="1600" kern="100" spc="-10" dirty="0" err="1">
                <a:latin typeface="Comic Sans MS" panose="030F0702030302020204" pitchFamily="66" charset="0"/>
              </a:rPr>
              <a:t>a,float</a:t>
            </a:r>
            <a:r>
              <a:rPr lang="en-GB" altLang="zh-CN" sz="1600" kern="100" spc="-10" dirty="0">
                <a:latin typeface="Comic Sans MS" panose="030F0702030302020204" pitchFamily="66" charset="0"/>
              </a:rPr>
              <a:t> </a:t>
            </a:r>
            <a:r>
              <a:rPr lang="en-GB" altLang="zh-CN" sz="1600" kern="100" spc="-10" dirty="0" err="1">
                <a:latin typeface="Comic Sans MS" panose="030F0702030302020204" pitchFamily="66" charset="0"/>
              </a:rPr>
              <a:t>b,char</a:t>
            </a:r>
            <a:r>
              <a:rPr lang="en-GB" altLang="zh-CN" sz="1600" kern="100" spc="-10" dirty="0">
                <a:latin typeface="Comic Sans MS" panose="030F0702030302020204" pitchFamily="66" charset="0"/>
              </a:rPr>
              <a:t> c='.',int d=10);   //</a:t>
            </a:r>
            <a:r>
              <a:rPr lang="zh-CN" altLang="zh-CN" sz="1600" kern="100" spc="-10" dirty="0">
                <a:latin typeface="Comic Sans MS" panose="030F0702030302020204" pitchFamily="66" charset="0"/>
                <a:cs typeface="Times New Roman" panose="02020603050405020304" pitchFamily="18" charset="0"/>
              </a:rPr>
              <a:t>错误</a:t>
            </a:r>
            <a:r>
              <a:rPr lang="en-GB" altLang="zh-CN" sz="1600" kern="100" spc="-10" dirty="0">
                <a:latin typeface="Comic Sans MS" panose="030F0702030302020204" pitchFamily="66" charset="0"/>
              </a:rPr>
              <a:t>:</a:t>
            </a:r>
            <a:r>
              <a:rPr lang="zh-CN" altLang="zh-CN" sz="1600" kern="100" spc="-10" dirty="0">
                <a:latin typeface="Comic Sans MS" panose="030F0702030302020204" pitchFamily="66" charset="0"/>
                <a:cs typeface="Times New Roman" panose="02020603050405020304" pitchFamily="18" charset="0"/>
              </a:rPr>
              <a:t>企图再次定义默认参数</a:t>
            </a:r>
            <a:r>
              <a:rPr lang="en-GB" altLang="zh-CN" sz="1600" kern="100" spc="-10" dirty="0">
                <a:latin typeface="Comic Sans MS" panose="030F0702030302020204" pitchFamily="66" charset="0"/>
              </a:rPr>
              <a:t>c</a:t>
            </a:r>
            <a:r>
              <a:rPr lang="zh-CN" altLang="zh-CN" sz="1600" kern="100" spc="-10" dirty="0">
                <a:latin typeface="Comic Sans MS" panose="030F0702030302020204" pitchFamily="66" charset="0"/>
                <a:cs typeface="Times New Roman" panose="02020603050405020304" pitchFamily="18" charset="0"/>
              </a:rPr>
              <a:t>和</a:t>
            </a:r>
            <a:r>
              <a:rPr lang="en-GB" altLang="zh-CN" sz="1600" kern="100" spc="-10" dirty="0">
                <a:latin typeface="Comic Sans MS" panose="030F0702030302020204" pitchFamily="66" charset="0"/>
              </a:rPr>
              <a:t>d</a:t>
            </a:r>
            <a:endParaRPr lang="zh-CN" altLang="zh-CN" sz="1600" kern="100" dirty="0">
              <a:latin typeface="Comic Sans MS" panose="030F0702030302020204" pitchFamily="66" charset="0"/>
            </a:endParaRPr>
          </a:p>
        </p:txBody>
      </p:sp>
      <p:sp>
        <p:nvSpPr>
          <p:cNvPr id="9" name="Rectangle 29">
            <a:extLst>
              <a:ext uri="{FF2B5EF4-FFF2-40B4-BE49-F238E27FC236}">
                <a16:creationId xmlns:a16="http://schemas.microsoft.com/office/drawing/2014/main" id="{D9FF0D0B-C45B-86A1-85E2-615E2C655A89}"/>
              </a:ext>
            </a:extLst>
          </p:cNvPr>
          <p:cNvSpPr txBox="1">
            <a:spLocks noChangeArrowheads="1"/>
          </p:cNvSpPr>
          <p:nvPr/>
        </p:nvSpPr>
        <p:spPr bwMode="auto">
          <a:xfrm>
            <a:off x="678814" y="2203450"/>
            <a:ext cx="11276965" cy="530225"/>
          </a:xfrm>
          <a:prstGeom prst="rect">
            <a:avLst/>
          </a:prstGeom>
          <a:noFill/>
          <a:ln>
            <a:noFill/>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580"/>
              </a:lnSpc>
              <a:buFont typeface="Wingdings" panose="05000000000000000000" pitchFamily="2" charset="2"/>
              <a:buNone/>
              <a:defRPr/>
            </a:pPr>
            <a:r>
              <a:rPr lang="zh-CN" altLang="zh-CN" sz="1800" kern="100" dirty="0">
                <a:latin typeface="Times New Roman" panose="02020603050405020304" pitchFamily="18" charset="0"/>
              </a:rPr>
              <a:t>（</a:t>
            </a:r>
            <a:r>
              <a:rPr lang="en-GB" altLang="zh-CN" sz="1800" kern="100" dirty="0">
                <a:latin typeface="Times New Roman" panose="02020603050405020304" pitchFamily="18" charset="0"/>
              </a:rPr>
              <a:t>5</a:t>
            </a:r>
            <a:r>
              <a:rPr lang="zh-CN" altLang="zh-CN" sz="1800" kern="100" dirty="0">
                <a:latin typeface="Times New Roman" panose="02020603050405020304" pitchFamily="18" charset="0"/>
              </a:rPr>
              <a:t>）如果几个函数说明出现在不同的作用域内，则允许分别为它们提供不同的默认形参值。</a:t>
            </a:r>
          </a:p>
        </p:txBody>
      </p:sp>
      <p:sp>
        <p:nvSpPr>
          <p:cNvPr id="10" name="Rectangle 29">
            <a:extLst>
              <a:ext uri="{FF2B5EF4-FFF2-40B4-BE49-F238E27FC236}">
                <a16:creationId xmlns:a16="http://schemas.microsoft.com/office/drawing/2014/main" id="{719CA322-FCCD-6534-C056-B4FA34C93299}"/>
              </a:ext>
            </a:extLst>
          </p:cNvPr>
          <p:cNvSpPr txBox="1">
            <a:spLocks noChangeArrowheads="1"/>
          </p:cNvSpPr>
          <p:nvPr/>
        </p:nvSpPr>
        <p:spPr bwMode="auto">
          <a:xfrm>
            <a:off x="1212215" y="3226753"/>
            <a:ext cx="8283575" cy="360363"/>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buFont typeface="Wingdings" panose="05000000000000000000" pitchFamily="2" charset="2"/>
              <a:buNone/>
              <a:defRPr/>
            </a:pPr>
            <a:r>
              <a:rPr lang="en-GB" altLang="zh-CN" sz="1600" kern="100" dirty="0">
                <a:latin typeface="Comic Sans MS" panose="030F0702030302020204" pitchFamily="66" charset="0"/>
              </a:rPr>
              <a:t>int f(int </a:t>
            </a:r>
            <a:r>
              <a:rPr lang="en-GB" altLang="zh-CN" sz="1600" kern="100" dirty="0" err="1">
                <a:latin typeface="Comic Sans MS" panose="030F0702030302020204" pitchFamily="66" charset="0"/>
              </a:rPr>
              <a:t>a,float</a:t>
            </a:r>
            <a:r>
              <a:rPr lang="en-GB" altLang="zh-CN" sz="1600" kern="100" dirty="0">
                <a:latin typeface="Comic Sans MS" panose="030F0702030302020204" pitchFamily="66" charset="0"/>
              </a:rPr>
              <a:t> b=5.0,char c='.',int d=sub(20,15));   //d</a:t>
            </a:r>
            <a:r>
              <a:rPr lang="zh-CN" altLang="zh-CN" sz="1600" kern="100" dirty="0">
                <a:latin typeface="Comic Sans MS" panose="030F0702030302020204" pitchFamily="66" charset="0"/>
                <a:cs typeface="Times New Roman" panose="02020603050405020304" pitchFamily="18" charset="0"/>
              </a:rPr>
              <a:t>参数的默认值是函数调用</a:t>
            </a:r>
            <a:endParaRPr lang="zh-CN" altLang="zh-CN" sz="1600" kern="100" dirty="0">
              <a:latin typeface="Comic Sans MS" panose="030F0702030302020204" pitchFamily="66" charset="0"/>
            </a:endParaRPr>
          </a:p>
        </p:txBody>
      </p:sp>
      <p:sp>
        <p:nvSpPr>
          <p:cNvPr id="11" name="Rectangle 29">
            <a:extLst>
              <a:ext uri="{FF2B5EF4-FFF2-40B4-BE49-F238E27FC236}">
                <a16:creationId xmlns:a16="http://schemas.microsoft.com/office/drawing/2014/main" id="{525E7970-DE37-AE67-513D-B3BF42B33BDC}"/>
              </a:ext>
            </a:extLst>
          </p:cNvPr>
          <p:cNvSpPr txBox="1">
            <a:spLocks noChangeArrowheads="1"/>
          </p:cNvSpPr>
          <p:nvPr/>
        </p:nvSpPr>
        <p:spPr bwMode="auto">
          <a:xfrm>
            <a:off x="693103" y="3897631"/>
            <a:ext cx="8839200" cy="612775"/>
          </a:xfrm>
          <a:prstGeom prst="rect">
            <a:avLst/>
          </a:prstGeom>
          <a:noFill/>
          <a:ln>
            <a:noFill/>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buFont typeface="Wingdings" panose="05000000000000000000" pitchFamily="2" charset="2"/>
              <a:buNone/>
              <a:defRPr/>
            </a:pPr>
            <a:r>
              <a:rPr lang="zh-CN" altLang="zh-CN" sz="1800" kern="100" dirty="0">
                <a:latin typeface="Times New Roman" panose="02020603050405020304" pitchFamily="18" charset="0"/>
                <a:cs typeface="Times New Roman" panose="02020603050405020304" pitchFamily="18" charset="0"/>
              </a:rPr>
              <a:t>（</a:t>
            </a:r>
            <a:r>
              <a:rPr lang="en-GB" altLang="zh-CN" sz="1800" kern="100" dirty="0">
                <a:latin typeface="Times New Roman" panose="02020603050405020304" pitchFamily="18" charset="0"/>
              </a:rPr>
              <a:t>7</a:t>
            </a:r>
            <a:r>
              <a:rPr lang="zh-CN" altLang="zh-CN" sz="1800" kern="100" dirty="0">
                <a:latin typeface="Times New Roman" panose="02020603050405020304" pitchFamily="18" charset="0"/>
                <a:cs typeface="Times New Roman" panose="02020603050405020304" pitchFamily="18" charset="0"/>
              </a:rPr>
              <a:t>）在函数原型给出了形参的默认值时，形参名可以省略。</a:t>
            </a:r>
            <a:endParaRPr lang="zh-CN" altLang="en-US" sz="1800" kern="0" dirty="0"/>
          </a:p>
        </p:txBody>
      </p:sp>
      <p:sp>
        <p:nvSpPr>
          <p:cNvPr id="12" name="Rectangle 29">
            <a:extLst>
              <a:ext uri="{FF2B5EF4-FFF2-40B4-BE49-F238E27FC236}">
                <a16:creationId xmlns:a16="http://schemas.microsoft.com/office/drawing/2014/main" id="{C157A641-ED94-E7B7-BB50-11B9781E0759}"/>
              </a:ext>
            </a:extLst>
          </p:cNvPr>
          <p:cNvSpPr txBox="1">
            <a:spLocks noChangeArrowheads="1"/>
          </p:cNvSpPr>
          <p:nvPr/>
        </p:nvSpPr>
        <p:spPr bwMode="auto">
          <a:xfrm>
            <a:off x="1212215" y="4559936"/>
            <a:ext cx="8283575" cy="328612"/>
          </a:xfrm>
          <a:prstGeom prst="rect">
            <a:avLst/>
          </a:prstGeom>
          <a:noFill/>
          <a:ln w="9525">
            <a:noFill/>
            <a:miter lim="800000"/>
            <a:headEnd/>
            <a:tailEnd/>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350"/>
              </a:lnSpc>
              <a:buFont typeface="Wingdings" panose="05000000000000000000" pitchFamily="2" charset="2"/>
              <a:buNone/>
              <a:defRPr/>
            </a:pPr>
            <a:r>
              <a:rPr lang="en-GB" altLang="zh-CN" sz="1800" kern="100" dirty="0">
                <a:latin typeface="Comic Sans MS" panose="030F0702030302020204" pitchFamily="66" charset="0"/>
              </a:rPr>
              <a:t>int f(int , float =5.0, char =’.’, int = sub(20,15));</a:t>
            </a:r>
            <a:endParaRPr lang="zh-CN" altLang="zh-CN" sz="1800" kern="100" dirty="0">
              <a:latin typeface="Comic Sans MS" panose="030F0702030302020204" pitchFamily="66" charset="0"/>
            </a:endParaRPr>
          </a:p>
          <a:p>
            <a:pPr marL="0" indent="0">
              <a:buFont typeface="Wingdings" panose="05000000000000000000" pitchFamily="2" charset="2"/>
              <a:buNone/>
              <a:defRPr/>
            </a:pPr>
            <a:endParaRPr lang="zh-CN" altLang="zh-CN" sz="1600" kern="100" dirty="0">
              <a:latin typeface="Comic Sans MS" panose="030F0702030302020204" pitchFamily="66" charset="0"/>
            </a:endParaRPr>
          </a:p>
        </p:txBody>
      </p:sp>
      <p:sp>
        <p:nvSpPr>
          <p:cNvPr id="13" name="Rectangle 29">
            <a:extLst>
              <a:ext uri="{FF2B5EF4-FFF2-40B4-BE49-F238E27FC236}">
                <a16:creationId xmlns:a16="http://schemas.microsoft.com/office/drawing/2014/main" id="{10BE0A72-C436-ECF1-BF49-1AE830F27F9C}"/>
              </a:ext>
            </a:extLst>
          </p:cNvPr>
          <p:cNvSpPr txBox="1">
            <a:spLocks noChangeArrowheads="1"/>
          </p:cNvSpPr>
          <p:nvPr/>
        </p:nvSpPr>
        <p:spPr bwMode="auto">
          <a:xfrm>
            <a:off x="693103" y="2744788"/>
            <a:ext cx="8839200" cy="358775"/>
          </a:xfrm>
          <a:prstGeom prst="rect">
            <a:avLst/>
          </a:prstGeom>
          <a:noFill/>
          <a:ln>
            <a:noFill/>
          </a:ln>
        </p:spPr>
        <p:txBody>
          <a:bodyPr/>
          <a:lstStyle>
            <a:lvl1pPr marL="342900" indent="-342900" algn="l" rtl="0" eaLnBrk="0" fontAlgn="base" hangingPunct="0">
              <a:spcBef>
                <a:spcPct val="20000"/>
              </a:spcBef>
              <a:spcAft>
                <a:spcPct val="0"/>
              </a:spcAft>
              <a:buClr>
                <a:srgbClr val="FFFF00"/>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ea typeface="+mn-ea"/>
              </a:defRPr>
            </a:lvl9pPr>
          </a:lstStyle>
          <a:p>
            <a:pPr indent="0" algn="just">
              <a:lnSpc>
                <a:spcPts val="1580"/>
              </a:lnSpc>
              <a:buFont typeface="Wingdings" panose="05000000000000000000" pitchFamily="2" charset="2"/>
              <a:buNone/>
              <a:defRPr/>
            </a:pPr>
            <a:r>
              <a:rPr lang="zh-CN" altLang="zh-CN" sz="1800" kern="100" dirty="0">
                <a:latin typeface="Times New Roman" panose="02020603050405020304" pitchFamily="18" charset="0"/>
                <a:cs typeface="Times New Roman" panose="02020603050405020304" pitchFamily="18" charset="0"/>
              </a:rPr>
              <a:t>（</a:t>
            </a:r>
            <a:r>
              <a:rPr lang="en-GB" altLang="zh-CN" sz="1800" kern="100" dirty="0">
                <a:latin typeface="Times New Roman" panose="02020603050405020304" pitchFamily="18" charset="0"/>
              </a:rPr>
              <a:t>6</a:t>
            </a:r>
            <a:r>
              <a:rPr lang="zh-CN" altLang="zh-CN" sz="1800" kern="100" dirty="0">
                <a:latin typeface="Times New Roman" panose="02020603050405020304" pitchFamily="18" charset="0"/>
                <a:cs typeface="Times New Roman" panose="02020603050405020304" pitchFamily="18" charset="0"/>
              </a:rPr>
              <a:t>）对形参默认值的指定可以是初始化表达式，甚至可以包含函数调用。</a:t>
            </a:r>
            <a:endParaRPr lang="zh-CN" altLang="zh-CN" sz="1800" kern="100" dirty="0">
              <a:latin typeface="Times New Roman" panose="02020603050405020304" pitchFamily="18" charset="0"/>
            </a:endParaRPr>
          </a:p>
        </p:txBody>
      </p:sp>
    </p:spTree>
    <p:extLst>
      <p:ext uri="{BB962C8B-B14F-4D97-AF65-F5344CB8AC3E}">
        <p14:creationId xmlns:p14="http://schemas.microsoft.com/office/powerpoint/2010/main" val="39458200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A7A64-0347-B1EC-F5D3-97B6A096AA5E}"/>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2FB8E0BE-3AE2-DDBA-9743-2F135D961919}"/>
              </a:ext>
            </a:extLst>
          </p:cNvPr>
          <p:cNvSpPr>
            <a:spLocks noGrp="1" noChangeArrowheads="1"/>
          </p:cNvSpPr>
          <p:nvPr>
            <p:ph type="title"/>
          </p:nvPr>
        </p:nvSpPr>
        <p:spPr>
          <a:xfrm>
            <a:off x="0" y="7620"/>
            <a:ext cx="3589162" cy="838200"/>
          </a:xfrm>
        </p:spPr>
        <p:txBody>
          <a:bodyPr>
            <a:normAutofit/>
          </a:bodyPr>
          <a:lstStyle/>
          <a:p>
            <a:pPr algn="ctr" eaLnBrk="1" hangingPunct="1"/>
            <a:r>
              <a:rPr lang="zh-CN" altLang="en-US" sz="3200" b="1" dirty="0">
                <a:latin typeface="+mn-lt"/>
                <a:ea typeface="Microsoft YaHei UI"/>
                <a:cs typeface="+mn-cs"/>
              </a:rPr>
              <a:t>内联函数</a:t>
            </a:r>
          </a:p>
        </p:txBody>
      </p:sp>
      <p:sp>
        <p:nvSpPr>
          <p:cNvPr id="6" name="Rectangle 2">
            <a:extLst>
              <a:ext uri="{FF2B5EF4-FFF2-40B4-BE49-F238E27FC236}">
                <a16:creationId xmlns:a16="http://schemas.microsoft.com/office/drawing/2014/main" id="{2BB302B8-269D-2F3B-E067-85055C4E8DD6}"/>
              </a:ext>
            </a:extLst>
          </p:cNvPr>
          <p:cNvSpPr>
            <a:spLocks noGrp="1" noChangeArrowheads="1"/>
          </p:cNvSpPr>
          <p:nvPr>
            <p:ph idx="1"/>
          </p:nvPr>
        </p:nvSpPr>
        <p:spPr>
          <a:xfrm>
            <a:off x="800100" y="2689860"/>
            <a:ext cx="8229600" cy="457200"/>
          </a:xfrm>
        </p:spPr>
        <p:txBody>
          <a:bodyPr/>
          <a:lstStyle/>
          <a:p>
            <a:pPr eaLnBrk="1" hangingPunct="1">
              <a:buFont typeface="Wingdings" panose="05000000000000000000" pitchFamily="2" charset="2"/>
              <a:buNone/>
            </a:pPr>
            <a:r>
              <a:rPr lang="zh-CN" altLang="en-US" sz="2000" dirty="0">
                <a:latin typeface="宋体" panose="02010600030101010101" pitchFamily="2" charset="-122"/>
                <a:ea typeface="宋体" panose="02010600030101010101" pitchFamily="2" charset="-122"/>
              </a:rPr>
              <a:t>内联函数的定义形式如下：</a:t>
            </a:r>
            <a:r>
              <a:rPr lang="zh-CN" altLang="en-US" sz="2400" dirty="0">
                <a:latin typeface="宋体" panose="02010600030101010101" pitchFamily="2" charset="-122"/>
                <a:ea typeface="宋体" panose="02010600030101010101" pitchFamily="2" charset="-122"/>
              </a:rPr>
              <a:t> </a:t>
            </a:r>
          </a:p>
        </p:txBody>
      </p:sp>
      <p:sp>
        <p:nvSpPr>
          <p:cNvPr id="9" name="Rectangle 6">
            <a:extLst>
              <a:ext uri="{FF2B5EF4-FFF2-40B4-BE49-F238E27FC236}">
                <a16:creationId xmlns:a16="http://schemas.microsoft.com/office/drawing/2014/main" id="{C8EC088B-C309-9856-E5FD-A16FEB3C7AAD}"/>
              </a:ext>
            </a:extLst>
          </p:cNvPr>
          <p:cNvSpPr>
            <a:spLocks noChangeArrowheads="1"/>
          </p:cNvSpPr>
          <p:nvPr/>
        </p:nvSpPr>
        <p:spPr bwMode="auto">
          <a:xfrm>
            <a:off x="647700" y="937260"/>
            <a:ext cx="973074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buFont typeface="Wingdings" panose="05000000000000000000" pitchFamily="2" charset="2"/>
              <a:buNone/>
            </a:pPr>
            <a:r>
              <a:rPr lang="en-US" altLang="zh-CN" sz="2400" b="1" dirty="0">
                <a:solidFill>
                  <a:schemeClr val="accent1"/>
                </a:solidFill>
              </a:rPr>
              <a:t> </a:t>
            </a:r>
            <a:r>
              <a:rPr lang="zh-CN" altLang="en-US" sz="2400" b="1" dirty="0">
                <a:solidFill>
                  <a:schemeClr val="accent1"/>
                </a:solidFill>
              </a:rPr>
              <a:t>内联函数</a:t>
            </a:r>
            <a:r>
              <a:rPr lang="zh-CN" altLang="en-US" sz="2000" b="1" dirty="0"/>
              <a:t>：</a:t>
            </a:r>
          </a:p>
          <a:p>
            <a:pPr algn="just">
              <a:buFont typeface="Wingdings" panose="05000000000000000000" pitchFamily="2" charset="2"/>
              <a:buNone/>
            </a:pPr>
            <a:r>
              <a:rPr lang="zh-CN" altLang="en-US" sz="2000" b="1" dirty="0"/>
              <a:t>     </a:t>
            </a:r>
            <a:r>
              <a:rPr lang="zh-CN" altLang="en-US" sz="2000" dirty="0"/>
              <a:t>是通过在编译时将函数体代码插入到函数调用处，将调用函数的方式改为顺序执行方式来节省程序执行的时间开销，这一过程叫做</a:t>
            </a:r>
            <a:r>
              <a:rPr lang="zh-CN" altLang="en-US" sz="2400" b="1" dirty="0">
                <a:solidFill>
                  <a:schemeClr val="accent1"/>
                </a:solidFill>
              </a:rPr>
              <a:t>内联函数的扩展</a:t>
            </a:r>
            <a:r>
              <a:rPr lang="zh-CN" altLang="en-US" sz="2000" dirty="0"/>
              <a:t>。因此，内联函数实际上是一种</a:t>
            </a:r>
            <a:r>
              <a:rPr lang="zh-CN" altLang="en-US" sz="2400" dirty="0">
                <a:solidFill>
                  <a:schemeClr val="accent1"/>
                </a:solidFill>
              </a:rPr>
              <a:t>用空间换时间</a:t>
            </a:r>
            <a:r>
              <a:rPr lang="zh-CN" altLang="en-US" sz="2000" dirty="0"/>
              <a:t>的方案。</a:t>
            </a:r>
          </a:p>
          <a:p>
            <a:pPr algn="just">
              <a:buFont typeface="Wingdings" panose="05000000000000000000" pitchFamily="2" charset="2"/>
              <a:buNone/>
            </a:pPr>
            <a:endParaRPr lang="en-US" altLang="zh-CN" sz="2400" dirty="0"/>
          </a:p>
        </p:txBody>
      </p:sp>
      <p:sp>
        <p:nvSpPr>
          <p:cNvPr id="13" name="Rectangle 7">
            <a:extLst>
              <a:ext uri="{FF2B5EF4-FFF2-40B4-BE49-F238E27FC236}">
                <a16:creationId xmlns:a16="http://schemas.microsoft.com/office/drawing/2014/main" id="{6F921E93-0CA9-5B21-C9FC-C58C7537BA63}"/>
              </a:ext>
            </a:extLst>
          </p:cNvPr>
          <p:cNvSpPr>
            <a:spLocks noChangeArrowheads="1"/>
          </p:cNvSpPr>
          <p:nvPr/>
        </p:nvSpPr>
        <p:spPr bwMode="auto">
          <a:xfrm>
            <a:off x="647700" y="4899660"/>
            <a:ext cx="1068324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buFont typeface="Wingdings" panose="05000000000000000000" pitchFamily="2" charset="2"/>
              <a:buNone/>
            </a:pPr>
            <a:r>
              <a:rPr lang="en-US" altLang="zh-CN" sz="2000" dirty="0"/>
              <a:t>     </a:t>
            </a:r>
            <a:r>
              <a:rPr lang="zh-CN" altLang="en-US" sz="2000" dirty="0"/>
              <a:t>内联函数在扩展时也进行了实参与形参结合的过程：先将实参名</a:t>
            </a:r>
            <a:r>
              <a:rPr lang="en-US" altLang="zh-CN" sz="2000" dirty="0"/>
              <a:t>(</a:t>
            </a:r>
            <a:r>
              <a:rPr lang="zh-CN" altLang="en-US" sz="2000" dirty="0"/>
              <a:t>而不是实参值</a:t>
            </a:r>
            <a:r>
              <a:rPr lang="en-US" altLang="zh-CN" sz="2000" dirty="0"/>
              <a:t>)</a:t>
            </a:r>
            <a:r>
              <a:rPr lang="zh-CN" altLang="en-US" sz="2000" dirty="0"/>
              <a:t>与函数体中的形参处处替换，然后搬到调用处。但从用户的角度看</a:t>
            </a:r>
            <a:r>
              <a:rPr lang="zh-CN" altLang="en-GB" sz="2000" dirty="0"/>
              <a:t>，</a:t>
            </a:r>
            <a:r>
              <a:rPr lang="zh-CN" altLang="en-US" sz="2000" dirty="0"/>
              <a:t>调用内联函数的执行和一般函数没有任何区别。 </a:t>
            </a:r>
          </a:p>
        </p:txBody>
      </p:sp>
      <p:sp>
        <p:nvSpPr>
          <p:cNvPr id="16" name="矩形: 圆角 15">
            <a:extLst>
              <a:ext uri="{FF2B5EF4-FFF2-40B4-BE49-F238E27FC236}">
                <a16:creationId xmlns:a16="http://schemas.microsoft.com/office/drawing/2014/main" id="{EBD205AC-7241-3388-3EB4-4D4D6A1C821B}"/>
              </a:ext>
            </a:extLst>
          </p:cNvPr>
          <p:cNvSpPr/>
          <p:nvPr/>
        </p:nvSpPr>
        <p:spPr>
          <a:xfrm>
            <a:off x="2369820" y="3225482"/>
            <a:ext cx="4937760" cy="1331277"/>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endParaRPr lang="en-US" altLang="zh-CN" sz="2400" dirty="0">
              <a:solidFill>
                <a:schemeClr val="tx1"/>
              </a:solidFill>
              <a:latin typeface="Times New Roman" panose="02020603050405020304" pitchFamily="18" charset="0"/>
            </a:endParaRPr>
          </a:p>
        </p:txBody>
      </p:sp>
      <p:sp>
        <p:nvSpPr>
          <p:cNvPr id="20" name="文本框 19">
            <a:extLst>
              <a:ext uri="{FF2B5EF4-FFF2-40B4-BE49-F238E27FC236}">
                <a16:creationId xmlns:a16="http://schemas.microsoft.com/office/drawing/2014/main" id="{338B4E12-57E7-247D-88C7-B19AD6DD3B02}"/>
              </a:ext>
            </a:extLst>
          </p:cNvPr>
          <p:cNvSpPr txBox="1"/>
          <p:nvPr/>
        </p:nvSpPr>
        <p:spPr>
          <a:xfrm>
            <a:off x="2682240" y="3233320"/>
            <a:ext cx="6096000" cy="1323439"/>
          </a:xfrm>
          <a:prstGeom prst="rect">
            <a:avLst/>
          </a:prstGeom>
          <a:noFill/>
        </p:spPr>
        <p:txBody>
          <a:bodyPr wrap="square">
            <a:spAutoFit/>
          </a:bodyPr>
          <a:lstStyle/>
          <a:p>
            <a:pPr algn="just">
              <a:spcBef>
                <a:spcPct val="0"/>
              </a:spcBef>
              <a:buClrTx/>
              <a:buSzTx/>
              <a:buFontTx/>
              <a:buNone/>
            </a:pPr>
            <a:r>
              <a:rPr lang="en-US" altLang="zh-CN" sz="2000" b="1" dirty="0"/>
              <a:t> inline </a:t>
            </a:r>
            <a:r>
              <a:rPr lang="zh-CN" altLang="en-US" sz="2000" b="1" dirty="0"/>
              <a:t>函数类型 函数名 </a:t>
            </a:r>
            <a:r>
              <a:rPr lang="en-US" altLang="zh-CN" sz="2000" b="1" dirty="0"/>
              <a:t>(</a:t>
            </a:r>
            <a:r>
              <a:rPr lang="zh-CN" altLang="en-US" sz="2000" b="1" dirty="0"/>
              <a:t>形式参数表</a:t>
            </a:r>
            <a:r>
              <a:rPr lang="en-US" altLang="zh-CN" sz="2000" b="1" dirty="0"/>
              <a:t>)</a:t>
            </a:r>
          </a:p>
          <a:p>
            <a:pPr algn="just">
              <a:spcBef>
                <a:spcPct val="0"/>
              </a:spcBef>
              <a:buClrTx/>
              <a:buSzTx/>
              <a:buFontTx/>
              <a:buNone/>
            </a:pPr>
            <a:r>
              <a:rPr lang="en-US" altLang="zh-CN" sz="2000" b="1" dirty="0"/>
              <a:t> {</a:t>
            </a:r>
          </a:p>
          <a:p>
            <a:pPr algn="just">
              <a:spcBef>
                <a:spcPct val="0"/>
              </a:spcBef>
              <a:buClrTx/>
              <a:buSzTx/>
              <a:buFontTx/>
              <a:buNone/>
            </a:pPr>
            <a:r>
              <a:rPr lang="en-US" altLang="zh-CN" sz="2000" b="1" dirty="0"/>
              <a:t>    </a:t>
            </a:r>
            <a:r>
              <a:rPr lang="zh-CN" altLang="en-US" sz="2000" b="1" dirty="0"/>
              <a:t>函数体；</a:t>
            </a:r>
          </a:p>
          <a:p>
            <a:pPr algn="just">
              <a:spcBef>
                <a:spcPct val="0"/>
              </a:spcBef>
              <a:buClrTx/>
              <a:buSzTx/>
              <a:buFontTx/>
              <a:buNone/>
            </a:pPr>
            <a:r>
              <a:rPr lang="zh-CN" altLang="en-US" sz="2000" b="1" dirty="0"/>
              <a:t> </a:t>
            </a:r>
            <a:r>
              <a:rPr lang="en-US" altLang="zh-CN" sz="2000" b="1" dirty="0"/>
              <a:t>}</a:t>
            </a:r>
          </a:p>
        </p:txBody>
      </p:sp>
    </p:spTree>
    <p:extLst>
      <p:ext uri="{BB962C8B-B14F-4D97-AF65-F5344CB8AC3E}">
        <p14:creationId xmlns:p14="http://schemas.microsoft.com/office/powerpoint/2010/main" val="27436877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9FEEF-264E-C804-A977-A1B44421AF60}"/>
            </a:ext>
          </a:extLst>
        </p:cNvPr>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EF74B948-C812-A9C0-50D8-97DFC33FCDB3}"/>
              </a:ext>
            </a:extLst>
          </p:cNvPr>
          <p:cNvGraphicFramePr/>
          <p:nvPr>
            <p:extLst>
              <p:ext uri="{D42A27DB-BD31-4B8C-83A1-F6EECF244321}">
                <p14:modId xmlns:p14="http://schemas.microsoft.com/office/powerpoint/2010/main" val="2229290183"/>
              </p:ext>
            </p:extLst>
          </p:nvPr>
        </p:nvGraphicFramePr>
        <p:xfrm>
          <a:off x="1457008" y="1078865"/>
          <a:ext cx="8229600" cy="5016932"/>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0165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7</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8</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9</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10</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11</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12</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13</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14</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15</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16</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17</a:t>
                      </a:r>
                    </a:p>
                  </a:txBody>
                  <a:tcPr marT="45682" marB="45682">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p2_17.cpp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a:t>
                      </a:r>
                      <a:r>
                        <a:rPr lang="zh-CN" altLang="en-US" sz="1600" dirty="0">
                          <a:latin typeface="Arial" panose="020B0604020202020204" pitchFamily="34" charset="0"/>
                        </a:rPr>
                        <a:t>内联函数的使用                     *</a:t>
                      </a:r>
                    </a:p>
                    <a:p>
                      <a:pPr lvl="0" algn="just" eaLnBrk="1" hangingPunct="1">
                        <a:spcBef>
                          <a:spcPct val="20000"/>
                        </a:spcBef>
                        <a:buClr>
                          <a:schemeClr val="tx1"/>
                        </a:buClr>
                        <a:buFont typeface="Wingdings" panose="05000000000000000000" pitchFamily="2" charset="2"/>
                        <a:buNone/>
                      </a:pPr>
                      <a:r>
                        <a:rPr lang="zh-CN" altLang="en-US" sz="1600" dirty="0">
                          <a:latin typeface="Arial" panose="020B0604020202020204" pitchFamily="34" charset="0"/>
                        </a:rPr>
                        <a:t>**********************************</a:t>
                      </a: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#include&lt;iostream&gt;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using namespace std;</a:t>
                      </a:r>
                    </a:p>
                    <a:p>
                      <a:pPr lvl="0" algn="just" eaLnBrk="1" hangingPunct="1">
                        <a:spcBef>
                          <a:spcPct val="20000"/>
                        </a:spcBef>
                        <a:buClr>
                          <a:schemeClr val="tx1"/>
                        </a:buClr>
                        <a:buFont typeface="Wingdings" panose="05000000000000000000" pitchFamily="2" charset="2"/>
                        <a:buNone/>
                      </a:pPr>
                      <a:r>
                        <a:rPr lang="en-US" altLang="zh-CN" sz="1600" b="1" dirty="0">
                          <a:solidFill>
                            <a:srgbClr val="FF0000"/>
                          </a:solidFill>
                          <a:latin typeface="Arial" panose="020B0604020202020204" pitchFamily="34" charset="0"/>
                        </a:rPr>
                        <a:t>inline </a:t>
                      </a:r>
                      <a:r>
                        <a:rPr lang="en-US" altLang="zh-CN" sz="1600" b="1" dirty="0">
                          <a:latin typeface="Arial" panose="020B0604020202020204" pitchFamily="34" charset="0"/>
                        </a:rPr>
                        <a:t>double CirArea(double radius)</a:t>
                      </a:r>
                      <a:endParaRPr lang="en-US" altLang="zh-CN" sz="1600" dirty="0">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 3.14*radius*radius;</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b="1" dirty="0">
                          <a:latin typeface="Arial" panose="020B0604020202020204" pitchFamily="34" charset="0"/>
                        </a:rPr>
                        <a:t>int main()</a:t>
                      </a:r>
                      <a:endParaRPr lang="en-US" altLang="zh-CN" sz="1600" dirty="0">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double r1(1.0),r2(2);</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cout&lt;&lt;CirArea(r1)&lt;&lt;endl; </a:t>
                      </a:r>
                    </a:p>
                    <a:p>
                      <a:pPr lvl="0" algn="just"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cout&lt;&lt;CirArea(r1+r2+4)&lt;&lt;endl; </a:t>
                      </a: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rPr>
                        <a:t>    return 0;</a:t>
                      </a:r>
                      <a:endParaRPr lang="en-US" altLang="zh-CN" sz="1600" dirty="0">
                        <a:latin typeface="Arial" panose="020B0604020202020204" pitchFamily="34" charset="0"/>
                        <a:cs typeface="Times New Roman" panose="02020603050405020304" pitchFamily="18" charset="0"/>
                      </a:endParaRPr>
                    </a:p>
                    <a:p>
                      <a:pPr lvl="0" eaLnBrk="1" hangingPunct="1">
                        <a:spcBef>
                          <a:spcPct val="20000"/>
                        </a:spcBef>
                        <a:buClr>
                          <a:schemeClr val="tx1"/>
                        </a:buClr>
                        <a:buFont typeface="Wingdings" panose="05000000000000000000" pitchFamily="2" charset="2"/>
                        <a:buNone/>
                      </a:pPr>
                      <a:r>
                        <a:rPr lang="en-US" altLang="zh-CN" sz="1600" dirty="0">
                          <a:latin typeface="Arial" panose="020B0604020202020204" pitchFamily="34" charset="0"/>
                          <a:cs typeface="Times New Roman" panose="02020603050405020304" pitchFamily="18" charset="0"/>
                        </a:rPr>
                        <a:t>}</a:t>
                      </a:r>
                      <a:r>
                        <a:rPr lang="en-US" altLang="zh-CN" sz="1600" dirty="0">
                          <a:latin typeface="Arial" panose="020B0604020202020204" pitchFamily="34" charset="0"/>
                        </a:rPr>
                        <a:t> </a:t>
                      </a:r>
                    </a:p>
                  </a:txBody>
                  <a:tcPr marT="45682" marB="45682">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AutoShape 11">
            <a:extLst>
              <a:ext uri="{FF2B5EF4-FFF2-40B4-BE49-F238E27FC236}">
                <a16:creationId xmlns:a16="http://schemas.microsoft.com/office/drawing/2014/main" id="{3F25392E-B898-A59D-1DAE-20EEB2599653}"/>
              </a:ext>
            </a:extLst>
          </p:cNvPr>
          <p:cNvSpPr>
            <a:spLocks noChangeArrowheads="1"/>
          </p:cNvSpPr>
          <p:nvPr/>
        </p:nvSpPr>
        <p:spPr bwMode="auto">
          <a:xfrm>
            <a:off x="6484620" y="2186940"/>
            <a:ext cx="1981200" cy="433388"/>
          </a:xfrm>
          <a:prstGeom prst="wedgeRoundRectCallout">
            <a:avLst>
              <a:gd name="adj1" fmla="val -103764"/>
              <a:gd name="adj2" fmla="val 115569"/>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dirty="0">
                <a:latin typeface="楷体_GB2312" pitchFamily="49" charset="-122"/>
                <a:ea typeface="楷体_GB2312" pitchFamily="49" charset="-122"/>
              </a:rPr>
              <a:t>内联函数定义</a:t>
            </a:r>
          </a:p>
        </p:txBody>
      </p:sp>
      <p:sp>
        <p:nvSpPr>
          <p:cNvPr id="7" name="AutoShape 12">
            <a:extLst>
              <a:ext uri="{FF2B5EF4-FFF2-40B4-BE49-F238E27FC236}">
                <a16:creationId xmlns:a16="http://schemas.microsoft.com/office/drawing/2014/main" id="{0B151D00-C149-AB96-E923-77805859F997}"/>
              </a:ext>
            </a:extLst>
          </p:cNvPr>
          <p:cNvSpPr>
            <a:spLocks noChangeArrowheads="1"/>
          </p:cNvSpPr>
          <p:nvPr/>
        </p:nvSpPr>
        <p:spPr bwMode="auto">
          <a:xfrm>
            <a:off x="6332220" y="4701540"/>
            <a:ext cx="1905000" cy="433388"/>
          </a:xfrm>
          <a:prstGeom prst="wedgeRoundRectCallout">
            <a:avLst>
              <a:gd name="adj1" fmla="val -135833"/>
              <a:gd name="adj2" fmla="val 34981"/>
              <a:gd name="adj3" fmla="val 16667"/>
            </a:avLst>
          </a:prstGeom>
          <a:solidFill>
            <a:schemeClr val="accent5">
              <a:lumMod val="20000"/>
              <a:lumOff val="80000"/>
            </a:schemeClr>
          </a:solidFill>
          <a:ln w="19050">
            <a:solidFill>
              <a:schemeClr val="bg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latin typeface="楷体_GB2312" pitchFamily="49" charset="-122"/>
                <a:ea typeface="楷体_GB2312" pitchFamily="49" charset="-122"/>
              </a:rPr>
              <a:t>内联函数调用</a:t>
            </a:r>
          </a:p>
        </p:txBody>
      </p:sp>
      <p:sp>
        <p:nvSpPr>
          <p:cNvPr id="9" name="Rectangle 14">
            <a:extLst>
              <a:ext uri="{FF2B5EF4-FFF2-40B4-BE49-F238E27FC236}">
                <a16:creationId xmlns:a16="http://schemas.microsoft.com/office/drawing/2014/main" id="{80C4B9A7-73B1-9581-1BEC-C0408AC45ABB}"/>
              </a:ext>
            </a:extLst>
          </p:cNvPr>
          <p:cNvSpPr>
            <a:spLocks noChangeArrowheads="1"/>
          </p:cNvSpPr>
          <p:nvPr/>
        </p:nvSpPr>
        <p:spPr bwMode="auto">
          <a:xfrm>
            <a:off x="8145146" y="3215640"/>
            <a:ext cx="1541462" cy="1025525"/>
          </a:xfrm>
          <a:prstGeom prst="rect">
            <a:avLst/>
          </a:prstGeom>
          <a:solidFill>
            <a:srgbClr val="FFFFFF"/>
          </a:solidFill>
          <a:ln w="19050">
            <a:solidFill>
              <a:schemeClr val="tx1"/>
            </a:solidFill>
            <a:prstDash val="dash"/>
            <a:miter lim="800000"/>
          </a:ln>
          <a:effectLst>
            <a:outerShdw dist="107763" dir="2700000" algn="ctr" rotWithShape="0">
              <a:schemeClr val="bg2">
                <a:alpha val="50000"/>
              </a:schemeClr>
            </a:outerShdw>
          </a:effectLst>
        </p:spPr>
        <p:txBody>
          <a:bodyPr wrap="square" anchor="ctr">
            <a:spAutoFit/>
          </a:bodyPr>
          <a:lstStyle/>
          <a:p>
            <a:pPr>
              <a:defRPr/>
            </a:pPr>
            <a:r>
              <a:rPr lang="zh-CN" altLang="en-US" sz="2000" b="1">
                <a:effectLst>
                  <a:outerShdw blurRad="38100" dist="38100" dir="2700000" algn="tl">
                    <a:srgbClr val="C0C0C0"/>
                  </a:outerShdw>
                </a:effectLst>
                <a:latin typeface="楷体_GB2312" pitchFamily="49" charset="-122"/>
                <a:ea typeface="楷体_GB2312" pitchFamily="49" charset="-122"/>
              </a:rPr>
              <a:t>运行结果</a:t>
            </a:r>
            <a:r>
              <a:rPr lang="zh-CN" altLang="en-US" sz="2400">
                <a:effectLst>
                  <a:outerShdw blurRad="38100" dist="38100" dir="2700000" algn="tl">
                    <a:srgbClr val="C0C0C0"/>
                  </a:outerShdw>
                </a:effectLst>
                <a:latin typeface="Times New Roman" panose="02020603050405020304" pitchFamily="18" charset="0"/>
              </a:rPr>
              <a:t>：</a:t>
            </a:r>
          </a:p>
          <a:p>
            <a:pPr>
              <a:defRPr/>
            </a:pPr>
            <a:r>
              <a:rPr lang="en-US" altLang="zh-CN" b="1" u="sng" dirty="0">
                <a:latin typeface="Times New Roman" panose="02020603050405020304" pitchFamily="18" charset="0"/>
                <a:cs typeface="Times New Roman" panose="02020603050405020304" pitchFamily="18" charset="0"/>
              </a:rPr>
              <a:t>12</a:t>
            </a:r>
            <a:r>
              <a:rPr lang="en-US" altLang="zh-CN" b="1" u="sng" dirty="0"/>
              <a:t>↙</a:t>
            </a:r>
            <a:endParaRPr lang="en-US" altLang="zh-CN" b="1" dirty="0">
              <a:latin typeface="Times New Roman" panose="02020603050405020304" pitchFamily="18" charset="0"/>
              <a:cs typeface="Times New Roman" panose="02020603050405020304" pitchFamily="18" charset="0"/>
            </a:endParaRPr>
          </a:p>
          <a:p>
            <a:pPr>
              <a:defRPr/>
            </a:pPr>
            <a:r>
              <a:rPr lang="en-US" altLang="zh-CN" b="1" dirty="0">
                <a:latin typeface="Times New Roman" panose="02020603050405020304" pitchFamily="18" charset="0"/>
                <a:cs typeface="Times New Roman" panose="02020603050405020304" pitchFamily="18" charset="0"/>
              </a:rPr>
              <a:t>479001600</a:t>
            </a:r>
            <a:r>
              <a:rPr lang="en-US" altLang="zh-CN" b="1" dirty="0"/>
              <a:t> </a:t>
            </a:r>
          </a:p>
        </p:txBody>
      </p:sp>
      <p:sp>
        <p:nvSpPr>
          <p:cNvPr id="19" name="Rectangle 12">
            <a:extLst>
              <a:ext uri="{FF2B5EF4-FFF2-40B4-BE49-F238E27FC236}">
                <a16:creationId xmlns:a16="http://schemas.microsoft.com/office/drawing/2014/main" id="{A72C1A91-BDD7-7F78-6DFD-BE688E020E92}"/>
              </a:ext>
            </a:extLst>
          </p:cNvPr>
          <p:cNvSpPr>
            <a:spLocks noGrp="1" noChangeArrowheads="1"/>
          </p:cNvSpPr>
          <p:nvPr>
            <p:ph type="title"/>
          </p:nvPr>
        </p:nvSpPr>
        <p:spPr>
          <a:xfrm>
            <a:off x="0" y="7620"/>
            <a:ext cx="3589162" cy="838200"/>
          </a:xfrm>
        </p:spPr>
        <p:txBody>
          <a:bodyPr>
            <a:normAutofit/>
          </a:bodyPr>
          <a:lstStyle/>
          <a:p>
            <a:pPr algn="ctr" eaLnBrk="1" hangingPunct="1"/>
            <a:r>
              <a:rPr lang="zh-CN" altLang="en-US" sz="3200" b="1" dirty="0">
                <a:latin typeface="+mn-lt"/>
                <a:ea typeface="Microsoft YaHei UI"/>
                <a:cs typeface="+mn-cs"/>
              </a:rPr>
              <a:t>内联函数</a:t>
            </a:r>
          </a:p>
        </p:txBody>
      </p:sp>
    </p:spTree>
    <p:extLst>
      <p:ext uri="{BB962C8B-B14F-4D97-AF65-F5344CB8AC3E}">
        <p14:creationId xmlns:p14="http://schemas.microsoft.com/office/powerpoint/2010/main" val="116035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D9792-BCF4-8C5D-2017-40D4143458CB}"/>
            </a:ext>
          </a:extLst>
        </p:cNvPr>
        <p:cNvGrpSpPr/>
        <p:nvPr/>
      </p:nvGrpSpPr>
      <p:grpSpPr>
        <a:xfrm>
          <a:off x="0" y="0"/>
          <a:ext cx="0" cy="0"/>
          <a:chOff x="0" y="0"/>
          <a:chExt cx="0" cy="0"/>
        </a:xfrm>
      </p:grpSpPr>
      <p:sp>
        <p:nvSpPr>
          <p:cNvPr id="6" name="文本框 5">
            <a:extLst>
              <a:ext uri="{FF2B5EF4-FFF2-40B4-BE49-F238E27FC236}">
                <a16:creationId xmlns:a16="http://schemas.microsoft.com/office/drawing/2014/main" id="{ED26B634-8981-F3CC-FCE1-00376714C353}"/>
              </a:ext>
            </a:extLst>
          </p:cNvPr>
          <p:cNvSpPr txBox="1"/>
          <p:nvPr/>
        </p:nvSpPr>
        <p:spPr>
          <a:xfrm>
            <a:off x="807720" y="1711166"/>
            <a:ext cx="9250680" cy="1892121"/>
          </a:xfrm>
          <a:prstGeom prst="rect">
            <a:avLst/>
          </a:prstGeom>
          <a:noFill/>
        </p:spPr>
        <p:txBody>
          <a:bodyPr wrap="square">
            <a:spAutoFit/>
          </a:bodyPr>
          <a:lstStyle/>
          <a:p>
            <a:pPr marL="342900" lvl="0" indent="-342900">
              <a:lnSpc>
                <a:spcPct val="150000"/>
              </a:lnSpc>
              <a:buFont typeface="+mj-lt"/>
              <a:buAutoNum type="arabicPeriod"/>
            </a:pPr>
            <a:r>
              <a:rPr lang="zh-CN" altLang="zh-CN" sz="2000" dirty="0">
                <a:effectLst/>
                <a:latin typeface="+mn-lt"/>
              </a:rPr>
              <a:t>inline</a:t>
            </a:r>
            <a:r>
              <a:rPr lang="zh-CN" altLang="zh-CN" sz="2000" dirty="0">
                <a:effectLst/>
              </a:rPr>
              <a:t>只是给编译器</a:t>
            </a:r>
            <a:r>
              <a:rPr lang="zh-CN" altLang="zh-CN" sz="2000" b="1" dirty="0">
                <a:effectLst/>
              </a:rPr>
              <a:t>建议，不是强制命令</a:t>
            </a:r>
            <a:r>
              <a:rPr lang="zh-CN" altLang="zh-CN" sz="2000" dirty="0">
                <a:effectLst/>
              </a:rPr>
              <a:t>；复杂大函数编译器会自动忽略 inline，当成普通函数。</a:t>
            </a:r>
          </a:p>
          <a:p>
            <a:pPr marL="342900" lvl="0" indent="-342900">
              <a:lnSpc>
                <a:spcPct val="150000"/>
              </a:lnSpc>
              <a:buFont typeface="+mj-lt"/>
              <a:buAutoNum type="arabicPeriod"/>
            </a:pPr>
            <a:r>
              <a:rPr lang="zh-CN" altLang="zh-CN" sz="2000" b="1" dirty="0">
                <a:effectLst/>
              </a:rPr>
              <a:t>内联函数的定义必须写在调用之前！只写 inline 声明没用！</a:t>
            </a:r>
            <a:endParaRPr lang="zh-CN" altLang="zh-CN" sz="2000" dirty="0">
              <a:effectLst/>
            </a:endParaRPr>
          </a:p>
          <a:p>
            <a:pPr marL="342900" lvl="0" indent="-342900">
              <a:lnSpc>
                <a:spcPct val="150000"/>
              </a:lnSpc>
              <a:buFont typeface="+mj-lt"/>
              <a:buAutoNum type="arabicPeriod"/>
            </a:pPr>
            <a:r>
              <a:rPr lang="zh-CN" altLang="zh-CN" sz="2000" dirty="0">
                <a:effectLst/>
              </a:rPr>
              <a:t>适合</a:t>
            </a:r>
            <a:r>
              <a:rPr lang="zh-CN" altLang="zh-CN" sz="2000" b="1" dirty="0">
                <a:effectLst/>
              </a:rPr>
              <a:t>短小、频繁调用的小函数</a:t>
            </a:r>
            <a:r>
              <a:rPr lang="zh-CN" altLang="zh-CN" sz="2000" dirty="0">
                <a:effectLst/>
              </a:rPr>
              <a:t>；长函数不要 inline。</a:t>
            </a:r>
          </a:p>
        </p:txBody>
      </p:sp>
      <p:sp>
        <p:nvSpPr>
          <p:cNvPr id="9" name="文本框 8">
            <a:extLst>
              <a:ext uri="{FF2B5EF4-FFF2-40B4-BE49-F238E27FC236}">
                <a16:creationId xmlns:a16="http://schemas.microsoft.com/office/drawing/2014/main" id="{5E129000-98EC-DDF0-CD3C-6D01B42FCD0E}"/>
              </a:ext>
            </a:extLst>
          </p:cNvPr>
          <p:cNvSpPr txBox="1"/>
          <p:nvPr/>
        </p:nvSpPr>
        <p:spPr>
          <a:xfrm>
            <a:off x="807720" y="1190475"/>
            <a:ext cx="6096000" cy="461665"/>
          </a:xfrm>
          <a:prstGeom prst="rect">
            <a:avLst/>
          </a:prstGeom>
          <a:noFill/>
        </p:spPr>
        <p:txBody>
          <a:bodyPr wrap="square">
            <a:spAutoFit/>
          </a:bodyPr>
          <a:lstStyle/>
          <a:p>
            <a:r>
              <a:rPr lang="zh-CN" altLang="en-US" sz="2400" b="1" dirty="0">
                <a:solidFill>
                  <a:schemeClr val="accent1"/>
                </a:solidFill>
              </a:rPr>
              <a:t>注意：</a:t>
            </a:r>
            <a:endParaRPr lang="zh-CN" altLang="en-US" dirty="0"/>
          </a:p>
        </p:txBody>
      </p:sp>
      <p:sp>
        <p:nvSpPr>
          <p:cNvPr id="19" name="Rectangle 12">
            <a:extLst>
              <a:ext uri="{FF2B5EF4-FFF2-40B4-BE49-F238E27FC236}">
                <a16:creationId xmlns:a16="http://schemas.microsoft.com/office/drawing/2014/main" id="{D62DC0E1-455E-29EA-9C44-B0D42DA6502D}"/>
              </a:ext>
            </a:extLst>
          </p:cNvPr>
          <p:cNvSpPr>
            <a:spLocks noGrp="1" noChangeArrowheads="1"/>
          </p:cNvSpPr>
          <p:nvPr>
            <p:ph type="title"/>
          </p:nvPr>
        </p:nvSpPr>
        <p:spPr>
          <a:xfrm>
            <a:off x="0" y="7620"/>
            <a:ext cx="3589162" cy="838200"/>
          </a:xfrm>
        </p:spPr>
        <p:txBody>
          <a:bodyPr>
            <a:normAutofit/>
          </a:bodyPr>
          <a:lstStyle/>
          <a:p>
            <a:pPr algn="ctr" eaLnBrk="1" hangingPunct="1"/>
            <a:r>
              <a:rPr lang="zh-CN" altLang="en-US" sz="3200" b="1" dirty="0">
                <a:latin typeface="+mn-lt"/>
                <a:ea typeface="Microsoft YaHei UI"/>
                <a:cs typeface="+mn-cs"/>
              </a:rPr>
              <a:t>内联函数</a:t>
            </a:r>
          </a:p>
        </p:txBody>
      </p:sp>
    </p:spTree>
    <p:extLst>
      <p:ext uri="{BB962C8B-B14F-4D97-AF65-F5344CB8AC3E}">
        <p14:creationId xmlns:p14="http://schemas.microsoft.com/office/powerpoint/2010/main" val="37585956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E08D-CE10-DD2E-ADBF-7D3660859CFD}"/>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AB6CA7E2-B1B8-DAFE-9A66-2F17EF53137A}"/>
              </a:ext>
            </a:extLst>
          </p:cNvPr>
          <p:cNvSpPr>
            <a:spLocks noGrp="1" noChangeArrowheads="1"/>
          </p:cNvSpPr>
          <p:nvPr>
            <p:ph type="title"/>
          </p:nvPr>
        </p:nvSpPr>
        <p:spPr>
          <a:xfrm>
            <a:off x="457059" y="0"/>
            <a:ext cx="6058042" cy="838200"/>
          </a:xfrm>
        </p:spPr>
        <p:txBody>
          <a:bodyPr>
            <a:normAutofit/>
          </a:bodyPr>
          <a:lstStyle/>
          <a:p>
            <a:pPr algn="ctr" eaLnBrk="1" hangingPunct="1"/>
            <a:r>
              <a:rPr lang="zh-CN" altLang="en-US" sz="3200" b="1" dirty="0">
                <a:latin typeface="+mn-lt"/>
                <a:ea typeface="Microsoft YaHei UI"/>
                <a:cs typeface="+mn-cs"/>
              </a:rPr>
              <a:t>函数重载</a:t>
            </a:r>
            <a:r>
              <a:rPr lang="en-US" altLang="zh-CN" sz="3200" b="1" dirty="0">
                <a:latin typeface="+mn-lt"/>
                <a:ea typeface="Microsoft YaHei UI"/>
                <a:cs typeface="+mn-cs"/>
              </a:rPr>
              <a:t>| </a:t>
            </a:r>
            <a:r>
              <a:rPr lang="zh-CN" altLang="en-US" sz="2400" b="1" dirty="0">
                <a:solidFill>
                  <a:schemeClr val="bg2">
                    <a:lumMod val="50000"/>
                  </a:schemeClr>
                </a:solidFill>
                <a:latin typeface="+mn-lt"/>
                <a:ea typeface="Microsoft YaHei UI"/>
                <a:cs typeface="+mn-cs"/>
              </a:rPr>
              <a:t>同一个函数名，不同参数</a:t>
            </a:r>
            <a:endParaRPr lang="zh-CN" altLang="en-US" sz="3200" b="1" dirty="0">
              <a:solidFill>
                <a:schemeClr val="bg2">
                  <a:lumMod val="50000"/>
                </a:schemeClr>
              </a:solidFill>
              <a:latin typeface="+mn-lt"/>
              <a:ea typeface="Microsoft YaHei UI"/>
              <a:cs typeface="+mn-cs"/>
            </a:endParaRPr>
          </a:p>
        </p:txBody>
      </p:sp>
      <p:sp>
        <p:nvSpPr>
          <p:cNvPr id="16" name="文本框 15">
            <a:extLst>
              <a:ext uri="{FF2B5EF4-FFF2-40B4-BE49-F238E27FC236}">
                <a16:creationId xmlns:a16="http://schemas.microsoft.com/office/drawing/2014/main" id="{AF31B54C-7B70-CD90-B0E7-59FFDC1A6E61}"/>
              </a:ext>
            </a:extLst>
          </p:cNvPr>
          <p:cNvSpPr txBox="1"/>
          <p:nvPr/>
        </p:nvSpPr>
        <p:spPr>
          <a:xfrm>
            <a:off x="777240" y="1049417"/>
            <a:ext cx="8389620" cy="646331"/>
          </a:xfrm>
          <a:prstGeom prst="rect">
            <a:avLst/>
          </a:prstGeom>
          <a:noFill/>
        </p:spPr>
        <p:txBody>
          <a:bodyPr wrap="square">
            <a:spAutoFit/>
          </a:bodyPr>
          <a:lstStyle/>
          <a:p>
            <a:pPr algn="just">
              <a:buFont typeface="Wingdings" panose="05000000000000000000" pitchFamily="2" charset="2"/>
              <a:buNone/>
            </a:pPr>
            <a:r>
              <a:rPr lang="zh-CN" altLang="zh-CN" dirty="0"/>
              <a:t>同一个函数名字，</a:t>
            </a:r>
            <a:r>
              <a:rPr lang="zh-CN" altLang="zh-CN" b="1" dirty="0"/>
              <a:t>形参列表（参数个数、参数类型）不一样</a:t>
            </a:r>
            <a:r>
              <a:rPr lang="zh-CN" altLang="zh-CN" dirty="0"/>
              <a:t>，编译器根据传入实参自动匹配调用对应函数。</a:t>
            </a:r>
            <a:endParaRPr lang="zh-CN" altLang="en-US" sz="2000" dirty="0"/>
          </a:p>
        </p:txBody>
      </p:sp>
      <p:sp>
        <p:nvSpPr>
          <p:cNvPr id="17" name="Text Box 4">
            <a:extLst>
              <a:ext uri="{FF2B5EF4-FFF2-40B4-BE49-F238E27FC236}">
                <a16:creationId xmlns:a16="http://schemas.microsoft.com/office/drawing/2014/main" id="{EED1F796-7804-9A0E-1EB0-A27FB72A1340}"/>
              </a:ext>
            </a:extLst>
          </p:cNvPr>
          <p:cNvSpPr txBox="1">
            <a:spLocks noChangeArrowheads="1"/>
          </p:cNvSpPr>
          <p:nvPr/>
        </p:nvSpPr>
        <p:spPr bwMode="auto">
          <a:xfrm>
            <a:off x="1112520" y="2463522"/>
            <a:ext cx="7848600" cy="1371600"/>
          </a:xfrm>
          <a:prstGeom prst="rect">
            <a:avLst/>
          </a:prstGeom>
          <a:solidFill>
            <a:srgbClr val="FFFFFF"/>
          </a:solidFill>
          <a:ln w="25400">
            <a:solidFill>
              <a:srgbClr val="333333"/>
            </a:solidFill>
            <a:prstDash val="dash"/>
            <a:miter lim="800000"/>
            <a:headEnd/>
            <a:tailEnd/>
          </a:ln>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spcBef>
                <a:spcPct val="0"/>
              </a:spcBef>
              <a:buClrTx/>
              <a:buSzTx/>
              <a:buFontTx/>
              <a:buNone/>
            </a:pPr>
            <a:r>
              <a:rPr lang="en-US" altLang="zh-CN" sz="1800" dirty="0"/>
              <a:t>int max(</a:t>
            </a:r>
            <a:r>
              <a:rPr lang="en-US" altLang="zh-CN" sz="1800" dirty="0" err="1"/>
              <a:t>int,int</a:t>
            </a:r>
            <a:r>
              <a:rPr lang="en-US" altLang="zh-CN" sz="1800" dirty="0"/>
              <a:t>);</a:t>
            </a:r>
          </a:p>
          <a:p>
            <a:pPr algn="just">
              <a:spcBef>
                <a:spcPct val="0"/>
              </a:spcBef>
              <a:buClrTx/>
              <a:buSzTx/>
              <a:buFontTx/>
              <a:buNone/>
            </a:pPr>
            <a:r>
              <a:rPr lang="en-US" altLang="zh-CN" sz="1800" dirty="0"/>
              <a:t>int max(</a:t>
            </a:r>
            <a:r>
              <a:rPr lang="en-US" altLang="zh-CN" sz="1800" dirty="0" err="1"/>
              <a:t>int,int,int</a:t>
            </a:r>
            <a:r>
              <a:rPr lang="en-US" altLang="zh-CN" sz="1800" dirty="0"/>
              <a:t>);</a:t>
            </a:r>
          </a:p>
          <a:p>
            <a:pPr algn="just">
              <a:spcBef>
                <a:spcPct val="0"/>
              </a:spcBef>
              <a:buClrTx/>
              <a:buSzTx/>
              <a:buFontTx/>
              <a:buNone/>
            </a:pPr>
            <a:r>
              <a:rPr lang="en-US" altLang="zh-CN" sz="1800" dirty="0"/>
              <a:t>float max(</a:t>
            </a:r>
            <a:r>
              <a:rPr lang="en-US" altLang="zh-CN" sz="1800" dirty="0" err="1"/>
              <a:t>float,float</a:t>
            </a:r>
            <a:r>
              <a:rPr lang="en-US" altLang="zh-CN" sz="1800" dirty="0"/>
              <a:t>);</a:t>
            </a:r>
          </a:p>
          <a:p>
            <a:pPr algn="just">
              <a:spcBef>
                <a:spcPct val="0"/>
              </a:spcBef>
              <a:buClrTx/>
              <a:buSzTx/>
              <a:buFontTx/>
              <a:buNone/>
            </a:pPr>
            <a:r>
              <a:rPr lang="en-US" altLang="zh-CN" sz="1800" dirty="0"/>
              <a:t>double max(</a:t>
            </a:r>
            <a:r>
              <a:rPr lang="en-US" altLang="zh-CN" sz="1800" dirty="0" err="1"/>
              <a:t>double,double</a:t>
            </a:r>
            <a:r>
              <a:rPr lang="en-US" altLang="zh-CN" sz="1800" dirty="0"/>
              <a:t>); </a:t>
            </a:r>
          </a:p>
        </p:txBody>
      </p:sp>
      <p:sp>
        <p:nvSpPr>
          <p:cNvPr id="18" name="Rectangle 6">
            <a:extLst>
              <a:ext uri="{FF2B5EF4-FFF2-40B4-BE49-F238E27FC236}">
                <a16:creationId xmlns:a16="http://schemas.microsoft.com/office/drawing/2014/main" id="{59E5FA82-58D6-7EB9-05A8-4C9C3934B6D3}"/>
              </a:ext>
            </a:extLst>
          </p:cNvPr>
          <p:cNvSpPr>
            <a:spLocks noChangeArrowheads="1"/>
          </p:cNvSpPr>
          <p:nvPr/>
        </p:nvSpPr>
        <p:spPr bwMode="auto">
          <a:xfrm>
            <a:off x="952500" y="1937742"/>
            <a:ext cx="693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None/>
            </a:pPr>
            <a:r>
              <a:rPr lang="zh-CN" altLang="en-GB" sz="1600"/>
              <a:t>例如</a:t>
            </a:r>
            <a:r>
              <a:rPr lang="zh-CN" altLang="en-GB" sz="2000"/>
              <a:t>：</a:t>
            </a:r>
            <a:r>
              <a:rPr lang="zh-CN" altLang="en-US" sz="2000"/>
              <a:t> </a:t>
            </a:r>
          </a:p>
        </p:txBody>
      </p:sp>
      <p:sp>
        <p:nvSpPr>
          <p:cNvPr id="22" name="文本框 21">
            <a:extLst>
              <a:ext uri="{FF2B5EF4-FFF2-40B4-BE49-F238E27FC236}">
                <a16:creationId xmlns:a16="http://schemas.microsoft.com/office/drawing/2014/main" id="{C1836CD2-6781-0D14-17A3-D5BFF273B498}"/>
              </a:ext>
            </a:extLst>
          </p:cNvPr>
          <p:cNvSpPr txBox="1"/>
          <p:nvPr/>
        </p:nvSpPr>
        <p:spPr>
          <a:xfrm>
            <a:off x="1005840" y="4138345"/>
            <a:ext cx="6096000" cy="1227003"/>
          </a:xfrm>
          <a:prstGeom prst="rect">
            <a:avLst/>
          </a:prstGeom>
          <a:noFill/>
        </p:spPr>
        <p:txBody>
          <a:bodyPr wrap="square">
            <a:spAutoFit/>
          </a:bodyPr>
          <a:lstStyle/>
          <a:p>
            <a:pPr>
              <a:lnSpc>
                <a:spcPct val="150000"/>
              </a:lnSpc>
            </a:pPr>
            <a:r>
              <a:rPr lang="zh-CN" altLang="en-US" sz="2400" dirty="0">
                <a:solidFill>
                  <a:schemeClr val="accent1"/>
                </a:solidFill>
              </a:rPr>
              <a:t>√ </a:t>
            </a:r>
            <a:r>
              <a:rPr lang="zh-CN" altLang="en-US" dirty="0"/>
              <a:t> </a:t>
            </a:r>
            <a:r>
              <a:rPr lang="zh-CN" altLang="zh-CN" dirty="0"/>
              <a:t>可以构成重载：参数个数不同 / 参数类型不同 </a:t>
            </a:r>
            <a:endParaRPr lang="en-US" altLang="zh-CN" dirty="0"/>
          </a:p>
          <a:p>
            <a:pPr>
              <a:lnSpc>
                <a:spcPct val="150000"/>
              </a:lnSpc>
            </a:pPr>
            <a:r>
              <a:rPr lang="en-US" altLang="zh-CN" sz="2800" b="1" dirty="0">
                <a:solidFill>
                  <a:srgbClr val="FF0000"/>
                </a:solidFill>
              </a:rPr>
              <a:t>×  </a:t>
            </a:r>
            <a:r>
              <a:rPr lang="zh-CN" altLang="zh-CN" b="1" dirty="0"/>
              <a:t>仅仅返回值不一样，不能构成重载，编译报错！</a:t>
            </a:r>
            <a:endParaRPr lang="zh-CN" altLang="en-US" dirty="0"/>
          </a:p>
        </p:txBody>
      </p:sp>
    </p:spTree>
    <p:extLst>
      <p:ext uri="{BB962C8B-B14F-4D97-AF65-F5344CB8AC3E}">
        <p14:creationId xmlns:p14="http://schemas.microsoft.com/office/powerpoint/2010/main" val="5145687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FE37E-E343-01E6-2170-0C62471984D0}"/>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B2060D69-218E-472A-DED0-CC508B33D57E}"/>
              </a:ext>
            </a:extLst>
          </p:cNvPr>
          <p:cNvSpPr>
            <a:spLocks noGrp="1" noChangeArrowheads="1"/>
          </p:cNvSpPr>
          <p:nvPr>
            <p:ph type="title"/>
          </p:nvPr>
        </p:nvSpPr>
        <p:spPr>
          <a:xfrm>
            <a:off x="457059" y="0"/>
            <a:ext cx="6058042" cy="838200"/>
          </a:xfrm>
        </p:spPr>
        <p:txBody>
          <a:bodyPr>
            <a:normAutofit/>
          </a:bodyPr>
          <a:lstStyle/>
          <a:p>
            <a:pPr algn="ctr" eaLnBrk="1" hangingPunct="1"/>
            <a:r>
              <a:rPr lang="zh-CN" altLang="en-US" sz="3200" b="1" dirty="0">
                <a:latin typeface="+mn-lt"/>
                <a:ea typeface="Microsoft YaHei UI"/>
                <a:cs typeface="+mn-cs"/>
              </a:rPr>
              <a:t>函数重载</a:t>
            </a:r>
            <a:r>
              <a:rPr lang="en-US" altLang="zh-CN" sz="3200" b="1" dirty="0">
                <a:latin typeface="+mn-lt"/>
                <a:ea typeface="Microsoft YaHei UI"/>
                <a:cs typeface="+mn-cs"/>
              </a:rPr>
              <a:t>| </a:t>
            </a:r>
            <a:r>
              <a:rPr lang="zh-CN" altLang="en-US" sz="2400" b="1" dirty="0">
                <a:solidFill>
                  <a:schemeClr val="bg2">
                    <a:lumMod val="50000"/>
                  </a:schemeClr>
                </a:solidFill>
                <a:latin typeface="+mn-lt"/>
                <a:ea typeface="Microsoft YaHei UI"/>
                <a:cs typeface="+mn-cs"/>
              </a:rPr>
              <a:t>同一个函数名，不同参数</a:t>
            </a:r>
            <a:endParaRPr lang="zh-CN" altLang="en-US" sz="3200" b="1" dirty="0">
              <a:solidFill>
                <a:schemeClr val="bg2">
                  <a:lumMod val="50000"/>
                </a:schemeClr>
              </a:solidFill>
              <a:latin typeface="+mn-lt"/>
              <a:ea typeface="Microsoft YaHei UI"/>
              <a:cs typeface="+mn-cs"/>
            </a:endParaRPr>
          </a:p>
        </p:txBody>
      </p:sp>
      <p:graphicFrame>
        <p:nvGraphicFramePr>
          <p:cNvPr id="15" name="表格 14">
            <a:extLst>
              <a:ext uri="{FF2B5EF4-FFF2-40B4-BE49-F238E27FC236}">
                <a16:creationId xmlns:a16="http://schemas.microsoft.com/office/drawing/2014/main" id="{CD0F5EC3-61DB-55D8-DBA3-472AB97F4EF7}"/>
              </a:ext>
            </a:extLst>
          </p:cNvPr>
          <p:cNvGraphicFramePr/>
          <p:nvPr>
            <p:extLst>
              <p:ext uri="{D42A27DB-BD31-4B8C-83A1-F6EECF244321}">
                <p14:modId xmlns:p14="http://schemas.microsoft.com/office/powerpoint/2010/main" val="2453887198"/>
              </p:ext>
            </p:extLst>
          </p:nvPr>
        </p:nvGraphicFramePr>
        <p:xfrm>
          <a:off x="2255521" y="838201"/>
          <a:ext cx="8229600" cy="5676900"/>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6769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2</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3</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4</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5</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6</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7</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8</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9</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10</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11</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12</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13</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14</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15</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16</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17</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18</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19</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20</a:t>
                      </a:r>
                    </a:p>
                    <a:p>
                      <a:pPr lvl="0"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21</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p2_18.cpp                       *</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a:t>
                      </a:r>
                      <a:r>
                        <a:rPr lang="zh-CN" altLang="en-US" sz="1400" dirty="0">
                          <a:latin typeface="Arial" panose="020B0604020202020204" pitchFamily="34" charset="0"/>
                        </a:rPr>
                        <a:t>函数的重载                      *</a:t>
                      </a:r>
                    </a:p>
                    <a:p>
                      <a:pPr lvl="0" algn="just" eaLnBrk="1" hangingPunct="1">
                        <a:spcBef>
                          <a:spcPct val="20000"/>
                        </a:spcBef>
                        <a:buClr>
                          <a:schemeClr val="tx1"/>
                        </a:buClr>
                        <a:buFont typeface="Wingdings" panose="05000000000000000000" pitchFamily="2" charset="2"/>
                        <a:buNone/>
                      </a:pPr>
                      <a:r>
                        <a:rPr lang="zh-CN" altLang="en-US" sz="1400" dirty="0">
                          <a:latin typeface="Arial" panose="020B0604020202020204" pitchFamily="34" charset="0"/>
                        </a:rPr>
                        <a:t>*******************************</a:t>
                      </a:r>
                      <a:r>
                        <a:rPr lang="en-US" altLang="zh-CN" sz="14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#include&lt;iostream&gt;</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using namespace std;</a:t>
                      </a:r>
                    </a:p>
                    <a:p>
                      <a:pPr lvl="0" algn="just" eaLnBrk="1" hangingPunct="1">
                        <a:spcBef>
                          <a:spcPct val="20000"/>
                        </a:spcBef>
                        <a:buClr>
                          <a:schemeClr val="tx1"/>
                        </a:buClr>
                        <a:buFont typeface="Wingdings" panose="05000000000000000000" pitchFamily="2" charset="2"/>
                        <a:buNone/>
                      </a:pPr>
                      <a:r>
                        <a:rPr lang="en-US" altLang="zh-CN" sz="1400" b="1" dirty="0">
                          <a:solidFill>
                            <a:srgbClr val="FF0000"/>
                          </a:solidFill>
                          <a:latin typeface="Arial" panose="020B0604020202020204" pitchFamily="34" charset="0"/>
                        </a:rPr>
                        <a:t>int add(int x,int y)</a:t>
                      </a:r>
                      <a:r>
                        <a:rPr lang="en-US" altLang="zh-CN" sz="1400" b="1" dirty="0">
                          <a:latin typeface="Arial" panose="020B0604020202020204" pitchFamily="34" charset="0"/>
                        </a:rPr>
                        <a:t> </a:t>
                      </a:r>
                      <a:endParaRPr lang="en-US" altLang="zh-CN" sz="1400" dirty="0">
                        <a:latin typeface="Arial" panose="020B0604020202020204" pitchFamily="34"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cout&lt;&lt;"(int, int)\t";</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return x+y; </a:t>
                      </a: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a:t>
                      </a:r>
                    </a:p>
                    <a:p>
                      <a:pPr lvl="0" algn="just" eaLnBrk="1" hangingPunct="1">
                        <a:spcBef>
                          <a:spcPct val="20000"/>
                        </a:spcBef>
                        <a:buClr>
                          <a:schemeClr val="tx1"/>
                        </a:buClr>
                        <a:buFont typeface="Wingdings" panose="05000000000000000000" pitchFamily="2" charset="2"/>
                        <a:buNone/>
                      </a:pPr>
                      <a:r>
                        <a:rPr lang="en-US" altLang="zh-CN" sz="1400" b="1" dirty="0">
                          <a:solidFill>
                            <a:srgbClr val="FF0000"/>
                          </a:solidFill>
                          <a:latin typeface="Arial" panose="020B0604020202020204" pitchFamily="34" charset="0"/>
                        </a:rPr>
                        <a:t>double add(double x,double y)</a:t>
                      </a:r>
                      <a:endParaRPr lang="en-US" altLang="zh-CN" sz="1400" dirty="0">
                        <a:solidFill>
                          <a:srgbClr val="FF0000"/>
                        </a:solidFill>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cout&lt;&lt;"(double, double)\t";</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return x+y; </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b="1" dirty="0">
                          <a:solidFill>
                            <a:srgbClr val="FF0000"/>
                          </a:solidFill>
                          <a:latin typeface="Arial" panose="020B0604020202020204" pitchFamily="34" charset="0"/>
                        </a:rPr>
                        <a:t>int add(int x,double y)</a:t>
                      </a:r>
                      <a:endParaRPr lang="en-US" altLang="zh-CN" sz="1400" dirty="0">
                        <a:solidFill>
                          <a:srgbClr val="FF0000"/>
                        </a:solidFill>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cout&lt;&lt;"(int, double)\t";</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       return int(x+y); </a:t>
                      </a:r>
                      <a:endParaRPr lang="en-US" altLang="zh-CN" sz="1400" dirty="0">
                        <a:latin typeface="Arial" panose="020B0604020202020204" pitchFamily="34" charset="0"/>
                        <a:cs typeface="Times New Roman" panose="02020603050405020304" pitchFamily="18" charset="0"/>
                      </a:endParaRPr>
                    </a:p>
                    <a:p>
                      <a:pPr lvl="0" algn="just" eaLnBrk="1" hangingPunct="1">
                        <a:spcBef>
                          <a:spcPct val="20000"/>
                        </a:spcBef>
                        <a:buClr>
                          <a:schemeClr val="tx1"/>
                        </a:buClr>
                        <a:buFont typeface="Wingdings" panose="05000000000000000000" pitchFamily="2" charset="2"/>
                        <a:buNone/>
                      </a:pPr>
                      <a:r>
                        <a:rPr lang="en-US" altLang="zh-CN" sz="1400" dirty="0">
                          <a:latin typeface="Arial" panose="020B0604020202020204" pitchFamily="34" charset="0"/>
                        </a:rPr>
                        <a:t>}</a:t>
                      </a:r>
                    </a:p>
                  </a:txBody>
                  <a:tcPr>
                    <a:lnL>
                      <a:noFill/>
                    </a:lnL>
                    <a:lnR>
                      <a:noFill/>
                    </a:lnR>
                    <a:lnT w="28575" cap="flat" cmpd="sng">
                      <a:solidFill>
                        <a:srgbClr val="003399"/>
                      </a:solidFill>
                      <a:prstDash val="solid"/>
                      <a:headEnd type="none" w="med" len="med"/>
                      <a:tailEnd type="none" w="med" len="med"/>
                    </a:lnT>
                    <a:lnB w="6350" cap="flat" cmpd="sng">
                      <a:solidFill>
                        <a:srgbClr val="003399"/>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9" name="AutoShape 11">
            <a:extLst>
              <a:ext uri="{FF2B5EF4-FFF2-40B4-BE49-F238E27FC236}">
                <a16:creationId xmlns:a16="http://schemas.microsoft.com/office/drawing/2014/main" id="{2D8CE0AE-E740-2540-4BF8-7090C77BA94F}"/>
              </a:ext>
            </a:extLst>
          </p:cNvPr>
          <p:cNvSpPr>
            <a:spLocks noChangeArrowheads="1"/>
          </p:cNvSpPr>
          <p:nvPr/>
        </p:nvSpPr>
        <p:spPr bwMode="auto">
          <a:xfrm>
            <a:off x="6195061" y="2322512"/>
            <a:ext cx="1524000" cy="433388"/>
          </a:xfrm>
          <a:prstGeom prst="wedgeRoundRectCallout">
            <a:avLst>
              <a:gd name="adj1" fmla="val -145208"/>
              <a:gd name="adj2" fmla="val -551"/>
              <a:gd name="adj3" fmla="val 16667"/>
            </a:avLst>
          </a:prstGeom>
          <a:solidFill>
            <a:srgbClr val="F5F9FD"/>
          </a:solidFill>
          <a:ln w="19050">
            <a:solidFill>
              <a:schemeClr val="accent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dirty="0">
                <a:latin typeface="楷体_GB2312" pitchFamily="49" charset="-122"/>
                <a:ea typeface="楷体_GB2312" pitchFamily="49" charset="-122"/>
              </a:rPr>
              <a:t>函数重载</a:t>
            </a:r>
          </a:p>
        </p:txBody>
      </p:sp>
      <p:sp>
        <p:nvSpPr>
          <p:cNvPr id="20" name="AutoShape 14">
            <a:extLst>
              <a:ext uri="{FF2B5EF4-FFF2-40B4-BE49-F238E27FC236}">
                <a16:creationId xmlns:a16="http://schemas.microsoft.com/office/drawing/2014/main" id="{E96B6AA7-4949-2F55-16A5-2E0472B2B0D0}"/>
              </a:ext>
            </a:extLst>
          </p:cNvPr>
          <p:cNvSpPr>
            <a:spLocks noChangeArrowheads="1"/>
          </p:cNvSpPr>
          <p:nvPr/>
        </p:nvSpPr>
        <p:spPr bwMode="auto">
          <a:xfrm>
            <a:off x="6896101" y="3412172"/>
            <a:ext cx="1447800" cy="433388"/>
          </a:xfrm>
          <a:prstGeom prst="wedgeRoundRectCallout">
            <a:avLst>
              <a:gd name="adj1" fmla="val -135856"/>
              <a:gd name="adj2" fmla="val 44505"/>
              <a:gd name="adj3" fmla="val 16667"/>
            </a:avLst>
          </a:prstGeom>
          <a:solidFill>
            <a:srgbClr val="F5F9FD"/>
          </a:solidFill>
          <a:ln w="19050">
            <a:solidFill>
              <a:schemeClr val="accent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latin typeface="楷体_GB2312" pitchFamily="49" charset="-122"/>
                <a:ea typeface="楷体_GB2312" pitchFamily="49" charset="-122"/>
              </a:rPr>
              <a:t>函数重载</a:t>
            </a:r>
          </a:p>
        </p:txBody>
      </p:sp>
      <p:sp>
        <p:nvSpPr>
          <p:cNvPr id="21" name="AutoShape 15">
            <a:extLst>
              <a:ext uri="{FF2B5EF4-FFF2-40B4-BE49-F238E27FC236}">
                <a16:creationId xmlns:a16="http://schemas.microsoft.com/office/drawing/2014/main" id="{20F65028-B021-EBDA-C109-5D8A08111938}"/>
              </a:ext>
            </a:extLst>
          </p:cNvPr>
          <p:cNvSpPr>
            <a:spLocks noChangeArrowheads="1"/>
          </p:cNvSpPr>
          <p:nvPr/>
        </p:nvSpPr>
        <p:spPr bwMode="auto">
          <a:xfrm>
            <a:off x="6659881" y="4896483"/>
            <a:ext cx="1447800" cy="433388"/>
          </a:xfrm>
          <a:prstGeom prst="wedgeRoundRectCallout">
            <a:avLst>
              <a:gd name="adj1" fmla="val -164912"/>
              <a:gd name="adj2" fmla="val -4213"/>
              <a:gd name="adj3" fmla="val 16667"/>
            </a:avLst>
          </a:prstGeom>
          <a:solidFill>
            <a:srgbClr val="F5F9FD"/>
          </a:solidFill>
          <a:ln w="19050">
            <a:solidFill>
              <a:schemeClr val="accent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dirty="0">
                <a:latin typeface="楷体_GB2312" pitchFamily="49" charset="-122"/>
                <a:ea typeface="楷体_GB2312" pitchFamily="49" charset="-122"/>
              </a:rPr>
              <a:t>函数重载</a:t>
            </a:r>
          </a:p>
        </p:txBody>
      </p:sp>
    </p:spTree>
    <p:extLst>
      <p:ext uri="{BB962C8B-B14F-4D97-AF65-F5344CB8AC3E}">
        <p14:creationId xmlns:p14="http://schemas.microsoft.com/office/powerpoint/2010/main" val="60411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9"/>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0"/>
                                        </p:tgtEl>
                                        <p:attrNameLst>
                                          <p:attrName>style.visibility</p:attrName>
                                        </p:attrNameLst>
                                      </p:cBhvr>
                                      <p:to>
                                        <p:strVal val="hidden"/>
                                      </p:to>
                                    </p:se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1"/>
                                        </p:tgtEl>
                                        <p:attrNameLst>
                                          <p:attrName>style.visibility</p:attrName>
                                        </p:attrNameLst>
                                      </p:cBhvr>
                                      <p:to>
                                        <p:strVal val="hidden"/>
                                      </p:to>
                                    </p:se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7C907-30F5-D01C-8D2F-7093E624FA92}"/>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209930F4-974C-1543-B456-809A03C67536}"/>
              </a:ext>
            </a:extLst>
          </p:cNvPr>
          <p:cNvSpPr>
            <a:spLocks noGrp="1" noChangeArrowheads="1"/>
          </p:cNvSpPr>
          <p:nvPr>
            <p:ph type="title"/>
          </p:nvPr>
        </p:nvSpPr>
        <p:spPr>
          <a:xfrm>
            <a:off x="457059" y="0"/>
            <a:ext cx="6058042" cy="838200"/>
          </a:xfrm>
        </p:spPr>
        <p:txBody>
          <a:bodyPr>
            <a:normAutofit/>
          </a:bodyPr>
          <a:lstStyle/>
          <a:p>
            <a:pPr algn="ctr" eaLnBrk="1" hangingPunct="1"/>
            <a:r>
              <a:rPr lang="zh-CN" altLang="en-US" sz="3200" b="1" dirty="0">
                <a:latin typeface="+mn-lt"/>
                <a:ea typeface="Microsoft YaHei UI"/>
                <a:cs typeface="+mn-cs"/>
              </a:rPr>
              <a:t>函数重载</a:t>
            </a:r>
            <a:r>
              <a:rPr lang="en-US" altLang="zh-CN" sz="3200" b="1" dirty="0">
                <a:latin typeface="+mn-lt"/>
                <a:ea typeface="Microsoft YaHei UI"/>
                <a:cs typeface="+mn-cs"/>
              </a:rPr>
              <a:t>| </a:t>
            </a:r>
            <a:r>
              <a:rPr lang="zh-CN" altLang="en-US" sz="2400" b="1" dirty="0">
                <a:solidFill>
                  <a:schemeClr val="bg2">
                    <a:lumMod val="50000"/>
                  </a:schemeClr>
                </a:solidFill>
                <a:latin typeface="+mn-lt"/>
                <a:ea typeface="Microsoft YaHei UI"/>
                <a:cs typeface="+mn-cs"/>
              </a:rPr>
              <a:t>同一个函数名，不同参数</a:t>
            </a:r>
            <a:endParaRPr lang="zh-CN" altLang="en-US" sz="3200" b="1" dirty="0">
              <a:solidFill>
                <a:schemeClr val="bg2">
                  <a:lumMod val="50000"/>
                </a:schemeClr>
              </a:solidFill>
              <a:latin typeface="+mn-lt"/>
              <a:ea typeface="Microsoft YaHei UI"/>
              <a:cs typeface="+mn-cs"/>
            </a:endParaRPr>
          </a:p>
        </p:txBody>
      </p:sp>
      <p:graphicFrame>
        <p:nvGraphicFramePr>
          <p:cNvPr id="2" name="Group 18">
            <a:extLst>
              <a:ext uri="{FF2B5EF4-FFF2-40B4-BE49-F238E27FC236}">
                <a16:creationId xmlns:a16="http://schemas.microsoft.com/office/drawing/2014/main" id="{8B3B3AE0-DF5E-9D6F-5CDF-8F0CB01BDC84}"/>
              </a:ext>
            </a:extLst>
          </p:cNvPr>
          <p:cNvGraphicFramePr>
            <a:graphicFrameLocks noGrp="1"/>
          </p:cNvGraphicFramePr>
          <p:nvPr>
            <p:extLst>
              <p:ext uri="{D42A27DB-BD31-4B8C-83A1-F6EECF244321}">
                <p14:modId xmlns:p14="http://schemas.microsoft.com/office/powerpoint/2010/main" val="4182263406"/>
              </p:ext>
            </p:extLst>
          </p:nvPr>
        </p:nvGraphicFramePr>
        <p:xfrm>
          <a:off x="1257300" y="1270793"/>
          <a:ext cx="8229600" cy="4316413"/>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4316413">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22</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23</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24</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25</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26</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27</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28</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29</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30</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31</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32</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33</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rPr>
                        <a:t>34</a:t>
                      </a:r>
                    </a:p>
                  </a:txBody>
                  <a:tcPr marT="45696" marB="45696"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double add(double </a:t>
                      </a:r>
                      <a:r>
                        <a:rPr kumimoji="0" lang="en-US" altLang="zh-CN" sz="1800" b="1" i="0" u="none" strike="noStrike" cap="none" normalizeH="0" baseline="0" dirty="0" err="1">
                          <a:ln>
                            <a:noFill/>
                          </a:ln>
                          <a:solidFill>
                            <a:srgbClr val="FF0000"/>
                          </a:solidFill>
                          <a:effectLst/>
                          <a:latin typeface="Arial" panose="020B0604020202020204" pitchFamily="34" charset="0"/>
                          <a:ea typeface="宋体" panose="02010600030101010101" pitchFamily="2" charset="-122"/>
                        </a:rPr>
                        <a:t>x,int</a:t>
                      </a:r>
                      <a:r>
                        <a:rPr kumimoji="0" lang="en-US" altLang="zh-CN" sz="1800" b="1" i="0" u="none" strike="noStrike" cap="none" normalizeH="0" baseline="0" dirty="0">
                          <a:ln>
                            <a:noFill/>
                          </a:ln>
                          <a:solidFill>
                            <a:srgbClr val="FF0000"/>
                          </a:solidFill>
                          <a:effectLst/>
                          <a:latin typeface="Arial" panose="020B0604020202020204" pitchFamily="34" charset="0"/>
                          <a:ea typeface="宋体" panose="02010600030101010101" pitchFamily="2" charset="-122"/>
                        </a:rPr>
                        <a:t> y)</a:t>
                      </a: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cout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double,int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return </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x+y</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int main()</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cout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&lt;&lt;add(9,8)&lt;&lt;</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endl</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cout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&lt;&lt;add(9.0,8.0)&lt;&lt;</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endl</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cout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&lt;&lt;add(9,8.0)&lt;&lt;</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endl</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cout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&lt;&lt;add(9.0,8)&lt;&lt;</a:t>
                      </a:r>
                      <a:r>
                        <a:rPr kumimoji="0" lang="en-US" altLang="zh-CN" sz="18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endl</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r>
                        <a:rPr kumimoji="1" lang="en-US" altLang="zh-CN" sz="16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return 0;</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a:t>
                      </a:r>
                      <a:r>
                        <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txBody>
                  <a:tcPr marT="45696" marB="45696"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AutoShape 11">
            <a:extLst>
              <a:ext uri="{FF2B5EF4-FFF2-40B4-BE49-F238E27FC236}">
                <a16:creationId xmlns:a16="http://schemas.microsoft.com/office/drawing/2014/main" id="{2BCA8AA7-3EC4-56ED-CA40-3624BA7AEFB7}"/>
              </a:ext>
            </a:extLst>
          </p:cNvPr>
          <p:cNvSpPr>
            <a:spLocks noChangeArrowheads="1"/>
          </p:cNvSpPr>
          <p:nvPr/>
        </p:nvSpPr>
        <p:spPr bwMode="auto">
          <a:xfrm>
            <a:off x="6591300" y="2261393"/>
            <a:ext cx="1981200" cy="433388"/>
          </a:xfrm>
          <a:prstGeom prst="wedgeRoundRectCallout">
            <a:avLst>
              <a:gd name="adj1" fmla="val -138620"/>
              <a:gd name="adj2" fmla="val -219231"/>
              <a:gd name="adj3" fmla="val 16667"/>
            </a:avLst>
          </a:prstGeom>
          <a:solidFill>
            <a:srgbClr val="F5F9FD"/>
          </a:solidFill>
          <a:ln w="19050">
            <a:solidFill>
              <a:schemeClr val="accent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函数重载</a:t>
            </a:r>
          </a:p>
        </p:txBody>
      </p:sp>
      <p:sp>
        <p:nvSpPr>
          <p:cNvPr id="5" name="Rectangle 12">
            <a:extLst>
              <a:ext uri="{FF2B5EF4-FFF2-40B4-BE49-F238E27FC236}">
                <a16:creationId xmlns:a16="http://schemas.microsoft.com/office/drawing/2014/main" id="{AC848D1F-6010-EF30-9179-3521B6212796}"/>
              </a:ext>
            </a:extLst>
          </p:cNvPr>
          <p:cNvSpPr>
            <a:spLocks noChangeArrowheads="1"/>
          </p:cNvSpPr>
          <p:nvPr/>
        </p:nvSpPr>
        <p:spPr bwMode="auto">
          <a:xfrm>
            <a:off x="5516880" y="4350543"/>
            <a:ext cx="2750820" cy="1477328"/>
          </a:xfrm>
          <a:prstGeom prst="rect">
            <a:avLst/>
          </a:prstGeom>
          <a:solidFill>
            <a:srgbClr val="FFFFFF"/>
          </a:solidFill>
          <a:ln w="28575">
            <a:solidFill>
              <a:schemeClr val="tx1"/>
            </a:solidFill>
            <a:prstDash val="dash"/>
            <a:miter lim="800000"/>
          </a:ln>
          <a:effectLst>
            <a:outerShdw dist="107763" dir="2700000" algn="ctr" rotWithShape="0">
              <a:schemeClr val="bg2">
                <a:alpha val="50000"/>
              </a:schemeClr>
            </a:outerShdw>
          </a:effectLst>
        </p:spPr>
        <p:txBody>
          <a:bodyPr wrap="square" anchor="ctr">
            <a:spAutoFit/>
          </a:bodyPr>
          <a:lstStyle/>
          <a:p>
            <a:pPr>
              <a:defRPr/>
            </a:pPr>
            <a:r>
              <a:rPr lang="zh-CN" altLang="en-US" b="1">
                <a:effectLst>
                  <a:outerShdw blurRad="38100" dist="38100" dir="2700000" algn="tl">
                    <a:srgbClr val="C0C0C0"/>
                  </a:outerShdw>
                </a:effectLst>
                <a:latin typeface="楷体_GB2312" pitchFamily="49" charset="-122"/>
                <a:ea typeface="楷体_GB2312" pitchFamily="49" charset="-122"/>
              </a:rPr>
              <a:t>运行结果</a:t>
            </a:r>
            <a:r>
              <a:rPr lang="zh-CN" altLang="en-US">
                <a:effectLst>
                  <a:outerShdw blurRad="38100" dist="38100" dir="2700000" algn="tl">
                    <a:srgbClr val="C0C0C0"/>
                  </a:outerShdw>
                </a:effectLst>
                <a:latin typeface="Times New Roman" panose="02020603050405020304" pitchFamily="18" charset="0"/>
              </a:rPr>
              <a:t>：      </a:t>
            </a:r>
          </a:p>
          <a:p>
            <a:pPr algn="just">
              <a:defRPr/>
            </a:pPr>
            <a:r>
              <a:rPr lang="en-US" altLang="zh-CN" b="1">
                <a:latin typeface="Times New Roman" panose="02020603050405020304" pitchFamily="18" charset="0"/>
              </a:rPr>
              <a:t>(int, int)    17</a:t>
            </a:r>
            <a:endParaRPr lang="en-US" altLang="zh-CN" b="1">
              <a:latin typeface="Times New Roman" panose="02020603050405020304" pitchFamily="18" charset="0"/>
              <a:cs typeface="Times New Roman" panose="02020603050405020304" pitchFamily="18" charset="0"/>
            </a:endParaRPr>
          </a:p>
          <a:p>
            <a:pPr algn="just">
              <a:defRPr/>
            </a:pPr>
            <a:r>
              <a:rPr lang="en-US" altLang="zh-CN" b="1">
                <a:latin typeface="Times New Roman" panose="02020603050405020304" pitchFamily="18" charset="0"/>
              </a:rPr>
              <a:t>(double,double)   17</a:t>
            </a:r>
            <a:endParaRPr lang="en-US" altLang="zh-CN" b="1">
              <a:latin typeface="Times New Roman" panose="02020603050405020304" pitchFamily="18" charset="0"/>
              <a:cs typeface="Times New Roman" panose="02020603050405020304" pitchFamily="18" charset="0"/>
            </a:endParaRPr>
          </a:p>
          <a:p>
            <a:pPr algn="just">
              <a:defRPr/>
            </a:pPr>
            <a:r>
              <a:rPr lang="en-US" altLang="zh-CN" b="1">
                <a:latin typeface="Times New Roman" panose="02020603050405020304" pitchFamily="18" charset="0"/>
              </a:rPr>
              <a:t>(int, double)     17</a:t>
            </a:r>
            <a:endParaRPr lang="en-US" altLang="zh-CN" b="1">
              <a:latin typeface="Times New Roman" panose="02020603050405020304" pitchFamily="18" charset="0"/>
              <a:cs typeface="Times New Roman" panose="02020603050405020304" pitchFamily="18" charset="0"/>
            </a:endParaRPr>
          </a:p>
          <a:p>
            <a:pPr>
              <a:defRPr/>
            </a:pPr>
            <a:r>
              <a:rPr lang="en-US" altLang="zh-CN" b="1">
                <a:latin typeface="Times New Roman" panose="02020603050405020304" pitchFamily="18" charset="0"/>
              </a:rPr>
              <a:t>(double, int)     17</a:t>
            </a:r>
            <a:r>
              <a:rPr lang="en-US" altLang="zh-CN" b="1">
                <a:latin typeface="Times New Roman" panose="02020603050405020304" pitchFamily="18" charset="0"/>
                <a:cs typeface="Times New Roman" panose="02020603050405020304" pitchFamily="18" charset="0"/>
              </a:rPr>
              <a:t> </a:t>
            </a:r>
          </a:p>
        </p:txBody>
      </p:sp>
      <p:sp>
        <p:nvSpPr>
          <p:cNvPr id="6" name="AutoShape 14">
            <a:extLst>
              <a:ext uri="{FF2B5EF4-FFF2-40B4-BE49-F238E27FC236}">
                <a16:creationId xmlns:a16="http://schemas.microsoft.com/office/drawing/2014/main" id="{BAF51EFC-B6F5-A21E-AB19-DA886F0F764F}"/>
              </a:ext>
            </a:extLst>
          </p:cNvPr>
          <p:cNvSpPr>
            <a:spLocks noChangeArrowheads="1"/>
          </p:cNvSpPr>
          <p:nvPr/>
        </p:nvSpPr>
        <p:spPr bwMode="auto">
          <a:xfrm>
            <a:off x="5656263" y="3305968"/>
            <a:ext cx="1981200" cy="433388"/>
          </a:xfrm>
          <a:prstGeom prst="wedgeRoundRectCallout">
            <a:avLst>
              <a:gd name="adj1" fmla="val -126282"/>
              <a:gd name="adj2" fmla="val 107509"/>
              <a:gd name="adj3" fmla="val 16667"/>
            </a:avLst>
          </a:prstGeom>
          <a:solidFill>
            <a:srgbClr val="F5F9FD"/>
          </a:solidFill>
          <a:ln w="19050">
            <a:solidFill>
              <a:schemeClr val="accent1"/>
            </a:solidFill>
            <a:miter lim="800000"/>
            <a:headEnd/>
            <a:tailEnd/>
          </a:ln>
          <a:effectLst>
            <a:outerShdw dist="107763" dir="2700000" algn="ctr" rotWithShape="0">
              <a:schemeClr val="bg2">
                <a:alpha val="50000"/>
              </a:schemeClr>
            </a:outerShdw>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800" b="1">
                <a:solidFill>
                  <a:schemeClr val="accent1"/>
                </a:solidFill>
                <a:latin typeface="楷体_GB2312" pitchFamily="49" charset="-122"/>
                <a:ea typeface="楷体_GB2312" pitchFamily="49" charset="-122"/>
              </a:rPr>
              <a:t>重载函数的调用</a:t>
            </a:r>
          </a:p>
        </p:txBody>
      </p:sp>
    </p:spTree>
    <p:extLst>
      <p:ext uri="{BB962C8B-B14F-4D97-AF65-F5344CB8AC3E}">
        <p14:creationId xmlns:p14="http://schemas.microsoft.com/office/powerpoint/2010/main" val="208291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232EC-9766-29DC-ADD1-770E4FF2E658}"/>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EE0339FC-8004-40BC-0268-AB08342CEE99}"/>
              </a:ext>
            </a:extLst>
          </p:cNvPr>
          <p:cNvSpPr>
            <a:spLocks noGrp="1" noChangeArrowheads="1"/>
          </p:cNvSpPr>
          <p:nvPr>
            <p:ph type="title"/>
          </p:nvPr>
        </p:nvSpPr>
        <p:spPr>
          <a:xfrm>
            <a:off x="457059" y="0"/>
            <a:ext cx="6058042" cy="838200"/>
          </a:xfrm>
        </p:spPr>
        <p:txBody>
          <a:bodyPr>
            <a:normAutofit/>
          </a:bodyPr>
          <a:lstStyle/>
          <a:p>
            <a:pPr algn="ctr" eaLnBrk="1" hangingPunct="1"/>
            <a:r>
              <a:rPr lang="zh-CN" altLang="en-US" sz="3200" b="1" dirty="0">
                <a:latin typeface="+mn-lt"/>
                <a:ea typeface="Microsoft YaHei UI"/>
                <a:cs typeface="+mn-cs"/>
              </a:rPr>
              <a:t>函数重载</a:t>
            </a:r>
            <a:r>
              <a:rPr lang="en-US" altLang="zh-CN" sz="3200" b="1" dirty="0">
                <a:latin typeface="+mn-lt"/>
                <a:ea typeface="Microsoft YaHei UI"/>
                <a:cs typeface="+mn-cs"/>
              </a:rPr>
              <a:t>| </a:t>
            </a:r>
            <a:r>
              <a:rPr lang="zh-CN" altLang="en-US" sz="2400" b="1" dirty="0">
                <a:solidFill>
                  <a:schemeClr val="bg2">
                    <a:lumMod val="50000"/>
                  </a:schemeClr>
                </a:solidFill>
                <a:latin typeface="+mn-lt"/>
                <a:ea typeface="Microsoft YaHei UI"/>
                <a:cs typeface="+mn-cs"/>
              </a:rPr>
              <a:t>同一个函数名，不同参数</a:t>
            </a:r>
            <a:endParaRPr lang="zh-CN" altLang="en-US" sz="3200" b="1" dirty="0">
              <a:solidFill>
                <a:schemeClr val="bg2">
                  <a:lumMod val="50000"/>
                </a:schemeClr>
              </a:solidFill>
              <a:latin typeface="+mn-lt"/>
              <a:ea typeface="Microsoft YaHei UI"/>
              <a:cs typeface="+mn-cs"/>
            </a:endParaRPr>
          </a:p>
        </p:txBody>
      </p:sp>
      <p:sp>
        <p:nvSpPr>
          <p:cNvPr id="7" name="Text Box 4">
            <a:extLst>
              <a:ext uri="{FF2B5EF4-FFF2-40B4-BE49-F238E27FC236}">
                <a16:creationId xmlns:a16="http://schemas.microsoft.com/office/drawing/2014/main" id="{04715FBA-85E4-95F6-FF3A-A6649A56AFE6}"/>
              </a:ext>
            </a:extLst>
          </p:cNvPr>
          <p:cNvSpPr txBox="1">
            <a:spLocks noChangeArrowheads="1"/>
          </p:cNvSpPr>
          <p:nvPr/>
        </p:nvSpPr>
        <p:spPr bwMode="auto">
          <a:xfrm>
            <a:off x="1150620" y="1920240"/>
            <a:ext cx="7848600" cy="1143000"/>
          </a:xfrm>
          <a:prstGeom prst="rect">
            <a:avLst/>
          </a:prstGeom>
          <a:solidFill>
            <a:srgbClr val="FFFFFF"/>
          </a:solidFill>
          <a:ln w="25400">
            <a:solidFill>
              <a:srgbClr val="333333"/>
            </a:solidFill>
            <a:prstDash val="dash"/>
            <a:miter lim="800000"/>
            <a:headEnd/>
            <a:tailEnd/>
          </a:ln>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spcBef>
                <a:spcPct val="0"/>
              </a:spcBef>
              <a:buClrTx/>
              <a:buSzTx/>
              <a:buFontTx/>
              <a:buNone/>
            </a:pPr>
            <a:r>
              <a:rPr lang="en-US" altLang="zh-CN" sz="1600"/>
              <a:t>// C++</a:t>
            </a:r>
            <a:r>
              <a:rPr lang="zh-CN" altLang="en-US" sz="1600"/>
              <a:t>无法区分这两个函数。因为在没有确定函数调用是对哪一个重载的函数之前，</a:t>
            </a:r>
            <a:br>
              <a:rPr lang="zh-CN" altLang="en-US" sz="1600"/>
            </a:br>
            <a:r>
              <a:rPr lang="en-US" altLang="zh-CN" sz="1600"/>
              <a:t>//</a:t>
            </a:r>
            <a:r>
              <a:rPr lang="zh-CN" altLang="en-US" sz="1600"/>
              <a:t>返回类型是不知道的。 </a:t>
            </a:r>
          </a:p>
          <a:p>
            <a:pPr algn="just">
              <a:spcBef>
                <a:spcPct val="0"/>
              </a:spcBef>
              <a:buClrTx/>
              <a:buSzTx/>
              <a:buFontTx/>
              <a:buNone/>
            </a:pPr>
            <a:r>
              <a:rPr lang="zh-CN" altLang="en-US" sz="1600"/>
              <a:t> </a:t>
            </a:r>
            <a:r>
              <a:rPr lang="en-US" altLang="zh-CN" sz="1600"/>
              <a:t>int add(int i1,int i2);</a:t>
            </a:r>
          </a:p>
          <a:p>
            <a:pPr algn="just">
              <a:spcBef>
                <a:spcPct val="0"/>
              </a:spcBef>
              <a:buClrTx/>
              <a:buSzTx/>
              <a:buFontTx/>
              <a:buNone/>
            </a:pPr>
            <a:r>
              <a:rPr lang="en-US" altLang="zh-CN" sz="1600"/>
              <a:t> float add(int f1,int f2);</a:t>
            </a:r>
          </a:p>
        </p:txBody>
      </p:sp>
      <p:sp>
        <p:nvSpPr>
          <p:cNvPr id="8" name="Rectangle 5">
            <a:extLst>
              <a:ext uri="{FF2B5EF4-FFF2-40B4-BE49-F238E27FC236}">
                <a16:creationId xmlns:a16="http://schemas.microsoft.com/office/drawing/2014/main" id="{6B3A2845-A526-901F-96B4-4ED18495FE65}"/>
              </a:ext>
            </a:extLst>
          </p:cNvPr>
          <p:cNvSpPr>
            <a:spLocks noChangeArrowheads="1"/>
          </p:cNvSpPr>
          <p:nvPr/>
        </p:nvSpPr>
        <p:spPr bwMode="auto">
          <a:xfrm>
            <a:off x="922020" y="92964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 typeface="Wingdings" panose="05000000000000000000" pitchFamily="2" charset="2"/>
              <a:buChar char="F"/>
            </a:pPr>
            <a:r>
              <a:rPr lang="zh-CN" altLang="en-US" sz="2000" b="1" dirty="0">
                <a:solidFill>
                  <a:srgbClr val="FF0000"/>
                </a:solidFill>
                <a:latin typeface="楷体_GB2312" pitchFamily="49" charset="-122"/>
                <a:ea typeface="楷体_GB2312" pitchFamily="49" charset="-122"/>
              </a:rPr>
              <a:t>注意</a:t>
            </a:r>
            <a:r>
              <a:rPr lang="en-US" altLang="zh-CN" sz="2000" b="1" dirty="0">
                <a:solidFill>
                  <a:srgbClr val="FF0000"/>
                </a:solidFill>
                <a:latin typeface="楷体_GB2312" pitchFamily="49" charset="-122"/>
                <a:ea typeface="楷体_GB2312" pitchFamily="49" charset="-122"/>
              </a:rPr>
              <a:t>:</a:t>
            </a:r>
          </a:p>
          <a:p>
            <a:pPr algn="just">
              <a:buFont typeface="Wingdings" panose="05000000000000000000" pitchFamily="2" charset="2"/>
              <a:buNone/>
            </a:pPr>
            <a:r>
              <a:rPr lang="en-US" altLang="zh-CN" sz="1600" b="1" dirty="0">
                <a:solidFill>
                  <a:srgbClr val="FF0000"/>
                </a:solidFill>
              </a:rPr>
              <a:t>(1)</a:t>
            </a:r>
            <a:r>
              <a:rPr lang="en-US" altLang="zh-CN" sz="1600" dirty="0"/>
              <a:t> </a:t>
            </a:r>
            <a:r>
              <a:rPr lang="zh-CN" altLang="en-US" sz="1600" dirty="0"/>
              <a:t>各个重载函数的返回类型可以相同，也可以不同。但如果函数名相同、形参表也相同，仅仅是返回类型不同，则是</a:t>
            </a:r>
            <a:r>
              <a:rPr lang="zh-CN" altLang="en-US" sz="1600" b="1" dirty="0">
                <a:solidFill>
                  <a:srgbClr val="FF0000"/>
                </a:solidFill>
              </a:rPr>
              <a:t>非法</a:t>
            </a:r>
            <a:r>
              <a:rPr lang="zh-CN" altLang="en-US" sz="1600" dirty="0"/>
              <a:t>的。在编译时会认为是语法错误。 </a:t>
            </a:r>
          </a:p>
        </p:txBody>
      </p:sp>
      <p:sp>
        <p:nvSpPr>
          <p:cNvPr id="9" name="Text Box 7">
            <a:extLst>
              <a:ext uri="{FF2B5EF4-FFF2-40B4-BE49-F238E27FC236}">
                <a16:creationId xmlns:a16="http://schemas.microsoft.com/office/drawing/2014/main" id="{52092FE7-EDC9-8275-9C87-1435BB2B733D}"/>
              </a:ext>
            </a:extLst>
          </p:cNvPr>
          <p:cNvSpPr txBox="1">
            <a:spLocks noChangeArrowheads="1"/>
          </p:cNvSpPr>
          <p:nvPr/>
        </p:nvSpPr>
        <p:spPr bwMode="auto">
          <a:xfrm>
            <a:off x="1150620" y="4206240"/>
            <a:ext cx="7848600" cy="1600200"/>
          </a:xfrm>
          <a:prstGeom prst="rect">
            <a:avLst/>
          </a:prstGeom>
          <a:solidFill>
            <a:srgbClr val="FFFFFF"/>
          </a:solidFill>
          <a:ln w="25400">
            <a:solidFill>
              <a:srgbClr val="333333"/>
            </a:solidFill>
            <a:prstDash val="dash"/>
            <a:miter lim="800000"/>
            <a:headEnd/>
            <a:tailEnd/>
          </a:ln>
          <a:effectLst/>
        </p:spPr>
        <p:txBody>
          <a:bodyPr/>
          <a:lstStyle>
            <a:defPPr>
              <a:defRPr lang="zh-CN"/>
            </a:defPPr>
            <a:lvl1pPr algn="just">
              <a:spcBef>
                <a:spcPct val="0"/>
              </a:spcBef>
              <a:buClrTx/>
              <a:buSzTx/>
              <a:buFontTx/>
              <a:buNone/>
              <a:defRPr sz="1600">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9pPr>
          </a:lstStyle>
          <a:p>
            <a:r>
              <a:rPr lang="en-US" altLang="zh-CN" dirty="0"/>
              <a:t>//</a:t>
            </a:r>
            <a:r>
              <a:rPr lang="zh-CN" altLang="en-US" dirty="0"/>
              <a:t>将</a:t>
            </a:r>
            <a:r>
              <a:rPr lang="en-US" altLang="zh-CN" dirty="0"/>
              <a:t>char</a:t>
            </a:r>
            <a:r>
              <a:rPr lang="zh-CN" altLang="en-US" dirty="0"/>
              <a:t>型转换成</a:t>
            </a:r>
            <a:r>
              <a:rPr lang="en-US" altLang="zh-CN" dirty="0"/>
              <a:t>int</a:t>
            </a:r>
            <a:r>
              <a:rPr lang="zh-CN" altLang="en-US" dirty="0"/>
              <a:t>型，然后与</a:t>
            </a:r>
            <a:r>
              <a:rPr lang="en-US" altLang="zh-CN" dirty="0"/>
              <a:t>add(</a:t>
            </a:r>
            <a:r>
              <a:rPr lang="en-US" altLang="zh-CN" dirty="0" err="1"/>
              <a:t>int,int</a:t>
            </a:r>
            <a:r>
              <a:rPr lang="en-US" altLang="zh-CN" dirty="0"/>
              <a:t>)</a:t>
            </a:r>
            <a:r>
              <a:rPr lang="zh-CN" altLang="en-US" dirty="0"/>
              <a:t>绑定。 </a:t>
            </a:r>
          </a:p>
          <a:p>
            <a:r>
              <a:rPr lang="zh-CN" altLang="en-US" dirty="0"/>
              <a:t>  </a:t>
            </a:r>
            <a:r>
              <a:rPr lang="en-US" altLang="zh-CN" dirty="0"/>
              <a:t>add('A','A'+'0');</a:t>
            </a:r>
          </a:p>
          <a:p>
            <a:r>
              <a:rPr lang="en-US" altLang="zh-CN" dirty="0"/>
              <a:t>//</a:t>
            </a:r>
            <a:r>
              <a:rPr lang="zh-CN" altLang="en-US" dirty="0"/>
              <a:t>函数实参向</a:t>
            </a:r>
            <a:r>
              <a:rPr lang="en-US" altLang="zh-CN" dirty="0"/>
              <a:t>(</a:t>
            </a:r>
            <a:r>
              <a:rPr lang="en-US" altLang="zh-CN" dirty="0" err="1"/>
              <a:t>double,double</a:t>
            </a:r>
            <a:r>
              <a:rPr lang="en-US" altLang="zh-CN" dirty="0"/>
              <a:t>)</a:t>
            </a:r>
            <a:r>
              <a:rPr lang="zh-CN" altLang="en-US" dirty="0"/>
              <a:t>转换，然后与</a:t>
            </a:r>
            <a:r>
              <a:rPr lang="en-US" altLang="zh-CN" dirty="0"/>
              <a:t>add(</a:t>
            </a:r>
            <a:r>
              <a:rPr lang="en-US" altLang="zh-CN" dirty="0" err="1"/>
              <a:t>double,double</a:t>
            </a:r>
            <a:r>
              <a:rPr lang="en-US" altLang="zh-CN" dirty="0"/>
              <a:t>)</a:t>
            </a:r>
            <a:r>
              <a:rPr lang="zh-CN" altLang="en-US" dirty="0"/>
              <a:t>绑定。 </a:t>
            </a:r>
          </a:p>
          <a:p>
            <a:r>
              <a:rPr lang="zh-CN" altLang="en-US" dirty="0"/>
              <a:t>  </a:t>
            </a:r>
            <a:r>
              <a:rPr lang="en-US" altLang="zh-CN" dirty="0"/>
              <a:t>add(float(8),float(9));</a:t>
            </a:r>
          </a:p>
          <a:p>
            <a:r>
              <a:rPr lang="en-US" altLang="zh-CN" dirty="0"/>
              <a:t>//</a:t>
            </a:r>
            <a:r>
              <a:rPr lang="zh-CN" altLang="en-US" dirty="0"/>
              <a:t>实参类型为</a:t>
            </a:r>
            <a:r>
              <a:rPr lang="en-US" altLang="zh-CN" dirty="0"/>
              <a:t>(long double, int),</a:t>
            </a:r>
            <a:r>
              <a:rPr lang="zh-CN" altLang="en-US" dirty="0"/>
              <a:t>向低类型转化。 </a:t>
            </a:r>
          </a:p>
          <a:p>
            <a:r>
              <a:rPr lang="zh-CN" altLang="en-US" dirty="0"/>
              <a:t>  </a:t>
            </a:r>
            <a:r>
              <a:rPr lang="en-US" altLang="zh-CN" dirty="0"/>
              <a:t>add(long double(8),9);</a:t>
            </a:r>
          </a:p>
        </p:txBody>
      </p:sp>
      <p:sp>
        <p:nvSpPr>
          <p:cNvPr id="10" name="Rectangle 8">
            <a:extLst>
              <a:ext uri="{FF2B5EF4-FFF2-40B4-BE49-F238E27FC236}">
                <a16:creationId xmlns:a16="http://schemas.microsoft.com/office/drawing/2014/main" id="{BE35ED7D-3ABB-8302-FBEE-802A24C00352}"/>
              </a:ext>
            </a:extLst>
          </p:cNvPr>
          <p:cNvSpPr>
            <a:spLocks noChangeArrowheads="1"/>
          </p:cNvSpPr>
          <p:nvPr/>
        </p:nvSpPr>
        <p:spPr bwMode="auto">
          <a:xfrm>
            <a:off x="845820" y="3291840"/>
            <a:ext cx="8305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buFont typeface="Wingdings" panose="05000000000000000000" pitchFamily="2" charset="2"/>
              <a:buNone/>
            </a:pPr>
            <a:r>
              <a:rPr lang="en-US" altLang="zh-CN" sz="2000"/>
              <a:t> </a:t>
            </a:r>
            <a:r>
              <a:rPr lang="en-US" altLang="zh-CN" sz="1600" b="1">
                <a:solidFill>
                  <a:srgbClr val="FF0000"/>
                </a:solidFill>
              </a:rPr>
              <a:t>(2)</a:t>
            </a:r>
            <a:r>
              <a:rPr lang="en-US" altLang="zh-CN" sz="1600"/>
              <a:t> </a:t>
            </a:r>
            <a:r>
              <a:rPr lang="zh-CN" altLang="en-US" sz="1600"/>
              <a:t>确定对重载函数的哪个函数进行调用的过程称为</a:t>
            </a:r>
            <a:r>
              <a:rPr lang="zh-CN" altLang="en-US" sz="1600" b="1">
                <a:solidFill>
                  <a:srgbClr val="FF0000"/>
                </a:solidFill>
              </a:rPr>
              <a:t>绑定</a:t>
            </a:r>
            <a:r>
              <a:rPr lang="en-US" altLang="zh-CN" sz="1600" b="1">
                <a:solidFill>
                  <a:srgbClr val="FF0000"/>
                </a:solidFill>
              </a:rPr>
              <a:t>(binding)</a:t>
            </a:r>
            <a:r>
              <a:rPr lang="en-US" altLang="zh-CN" sz="1600"/>
              <a:t>, </a:t>
            </a:r>
            <a:r>
              <a:rPr lang="zh-CN" altLang="en-US" sz="1600"/>
              <a:t>绑定的优先次序为精确匹配、对实参的类型向高类型转换后的匹配、实参类型向低类型及相容类型转换后的匹配。</a:t>
            </a:r>
          </a:p>
        </p:txBody>
      </p:sp>
    </p:spTree>
    <p:extLst>
      <p:ext uri="{BB962C8B-B14F-4D97-AF65-F5344CB8AC3E}">
        <p14:creationId xmlns:p14="http://schemas.microsoft.com/office/powerpoint/2010/main" val="12587612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4864E-FDCE-B494-7FC9-6A7779EA21B8}"/>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EB83E878-ADA7-EE93-AA61-D84D5A61DAE2}"/>
              </a:ext>
            </a:extLst>
          </p:cNvPr>
          <p:cNvSpPr>
            <a:spLocks noGrp="1" noChangeArrowheads="1"/>
          </p:cNvSpPr>
          <p:nvPr>
            <p:ph type="title"/>
          </p:nvPr>
        </p:nvSpPr>
        <p:spPr>
          <a:xfrm>
            <a:off x="457059" y="0"/>
            <a:ext cx="6058042" cy="838200"/>
          </a:xfrm>
        </p:spPr>
        <p:txBody>
          <a:bodyPr>
            <a:normAutofit/>
          </a:bodyPr>
          <a:lstStyle/>
          <a:p>
            <a:pPr algn="ctr" eaLnBrk="1" hangingPunct="1"/>
            <a:r>
              <a:rPr lang="zh-CN" altLang="en-US" sz="3200" b="1" dirty="0">
                <a:latin typeface="+mn-lt"/>
                <a:ea typeface="Microsoft YaHei UI"/>
                <a:cs typeface="+mn-cs"/>
              </a:rPr>
              <a:t>函数重载</a:t>
            </a:r>
            <a:r>
              <a:rPr lang="en-US" altLang="zh-CN" sz="3200" b="1" dirty="0">
                <a:latin typeface="+mn-lt"/>
                <a:ea typeface="Microsoft YaHei UI"/>
                <a:cs typeface="+mn-cs"/>
              </a:rPr>
              <a:t>| </a:t>
            </a:r>
            <a:r>
              <a:rPr lang="zh-CN" altLang="en-US" sz="2400" b="1" dirty="0">
                <a:solidFill>
                  <a:schemeClr val="bg2">
                    <a:lumMod val="50000"/>
                  </a:schemeClr>
                </a:solidFill>
                <a:latin typeface="+mn-lt"/>
                <a:ea typeface="Microsoft YaHei UI"/>
                <a:cs typeface="+mn-cs"/>
              </a:rPr>
              <a:t>同一个函数名，不同参数</a:t>
            </a:r>
            <a:endParaRPr lang="zh-CN" altLang="en-US" sz="3200" b="1" dirty="0">
              <a:solidFill>
                <a:schemeClr val="bg2">
                  <a:lumMod val="50000"/>
                </a:schemeClr>
              </a:solidFill>
              <a:latin typeface="+mn-lt"/>
              <a:ea typeface="Microsoft YaHei UI"/>
              <a:cs typeface="+mn-cs"/>
            </a:endParaRPr>
          </a:p>
        </p:txBody>
      </p:sp>
      <p:sp>
        <p:nvSpPr>
          <p:cNvPr id="2" name="Text Box 4">
            <a:extLst>
              <a:ext uri="{FF2B5EF4-FFF2-40B4-BE49-F238E27FC236}">
                <a16:creationId xmlns:a16="http://schemas.microsoft.com/office/drawing/2014/main" id="{6F51FADA-211F-7033-1C2F-0BF115875025}"/>
              </a:ext>
            </a:extLst>
          </p:cNvPr>
          <p:cNvSpPr txBox="1">
            <a:spLocks noChangeArrowheads="1"/>
          </p:cNvSpPr>
          <p:nvPr/>
        </p:nvSpPr>
        <p:spPr bwMode="auto">
          <a:xfrm>
            <a:off x="1028700" y="1943100"/>
            <a:ext cx="8001000" cy="2133600"/>
          </a:xfrm>
          <a:prstGeom prst="rect">
            <a:avLst/>
          </a:prstGeom>
          <a:solidFill>
            <a:srgbClr val="FFFFFF"/>
          </a:solidFill>
          <a:ln w="25400">
            <a:solidFill>
              <a:srgbClr val="333333"/>
            </a:solidFill>
            <a:prstDash val="dash"/>
            <a:miter lim="800000"/>
            <a:headEnd/>
            <a:tailEnd/>
          </a:ln>
          <a:effec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Tx/>
              <a:buNone/>
            </a:pPr>
            <a:r>
              <a:rPr lang="zh-CN" altLang="en-US" sz="1800" b="1">
                <a:solidFill>
                  <a:srgbClr val="FF0000"/>
                </a:solidFill>
              </a:rPr>
              <a:t>消除这种二义性的办法</a:t>
            </a:r>
            <a:r>
              <a:rPr lang="zh-CN" altLang="en-US" sz="1800"/>
              <a:t>有：</a:t>
            </a:r>
          </a:p>
          <a:p>
            <a:pPr algn="just">
              <a:spcBef>
                <a:spcPct val="0"/>
              </a:spcBef>
              <a:buClrTx/>
              <a:buSzTx/>
              <a:buFontTx/>
              <a:buNone/>
            </a:pPr>
            <a:r>
              <a:rPr lang="zh-CN" altLang="en-US" sz="1800"/>
              <a:t>  ① 添加重载函数定义，使调用获得精确匹配。如：增加定义</a:t>
            </a:r>
            <a:r>
              <a:rPr lang="en-US" altLang="zh-CN" sz="1800"/>
              <a:t>add(long double,int)</a:t>
            </a:r>
          </a:p>
          <a:p>
            <a:pPr algn="just">
              <a:spcBef>
                <a:spcPct val="0"/>
              </a:spcBef>
              <a:buClrTx/>
              <a:buSzTx/>
              <a:buFontTx/>
              <a:buNone/>
            </a:pPr>
            <a:r>
              <a:rPr lang="en-US" altLang="zh-CN" sz="1800"/>
              <a:t>  ② </a:t>
            </a:r>
            <a:r>
              <a:rPr lang="zh-CN" altLang="en-US" sz="1800"/>
              <a:t>将函数的实参进行强制类型的转换，使调用获得精确匹配。</a:t>
            </a:r>
          </a:p>
          <a:p>
            <a:pPr>
              <a:spcBef>
                <a:spcPct val="0"/>
              </a:spcBef>
              <a:buClrTx/>
              <a:buSzTx/>
              <a:buFontTx/>
              <a:buNone/>
            </a:pPr>
            <a:r>
              <a:rPr lang="zh-CN" altLang="en-US" sz="1800"/>
              <a:t>例如：</a:t>
            </a:r>
            <a:br>
              <a:rPr lang="zh-CN" altLang="en-US" sz="1800"/>
            </a:br>
            <a:r>
              <a:rPr lang="zh-CN" altLang="en-US" sz="1800"/>
              <a:t>    调用形式可改为</a:t>
            </a:r>
            <a:r>
              <a:rPr lang="en-US" altLang="zh-CN" sz="1800"/>
              <a:t>add(double(long double(8)),9)</a:t>
            </a:r>
            <a:r>
              <a:rPr lang="zh-CN" altLang="en-US" sz="1800"/>
              <a:t>，但改为</a:t>
            </a:r>
            <a:r>
              <a:rPr lang="en-US" altLang="zh-CN" sz="1800"/>
              <a:t>add(long double(8),long double(9))</a:t>
            </a:r>
            <a:r>
              <a:rPr lang="zh-CN" altLang="en-US" sz="1800"/>
              <a:t>同样出现绑定二义性。</a:t>
            </a:r>
          </a:p>
        </p:txBody>
      </p:sp>
      <p:sp>
        <p:nvSpPr>
          <p:cNvPr id="3" name="Rectangle 5">
            <a:extLst>
              <a:ext uri="{FF2B5EF4-FFF2-40B4-BE49-F238E27FC236}">
                <a16:creationId xmlns:a16="http://schemas.microsoft.com/office/drawing/2014/main" id="{A3DAB632-36A6-9227-6D54-9878C53BBA63}"/>
              </a:ext>
            </a:extLst>
          </p:cNvPr>
          <p:cNvSpPr>
            <a:spLocks noChangeArrowheads="1"/>
          </p:cNvSpPr>
          <p:nvPr/>
        </p:nvSpPr>
        <p:spPr bwMode="auto">
          <a:xfrm>
            <a:off x="800100" y="9525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None/>
            </a:pPr>
            <a:r>
              <a:rPr lang="zh-CN" altLang="en-US" sz="1800" b="1" dirty="0">
                <a:solidFill>
                  <a:srgbClr val="FF0000"/>
                </a:solidFill>
              </a:rPr>
              <a:t>绑定（匹配）二义性</a:t>
            </a:r>
            <a:r>
              <a:rPr lang="zh-CN" altLang="en-US" sz="1800" b="1" dirty="0"/>
              <a:t> </a:t>
            </a:r>
            <a:br>
              <a:rPr lang="zh-CN" altLang="en-US" sz="1800" b="1" dirty="0"/>
            </a:br>
            <a:r>
              <a:rPr lang="zh-CN" altLang="en-US" sz="1800" dirty="0"/>
              <a:t>两个重载函数，编译器不知道进行哪种类型的转换，</a:t>
            </a:r>
            <a:r>
              <a:rPr lang="zh-CN" altLang="en-US" sz="1800" b="1" dirty="0">
                <a:solidFill>
                  <a:srgbClr val="FF0000"/>
                </a:solidFill>
              </a:rPr>
              <a:t>与哪个函数绑定</a:t>
            </a:r>
            <a:r>
              <a:rPr lang="zh-CN" altLang="en-US" sz="1800" dirty="0"/>
              <a:t>，这种现象就叫</a:t>
            </a:r>
            <a:r>
              <a:rPr lang="zh-CN" altLang="en-US" sz="1800" b="1" dirty="0">
                <a:solidFill>
                  <a:srgbClr val="FF0000"/>
                </a:solidFill>
              </a:rPr>
              <a:t>绑定（匹配）二义性</a:t>
            </a:r>
            <a:r>
              <a:rPr lang="zh-CN" altLang="en-US" sz="1800" b="1" dirty="0"/>
              <a:t>。</a:t>
            </a:r>
            <a:endParaRPr lang="zh-CN" altLang="en-US" sz="2000" dirty="0"/>
          </a:p>
        </p:txBody>
      </p:sp>
      <p:sp>
        <p:nvSpPr>
          <p:cNvPr id="5" name="Rectangle 6">
            <a:extLst>
              <a:ext uri="{FF2B5EF4-FFF2-40B4-BE49-F238E27FC236}">
                <a16:creationId xmlns:a16="http://schemas.microsoft.com/office/drawing/2014/main" id="{BDDDA98F-AAA5-AD2E-F61E-0E9AF70B965A}"/>
              </a:ext>
            </a:extLst>
          </p:cNvPr>
          <p:cNvSpPr>
            <a:spLocks noChangeArrowheads="1"/>
          </p:cNvSpPr>
          <p:nvPr/>
        </p:nvSpPr>
        <p:spPr bwMode="auto">
          <a:xfrm>
            <a:off x="1104900" y="4305300"/>
            <a:ext cx="7696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a:buFont typeface="Wingdings" panose="05000000000000000000" pitchFamily="2" charset="2"/>
              <a:buNone/>
            </a:pPr>
            <a:endParaRPr lang="zh-CN" altLang="zh-CN" sz="1800"/>
          </a:p>
        </p:txBody>
      </p:sp>
      <p:sp>
        <p:nvSpPr>
          <p:cNvPr id="6" name="Rectangle 9">
            <a:extLst>
              <a:ext uri="{FF2B5EF4-FFF2-40B4-BE49-F238E27FC236}">
                <a16:creationId xmlns:a16="http://schemas.microsoft.com/office/drawing/2014/main" id="{7FC9EF9A-DD9B-362F-154D-827D6C4F39EE}"/>
              </a:ext>
            </a:extLst>
          </p:cNvPr>
          <p:cNvSpPr>
            <a:spLocks noChangeArrowheads="1"/>
          </p:cNvSpPr>
          <p:nvPr/>
        </p:nvSpPr>
        <p:spPr bwMode="auto">
          <a:xfrm>
            <a:off x="811213" y="4333875"/>
            <a:ext cx="9117647" cy="1966913"/>
          </a:xfrm>
          <a:prstGeom prst="rect">
            <a:avLst/>
          </a:prstGeom>
          <a:solidFill>
            <a:schemeClr val="bg1"/>
          </a:solidFill>
          <a:ln w="25400">
            <a:solidFill>
              <a:schemeClr val="accent1"/>
            </a:solidFill>
            <a:prstDash val="dashDot"/>
            <a:miter lim="800000"/>
            <a:headEnd/>
            <a:tailEnd/>
          </a:ln>
        </p:spPr>
        <p:txBody>
          <a:bodyPr wrap="square" anchor="ctr">
            <a:spAutoFit/>
          </a:bodyPr>
          <a:lstStyle>
            <a:lvl1pPr indent="2667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Font typeface="Wingdings" panose="05000000000000000000" pitchFamily="2" charset="2"/>
              <a:buChar char="F"/>
            </a:pPr>
            <a:r>
              <a:rPr lang="zh-CN" altLang="en-US" sz="1800" b="1" dirty="0">
                <a:solidFill>
                  <a:schemeClr val="accent1"/>
                </a:solidFill>
                <a:latin typeface="楷体_GB2312" pitchFamily="49" charset="-122"/>
                <a:ea typeface="楷体_GB2312" pitchFamily="49" charset="-122"/>
              </a:rPr>
              <a:t>注意</a:t>
            </a:r>
            <a:r>
              <a:rPr lang="en-US" altLang="zh-CN" sz="2400" b="1" dirty="0">
                <a:solidFill>
                  <a:schemeClr val="accent1"/>
                </a:solidFill>
                <a:latin typeface="楷体_GB2312" pitchFamily="49" charset="-122"/>
                <a:ea typeface="楷体_GB2312" pitchFamily="49" charset="-122"/>
              </a:rPr>
              <a:t>:</a:t>
            </a:r>
          </a:p>
          <a:p>
            <a:pPr indent="0">
              <a:spcBef>
                <a:spcPct val="0"/>
              </a:spcBef>
              <a:buClr>
                <a:srgbClr val="FF0000"/>
              </a:buClr>
              <a:buSzTx/>
              <a:buNone/>
            </a:pPr>
            <a:r>
              <a:rPr lang="zh-CN" altLang="en-US" sz="1800" b="1" dirty="0">
                <a:solidFill>
                  <a:schemeClr val="accent1"/>
                </a:solidFill>
                <a:latin typeface="楷体_GB2312" pitchFamily="49" charset="-122"/>
                <a:ea typeface="楷体_GB2312" pitchFamily="49" charset="-122"/>
              </a:rPr>
              <a:t>    重载函数与带默认形参值的函数一起使用时，有可能引起二义性。</a:t>
            </a:r>
          </a:p>
          <a:p>
            <a:pPr>
              <a:spcBef>
                <a:spcPct val="0"/>
              </a:spcBef>
              <a:buClr>
                <a:srgbClr val="FF0000"/>
              </a:buClr>
              <a:buSzTx/>
              <a:buFont typeface="Wingdings" panose="05000000000000000000" pitchFamily="2" charset="2"/>
              <a:buNone/>
            </a:pPr>
            <a:r>
              <a:rPr lang="zh-CN" altLang="en-US" sz="1800" dirty="0">
                <a:latin typeface="楷体_GB2312" pitchFamily="49" charset="-122"/>
                <a:ea typeface="楷体_GB2312" pitchFamily="49" charset="-122"/>
              </a:rPr>
              <a:t>例如：</a:t>
            </a:r>
          </a:p>
          <a:p>
            <a:pPr algn="ctr">
              <a:buFont typeface="Wingdings" panose="05000000000000000000" pitchFamily="2" charset="2"/>
              <a:buNone/>
            </a:pPr>
            <a:r>
              <a:rPr lang="en-US" altLang="zh-CN" sz="1800" dirty="0">
                <a:latin typeface="楷体_GB2312" pitchFamily="49" charset="-122"/>
                <a:ea typeface="楷体_GB2312" pitchFamily="49" charset="-122"/>
              </a:rPr>
              <a:t>void add(int x, int y, int z=0);</a:t>
            </a:r>
          </a:p>
          <a:p>
            <a:pPr algn="just">
              <a:buFont typeface="Wingdings" panose="05000000000000000000" pitchFamily="2" charset="2"/>
              <a:buNone/>
            </a:pPr>
            <a:r>
              <a:rPr lang="en-US" altLang="zh-CN" sz="1800" dirty="0">
                <a:latin typeface="楷体_GB2312" pitchFamily="49" charset="-122"/>
                <a:ea typeface="楷体_GB2312" pitchFamily="49" charset="-122"/>
              </a:rPr>
              <a:t>  </a:t>
            </a:r>
            <a:r>
              <a:rPr lang="zh-CN" altLang="en-US" sz="1800" dirty="0">
                <a:latin typeface="楷体_GB2312" pitchFamily="49" charset="-122"/>
                <a:ea typeface="楷体_GB2312" pitchFamily="49" charset="-122"/>
              </a:rPr>
              <a:t>当调用</a:t>
            </a:r>
            <a:r>
              <a:rPr lang="en-US" altLang="zh-CN" sz="1800" dirty="0">
                <a:latin typeface="楷体_GB2312" pitchFamily="49" charset="-122"/>
                <a:ea typeface="楷体_GB2312" pitchFamily="49" charset="-122"/>
              </a:rPr>
              <a:t>add(8,9)</a:t>
            </a:r>
            <a:r>
              <a:rPr lang="zh-CN" altLang="en-US" sz="1800" dirty="0">
                <a:latin typeface="楷体_GB2312" pitchFamily="49" charset="-122"/>
                <a:ea typeface="楷体_GB2312" pitchFamily="49" charset="-122"/>
              </a:rPr>
              <a:t>时，不知是和</a:t>
            </a:r>
            <a:r>
              <a:rPr lang="en-US" altLang="zh-CN" sz="1800" dirty="0">
                <a:latin typeface="楷体_GB2312" pitchFamily="49" charset="-122"/>
                <a:ea typeface="楷体_GB2312" pitchFamily="49" charset="-122"/>
              </a:rPr>
              <a:t>add(</a:t>
            </a:r>
            <a:r>
              <a:rPr lang="en-US" altLang="zh-CN" sz="1800" dirty="0" err="1">
                <a:latin typeface="楷体_GB2312" pitchFamily="49" charset="-122"/>
                <a:ea typeface="楷体_GB2312" pitchFamily="49" charset="-122"/>
              </a:rPr>
              <a:t>int,int</a:t>
            </a:r>
            <a:r>
              <a:rPr lang="en-US" altLang="zh-CN" sz="1800" dirty="0">
                <a:latin typeface="楷体_GB2312" pitchFamily="49" charset="-122"/>
                <a:ea typeface="楷体_GB2312" pitchFamily="49" charset="-122"/>
              </a:rPr>
              <a:t>)</a:t>
            </a:r>
            <a:r>
              <a:rPr lang="zh-CN" altLang="en-US" sz="1800" dirty="0">
                <a:latin typeface="楷体_GB2312" pitchFamily="49" charset="-122"/>
                <a:ea typeface="楷体_GB2312" pitchFamily="49" charset="-122"/>
              </a:rPr>
              <a:t>绑定，还是和</a:t>
            </a:r>
            <a:r>
              <a:rPr lang="en-US" altLang="zh-CN" sz="1800" dirty="0">
                <a:latin typeface="楷体_GB2312" pitchFamily="49" charset="-122"/>
                <a:ea typeface="楷体_GB2312" pitchFamily="49" charset="-122"/>
              </a:rPr>
              <a:t>add(</a:t>
            </a:r>
            <a:r>
              <a:rPr lang="en-US" altLang="zh-CN" sz="1800" dirty="0" err="1">
                <a:latin typeface="楷体_GB2312" pitchFamily="49" charset="-122"/>
                <a:ea typeface="楷体_GB2312" pitchFamily="49" charset="-122"/>
              </a:rPr>
              <a:t>int,int,int</a:t>
            </a:r>
            <a:r>
              <a:rPr lang="en-US" altLang="zh-CN" sz="1800" dirty="0">
                <a:latin typeface="楷体_GB2312" pitchFamily="49" charset="-122"/>
                <a:ea typeface="楷体_GB2312" pitchFamily="49" charset="-122"/>
              </a:rPr>
              <a:t>=0)</a:t>
            </a:r>
            <a:r>
              <a:rPr lang="zh-CN" altLang="en-US" sz="1800" dirty="0">
                <a:latin typeface="楷体_GB2312" pitchFamily="49" charset="-122"/>
                <a:ea typeface="楷体_GB2312" pitchFamily="49" charset="-122"/>
              </a:rPr>
              <a:t>绑定？消除这种二义性的办法是增加或减少实参个数。 </a:t>
            </a:r>
          </a:p>
        </p:txBody>
      </p:sp>
    </p:spTree>
    <p:extLst>
      <p:ext uri="{BB962C8B-B14F-4D97-AF65-F5344CB8AC3E}">
        <p14:creationId xmlns:p14="http://schemas.microsoft.com/office/powerpoint/2010/main" val="4151740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1FB27-1D47-D267-B3B4-EFE5CCC375D4}"/>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0080487E-7283-5E73-D0F4-7BA2D53E4FD6}"/>
              </a:ext>
            </a:extLst>
          </p:cNvPr>
          <p:cNvSpPr>
            <a:spLocks noGrp="1" noChangeArrowheads="1"/>
          </p:cNvSpPr>
          <p:nvPr>
            <p:ph type="title"/>
          </p:nvPr>
        </p:nvSpPr>
        <p:spPr>
          <a:xfrm>
            <a:off x="811213" y="-14287"/>
            <a:ext cx="6404927" cy="838200"/>
          </a:xfrm>
        </p:spPr>
        <p:txBody>
          <a:bodyPr>
            <a:normAutofit/>
          </a:bodyPr>
          <a:lstStyle/>
          <a:p>
            <a:r>
              <a:rPr lang="en-US" altLang="zh-CN" sz="3200" b="1" dirty="0">
                <a:latin typeface="+mn-lt"/>
                <a:ea typeface="Microsoft YaHei UI"/>
                <a:cs typeface="+mn-cs"/>
              </a:rPr>
              <a:t>C++ </a:t>
            </a:r>
            <a:r>
              <a:rPr lang="zh-CN" altLang="en-US" sz="3200" b="1" dirty="0">
                <a:latin typeface="+mn-lt"/>
                <a:ea typeface="Microsoft YaHei UI"/>
                <a:cs typeface="+mn-cs"/>
              </a:rPr>
              <a:t>标准库函数</a:t>
            </a:r>
            <a:r>
              <a:rPr lang="en-US" altLang="zh-CN" sz="3200" b="1" dirty="0">
                <a:latin typeface="+mn-lt"/>
                <a:ea typeface="Microsoft YaHei UI"/>
                <a:cs typeface="+mn-cs"/>
              </a:rPr>
              <a:t>|</a:t>
            </a:r>
            <a:r>
              <a:rPr lang="zh-CN" altLang="zh-CN" sz="2200" b="1" dirty="0">
                <a:solidFill>
                  <a:schemeClr val="tx1">
                    <a:lumMod val="50000"/>
                    <a:lumOff val="50000"/>
                  </a:schemeClr>
                </a:solidFill>
                <a:latin typeface="微软雅黑" panose="020B0503020204020204" pitchFamily="34" charset="-122"/>
                <a:ea typeface="微软雅黑" panose="020B0503020204020204" pitchFamily="34" charset="-122"/>
              </a:rPr>
              <a:t>（系统提供现成工具）</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p:txBody>
      </p:sp>
      <p:sp>
        <p:nvSpPr>
          <p:cNvPr id="8" name="Rectangle 5">
            <a:extLst>
              <a:ext uri="{FF2B5EF4-FFF2-40B4-BE49-F238E27FC236}">
                <a16:creationId xmlns:a16="http://schemas.microsoft.com/office/drawing/2014/main" id="{9D1428AF-31CF-9537-D8FF-08966023968C}"/>
              </a:ext>
            </a:extLst>
          </p:cNvPr>
          <p:cNvSpPr>
            <a:spLocks noChangeArrowheads="1"/>
          </p:cNvSpPr>
          <p:nvPr/>
        </p:nvSpPr>
        <p:spPr bwMode="auto">
          <a:xfrm>
            <a:off x="441960" y="967740"/>
            <a:ext cx="1098042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None/>
            </a:pPr>
            <a:r>
              <a:rPr lang="en-US" altLang="zh-CN" sz="2000" b="1" dirty="0"/>
              <a:t>     </a:t>
            </a:r>
            <a:r>
              <a:rPr lang="en-GB" altLang="zh-CN" sz="2000" dirty="0"/>
              <a:t>C</a:t>
            </a:r>
            <a:r>
              <a:rPr lang="en-US" altLang="zh-CN" sz="2000" dirty="0"/>
              <a:t>++</a:t>
            </a:r>
            <a:r>
              <a:rPr lang="zh-CN" altLang="en-US" sz="2000" dirty="0"/>
              <a:t>不仅允许我们根据自己的需要定义函数，</a:t>
            </a:r>
            <a:r>
              <a:rPr lang="en-US" altLang="zh-CN" sz="2000" dirty="0"/>
              <a:t>C++</a:t>
            </a:r>
            <a:r>
              <a:rPr lang="zh-CN" altLang="en-US" sz="2000" dirty="0"/>
              <a:t>系统为我们提供了大量的标准库函数，这些函数原型在相应的头文件中，使用时要包含相应的头文件。 </a:t>
            </a:r>
            <a:br>
              <a:rPr lang="zh-CN" altLang="en-US" sz="2000" dirty="0"/>
            </a:br>
            <a:endParaRPr lang="zh-CN" altLang="en-US" sz="2000" dirty="0"/>
          </a:p>
        </p:txBody>
      </p:sp>
      <p:graphicFrame>
        <p:nvGraphicFramePr>
          <p:cNvPr id="9" name="Group 272">
            <a:extLst>
              <a:ext uri="{FF2B5EF4-FFF2-40B4-BE49-F238E27FC236}">
                <a16:creationId xmlns:a16="http://schemas.microsoft.com/office/drawing/2014/main" id="{851F3163-5DA6-7FA3-1525-FCF310CA1209}"/>
              </a:ext>
            </a:extLst>
          </p:cNvPr>
          <p:cNvGraphicFramePr>
            <a:graphicFrameLocks noGrp="1"/>
          </p:cNvGraphicFramePr>
          <p:nvPr>
            <p:extLst>
              <p:ext uri="{D42A27DB-BD31-4B8C-83A1-F6EECF244321}">
                <p14:modId xmlns:p14="http://schemas.microsoft.com/office/powerpoint/2010/main" val="3896781955"/>
              </p:ext>
            </p:extLst>
          </p:nvPr>
        </p:nvGraphicFramePr>
        <p:xfrm>
          <a:off x="811213" y="2308860"/>
          <a:ext cx="9097010" cy="3581400"/>
        </p:xfrm>
        <a:graphic>
          <a:graphicData uri="http://schemas.openxmlformats.org/drawingml/2006/table">
            <a:tbl>
              <a:tblPr/>
              <a:tblGrid>
                <a:gridCol w="810625">
                  <a:extLst>
                    <a:ext uri="{9D8B030D-6E8A-4147-A177-3AD203B41FA5}">
                      <a16:colId xmlns:a16="http://schemas.microsoft.com/office/drawing/2014/main" val="20000"/>
                    </a:ext>
                  </a:extLst>
                </a:gridCol>
                <a:gridCol w="3332568">
                  <a:extLst>
                    <a:ext uri="{9D8B030D-6E8A-4147-A177-3AD203B41FA5}">
                      <a16:colId xmlns:a16="http://schemas.microsoft.com/office/drawing/2014/main" val="20001"/>
                    </a:ext>
                  </a:extLst>
                </a:gridCol>
                <a:gridCol w="2161666">
                  <a:extLst>
                    <a:ext uri="{9D8B030D-6E8A-4147-A177-3AD203B41FA5}">
                      <a16:colId xmlns:a16="http://schemas.microsoft.com/office/drawing/2014/main" val="20002"/>
                    </a:ext>
                  </a:extLst>
                </a:gridCol>
                <a:gridCol w="1351041">
                  <a:extLst>
                    <a:ext uri="{9D8B030D-6E8A-4147-A177-3AD203B41FA5}">
                      <a16:colId xmlns:a16="http://schemas.microsoft.com/office/drawing/2014/main" val="20003"/>
                    </a:ext>
                  </a:extLst>
                </a:gridCol>
                <a:gridCol w="1441110">
                  <a:extLst>
                    <a:ext uri="{9D8B030D-6E8A-4147-A177-3AD203B41FA5}">
                      <a16:colId xmlns:a16="http://schemas.microsoft.com/office/drawing/2014/main" val="20004"/>
                    </a:ext>
                  </a:extLst>
                </a:gridCol>
              </a:tblGrid>
              <a:tr h="165100">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类别</a:t>
                      </a:r>
                      <a:r>
                        <a:rPr kumimoji="0" lang="zh-CN" altLang="en-US" sz="16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原型</a:t>
                      </a:r>
                      <a:r>
                        <a:rPr kumimoji="0" lang="zh-CN" altLang="en-US" sz="16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功能简述</a:t>
                      </a:r>
                      <a:r>
                        <a:rPr kumimoji="0" lang="zh-CN" altLang="en-US" sz="16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C++</a:t>
                      </a:r>
                      <a:r>
                        <a:rPr kumimoji="0" lang="zh-CN" altLang="en-US"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头文件</a:t>
                      </a:r>
                      <a:endParaRPr kumimoji="0" lang="zh-CN" altLang="en-US" sz="16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C</a:t>
                      </a:r>
                      <a:r>
                        <a:rPr kumimoji="0" lang="zh-CN" altLang="en-US"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式头文件</a:t>
                      </a:r>
                      <a:endParaRPr kumimoji="0" lang="zh-CN" altLang="en-US" sz="16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231775">
                <a:tc rowSpan="5">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数学</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double sqrt(double x)</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求</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x</a:t>
                      </a: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的平方根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5">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cmath</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5">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4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math.h</a:t>
                      </a:r>
                      <a:r>
                        <a:rPr kumimoji="0" lang="en-US" altLang="zh-CN"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9750">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int abs(int i)</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long labs(long n)</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double fabs(double x)</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分别求整型数、长整型、浮点数的绝对值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2"/>
                  </a:ext>
                </a:extLst>
              </a:tr>
              <a:tr h="544513">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double pow(double x, double y)</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double exp(double x)</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x</a:t>
                      </a: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的</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y</a:t>
                      </a: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次幂</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e</a:t>
                      </a: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的</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x</a:t>
                      </a: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次幂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r h="385763">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double log(double x)</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double log10(double x)</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ln x</a:t>
                      </a:r>
                      <a:r>
                        <a:rPr kumimoji="0" lang="zh-CN" altLang="en-US"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即</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log</a:t>
                      </a:r>
                      <a:r>
                        <a:rPr kumimoji="0" lang="en-US" altLang="zh-CN" sz="1400" b="0" i="0" u="none" strike="noStrike" cap="none" normalizeH="0" baseline="-30000">
                          <a:ln>
                            <a:noFill/>
                          </a:ln>
                          <a:solidFill>
                            <a:schemeClr val="tx1"/>
                          </a:solidFill>
                          <a:effectLst/>
                          <a:latin typeface="Arial" panose="020B0604020202020204" pitchFamily="34" charset="0"/>
                          <a:ea typeface="宋体" panose="02010600030101010101" pitchFamily="2" charset="-122"/>
                        </a:rPr>
                        <a:t>e</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x</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log</a:t>
                      </a:r>
                      <a:r>
                        <a:rPr kumimoji="0" lang="en-US" altLang="zh-CN" sz="1400" b="0" i="0" u="none" strike="noStrike" cap="none" normalizeH="0" baseline="-3000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10</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x</a:t>
                      </a:r>
                      <a:r>
                        <a:rPr kumimoji="0" lang="en-US" altLang="zh-CN" sz="14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4"/>
                  </a:ext>
                </a:extLst>
              </a:tr>
              <a:tr h="538163">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double sin(double x)</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double cos(double x)</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double tan(double 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分别求</a:t>
                      </a:r>
                      <a:r>
                        <a:rPr kumimoji="0" lang="en-US" altLang="zh-CN"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x </a:t>
                      </a:r>
                      <a:r>
                        <a:rPr kumimoji="0" lang="zh-CN" altLang="en-US"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的正弦值、</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余弦值、</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正切值；</a:t>
                      </a:r>
                      <a:r>
                        <a:rPr kumimoji="0" lang="zh-CN" altLang="en-US"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x</a:t>
                      </a:r>
                      <a:r>
                        <a:rPr kumimoji="0" lang="zh-CN" altLang="en-US" sz="14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为弧度数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5"/>
                  </a:ext>
                </a:extLst>
              </a:tr>
            </a:tbl>
          </a:graphicData>
        </a:graphic>
      </p:graphicFrame>
      <p:sp>
        <p:nvSpPr>
          <p:cNvPr id="11" name="文本框 10">
            <a:extLst>
              <a:ext uri="{FF2B5EF4-FFF2-40B4-BE49-F238E27FC236}">
                <a16:creationId xmlns:a16="http://schemas.microsoft.com/office/drawing/2014/main" id="{371C7CD2-A79F-2F98-7801-E544CD0F928A}"/>
              </a:ext>
            </a:extLst>
          </p:cNvPr>
          <p:cNvSpPr txBox="1"/>
          <p:nvPr/>
        </p:nvSpPr>
        <p:spPr>
          <a:xfrm>
            <a:off x="3947160" y="1845915"/>
            <a:ext cx="6096000" cy="400110"/>
          </a:xfrm>
          <a:prstGeom prst="rect">
            <a:avLst/>
          </a:prstGeom>
          <a:noFill/>
        </p:spPr>
        <p:txBody>
          <a:bodyPr wrap="square">
            <a:spAutoFit/>
          </a:bodyPr>
          <a:lstStyle/>
          <a:p>
            <a:r>
              <a:rPr lang="zh-CN" altLang="en-US" sz="2000" b="1" dirty="0">
                <a:solidFill>
                  <a:schemeClr val="accent1"/>
                </a:solidFill>
              </a:rPr>
              <a:t> </a:t>
            </a:r>
            <a:r>
              <a:rPr lang="en-US" altLang="zh-CN" sz="2000" b="1" dirty="0">
                <a:solidFill>
                  <a:schemeClr val="accent1"/>
                </a:solidFill>
              </a:rPr>
              <a:t>C++</a:t>
            </a:r>
            <a:r>
              <a:rPr lang="zh-CN" altLang="en-US" sz="2000" b="1" dirty="0">
                <a:solidFill>
                  <a:schemeClr val="accent1"/>
                </a:solidFill>
              </a:rPr>
              <a:t>函数分类表</a:t>
            </a:r>
            <a:r>
              <a:rPr lang="zh-CN" altLang="en-US" sz="2000" dirty="0">
                <a:solidFill>
                  <a:schemeClr val="accent1"/>
                </a:solidFill>
              </a:rPr>
              <a:t> </a:t>
            </a:r>
            <a:endParaRPr lang="zh-CN" altLang="en-US" dirty="0">
              <a:solidFill>
                <a:schemeClr val="accent1"/>
              </a:solidFill>
            </a:endParaRPr>
          </a:p>
        </p:txBody>
      </p:sp>
    </p:spTree>
    <p:extLst>
      <p:ext uri="{BB962C8B-B14F-4D97-AF65-F5344CB8AC3E}">
        <p14:creationId xmlns:p14="http://schemas.microsoft.com/office/powerpoint/2010/main" val="33456987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72D1-EF27-F4AC-E03A-BE1694A0FBB8}"/>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FBA56052-6117-9ED8-7FD5-758D401B647E}"/>
              </a:ext>
            </a:extLst>
          </p:cNvPr>
          <p:cNvSpPr>
            <a:spLocks noGrp="1" noChangeArrowheads="1"/>
          </p:cNvSpPr>
          <p:nvPr>
            <p:ph type="title"/>
          </p:nvPr>
        </p:nvSpPr>
        <p:spPr>
          <a:xfrm>
            <a:off x="811213" y="-14287"/>
            <a:ext cx="6404927" cy="838200"/>
          </a:xfrm>
        </p:spPr>
        <p:txBody>
          <a:bodyPr>
            <a:normAutofit/>
          </a:bodyPr>
          <a:lstStyle/>
          <a:p>
            <a:r>
              <a:rPr lang="en-US" altLang="zh-CN" sz="3200" b="1" dirty="0">
                <a:latin typeface="+mn-lt"/>
                <a:ea typeface="Microsoft YaHei UI"/>
                <a:cs typeface="+mn-cs"/>
              </a:rPr>
              <a:t>C++ </a:t>
            </a:r>
            <a:r>
              <a:rPr lang="zh-CN" altLang="en-US" sz="3200" b="1" dirty="0">
                <a:latin typeface="+mn-lt"/>
                <a:ea typeface="Microsoft YaHei UI"/>
                <a:cs typeface="+mn-cs"/>
              </a:rPr>
              <a:t>标准库函数</a:t>
            </a:r>
            <a:r>
              <a:rPr lang="en-US" altLang="zh-CN" sz="3200" b="1" dirty="0">
                <a:latin typeface="+mn-lt"/>
                <a:ea typeface="Microsoft YaHei UI"/>
                <a:cs typeface="+mn-cs"/>
              </a:rPr>
              <a:t>|</a:t>
            </a:r>
            <a:r>
              <a:rPr lang="zh-CN" altLang="zh-CN" sz="2200" b="1" dirty="0">
                <a:solidFill>
                  <a:schemeClr val="tx1">
                    <a:lumMod val="50000"/>
                    <a:lumOff val="50000"/>
                  </a:schemeClr>
                </a:solidFill>
                <a:latin typeface="微软雅黑" panose="020B0503020204020204" pitchFamily="34" charset="-122"/>
                <a:ea typeface="微软雅黑" panose="020B0503020204020204" pitchFamily="34" charset="-122"/>
              </a:rPr>
              <a:t>（系统提供现成工具）</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p:txBody>
      </p:sp>
      <p:graphicFrame>
        <p:nvGraphicFramePr>
          <p:cNvPr id="2" name="Group 332">
            <a:extLst>
              <a:ext uri="{FF2B5EF4-FFF2-40B4-BE49-F238E27FC236}">
                <a16:creationId xmlns:a16="http://schemas.microsoft.com/office/drawing/2014/main" id="{7D71B767-17E4-1512-8F0E-7B6262386A0F}"/>
              </a:ext>
            </a:extLst>
          </p:cNvPr>
          <p:cNvGraphicFramePr>
            <a:graphicFrameLocks noGrp="1"/>
          </p:cNvGraphicFramePr>
          <p:nvPr>
            <p:extLst>
              <p:ext uri="{D42A27DB-BD31-4B8C-83A1-F6EECF244321}">
                <p14:modId xmlns:p14="http://schemas.microsoft.com/office/powerpoint/2010/main" val="1632253372"/>
              </p:ext>
            </p:extLst>
          </p:nvPr>
        </p:nvGraphicFramePr>
        <p:xfrm>
          <a:off x="960120" y="906145"/>
          <a:ext cx="9776461" cy="5472132"/>
        </p:xfrm>
        <a:graphic>
          <a:graphicData uri="http://schemas.openxmlformats.org/drawingml/2006/table">
            <a:tbl>
              <a:tblPr/>
              <a:tblGrid>
                <a:gridCol w="697813">
                  <a:extLst>
                    <a:ext uri="{9D8B030D-6E8A-4147-A177-3AD203B41FA5}">
                      <a16:colId xmlns:a16="http://schemas.microsoft.com/office/drawing/2014/main" val="20000"/>
                    </a:ext>
                  </a:extLst>
                </a:gridCol>
                <a:gridCol w="3722848">
                  <a:extLst>
                    <a:ext uri="{9D8B030D-6E8A-4147-A177-3AD203B41FA5}">
                      <a16:colId xmlns:a16="http://schemas.microsoft.com/office/drawing/2014/main" val="20001"/>
                    </a:ext>
                  </a:extLst>
                </a:gridCol>
                <a:gridCol w="2890432">
                  <a:extLst>
                    <a:ext uri="{9D8B030D-6E8A-4147-A177-3AD203B41FA5}">
                      <a16:colId xmlns:a16="http://schemas.microsoft.com/office/drawing/2014/main" val="20002"/>
                    </a:ext>
                  </a:extLst>
                </a:gridCol>
                <a:gridCol w="1190178">
                  <a:extLst>
                    <a:ext uri="{9D8B030D-6E8A-4147-A177-3AD203B41FA5}">
                      <a16:colId xmlns:a16="http://schemas.microsoft.com/office/drawing/2014/main" val="20003"/>
                    </a:ext>
                  </a:extLst>
                </a:gridCol>
                <a:gridCol w="1275190">
                  <a:extLst>
                    <a:ext uri="{9D8B030D-6E8A-4147-A177-3AD203B41FA5}">
                      <a16:colId xmlns:a16="http://schemas.microsoft.com/office/drawing/2014/main" val="20004"/>
                    </a:ext>
                  </a:extLst>
                </a:gridCol>
              </a:tblGrid>
              <a:tr h="380930">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rPr>
                        <a:t>类别</a:t>
                      </a:r>
                      <a:r>
                        <a:rPr kumimoji="0" lang="zh-CN" altLang="en-US" sz="1600" b="0" i="0" u="none" strike="noStrike" cap="none" normalizeH="0" baseline="0">
                          <a:ln>
                            <a:noFill/>
                          </a:ln>
                          <a:solidFill>
                            <a:schemeClr val="tx1"/>
                          </a:solidFill>
                          <a:effectLst/>
                          <a:latin typeface="黑体" panose="02010609060101010101" pitchFamily="49" charset="-122"/>
                          <a:ea typeface="黑体" panose="02010609060101010101" pitchFamily="49" charset="-122"/>
                        </a:rPr>
                        <a:t> </a:t>
                      </a: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rPr>
                        <a:t>原型</a:t>
                      </a:r>
                      <a:r>
                        <a:rPr kumimoji="0" lang="zh-CN" altLang="en-US" sz="1600" b="0" i="0" u="none" strike="noStrike" cap="none" normalizeH="0" baseline="0">
                          <a:ln>
                            <a:noFill/>
                          </a:ln>
                          <a:solidFill>
                            <a:schemeClr val="tx1"/>
                          </a:solidFill>
                          <a:effectLst/>
                          <a:latin typeface="黑体" panose="02010609060101010101" pitchFamily="49" charset="-122"/>
                          <a:ea typeface="黑体" panose="02010609060101010101" pitchFamily="49"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rPr>
                        <a:t>功能简述</a:t>
                      </a:r>
                      <a:r>
                        <a:rPr kumimoji="0" lang="zh-CN" altLang="en-US" sz="1600" b="0" i="0" u="none" strike="noStrike" cap="none" normalizeH="0" baseline="0">
                          <a:ln>
                            <a:noFill/>
                          </a:ln>
                          <a:solidFill>
                            <a:schemeClr val="tx1"/>
                          </a:solidFill>
                          <a:effectLst/>
                          <a:latin typeface="黑体" panose="02010609060101010101" pitchFamily="49" charset="-122"/>
                          <a:ea typeface="黑体" panose="02010609060101010101" pitchFamily="49"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a:ln>
                            <a:noFill/>
                          </a:ln>
                          <a:solidFill>
                            <a:schemeClr val="tx1"/>
                          </a:solidFill>
                          <a:effectLst/>
                          <a:latin typeface="黑体" panose="02010609060101010101" pitchFamily="49" charset="-122"/>
                          <a:ea typeface="黑体" panose="02010609060101010101" pitchFamily="49" charset="-122"/>
                        </a:rPr>
                        <a:t>C++</a:t>
                      </a:r>
                      <a:r>
                        <a:rPr kumimoji="0" lang="zh-CN" altLang="en-US" sz="1600" b="1" i="0" u="none" strike="noStrike" cap="none" normalizeH="0" baseline="0">
                          <a:ln>
                            <a:noFill/>
                          </a:ln>
                          <a:solidFill>
                            <a:schemeClr val="tx1"/>
                          </a:solidFill>
                          <a:effectLst/>
                          <a:latin typeface="黑体" panose="02010609060101010101" pitchFamily="49" charset="-122"/>
                          <a:ea typeface="黑体" panose="02010609060101010101" pitchFamily="49" charset="-122"/>
                        </a:rPr>
                        <a:t>头文件</a:t>
                      </a:r>
                      <a:endParaRPr kumimoji="0" lang="zh-CN" altLang="en-US" sz="1600" b="0"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C</a:t>
                      </a:r>
                      <a:r>
                        <a:rPr kumimoji="0" lang="zh-CN" altLang="en-US" sz="16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式头文件</a:t>
                      </a:r>
                      <a:endParaRPr kumimoji="0" lang="zh-CN" altLang="en-US" sz="16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868659">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数学</a:t>
                      </a: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double </a:t>
                      </a:r>
                      <a:r>
                        <a:rPr kumimoji="0" lang="en-US" altLang="zh-CN" sz="15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asin</a:t>
                      </a: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(double x)</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double </a:t>
                      </a:r>
                      <a:r>
                        <a:rPr kumimoji="0" lang="en-US" altLang="zh-CN" sz="15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acos</a:t>
                      </a: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(double x)</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double </a:t>
                      </a:r>
                      <a:r>
                        <a:rPr kumimoji="0" lang="en-US" altLang="zh-CN" sz="15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atan</a:t>
                      </a: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(double x)</a:t>
                      </a: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分别求</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x </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的反正弦值、</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反余弦值、</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反正切值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cmath</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math.h</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0022">
                <a:tc rowSpan="2">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rPr>
                        <a:t>字符</a:t>
                      </a: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int isalpha(int c),int isdigit(int c)</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c</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是否是字母，</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c </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是否是数字</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iostream</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ctype.h</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0022">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int tolower(int c),int toupper(int c)</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将</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c</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转换成小写、大写字母</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r h="548621">
                <a:tc rowSpan="2">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字符</a:t>
                      </a:r>
                      <a:endPar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rPr>
                        <a:t>串</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char *strcpy(char *s1, char *s2)</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char *strcpy(char *s1, char *s2)</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iostream</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string.h</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0022">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unsigned strlen(char *str)</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unsigned strlen(char *str)</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5"/>
                  </a:ext>
                </a:extLst>
              </a:tr>
              <a:tr h="594341">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内存操作</a:t>
                      </a: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void *memcpy( void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rPr>
                        <a:t>d</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void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rPr>
                        <a:t>s</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int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rPr>
                        <a:t>c</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将</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s</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指向的内存区域的</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c</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个字节拷贝到</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d</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指向的区域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iostream</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memory.h</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0022">
                <a:tc rowSpan="2">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rPr>
                        <a:t>类型</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rPr>
                        <a:t>转换</a:t>
                      </a:r>
                      <a:endParaRPr kumimoji="0" lang="zh-CN" altLang="en-US"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int atoi(char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s</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将字符串转化成整数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iostream</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dirty="0" err="1">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stdlib.h</a:t>
                      </a:r>
                      <a:r>
                        <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0022">
                <a:tc vMerge="1">
                  <a:txBody>
                    <a:bodyPr/>
                    <a:lstStyle/>
                    <a:p>
                      <a:endParaRPr lang="zh-CN"/>
                    </a:p>
                  </a:txBody>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char *itoa( int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v</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 char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s</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 int x)</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将整数</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v</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按</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x</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进制转成字符串</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s</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8"/>
                  </a:ext>
                </a:extLst>
              </a:tr>
              <a:tr h="548621">
                <a:tc rowSpan="2">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rPr>
                        <a:t>时间</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time_t time( time_t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rPr>
                        <a:t>timer</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返回</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1970/1/1</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零点到目前的秒数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ctime</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endPar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time.h</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594341">
                <a:tc vMerge="1">
                  <a:txBody>
                    <a:bodyPr/>
                    <a:lstStyle/>
                    <a:p>
                      <a:endParaRPr lang="zh-CN"/>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rand( unsigned </a:t>
                      </a:r>
                      <a:r>
                        <a:rPr kumimoji="0" lang="en-US" altLang="zh-CN" sz="1500" b="0" i="1" u="none" strike="noStrike" cap="none" normalizeH="0" baseline="0">
                          <a:ln>
                            <a:noFill/>
                          </a:ln>
                          <a:solidFill>
                            <a:schemeClr val="tx1"/>
                          </a:solidFill>
                          <a:effectLst/>
                          <a:latin typeface="Arial" panose="020B0604020202020204" pitchFamily="34" charset="0"/>
                          <a:ea typeface="宋体" panose="02010600030101010101" pitchFamily="2" charset="-122"/>
                        </a:rPr>
                        <a:t>seed</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int rand()</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设置随机数的种子</a:t>
                      </a:r>
                      <a:b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b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产生</a:t>
                      </a:r>
                      <a:r>
                        <a:rPr kumimoji="0" lang="en-US" altLang="zh-CN"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0-RAND_MAX</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的随机数</a:t>
                      </a:r>
                      <a:r>
                        <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10"/>
                  </a:ext>
                </a:extLst>
              </a:tr>
              <a:tr h="336488">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其它</a:t>
                      </a:r>
                      <a:endParaRPr kumimoji="0" lang="zh-CN" altLang="en-US" sz="15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7150" marR="57150"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exit(int)</a:t>
                      </a: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终止正在执行的程序</a:t>
                      </a:r>
                      <a:r>
                        <a:rPr kumimoji="0" lang="zh-CN" altLang="en-US" sz="1500" b="0" i="0" u="none" strike="noStrike" cap="none" normalizeH="0" baseline="0">
                          <a:ln>
                            <a:noFill/>
                          </a:ln>
                          <a:solidFill>
                            <a:schemeClr val="tx1"/>
                          </a:solidFill>
                          <a:effectLst/>
                          <a:latin typeface="宋体" panose="02010600030101010101" pitchFamily="2" charset="-122"/>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iostream</a:t>
                      </a:r>
                    </a:p>
                  </a:txBody>
                  <a:tcPr marL="57150" marR="57150"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pP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stdlib.h</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p>
                  </a:txBody>
                  <a:tcPr marL="57150" marR="57150"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grpSp>
        <p:nvGrpSpPr>
          <p:cNvPr id="3" name="组合 2">
            <a:extLst>
              <a:ext uri="{FF2B5EF4-FFF2-40B4-BE49-F238E27FC236}">
                <a16:creationId xmlns:a16="http://schemas.microsoft.com/office/drawing/2014/main" id="{B8E4C5D1-C200-BB5D-B838-D28A1130E77E}"/>
              </a:ext>
            </a:extLst>
          </p:cNvPr>
          <p:cNvGrpSpPr/>
          <p:nvPr/>
        </p:nvGrpSpPr>
        <p:grpSpPr>
          <a:xfrm>
            <a:off x="739541" y="4653704"/>
            <a:ext cx="11025739" cy="1806804"/>
            <a:chOff x="3084649" y="4890723"/>
            <a:chExt cx="11025739" cy="1806804"/>
          </a:xfrm>
        </p:grpSpPr>
        <p:sp>
          <p:nvSpPr>
            <p:cNvPr id="5" name="core goal bar">
              <a:extLst>
                <a:ext uri="{FF2B5EF4-FFF2-40B4-BE49-F238E27FC236}">
                  <a16:creationId xmlns:a16="http://schemas.microsoft.com/office/drawing/2014/main" id="{DEF7C82D-CD7A-82A4-3392-BC7433D1071A}"/>
                </a:ext>
              </a:extLst>
            </p:cNvPr>
            <p:cNvSpPr/>
            <p:nvPr/>
          </p:nvSpPr>
          <p:spPr>
            <a:xfrm>
              <a:off x="3244752" y="5219110"/>
              <a:ext cx="10865636" cy="1478417"/>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6" name="组合 5">
              <a:extLst>
                <a:ext uri="{FF2B5EF4-FFF2-40B4-BE49-F238E27FC236}">
                  <a16:creationId xmlns:a16="http://schemas.microsoft.com/office/drawing/2014/main" id="{CB318D31-A623-4762-42A1-5C40F9E4B099}"/>
                </a:ext>
              </a:extLst>
            </p:cNvPr>
            <p:cNvGrpSpPr/>
            <p:nvPr/>
          </p:nvGrpSpPr>
          <p:grpSpPr>
            <a:xfrm>
              <a:off x="3084649" y="4890723"/>
              <a:ext cx="1004899" cy="969673"/>
              <a:chOff x="2265918" y="5437179"/>
              <a:chExt cx="599478" cy="578464"/>
            </a:xfrm>
          </p:grpSpPr>
          <p:sp>
            <p:nvSpPr>
              <p:cNvPr id="10" name="椭圆 9">
                <a:extLst>
                  <a:ext uri="{FF2B5EF4-FFF2-40B4-BE49-F238E27FC236}">
                    <a16:creationId xmlns:a16="http://schemas.microsoft.com/office/drawing/2014/main" id="{02712CAA-6D78-424D-300F-E2D56B2B7A8A}"/>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2" name="图形 11">
                <a:extLst>
                  <a:ext uri="{FF2B5EF4-FFF2-40B4-BE49-F238E27FC236}">
                    <a16:creationId xmlns:a16="http://schemas.microsoft.com/office/drawing/2014/main" id="{24097ACA-F8C9-42E4-1974-97DA0E22C5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7" name="文本框 6">
              <a:extLst>
                <a:ext uri="{FF2B5EF4-FFF2-40B4-BE49-F238E27FC236}">
                  <a16:creationId xmlns:a16="http://schemas.microsoft.com/office/drawing/2014/main" id="{0952B927-7064-802F-8B8F-E0EB6FFD123B}"/>
                </a:ext>
              </a:extLst>
            </p:cNvPr>
            <p:cNvSpPr txBox="1"/>
            <p:nvPr/>
          </p:nvSpPr>
          <p:spPr>
            <a:xfrm>
              <a:off x="4156816" y="5280355"/>
              <a:ext cx="9953572" cy="1323439"/>
            </a:xfrm>
            <a:prstGeom prst="rect">
              <a:avLst/>
            </a:prstGeom>
            <a:noFill/>
          </p:spPr>
          <p:txBody>
            <a:bodyPr wrap="square">
              <a:spAutoFit/>
            </a:bodyPr>
            <a:lstStyle/>
            <a:p>
              <a:pPr>
                <a:spcBef>
                  <a:spcPct val="0"/>
                </a:spcBef>
                <a:buClr>
                  <a:srgbClr val="FF0000"/>
                </a:buClr>
                <a:buSzTx/>
              </a:pPr>
              <a:r>
                <a:rPr lang="zh-CN" altLang="en-US" sz="1600" dirty="0">
                  <a:latin typeface="楷体_GB2312" pitchFamily="49" charset="-122"/>
                  <a:ea typeface="楷体_GB2312" pitchFamily="49" charset="-122"/>
                </a:rPr>
                <a:t>注意</a:t>
              </a:r>
              <a:r>
                <a:rPr lang="en-US" altLang="zh-CN" sz="1600" dirty="0">
                  <a:latin typeface="楷体_GB2312" pitchFamily="49" charset="-122"/>
                  <a:ea typeface="楷体_GB2312" pitchFamily="49" charset="-122"/>
                </a:rPr>
                <a:t>:</a:t>
              </a:r>
            </a:p>
            <a:p>
              <a:pPr>
                <a:spcBef>
                  <a:spcPct val="0"/>
                </a:spcBef>
                <a:buClr>
                  <a:srgbClr val="FF0000"/>
                </a:buClr>
                <a:buSzTx/>
              </a:pPr>
              <a:r>
                <a:rPr lang="zh-CN" altLang="en-US" sz="1600" dirty="0">
                  <a:latin typeface="楷体_GB2312" pitchFamily="49" charset="-122"/>
                  <a:ea typeface="楷体_GB2312" pitchFamily="49" charset="-122"/>
                </a:rPr>
                <a:t>在</a:t>
              </a:r>
              <a:r>
                <a:rPr lang="en-US" altLang="zh-CN" sz="1600" dirty="0">
                  <a:latin typeface="楷体_GB2312" pitchFamily="49" charset="-122"/>
                  <a:ea typeface="楷体_GB2312" pitchFamily="49" charset="-122"/>
                </a:rPr>
                <a:t>C++</a:t>
              </a:r>
              <a:r>
                <a:rPr lang="zh-CN" altLang="en-US" sz="1600" dirty="0">
                  <a:latin typeface="楷体_GB2312" pitchFamily="49" charset="-122"/>
                  <a:ea typeface="楷体_GB2312" pitchFamily="49" charset="-122"/>
                </a:rPr>
                <a:t>中，旧式的</a:t>
              </a:r>
              <a:r>
                <a:rPr lang="en-US" altLang="zh-CN" sz="1600" dirty="0">
                  <a:latin typeface="楷体_GB2312" pitchFamily="49" charset="-122"/>
                  <a:ea typeface="楷体_GB2312" pitchFamily="49" charset="-122"/>
                </a:rPr>
                <a:t>C</a:t>
              </a:r>
              <a:r>
                <a:rPr lang="zh-CN" altLang="en-US" sz="1600" dirty="0">
                  <a:latin typeface="楷体_GB2312" pitchFamily="49" charset="-122"/>
                  <a:ea typeface="楷体_GB2312" pitchFamily="49" charset="-122"/>
                </a:rPr>
                <a:t>风格的头文件去掉了后缀</a:t>
              </a:r>
              <a:r>
                <a:rPr lang="en-US" altLang="zh-CN" sz="1600" dirty="0">
                  <a:latin typeface="楷体_GB2312" pitchFamily="49" charset="-122"/>
                  <a:ea typeface="楷体_GB2312" pitchFamily="49" charset="-122"/>
                </a:rPr>
                <a:t>.h</a:t>
              </a:r>
              <a:r>
                <a:rPr lang="zh-CN" altLang="en-US" sz="1600" dirty="0">
                  <a:latin typeface="楷体_GB2312" pitchFamily="49" charset="-122"/>
                  <a:ea typeface="楷体_GB2312" pitchFamily="49" charset="-122"/>
                </a:rPr>
                <a:t>，加上了前缀</a:t>
              </a:r>
              <a:r>
                <a:rPr lang="en-US" altLang="zh-CN" sz="1600" dirty="0">
                  <a:latin typeface="楷体_GB2312" pitchFamily="49" charset="-122"/>
                  <a:ea typeface="楷体_GB2312" pitchFamily="49" charset="-122"/>
                </a:rPr>
                <a:t>C</a:t>
              </a:r>
              <a:r>
                <a:rPr lang="zh-CN" altLang="en-US" sz="1600" dirty="0">
                  <a:latin typeface="楷体_GB2312" pitchFamily="49" charset="-122"/>
                  <a:ea typeface="楷体_GB2312" pitchFamily="49" charset="-122"/>
                </a:rPr>
                <a:t>，如</a:t>
              </a:r>
              <a:r>
                <a:rPr lang="en-US" altLang="zh-CN" sz="1600" dirty="0" err="1">
                  <a:latin typeface="楷体_GB2312" pitchFamily="49" charset="-122"/>
                  <a:ea typeface="楷体_GB2312" pitchFamily="49" charset="-122"/>
                </a:rPr>
                <a:t>stdlib.h</a:t>
              </a:r>
              <a:r>
                <a:rPr lang="zh-CN" altLang="en-US" sz="1600" dirty="0">
                  <a:latin typeface="楷体_GB2312" pitchFamily="49" charset="-122"/>
                  <a:ea typeface="楷体_GB2312" pitchFamily="49" charset="-122"/>
                </a:rPr>
                <a:t>在</a:t>
              </a:r>
              <a:r>
                <a:rPr lang="en-US" altLang="zh-CN" sz="1600" dirty="0">
                  <a:latin typeface="楷体_GB2312" pitchFamily="49" charset="-122"/>
                  <a:ea typeface="楷体_GB2312" pitchFamily="49" charset="-122"/>
                </a:rPr>
                <a:t>C++</a:t>
              </a:r>
              <a:r>
                <a:rPr lang="zh-CN" altLang="en-US" sz="1600" dirty="0">
                  <a:latin typeface="楷体_GB2312" pitchFamily="49" charset="-122"/>
                  <a:ea typeface="楷体_GB2312" pitchFamily="49" charset="-122"/>
                </a:rPr>
                <a:t>中变成了</a:t>
              </a:r>
              <a:r>
                <a:rPr lang="en-US" altLang="zh-CN" sz="1600" dirty="0" err="1">
                  <a:latin typeface="楷体_GB2312" pitchFamily="49" charset="-122"/>
                  <a:ea typeface="楷体_GB2312" pitchFamily="49" charset="-122"/>
                </a:rPr>
                <a:t>Cstdlib</a:t>
              </a:r>
              <a:r>
                <a:rPr lang="zh-CN" altLang="en-US" sz="1600" dirty="0">
                  <a:latin typeface="楷体_GB2312" pitchFamily="49" charset="-122"/>
                  <a:ea typeface="楷体_GB2312" pitchFamily="49" charset="-122"/>
                </a:rPr>
                <a:t>。</a:t>
              </a:r>
            </a:p>
            <a:p>
              <a:pPr>
                <a:spcBef>
                  <a:spcPct val="0"/>
                </a:spcBef>
                <a:buClr>
                  <a:srgbClr val="FF0000"/>
                </a:buClr>
                <a:buSzTx/>
              </a:pPr>
              <a:r>
                <a:rPr lang="zh-CN" altLang="en-US" sz="1600" dirty="0">
                  <a:latin typeface="楷体_GB2312" pitchFamily="49" charset="-122"/>
                  <a:ea typeface="楷体_GB2312" pitchFamily="49" charset="-122"/>
                </a:rPr>
                <a:t>当使用了：</a:t>
              </a:r>
              <a:r>
                <a:rPr lang="en-US" altLang="zh-CN" sz="1600" dirty="0">
                  <a:latin typeface="楷体_GB2312" pitchFamily="49" charset="-122"/>
                  <a:ea typeface="楷体_GB2312" pitchFamily="49" charset="-122"/>
                </a:rPr>
                <a:t>#include &lt;iostream&gt;</a:t>
              </a:r>
              <a:br>
                <a:rPr lang="en-US" altLang="zh-CN" sz="1600" dirty="0">
                  <a:latin typeface="楷体_GB2312" pitchFamily="49" charset="-122"/>
                  <a:ea typeface="楷体_GB2312" pitchFamily="49" charset="-122"/>
                </a:rPr>
              </a:br>
              <a:r>
                <a:rPr lang="en-US" altLang="zh-CN" sz="1600" dirty="0">
                  <a:latin typeface="楷体_GB2312" pitchFamily="49" charset="-122"/>
                  <a:ea typeface="楷体_GB2312" pitchFamily="49" charset="-122"/>
                </a:rPr>
                <a:t>             using namespace std; </a:t>
              </a:r>
            </a:p>
            <a:p>
              <a:pPr>
                <a:spcBef>
                  <a:spcPct val="0"/>
                </a:spcBef>
                <a:buClr>
                  <a:srgbClr val="FF0000"/>
                </a:buClr>
                <a:buSzTx/>
              </a:pPr>
              <a:r>
                <a:rPr lang="zh-CN" altLang="en-US" sz="1600" dirty="0">
                  <a:latin typeface="楷体_GB2312" pitchFamily="49" charset="-122"/>
                  <a:ea typeface="楷体_GB2312" pitchFamily="49" charset="-122"/>
                </a:rPr>
                <a:t>时，许多头文件不需要包含了。在上面的表中，用 </a:t>
              </a:r>
              <a:r>
                <a:rPr lang="en-US" altLang="zh-CN" sz="1600" dirty="0">
                  <a:latin typeface="楷体_GB2312" pitchFamily="49" charset="-122"/>
                  <a:ea typeface="楷体_GB2312" pitchFamily="49" charset="-122"/>
                </a:rPr>
                <a:t>iostream</a:t>
              </a:r>
              <a:r>
                <a:rPr lang="zh-CN" altLang="en-US" sz="1600" dirty="0">
                  <a:latin typeface="楷体_GB2312" pitchFamily="49" charset="-122"/>
                  <a:ea typeface="楷体_GB2312" pitchFamily="49" charset="-122"/>
                </a:rPr>
                <a:t>表示不再需要包含相应的</a:t>
              </a:r>
              <a:r>
                <a:rPr lang="en-US" altLang="zh-CN" sz="1600" dirty="0">
                  <a:latin typeface="楷体_GB2312" pitchFamily="49" charset="-122"/>
                  <a:ea typeface="楷体_GB2312" pitchFamily="49" charset="-122"/>
                </a:rPr>
                <a:t>C++</a:t>
              </a:r>
              <a:r>
                <a:rPr lang="zh-CN" altLang="en-US" sz="1600" dirty="0">
                  <a:latin typeface="楷体_GB2312" pitchFamily="49" charset="-122"/>
                  <a:ea typeface="楷体_GB2312" pitchFamily="49" charset="-122"/>
                </a:rPr>
                <a:t>风格的头文件。 </a:t>
              </a:r>
            </a:p>
          </p:txBody>
        </p:sp>
      </p:grpSp>
    </p:spTree>
    <p:extLst>
      <p:ext uri="{BB962C8B-B14F-4D97-AF65-F5344CB8AC3E}">
        <p14:creationId xmlns:p14="http://schemas.microsoft.com/office/powerpoint/2010/main" val="173053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A504-F2C4-E9C9-9FC4-23C6D0FE9FA4}"/>
            </a:ext>
          </a:extLst>
        </p:cNvPr>
        <p:cNvGrpSpPr/>
        <p:nvPr/>
      </p:nvGrpSpPr>
      <p:grpSpPr>
        <a:xfrm>
          <a:off x="0" y="0"/>
          <a:ext cx="0" cy="0"/>
          <a:chOff x="0" y="0"/>
          <a:chExt cx="0" cy="0"/>
        </a:xfrm>
      </p:grpSpPr>
      <p:grpSp>
        <p:nvGrpSpPr>
          <p:cNvPr id="11" name="组合 10">
            <a:extLst>
              <a:ext uri="{FF2B5EF4-FFF2-40B4-BE49-F238E27FC236}">
                <a16:creationId xmlns:a16="http://schemas.microsoft.com/office/drawing/2014/main" id="{07AA1009-6F8C-0EE0-685B-CA18975D473C}"/>
              </a:ext>
            </a:extLst>
          </p:cNvPr>
          <p:cNvGrpSpPr/>
          <p:nvPr/>
        </p:nvGrpSpPr>
        <p:grpSpPr>
          <a:xfrm>
            <a:off x="1588810" y="1875272"/>
            <a:ext cx="8679100" cy="4395988"/>
            <a:chOff x="1756450" y="1357112"/>
            <a:chExt cx="8679100" cy="4395988"/>
          </a:xfrm>
        </p:grpSpPr>
        <p:sp>
          <p:nvSpPr>
            <p:cNvPr id="10" name="矩形: 圆角 9">
              <a:extLst>
                <a:ext uri="{FF2B5EF4-FFF2-40B4-BE49-F238E27FC236}">
                  <a16:creationId xmlns:a16="http://schemas.microsoft.com/office/drawing/2014/main" id="{A4091B35-C0F0-D95A-EC03-C62C6A578AAD}"/>
                </a:ext>
              </a:extLst>
            </p:cNvPr>
            <p:cNvSpPr/>
            <p:nvPr/>
          </p:nvSpPr>
          <p:spPr>
            <a:xfrm>
              <a:off x="1756450" y="1357112"/>
              <a:ext cx="8568649" cy="4395988"/>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AAE3BDF7-64C3-90C6-0DD1-BF3747DDB482}"/>
                </a:ext>
              </a:extLst>
            </p:cNvPr>
            <p:cNvSpPr txBox="1"/>
            <p:nvPr/>
          </p:nvSpPr>
          <p:spPr>
            <a:xfrm>
              <a:off x="1931711" y="1460278"/>
              <a:ext cx="8503839" cy="4198585"/>
            </a:xfrm>
            <a:prstGeom prst="rect">
              <a:avLst/>
            </a:prstGeom>
            <a:noFill/>
          </p:spPr>
          <p:txBody>
            <a:bodyPr wrap="square">
              <a:spAutoFit/>
            </a:bodyPr>
            <a:lstStyle/>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内置数据类型，字面量（整数、浮点、字符字符串），区分</a:t>
              </a:r>
              <a:r>
                <a:rPr lang="en-US" altLang="zh-CN" sz="2000" dirty="0">
                  <a:latin typeface="Times New Roman" panose="02020603050405020304" pitchFamily="18" charset="0"/>
                  <a:cs typeface="Times New Roman" panose="02020603050405020304" pitchFamily="18" charset="0"/>
                </a:rPr>
                <a:t>'a'</a:t>
              </a:r>
              <a:r>
                <a:rPr lang="zh-CN" altLang="en-US" sz="2000" dirty="0">
                  <a:latin typeface="Times New Roman" panose="02020603050405020304" pitchFamily="18" charset="0"/>
                  <a:cs typeface="Times New Roman" panose="02020603050405020304" pitchFamily="18" charset="0"/>
                </a:rPr>
                <a:t>与</a:t>
              </a:r>
              <a:r>
                <a:rPr lang="en-US" altLang="zh-CN" sz="2000" dirty="0">
                  <a:latin typeface="Times New Roman" panose="02020603050405020304" pitchFamily="18" charset="0"/>
                  <a:cs typeface="Times New Roman" panose="02020603050405020304" pitchFamily="18" charset="0"/>
                </a:rPr>
                <a:t>"a"</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变量一定要初始化；</a:t>
              </a:r>
              <a:r>
                <a:rPr lang="en-US" altLang="zh-CN" sz="2000" dirty="0">
                  <a:latin typeface="Times New Roman" panose="02020603050405020304" pitchFamily="18" charset="0"/>
                  <a:cs typeface="Times New Roman" panose="02020603050405020304" pitchFamily="18" charset="0"/>
                </a:rPr>
                <a:t>#define</a:t>
              </a:r>
              <a:r>
                <a:rPr lang="zh-CN" altLang="en-US" sz="2000" dirty="0">
                  <a:latin typeface="Times New Roman" panose="02020603050405020304" pitchFamily="18" charset="0"/>
                  <a:cs typeface="Times New Roman" panose="02020603050405020304" pitchFamily="18" charset="0"/>
                </a:rPr>
                <a:t>宏 </a:t>
              </a:r>
              <a:r>
                <a:rPr lang="en-US" altLang="zh-CN" sz="2000" dirty="0">
                  <a:latin typeface="Times New Roman" panose="02020603050405020304" pitchFamily="18" charset="0"/>
                  <a:cs typeface="Times New Roman" panose="02020603050405020304" pitchFamily="18" charset="0"/>
                </a:rPr>
                <a:t>vs const</a:t>
              </a:r>
              <a:r>
                <a:rPr lang="zh-CN" altLang="en-US" sz="2000" dirty="0">
                  <a:latin typeface="Times New Roman" panose="02020603050405020304" pitchFamily="18" charset="0"/>
                  <a:cs typeface="Times New Roman" panose="02020603050405020304" pitchFamily="18" charset="0"/>
                </a:rPr>
                <a:t>常变量</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运算符优先级；</a:t>
              </a:r>
              <a:r>
                <a:rPr lang="en-US" altLang="zh-CN" sz="2000" dirty="0">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前置后置；短路求值；不要写带副作用的复杂表达式</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隐式类型转换，</a:t>
              </a:r>
              <a:r>
                <a:rPr lang="en-US" altLang="zh-CN" sz="2000" dirty="0" err="1">
                  <a:latin typeface="Times New Roman" panose="02020603050405020304" pitchFamily="18" charset="0"/>
                  <a:cs typeface="Times New Roman" panose="02020603050405020304" pitchFamily="18" charset="0"/>
                </a:rPr>
                <a:t>static_cast</a:t>
              </a:r>
              <a:r>
                <a:rPr lang="zh-CN" altLang="en-US" sz="2000" dirty="0">
                  <a:latin typeface="Times New Roman" panose="02020603050405020304" pitchFamily="18" charset="0"/>
                  <a:cs typeface="Times New Roman" panose="02020603050405020304" pitchFamily="18" charset="0"/>
                </a:rPr>
                <a:t>强制转换</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分支 </a:t>
              </a:r>
              <a:r>
                <a:rPr lang="en-US" altLang="zh-CN" sz="2000" dirty="0">
                  <a:latin typeface="Times New Roman" panose="02020603050405020304" pitchFamily="18" charset="0"/>
                  <a:cs typeface="Times New Roman" panose="02020603050405020304" pitchFamily="18" charset="0"/>
                </a:rPr>
                <a:t>if‑else</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else </a:t>
              </a:r>
              <a:r>
                <a:rPr lang="zh-CN" altLang="en-US" sz="2000" dirty="0">
                  <a:latin typeface="Times New Roman" panose="02020603050405020304" pitchFamily="18" charset="0"/>
                  <a:cs typeface="Times New Roman" panose="02020603050405020304" pitchFamily="18" charset="0"/>
                </a:rPr>
                <a:t>就近配对）、</a:t>
              </a:r>
              <a:r>
                <a:rPr lang="en-US" altLang="zh-CN" sz="2000" dirty="0">
                  <a:latin typeface="Times New Roman" panose="02020603050405020304" pitchFamily="18" charset="0"/>
                  <a:cs typeface="Times New Roman" panose="02020603050405020304" pitchFamily="18" charset="0"/>
                </a:rPr>
                <a:t>switch‑case</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break </a:t>
              </a:r>
              <a:r>
                <a:rPr lang="zh-CN" altLang="en-US" sz="2000" dirty="0">
                  <a:latin typeface="Times New Roman" panose="02020603050405020304" pitchFamily="18" charset="0"/>
                  <a:cs typeface="Times New Roman" panose="02020603050405020304" pitchFamily="18" charset="0"/>
                </a:rPr>
                <a:t>穿透）；三种循环；</a:t>
              </a:r>
              <a:r>
                <a:rPr lang="en-US" altLang="zh-CN" sz="2000" dirty="0">
                  <a:latin typeface="Times New Roman" panose="02020603050405020304" pitchFamily="18" charset="0"/>
                  <a:cs typeface="Times New Roman" panose="02020603050405020304" pitchFamily="18" charset="0"/>
                </a:rPr>
                <a:t>break continue</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函数：定义、原型声明；按值传递，形参是副本，不改变外部实参</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递归（必须出口）、</a:t>
              </a:r>
              <a:r>
                <a:rPr lang="en-US" altLang="zh-CN" sz="2000" dirty="0">
                  <a:latin typeface="Times New Roman" panose="02020603050405020304" pitchFamily="18" charset="0"/>
                  <a:cs typeface="Times New Roman" panose="02020603050405020304" pitchFamily="18" charset="0"/>
                </a:rPr>
                <a:t>inline </a:t>
              </a:r>
              <a:r>
                <a:rPr lang="zh-CN" altLang="en-US" sz="2000" dirty="0">
                  <a:latin typeface="Times New Roman" panose="02020603050405020304" pitchFamily="18" charset="0"/>
                  <a:cs typeface="Times New Roman" panose="02020603050405020304" pitchFamily="18" charset="0"/>
                </a:rPr>
                <a:t>内联、函数重载、默认参数</a:t>
              </a:r>
            </a:p>
            <a:p>
              <a:pPr marL="285750" lvl="0" indent="-285750">
                <a:lnSpc>
                  <a:spcPct val="15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标准库函数，</a:t>
              </a:r>
              <a:r>
                <a:rPr lang="en-US" altLang="zh-CN" sz="2000" dirty="0">
                  <a:latin typeface="Times New Roman" panose="02020603050405020304" pitchFamily="18" charset="0"/>
                  <a:cs typeface="Times New Roman" panose="02020603050405020304" pitchFamily="18" charset="0"/>
                </a:rPr>
                <a:t>#include</a:t>
              </a:r>
              <a:r>
                <a:rPr lang="zh-CN" altLang="en-US" sz="2000" dirty="0">
                  <a:latin typeface="Times New Roman" panose="02020603050405020304" pitchFamily="18" charset="0"/>
                  <a:cs typeface="Times New Roman" panose="02020603050405020304" pitchFamily="18" charset="0"/>
                </a:rPr>
                <a:t>引入头文件</a:t>
              </a:r>
            </a:p>
          </p:txBody>
        </p:sp>
      </p:grpSp>
      <p:sp>
        <p:nvSpPr>
          <p:cNvPr id="6" name="Rectangle 12">
            <a:extLst>
              <a:ext uri="{FF2B5EF4-FFF2-40B4-BE49-F238E27FC236}">
                <a16:creationId xmlns:a16="http://schemas.microsoft.com/office/drawing/2014/main" id="{519CB86E-00CA-220F-D4D8-2791782A4607}"/>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1.5 </a:t>
            </a:r>
            <a:r>
              <a:rPr lang="zh-CN" altLang="en-US" sz="3200" b="1" dirty="0">
                <a:latin typeface="+mn-lt"/>
                <a:ea typeface="Microsoft YaHei UI"/>
                <a:cs typeface="+mn-cs"/>
              </a:rPr>
              <a:t>本章小结</a:t>
            </a:r>
          </a:p>
        </p:txBody>
      </p:sp>
      <p:grpSp>
        <p:nvGrpSpPr>
          <p:cNvPr id="15" name="组合 14">
            <a:extLst>
              <a:ext uri="{FF2B5EF4-FFF2-40B4-BE49-F238E27FC236}">
                <a16:creationId xmlns:a16="http://schemas.microsoft.com/office/drawing/2014/main" id="{F8887ED3-A980-E273-AB90-6D747F0F3116}"/>
              </a:ext>
            </a:extLst>
          </p:cNvPr>
          <p:cNvGrpSpPr/>
          <p:nvPr/>
        </p:nvGrpSpPr>
        <p:grpSpPr>
          <a:xfrm>
            <a:off x="4016339" y="1244841"/>
            <a:ext cx="2798362" cy="310896"/>
            <a:chOff x="4146968" y="1296660"/>
            <a:chExt cx="2798362" cy="310896"/>
          </a:xfrm>
        </p:grpSpPr>
        <p:sp>
          <p:nvSpPr>
            <p:cNvPr id="16" name="core goal text">
              <a:extLst>
                <a:ext uri="{FF2B5EF4-FFF2-40B4-BE49-F238E27FC236}">
                  <a16:creationId xmlns:a16="http://schemas.microsoft.com/office/drawing/2014/main" id="{04C42F61-BAAB-97BD-6FD4-FC2DCEEE9D3F}"/>
                </a:ext>
              </a:extLst>
            </p:cNvPr>
            <p:cNvSpPr txBox="1"/>
            <p:nvPr/>
          </p:nvSpPr>
          <p:spPr>
            <a:xfrm>
              <a:off x="4776921" y="1296660"/>
              <a:ext cx="1700079" cy="310896"/>
            </a:xfrm>
            <a:prstGeom prst="rect">
              <a:avLst/>
            </a:prstGeom>
            <a:noFill/>
            <a:ln>
              <a:noFill/>
            </a:ln>
          </p:spPr>
          <p:txBody>
            <a:bodyPr vert="horz" wrap="square" lIns="0" tIns="0" rIns="0" bIns="0" rtlCol="0" anchor="ctr">
              <a:noAutofit/>
            </a:bodyPr>
            <a:lstStyle/>
            <a:p>
              <a:pPr algn="l"/>
              <a:r>
                <a:rPr lang="zh-CN" altLang="en-US" sz="3200" b="1" dirty="0">
                  <a:solidFill>
                    <a:srgbClr val="1C51C8"/>
                  </a:solidFill>
                  <a:ea typeface="Microsoft YaHei UI"/>
                </a:rPr>
                <a:t>本章小结</a:t>
              </a:r>
              <a:endParaRPr lang="zh-CN" sz="3200" b="1" dirty="0">
                <a:solidFill>
                  <a:srgbClr val="1C51C8"/>
                </a:solidFill>
              </a:endParaRPr>
            </a:p>
          </p:txBody>
        </p:sp>
        <p:grpSp>
          <p:nvGrpSpPr>
            <p:cNvPr id="17" name="组合 16">
              <a:extLst>
                <a:ext uri="{FF2B5EF4-FFF2-40B4-BE49-F238E27FC236}">
                  <a16:creationId xmlns:a16="http://schemas.microsoft.com/office/drawing/2014/main" id="{76743F6E-66B5-47A2-D23D-FDB573715842}"/>
                </a:ext>
              </a:extLst>
            </p:cNvPr>
            <p:cNvGrpSpPr/>
            <p:nvPr/>
          </p:nvGrpSpPr>
          <p:grpSpPr>
            <a:xfrm>
              <a:off x="6495337" y="1387067"/>
              <a:ext cx="449993" cy="103462"/>
              <a:chOff x="2488823" y="1260501"/>
              <a:chExt cx="449993" cy="103462"/>
            </a:xfrm>
          </p:grpSpPr>
          <p:sp>
            <p:nvSpPr>
              <p:cNvPr id="21" name="平行四边形 20">
                <a:extLst>
                  <a:ext uri="{FF2B5EF4-FFF2-40B4-BE49-F238E27FC236}">
                    <a16:creationId xmlns:a16="http://schemas.microsoft.com/office/drawing/2014/main" id="{1A012B0B-AB57-85F8-D9B6-759EEC4CDE4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平行四边形 21">
                <a:extLst>
                  <a:ext uri="{FF2B5EF4-FFF2-40B4-BE49-F238E27FC236}">
                    <a16:creationId xmlns:a16="http://schemas.microsoft.com/office/drawing/2014/main" id="{E51445F9-6B83-2EC8-9474-0B05AE6F203C}"/>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8" name="组合 17">
              <a:extLst>
                <a:ext uri="{FF2B5EF4-FFF2-40B4-BE49-F238E27FC236}">
                  <a16:creationId xmlns:a16="http://schemas.microsoft.com/office/drawing/2014/main" id="{860C0E7E-407F-5906-2280-D722EF663994}"/>
                </a:ext>
              </a:extLst>
            </p:cNvPr>
            <p:cNvGrpSpPr/>
            <p:nvPr/>
          </p:nvGrpSpPr>
          <p:grpSpPr>
            <a:xfrm flipH="1">
              <a:off x="4146968" y="1387067"/>
              <a:ext cx="449993" cy="103462"/>
              <a:chOff x="2488823" y="1260501"/>
              <a:chExt cx="449993" cy="103462"/>
            </a:xfrm>
          </p:grpSpPr>
          <p:sp>
            <p:nvSpPr>
              <p:cNvPr id="19" name="平行四边形 18">
                <a:extLst>
                  <a:ext uri="{FF2B5EF4-FFF2-40B4-BE49-F238E27FC236}">
                    <a16:creationId xmlns:a16="http://schemas.microsoft.com/office/drawing/2014/main" id="{16CA9722-C251-96AC-9AC6-046EE3015E0D}"/>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平行四边形 19">
                <a:extLst>
                  <a:ext uri="{FF2B5EF4-FFF2-40B4-BE49-F238E27FC236}">
                    <a16:creationId xmlns:a16="http://schemas.microsoft.com/office/drawing/2014/main" id="{DDE2724C-1183-DCBB-5D35-571CA57CB225}"/>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2870626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ab51819d-938e-4ed7-a052-a9d57e38a1d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3244</TotalTime>
  <Words>19857</Words>
  <Application>Microsoft Office PowerPoint</Application>
  <PresentationFormat>宽屏</PresentationFormat>
  <Paragraphs>1764</Paragraphs>
  <Slides>91</Slides>
  <Notes>78</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2</vt:i4>
      </vt:variant>
      <vt:variant>
        <vt:lpstr>幻灯片标题</vt:lpstr>
      </vt:variant>
      <vt:variant>
        <vt:i4>91</vt:i4>
      </vt:variant>
    </vt:vector>
  </HeadingPairs>
  <TitlesOfParts>
    <vt:vector size="107" baseType="lpstr">
      <vt:lpstr>Microsoft YaHei UI</vt:lpstr>
      <vt:lpstr>ui-sans-serif</vt:lpstr>
      <vt:lpstr>等线</vt:lpstr>
      <vt:lpstr>等线 Light</vt:lpstr>
      <vt:lpstr>黑体</vt:lpstr>
      <vt:lpstr>楷体_GB2312</vt:lpstr>
      <vt:lpstr>宋体</vt:lpstr>
      <vt:lpstr>微软雅黑</vt:lpstr>
      <vt:lpstr>Arial</vt:lpstr>
      <vt:lpstr>Comic Sans MS</vt:lpstr>
      <vt:lpstr>Courier New</vt:lpstr>
      <vt:lpstr>Times New Roman</vt:lpstr>
      <vt:lpstr>Wingdings</vt:lpstr>
      <vt:lpstr>Office 主题​​</vt:lpstr>
      <vt:lpstr>Picture</vt:lpstr>
      <vt:lpstr>Microsoft Word 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函数参数的按值传递 </vt:lpstr>
      <vt:lpstr>嵌套与递归</vt:lpstr>
      <vt:lpstr>嵌套与递归</vt:lpstr>
      <vt:lpstr>函数的递归与调用</vt:lpstr>
      <vt:lpstr>函数的递归与调用</vt:lpstr>
      <vt:lpstr>函数的递归与调用</vt:lpstr>
      <vt:lpstr>函数的递归与调用</vt:lpstr>
      <vt:lpstr>函数的递归与调用</vt:lpstr>
      <vt:lpstr>带默认形参值的函数</vt:lpstr>
      <vt:lpstr>带默认形参值的函数</vt:lpstr>
      <vt:lpstr>带默认形参值的函数</vt:lpstr>
      <vt:lpstr>内联函数</vt:lpstr>
      <vt:lpstr>内联函数</vt:lpstr>
      <vt:lpstr>内联函数</vt:lpstr>
      <vt:lpstr>函数重载| 同一个函数名，不同参数</vt:lpstr>
      <vt:lpstr>函数重载| 同一个函数名，不同参数</vt:lpstr>
      <vt:lpstr>函数重载| 同一个函数名，不同参数</vt:lpstr>
      <vt:lpstr>函数重载| 同一个函数名，不同参数</vt:lpstr>
      <vt:lpstr>函数重载| 同一个函数名，不同参数</vt:lpstr>
      <vt:lpstr>C++ 标准库函数|（系统提供现成工具）</vt:lpstr>
      <vt:lpstr>C++ 标准库函数|（系统提供现成工具）</vt:lpstr>
      <vt:lpstr>1.5 本章小结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铭萌 张</dc:creator>
  <cp:lastModifiedBy>铭萌 张</cp:lastModifiedBy>
  <cp:revision>171</cp:revision>
  <dcterms:created xsi:type="dcterms:W3CDTF">2026-09-11T14:28:11Z</dcterms:created>
  <dcterms:modified xsi:type="dcterms:W3CDTF">2026-09-21T14:16:01Z</dcterms:modified>
</cp:coreProperties>
</file>