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6" r:id="rId2"/>
    <p:sldId id="257" r:id="rId3"/>
    <p:sldId id="260" r:id="rId4"/>
    <p:sldId id="274" r:id="rId5"/>
    <p:sldId id="275" r:id="rId6"/>
    <p:sldId id="276" r:id="rId7"/>
    <p:sldId id="277" r:id="rId8"/>
    <p:sldId id="278" r:id="rId9"/>
    <p:sldId id="279" r:id="rId10"/>
    <p:sldId id="280" r:id="rId11"/>
    <p:sldId id="281" r:id="rId12"/>
    <p:sldId id="282" r:id="rId13"/>
    <p:sldId id="283" r:id="rId14"/>
    <p:sldId id="284" r:id="rId15"/>
    <p:sldId id="285" r:id="rId16"/>
    <p:sldId id="286" r:id="rId17"/>
    <p:sldId id="287" r:id="rId18"/>
    <p:sldId id="288" r:id="rId19"/>
    <p:sldId id="289" r:id="rId20"/>
    <p:sldId id="290"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EBF7"/>
    <a:srgbClr val="B9B9B9"/>
    <a:srgbClr val="FBFBFB"/>
    <a:srgbClr val="E8EE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4" autoAdjust="0"/>
    <p:restoredTop sz="94060" autoAdjust="0"/>
  </p:normalViewPr>
  <p:slideViewPr>
    <p:cSldViewPr snapToGrid="0">
      <p:cViewPr varScale="1">
        <p:scale>
          <a:sx n="116" d="100"/>
          <a:sy n="116" d="100"/>
        </p:scale>
        <p:origin x="221" y="91"/>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94" d="100"/>
          <a:sy n="94" d="100"/>
        </p:scale>
        <p:origin x="2155" y="8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54343DA8-B6B0-7ED6-B5F0-55807E366E8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D181ABF5-938B-9B22-8429-C630136FFA3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59F05C-2466-4665-B7DF-6BE1CBCD5537}" type="datetimeFigureOut">
              <a:rPr lang="zh-CN" altLang="en-US" smtClean="0"/>
              <a:t>2026/9/13</a:t>
            </a:fld>
            <a:endParaRPr lang="zh-CN" altLang="en-US"/>
          </a:p>
        </p:txBody>
      </p:sp>
      <p:sp>
        <p:nvSpPr>
          <p:cNvPr id="4" name="页脚占位符 3">
            <a:extLst>
              <a:ext uri="{FF2B5EF4-FFF2-40B4-BE49-F238E27FC236}">
                <a16:creationId xmlns:a16="http://schemas.microsoft.com/office/drawing/2014/main" id="{59179D89-8BB6-7E94-B514-BFF311BF69D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B6B19EF8-67BF-94B5-68F6-AF115BC023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C3BFF06-2D4E-43AA-9A3A-1DBD5D35D725}" type="slidenum">
              <a:rPr lang="zh-CN" altLang="en-US" smtClean="0"/>
              <a:t>‹#›</a:t>
            </a:fld>
            <a:endParaRPr lang="zh-CN" altLang="en-US"/>
          </a:p>
        </p:txBody>
      </p:sp>
    </p:spTree>
    <p:extLst>
      <p:ext uri="{BB962C8B-B14F-4D97-AF65-F5344CB8AC3E}">
        <p14:creationId xmlns:p14="http://schemas.microsoft.com/office/powerpoint/2010/main" val="25237616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8C2BE2-E8BA-4D7D-A988-072DFDF5459D}" type="datetimeFigureOut">
              <a:rPr lang="zh-CN" altLang="en-US" smtClean="0"/>
              <a:t>2026/9/13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26BBBF-AD56-4454-A8A9-5E2E68335195}" type="slidenum">
              <a:rPr lang="zh-CN" altLang="en-US" smtClean="0"/>
              <a:t>‹#›</a:t>
            </a:fld>
            <a:endParaRPr lang="zh-CN" altLang="en-US"/>
          </a:p>
        </p:txBody>
      </p:sp>
    </p:spTree>
    <p:extLst>
      <p:ext uri="{BB962C8B-B14F-4D97-AF65-F5344CB8AC3E}">
        <p14:creationId xmlns:p14="http://schemas.microsoft.com/office/powerpoint/2010/main" val="20863681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D26BBBF-AD56-4454-A8A9-5E2E68335195}" type="slidenum">
              <a:rPr lang="zh-CN" altLang="en-US" smtClean="0"/>
              <a:t>2</a:t>
            </a:fld>
            <a:endParaRPr lang="zh-CN" altLang="en-US"/>
          </a:p>
        </p:txBody>
      </p:sp>
    </p:spTree>
    <p:extLst>
      <p:ext uri="{BB962C8B-B14F-4D97-AF65-F5344CB8AC3E}">
        <p14:creationId xmlns:p14="http://schemas.microsoft.com/office/powerpoint/2010/main" val="42856289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E0D1C-1B8A-F0F6-3D1E-CAC509C65CD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223E8A4-CA52-1A88-9018-A3EE672180C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C004375-5D4C-B8C9-4CF5-266F8968B7B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9126FD1F-F520-5AAC-0D7A-736953D95F7E}"/>
              </a:ext>
            </a:extLst>
          </p:cNvPr>
          <p:cNvSpPr>
            <a:spLocks noGrp="1"/>
          </p:cNvSpPr>
          <p:nvPr>
            <p:ph type="sldNum" sz="quarter" idx="5"/>
          </p:nvPr>
        </p:nvSpPr>
        <p:spPr/>
        <p:txBody>
          <a:bodyPr/>
          <a:lstStyle/>
          <a:p>
            <a:fld id="{9D26BBBF-AD56-4454-A8A9-5E2E68335195}" type="slidenum">
              <a:rPr lang="zh-CN" altLang="en-US" smtClean="0"/>
              <a:t>3</a:t>
            </a:fld>
            <a:endParaRPr lang="zh-CN" altLang="en-US"/>
          </a:p>
        </p:txBody>
      </p:sp>
    </p:spTree>
    <p:extLst>
      <p:ext uri="{BB962C8B-B14F-4D97-AF65-F5344CB8AC3E}">
        <p14:creationId xmlns:p14="http://schemas.microsoft.com/office/powerpoint/2010/main" val="1009150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D26BBBF-AD56-4454-A8A9-5E2E68335195}" type="slidenum">
              <a:rPr lang="zh-CN" altLang="en-US" smtClean="0"/>
              <a:t>6</a:t>
            </a:fld>
            <a:endParaRPr lang="zh-CN" altLang="en-US"/>
          </a:p>
        </p:txBody>
      </p:sp>
    </p:spTree>
    <p:extLst>
      <p:ext uri="{BB962C8B-B14F-4D97-AF65-F5344CB8AC3E}">
        <p14:creationId xmlns:p14="http://schemas.microsoft.com/office/powerpoint/2010/main" val="30935902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33F6B-3572-F6F2-768A-CDC1F8F6334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62A0A97-A28E-D70C-5F8B-5C3EACEB282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E5EE1C8-B168-4653-3267-727DEE307903}"/>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C593F39B-D688-9A1C-2B51-F06E4A6B49B8}"/>
              </a:ext>
            </a:extLst>
          </p:cNvPr>
          <p:cNvSpPr>
            <a:spLocks noGrp="1"/>
          </p:cNvSpPr>
          <p:nvPr>
            <p:ph type="sldNum" sz="quarter" idx="5"/>
          </p:nvPr>
        </p:nvSpPr>
        <p:spPr/>
        <p:txBody>
          <a:bodyPr/>
          <a:lstStyle/>
          <a:p>
            <a:fld id="{9D26BBBF-AD56-4454-A8A9-5E2E68335195}" type="slidenum">
              <a:rPr lang="zh-CN" altLang="en-US" smtClean="0"/>
              <a:t>7</a:t>
            </a:fld>
            <a:endParaRPr lang="zh-CN" altLang="en-US"/>
          </a:p>
        </p:txBody>
      </p:sp>
    </p:spTree>
    <p:extLst>
      <p:ext uri="{BB962C8B-B14F-4D97-AF65-F5344CB8AC3E}">
        <p14:creationId xmlns:p14="http://schemas.microsoft.com/office/powerpoint/2010/main" val="2058049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152AD-ED00-D160-A97F-556CCF2D24A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6D48B9E-4289-FBB5-B7A5-B999D994101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73C9DC1-6DAF-E188-EC5C-D30857D997D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E533FBA-40BE-0617-2321-2701B363C63E}"/>
              </a:ext>
            </a:extLst>
          </p:cNvPr>
          <p:cNvSpPr>
            <a:spLocks noGrp="1"/>
          </p:cNvSpPr>
          <p:nvPr>
            <p:ph type="sldNum" sz="quarter" idx="5"/>
          </p:nvPr>
        </p:nvSpPr>
        <p:spPr/>
        <p:txBody>
          <a:bodyPr/>
          <a:lstStyle/>
          <a:p>
            <a:fld id="{9D26BBBF-AD56-4454-A8A9-5E2E68335195}" type="slidenum">
              <a:rPr lang="zh-CN" altLang="en-US" smtClean="0"/>
              <a:t>8</a:t>
            </a:fld>
            <a:endParaRPr lang="zh-CN" altLang="en-US"/>
          </a:p>
        </p:txBody>
      </p:sp>
    </p:spTree>
    <p:extLst>
      <p:ext uri="{BB962C8B-B14F-4D97-AF65-F5344CB8AC3E}">
        <p14:creationId xmlns:p14="http://schemas.microsoft.com/office/powerpoint/2010/main" val="869659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8C114-EDB9-BDB0-EE99-8DBDF69E73B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DB4627C-815B-6F57-E9CF-774665BB03F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F1659A7-684B-76C8-7EA6-FDDFF694D11C}"/>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426FE30-00F1-CE9C-E8B3-237E90CB74D1}"/>
              </a:ext>
            </a:extLst>
          </p:cNvPr>
          <p:cNvSpPr>
            <a:spLocks noGrp="1"/>
          </p:cNvSpPr>
          <p:nvPr>
            <p:ph type="sldNum" sz="quarter" idx="5"/>
          </p:nvPr>
        </p:nvSpPr>
        <p:spPr/>
        <p:txBody>
          <a:bodyPr/>
          <a:lstStyle/>
          <a:p>
            <a:fld id="{9D26BBBF-AD56-4454-A8A9-5E2E68335195}" type="slidenum">
              <a:rPr lang="zh-CN" altLang="en-US" smtClean="0"/>
              <a:t>9</a:t>
            </a:fld>
            <a:endParaRPr lang="zh-CN" altLang="en-US"/>
          </a:p>
        </p:txBody>
      </p:sp>
    </p:spTree>
    <p:extLst>
      <p:ext uri="{BB962C8B-B14F-4D97-AF65-F5344CB8AC3E}">
        <p14:creationId xmlns:p14="http://schemas.microsoft.com/office/powerpoint/2010/main" val="11393947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E4152-E4B1-AC21-474C-79AB3B33B83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54B4395-31AD-33A5-CC0E-9A0424BAFCF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3272052-E471-4D47-F0D1-58F55E6AA038}"/>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D0F9A10-A26E-F8AC-F8F8-5CEF055246CA}"/>
              </a:ext>
            </a:extLst>
          </p:cNvPr>
          <p:cNvSpPr>
            <a:spLocks noGrp="1"/>
          </p:cNvSpPr>
          <p:nvPr>
            <p:ph type="sldNum" sz="quarter" idx="5"/>
          </p:nvPr>
        </p:nvSpPr>
        <p:spPr/>
        <p:txBody>
          <a:bodyPr/>
          <a:lstStyle/>
          <a:p>
            <a:fld id="{9D26BBBF-AD56-4454-A8A9-5E2E68335195}" type="slidenum">
              <a:rPr lang="zh-CN" altLang="en-US" smtClean="0"/>
              <a:t>10</a:t>
            </a:fld>
            <a:endParaRPr lang="zh-CN" altLang="en-US"/>
          </a:p>
        </p:txBody>
      </p:sp>
    </p:spTree>
    <p:extLst>
      <p:ext uri="{BB962C8B-B14F-4D97-AF65-F5344CB8AC3E}">
        <p14:creationId xmlns:p14="http://schemas.microsoft.com/office/powerpoint/2010/main" val="4078957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1DCDC-AE14-AC25-344F-285C6014DC3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D228581-5F95-0037-871C-6EC87E8070C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9F058BA-CE17-C425-D3F5-A515E9AD211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97D8AEC-759D-EC0B-1B83-23257DA23F4A}"/>
              </a:ext>
            </a:extLst>
          </p:cNvPr>
          <p:cNvSpPr>
            <a:spLocks noGrp="1"/>
          </p:cNvSpPr>
          <p:nvPr>
            <p:ph type="sldNum" sz="quarter" idx="5"/>
          </p:nvPr>
        </p:nvSpPr>
        <p:spPr/>
        <p:txBody>
          <a:bodyPr/>
          <a:lstStyle/>
          <a:p>
            <a:fld id="{9D26BBBF-AD56-4454-A8A9-5E2E68335195}" type="slidenum">
              <a:rPr lang="zh-CN" altLang="en-US" smtClean="0"/>
              <a:t>11</a:t>
            </a:fld>
            <a:endParaRPr lang="zh-CN" altLang="en-US"/>
          </a:p>
        </p:txBody>
      </p:sp>
    </p:spTree>
    <p:extLst>
      <p:ext uri="{BB962C8B-B14F-4D97-AF65-F5344CB8AC3E}">
        <p14:creationId xmlns:p14="http://schemas.microsoft.com/office/powerpoint/2010/main" val="3704245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1DCDC-AE14-AC25-344F-285C6014DC3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D228581-5F95-0037-871C-6EC87E8070C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9F058BA-CE17-C425-D3F5-A515E9AD211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97D8AEC-759D-EC0B-1B83-23257DA23F4A}"/>
              </a:ext>
            </a:extLst>
          </p:cNvPr>
          <p:cNvSpPr>
            <a:spLocks noGrp="1"/>
          </p:cNvSpPr>
          <p:nvPr>
            <p:ph type="sldNum" sz="quarter" idx="5"/>
          </p:nvPr>
        </p:nvSpPr>
        <p:spPr/>
        <p:txBody>
          <a:bodyPr/>
          <a:lstStyle/>
          <a:p>
            <a:fld id="{9D26BBBF-AD56-4454-A8A9-5E2E68335195}" type="slidenum">
              <a:rPr lang="zh-CN" altLang="en-US" smtClean="0"/>
              <a:t>12</a:t>
            </a:fld>
            <a:endParaRPr lang="zh-CN" altLang="en-US"/>
          </a:p>
        </p:txBody>
      </p:sp>
    </p:spTree>
    <p:extLst>
      <p:ext uri="{BB962C8B-B14F-4D97-AF65-F5344CB8AC3E}">
        <p14:creationId xmlns:p14="http://schemas.microsoft.com/office/powerpoint/2010/main" val="33762075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73BCC-9EDA-F508-56EE-8F88A5153DD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24EF628-8405-D2F6-DA66-3C7251A1FF9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B4E7C41-0F2E-C3E0-6953-6AB7B45BE298}"/>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40289D1-E193-3B3C-3416-FCF27C4B373A}"/>
              </a:ext>
            </a:extLst>
          </p:cNvPr>
          <p:cNvSpPr>
            <a:spLocks noGrp="1"/>
          </p:cNvSpPr>
          <p:nvPr>
            <p:ph type="sldNum" sz="quarter" idx="5"/>
          </p:nvPr>
        </p:nvSpPr>
        <p:spPr/>
        <p:txBody>
          <a:bodyPr/>
          <a:lstStyle/>
          <a:p>
            <a:fld id="{9D26BBBF-AD56-4454-A8A9-5E2E68335195}" type="slidenum">
              <a:rPr lang="zh-CN" altLang="en-US" smtClean="0"/>
              <a:t>13</a:t>
            </a:fld>
            <a:endParaRPr lang="zh-CN" altLang="en-US"/>
          </a:p>
        </p:txBody>
      </p:sp>
    </p:spTree>
    <p:extLst>
      <p:ext uri="{BB962C8B-B14F-4D97-AF65-F5344CB8AC3E}">
        <p14:creationId xmlns:p14="http://schemas.microsoft.com/office/powerpoint/2010/main" val="4095449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2A0C0-5297-7683-B887-83A16D939A6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0197FC5-C3B7-D140-482D-A38D5EFA936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F209102-17ED-9709-ACD4-4904C53770D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BF92B85-1A0C-2A38-092C-CB39BA1F5E42}"/>
              </a:ext>
            </a:extLst>
          </p:cNvPr>
          <p:cNvSpPr>
            <a:spLocks noGrp="1"/>
          </p:cNvSpPr>
          <p:nvPr>
            <p:ph type="sldNum" sz="quarter" idx="5"/>
          </p:nvPr>
        </p:nvSpPr>
        <p:spPr/>
        <p:txBody>
          <a:bodyPr/>
          <a:lstStyle/>
          <a:p>
            <a:fld id="{9D26BBBF-AD56-4454-A8A9-5E2E68335195}" type="slidenum">
              <a:rPr lang="zh-CN" altLang="en-US" smtClean="0"/>
              <a:t>14</a:t>
            </a:fld>
            <a:endParaRPr lang="zh-CN" altLang="en-US"/>
          </a:p>
        </p:txBody>
      </p:sp>
    </p:spTree>
    <p:extLst>
      <p:ext uri="{BB962C8B-B14F-4D97-AF65-F5344CB8AC3E}">
        <p14:creationId xmlns:p14="http://schemas.microsoft.com/office/powerpoint/2010/main" val="24042176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39154-29A3-BF14-F196-FB3C381D850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DB0600B-A1A4-5DC5-261F-EDFA47B3C18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0B9D386-A6E6-172C-FDD7-D7671E8895A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BD1A9266-BFFE-34A5-E3FC-FDB9CDDCACC5}"/>
              </a:ext>
            </a:extLst>
          </p:cNvPr>
          <p:cNvSpPr>
            <a:spLocks noGrp="1"/>
          </p:cNvSpPr>
          <p:nvPr>
            <p:ph type="sldNum" sz="quarter" idx="5"/>
          </p:nvPr>
        </p:nvSpPr>
        <p:spPr/>
        <p:txBody>
          <a:bodyPr/>
          <a:lstStyle/>
          <a:p>
            <a:fld id="{9D26BBBF-AD56-4454-A8A9-5E2E68335195}" type="slidenum">
              <a:rPr lang="zh-CN" altLang="en-US" smtClean="0"/>
              <a:t>15</a:t>
            </a:fld>
            <a:endParaRPr lang="zh-CN" altLang="en-US"/>
          </a:p>
        </p:txBody>
      </p:sp>
    </p:spTree>
    <p:extLst>
      <p:ext uri="{BB962C8B-B14F-4D97-AF65-F5344CB8AC3E}">
        <p14:creationId xmlns:p14="http://schemas.microsoft.com/office/powerpoint/2010/main" val="9432588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DF2ED-3ECA-996C-D24D-75E49160214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AC4711A-FAF5-6C49-6D63-1B48B3B7B0D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2AF7F49-737C-6ABF-E170-DFF2054F12F0}"/>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0D995FA-4461-395B-96F4-F06CEBE0BBD3}"/>
              </a:ext>
            </a:extLst>
          </p:cNvPr>
          <p:cNvSpPr>
            <a:spLocks noGrp="1"/>
          </p:cNvSpPr>
          <p:nvPr>
            <p:ph type="sldNum" sz="quarter" idx="5"/>
          </p:nvPr>
        </p:nvSpPr>
        <p:spPr/>
        <p:txBody>
          <a:bodyPr/>
          <a:lstStyle/>
          <a:p>
            <a:fld id="{9D26BBBF-AD56-4454-A8A9-5E2E68335195}" type="slidenum">
              <a:rPr lang="zh-CN" altLang="en-US" smtClean="0"/>
              <a:t>16</a:t>
            </a:fld>
            <a:endParaRPr lang="zh-CN" altLang="en-US"/>
          </a:p>
        </p:txBody>
      </p:sp>
    </p:spTree>
    <p:extLst>
      <p:ext uri="{BB962C8B-B14F-4D97-AF65-F5344CB8AC3E}">
        <p14:creationId xmlns:p14="http://schemas.microsoft.com/office/powerpoint/2010/main" val="7693816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D26BBBF-AD56-4454-A8A9-5E2E68335195}" type="slidenum">
              <a:rPr lang="zh-CN" altLang="en-US" smtClean="0"/>
              <a:t>17</a:t>
            </a:fld>
            <a:endParaRPr lang="zh-CN" altLang="en-US"/>
          </a:p>
        </p:txBody>
      </p:sp>
    </p:spTree>
    <p:extLst>
      <p:ext uri="{BB962C8B-B14F-4D97-AF65-F5344CB8AC3E}">
        <p14:creationId xmlns:p14="http://schemas.microsoft.com/office/powerpoint/2010/main" val="14009340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1B68A-3A86-D0E2-B072-8A7BE3A0CFE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7B27DB8-B6A9-855F-B2F7-591A8F27019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729800A-EE52-7A04-148A-BFAC9448E9B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BCF74EF-D6CE-511B-7624-C5B849674888}"/>
              </a:ext>
            </a:extLst>
          </p:cNvPr>
          <p:cNvSpPr>
            <a:spLocks noGrp="1"/>
          </p:cNvSpPr>
          <p:nvPr>
            <p:ph type="sldNum" sz="quarter" idx="5"/>
          </p:nvPr>
        </p:nvSpPr>
        <p:spPr/>
        <p:txBody>
          <a:bodyPr/>
          <a:lstStyle/>
          <a:p>
            <a:fld id="{9D26BBBF-AD56-4454-A8A9-5E2E68335195}" type="slidenum">
              <a:rPr lang="zh-CN" altLang="en-US" smtClean="0"/>
              <a:t>18</a:t>
            </a:fld>
            <a:endParaRPr lang="zh-CN" altLang="en-US"/>
          </a:p>
        </p:txBody>
      </p:sp>
    </p:spTree>
    <p:extLst>
      <p:ext uri="{BB962C8B-B14F-4D97-AF65-F5344CB8AC3E}">
        <p14:creationId xmlns:p14="http://schemas.microsoft.com/office/powerpoint/2010/main" val="21783095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F0AD2-9B1A-096D-DC51-E6487DDB739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27A6645-4C52-6181-ABB5-5A64B622ECE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FB9F8EC-3663-129E-866D-A33288F5DCE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B25ED81C-6083-6DA6-2531-0F793ABFA8ED}"/>
              </a:ext>
            </a:extLst>
          </p:cNvPr>
          <p:cNvSpPr>
            <a:spLocks noGrp="1"/>
          </p:cNvSpPr>
          <p:nvPr>
            <p:ph type="sldNum" sz="quarter" idx="5"/>
          </p:nvPr>
        </p:nvSpPr>
        <p:spPr/>
        <p:txBody>
          <a:bodyPr/>
          <a:lstStyle/>
          <a:p>
            <a:fld id="{9D26BBBF-AD56-4454-A8A9-5E2E68335195}" type="slidenum">
              <a:rPr lang="zh-CN" altLang="en-US" smtClean="0"/>
              <a:t>19</a:t>
            </a:fld>
            <a:endParaRPr lang="zh-CN" altLang="en-US"/>
          </a:p>
        </p:txBody>
      </p:sp>
    </p:spTree>
    <p:extLst>
      <p:ext uri="{BB962C8B-B14F-4D97-AF65-F5344CB8AC3E}">
        <p14:creationId xmlns:p14="http://schemas.microsoft.com/office/powerpoint/2010/main" val="20101451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80E7B-13F0-B2D8-56C6-8D1868EFF82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1FD1A7E-43C2-06BD-08A8-32E9990AD9F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C5CD74B-CB07-86C9-2101-44532A57FC08}"/>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CA56780F-67ED-A0D9-3CA5-6527CF14772D}"/>
              </a:ext>
            </a:extLst>
          </p:cNvPr>
          <p:cNvSpPr>
            <a:spLocks noGrp="1"/>
          </p:cNvSpPr>
          <p:nvPr>
            <p:ph type="sldNum" sz="quarter" idx="5"/>
          </p:nvPr>
        </p:nvSpPr>
        <p:spPr/>
        <p:txBody>
          <a:bodyPr/>
          <a:lstStyle/>
          <a:p>
            <a:fld id="{9D26BBBF-AD56-4454-A8A9-5E2E68335195}" type="slidenum">
              <a:rPr lang="zh-CN" altLang="en-US" smtClean="0"/>
              <a:t>20</a:t>
            </a:fld>
            <a:endParaRPr lang="zh-CN" altLang="en-US"/>
          </a:p>
        </p:txBody>
      </p:sp>
    </p:spTree>
    <p:extLst>
      <p:ext uri="{BB962C8B-B14F-4D97-AF65-F5344CB8AC3E}">
        <p14:creationId xmlns:p14="http://schemas.microsoft.com/office/powerpoint/2010/main" val="36701939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255FE56-D168-578E-F921-DB2643E2671A}"/>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64235422-F5B6-65F0-6DAE-EEC1370AFA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D4973E7B-5F71-6871-0DB1-1449E01ACFE1}"/>
              </a:ext>
            </a:extLst>
          </p:cNvPr>
          <p:cNvSpPr>
            <a:spLocks noGrp="1"/>
          </p:cNvSpPr>
          <p:nvPr>
            <p:ph type="dt" sz="half" idx="10"/>
          </p:nvPr>
        </p:nvSpPr>
        <p:spPr/>
        <p:txBody>
          <a:bodyPr/>
          <a:lstStyle/>
          <a:p>
            <a:fld id="{15F35311-61BA-43F8-88AC-5E7A2AEE4E12}" type="datetimeFigureOut">
              <a:rPr lang="zh-CN" altLang="en-US" smtClean="0"/>
              <a:t>2026/9/13</a:t>
            </a:fld>
            <a:endParaRPr lang="zh-CN" altLang="en-US"/>
          </a:p>
        </p:txBody>
      </p:sp>
      <p:sp>
        <p:nvSpPr>
          <p:cNvPr id="5" name="页脚占位符 4">
            <a:extLst>
              <a:ext uri="{FF2B5EF4-FFF2-40B4-BE49-F238E27FC236}">
                <a16:creationId xmlns:a16="http://schemas.microsoft.com/office/drawing/2014/main" id="{75F68B6D-0CF3-E750-4DE4-D7480E81AC5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CFE3695-BFB3-7E5F-01AB-5D6774DA3AD3}"/>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pic>
        <p:nvPicPr>
          <p:cNvPr id="10" name="图片 9">
            <a:extLst>
              <a:ext uri="{FF2B5EF4-FFF2-40B4-BE49-F238E27FC236}">
                <a16:creationId xmlns:a16="http://schemas.microsoft.com/office/drawing/2014/main" id="{D780DDFC-4243-EA7C-12B6-D1F97A18433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24913" y="176378"/>
            <a:ext cx="1897854" cy="555905"/>
          </a:xfrm>
          <a:prstGeom prst="rect">
            <a:avLst/>
          </a:prstGeom>
        </p:spPr>
      </p:pic>
      <p:grpSp>
        <p:nvGrpSpPr>
          <p:cNvPr id="11" name="组合 10">
            <a:extLst>
              <a:ext uri="{FF2B5EF4-FFF2-40B4-BE49-F238E27FC236}">
                <a16:creationId xmlns:a16="http://schemas.microsoft.com/office/drawing/2014/main" id="{7A6E1E48-4073-4638-EDB4-D459C357E062}"/>
              </a:ext>
            </a:extLst>
          </p:cNvPr>
          <p:cNvGrpSpPr/>
          <p:nvPr userDrawn="1"/>
        </p:nvGrpSpPr>
        <p:grpSpPr>
          <a:xfrm>
            <a:off x="203760" y="159728"/>
            <a:ext cx="647578" cy="619478"/>
            <a:chOff x="178632" y="159728"/>
            <a:chExt cx="647578" cy="619478"/>
          </a:xfrm>
        </p:grpSpPr>
        <p:sp>
          <p:nvSpPr>
            <p:cNvPr id="12" name="椭圆 11">
              <a:extLst>
                <a:ext uri="{FF2B5EF4-FFF2-40B4-BE49-F238E27FC236}">
                  <a16:creationId xmlns:a16="http://schemas.microsoft.com/office/drawing/2014/main" id="{6849131B-2805-EBFF-B57F-DC6AAF93079A}"/>
                </a:ext>
              </a:extLst>
            </p:cNvPr>
            <p:cNvSpPr/>
            <p:nvPr/>
          </p:nvSpPr>
          <p:spPr>
            <a:xfrm>
              <a:off x="358210" y="159728"/>
              <a:ext cx="468000" cy="468000"/>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 name="椭圆 12">
              <a:extLst>
                <a:ext uri="{FF2B5EF4-FFF2-40B4-BE49-F238E27FC236}">
                  <a16:creationId xmlns:a16="http://schemas.microsoft.com/office/drawing/2014/main" id="{ED6970B2-C9F2-6678-6316-1D0BBF9C3E43}"/>
                </a:ext>
              </a:extLst>
            </p:cNvPr>
            <p:cNvSpPr/>
            <p:nvPr/>
          </p:nvSpPr>
          <p:spPr>
            <a:xfrm>
              <a:off x="178632" y="602993"/>
              <a:ext cx="176213" cy="176213"/>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cxnSp>
        <p:nvCxnSpPr>
          <p:cNvPr id="16" name="直接连接符 15">
            <a:extLst>
              <a:ext uri="{FF2B5EF4-FFF2-40B4-BE49-F238E27FC236}">
                <a16:creationId xmlns:a16="http://schemas.microsoft.com/office/drawing/2014/main" id="{B6C1A979-1087-256F-AEB5-95B21CC655CD}"/>
              </a:ext>
            </a:extLst>
          </p:cNvPr>
          <p:cNvCxnSpPr>
            <a:cxnSpLocks/>
          </p:cNvCxnSpPr>
          <p:nvPr userDrawn="1"/>
        </p:nvCxnSpPr>
        <p:spPr>
          <a:xfrm>
            <a:off x="660400" y="760413"/>
            <a:ext cx="10858500" cy="0"/>
          </a:xfrm>
          <a:prstGeom prst="line">
            <a:avLst/>
          </a:prstGeom>
          <a:noFill/>
          <a:ln w="22225" cap="flat" cmpd="sng" algn="ctr">
            <a:solidFill>
              <a:srgbClr val="1C6299"/>
            </a:solidFill>
            <a:prstDash val="solid"/>
            <a:miter lim="800000"/>
          </a:ln>
          <a:effectLst/>
        </p:spPr>
      </p:cxnSp>
      <p:sp>
        <p:nvSpPr>
          <p:cNvPr id="17" name="AutoShape 14">
            <a:extLst>
              <a:ext uri="{FF2B5EF4-FFF2-40B4-BE49-F238E27FC236}">
                <a16:creationId xmlns:a16="http://schemas.microsoft.com/office/drawing/2014/main" id="{9DD30921-2BB6-EC20-5154-196900F509A7}"/>
              </a:ext>
            </a:extLst>
          </p:cNvPr>
          <p:cNvSpPr/>
          <p:nvPr userDrawn="1"/>
        </p:nvSpPr>
        <p:spPr>
          <a:xfrm>
            <a:off x="0" y="6565900"/>
            <a:ext cx="12192000" cy="292100"/>
          </a:xfrm>
          <a:prstGeom prst="roundRect">
            <a:avLst>
              <a:gd name="adj" fmla="val 0"/>
            </a:avLst>
          </a:prstGeom>
          <a:solidFill>
            <a:srgbClr val="1C629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8" name="AutoShape 15">
            <a:extLst>
              <a:ext uri="{FF2B5EF4-FFF2-40B4-BE49-F238E27FC236}">
                <a16:creationId xmlns:a16="http://schemas.microsoft.com/office/drawing/2014/main" id="{5D990E09-DD32-A247-99EC-2DD17B97C474}"/>
              </a:ext>
            </a:extLst>
          </p:cNvPr>
          <p:cNvSpPr/>
          <p:nvPr userDrawn="1"/>
        </p:nvSpPr>
        <p:spPr>
          <a:xfrm>
            <a:off x="9144000" y="6578600"/>
            <a:ext cx="2489200" cy="241300"/>
          </a:xfrm>
          <a:prstGeom prst="rect">
            <a:avLst/>
          </a:prstGeom>
          <a:noFill/>
          <a:ln w="12700" cap="flat" cmpd="sng">
            <a:noFill/>
            <a:prstDash val="solid"/>
            <a:round/>
          </a:ln>
        </p:spPr>
        <p:txBody>
          <a:bodyPr vert="horz" wrap="none" lIns="88900" tIns="50800" rIns="88900" bIns="50800" rtlCol="0" anchor="t" anchorCtr="0"/>
          <a:lstStyle/>
          <a:p>
            <a:pPr indent="0" algn="r">
              <a:lnSpc>
                <a:spcPct val="100000"/>
              </a:lnSpc>
              <a:defRPr/>
            </a:pPr>
            <a:r>
              <a:rPr lang="en-US" sz="1000" b="0" i="0" u="none" strike="noStrike" spc="300">
                <a:solidFill>
                  <a:srgbClr val="FFFFFF"/>
                </a:solidFill>
                <a:latin typeface="Arial"/>
                <a:ea typeface="Arial"/>
                <a:cs typeface="Arial"/>
                <a:sym typeface="Arial"/>
              </a:rPr>
              <a:t>Central South University</a:t>
            </a:r>
            <a:endParaRPr lang="en-US" sz="1100"/>
          </a:p>
        </p:txBody>
      </p:sp>
      <p:sp>
        <p:nvSpPr>
          <p:cNvPr id="19" name="AutoShape 16">
            <a:extLst>
              <a:ext uri="{FF2B5EF4-FFF2-40B4-BE49-F238E27FC236}">
                <a16:creationId xmlns:a16="http://schemas.microsoft.com/office/drawing/2014/main" id="{05064913-9CBF-7296-4028-5902AD2077DC}"/>
              </a:ext>
            </a:extLst>
          </p:cNvPr>
          <p:cNvSpPr/>
          <p:nvPr userDrawn="1"/>
        </p:nvSpPr>
        <p:spPr>
          <a:xfrm>
            <a:off x="596900" y="6527800"/>
            <a:ext cx="2679700" cy="368300"/>
          </a:xfrm>
          <a:prstGeom prst="rect">
            <a:avLst/>
          </a:prstGeom>
          <a:noFill/>
          <a:ln w="12700" cap="flat" cmpd="sng">
            <a:noFill/>
            <a:prstDash val="solid"/>
            <a:round/>
          </a:ln>
        </p:spPr>
        <p:txBody>
          <a:bodyPr vert="horz" wrap="square" lIns="88900" tIns="50800" rIns="88900" bIns="50800" rtlCol="0" anchor="ctr" anchorCtr="0"/>
          <a:lstStyle/>
          <a:p>
            <a:pPr indent="0" algn="dist">
              <a:lnSpc>
                <a:spcPct val="100000"/>
              </a:lnSpc>
              <a:defRPr/>
            </a:pPr>
            <a:r>
              <a:rPr lang="en-US" sz="1000" b="0" i="0" u="none" strike="noStrike">
                <a:solidFill>
                  <a:srgbClr val="FFFFFF"/>
                </a:solidFill>
                <a:latin typeface="微软雅黑"/>
                <a:ea typeface="微软雅黑"/>
                <a:cs typeface="微软雅黑"/>
                <a:sym typeface="微软雅黑"/>
              </a:rPr>
              <a:t>知行合一，经世致用</a:t>
            </a:r>
            <a:endParaRPr lang="en-US" sz="1100"/>
          </a:p>
        </p:txBody>
      </p:sp>
    </p:spTree>
    <p:extLst>
      <p:ext uri="{BB962C8B-B14F-4D97-AF65-F5344CB8AC3E}">
        <p14:creationId xmlns:p14="http://schemas.microsoft.com/office/powerpoint/2010/main" val="438821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F0D2DC6-6299-CF32-8F05-E6AB93E689B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B2CAFA8-7E6B-EB24-38D8-2F5857A11C82}"/>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4B529C9-DF79-4C6D-5254-D4167C79B646}"/>
              </a:ext>
            </a:extLst>
          </p:cNvPr>
          <p:cNvSpPr>
            <a:spLocks noGrp="1"/>
          </p:cNvSpPr>
          <p:nvPr>
            <p:ph type="dt" sz="half" idx="10"/>
          </p:nvPr>
        </p:nvSpPr>
        <p:spPr/>
        <p:txBody>
          <a:bodyPr/>
          <a:lstStyle/>
          <a:p>
            <a:fld id="{15F35311-61BA-43F8-88AC-5E7A2AEE4E12}" type="datetimeFigureOut">
              <a:rPr lang="zh-CN" altLang="en-US" smtClean="0"/>
              <a:t>2026/9/13</a:t>
            </a:fld>
            <a:endParaRPr lang="zh-CN" altLang="en-US"/>
          </a:p>
        </p:txBody>
      </p:sp>
      <p:sp>
        <p:nvSpPr>
          <p:cNvPr id="5" name="页脚占位符 4">
            <a:extLst>
              <a:ext uri="{FF2B5EF4-FFF2-40B4-BE49-F238E27FC236}">
                <a16:creationId xmlns:a16="http://schemas.microsoft.com/office/drawing/2014/main" id="{A9C16686-0DB9-D8AB-5703-10082077E16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A31EE6E-8B29-5F1D-59EF-4D9A62C8CC02}"/>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pic>
        <p:nvPicPr>
          <p:cNvPr id="7" name="图片 6">
            <a:extLst>
              <a:ext uri="{FF2B5EF4-FFF2-40B4-BE49-F238E27FC236}">
                <a16:creationId xmlns:a16="http://schemas.microsoft.com/office/drawing/2014/main" id="{644FAF8D-2183-9CF7-DA2E-5A7849DD8C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24913" y="176378"/>
            <a:ext cx="1897854" cy="555905"/>
          </a:xfrm>
          <a:prstGeom prst="rect">
            <a:avLst/>
          </a:prstGeom>
        </p:spPr>
      </p:pic>
      <p:grpSp>
        <p:nvGrpSpPr>
          <p:cNvPr id="8" name="组合 7">
            <a:extLst>
              <a:ext uri="{FF2B5EF4-FFF2-40B4-BE49-F238E27FC236}">
                <a16:creationId xmlns:a16="http://schemas.microsoft.com/office/drawing/2014/main" id="{DD16C4A9-B4D4-7BAD-0FBF-1318C557F456}"/>
              </a:ext>
            </a:extLst>
          </p:cNvPr>
          <p:cNvGrpSpPr/>
          <p:nvPr userDrawn="1"/>
        </p:nvGrpSpPr>
        <p:grpSpPr>
          <a:xfrm>
            <a:off x="203760" y="159728"/>
            <a:ext cx="647578" cy="619478"/>
            <a:chOff x="178632" y="159728"/>
            <a:chExt cx="647578" cy="619478"/>
          </a:xfrm>
        </p:grpSpPr>
        <p:sp>
          <p:nvSpPr>
            <p:cNvPr id="9" name="椭圆 8">
              <a:extLst>
                <a:ext uri="{FF2B5EF4-FFF2-40B4-BE49-F238E27FC236}">
                  <a16:creationId xmlns:a16="http://schemas.microsoft.com/office/drawing/2014/main" id="{C9B8AFC2-70BD-A799-B2E5-8044B318C877}"/>
                </a:ext>
              </a:extLst>
            </p:cNvPr>
            <p:cNvSpPr/>
            <p:nvPr/>
          </p:nvSpPr>
          <p:spPr>
            <a:xfrm>
              <a:off x="358210" y="159728"/>
              <a:ext cx="468000" cy="468000"/>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椭圆 9">
              <a:extLst>
                <a:ext uri="{FF2B5EF4-FFF2-40B4-BE49-F238E27FC236}">
                  <a16:creationId xmlns:a16="http://schemas.microsoft.com/office/drawing/2014/main" id="{0B217D01-331B-A8EA-9BC0-A3441C154A09}"/>
                </a:ext>
              </a:extLst>
            </p:cNvPr>
            <p:cNvSpPr/>
            <p:nvPr/>
          </p:nvSpPr>
          <p:spPr>
            <a:xfrm>
              <a:off x="178632" y="602993"/>
              <a:ext cx="176213" cy="176213"/>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cxnSp>
        <p:nvCxnSpPr>
          <p:cNvPr id="11" name="直接连接符 10">
            <a:extLst>
              <a:ext uri="{FF2B5EF4-FFF2-40B4-BE49-F238E27FC236}">
                <a16:creationId xmlns:a16="http://schemas.microsoft.com/office/drawing/2014/main" id="{D65C559C-92FB-FC5C-9611-58D401EFE8C6}"/>
              </a:ext>
            </a:extLst>
          </p:cNvPr>
          <p:cNvCxnSpPr>
            <a:cxnSpLocks/>
          </p:cNvCxnSpPr>
          <p:nvPr userDrawn="1"/>
        </p:nvCxnSpPr>
        <p:spPr>
          <a:xfrm>
            <a:off x="660400" y="760413"/>
            <a:ext cx="10858500" cy="0"/>
          </a:xfrm>
          <a:prstGeom prst="line">
            <a:avLst/>
          </a:prstGeom>
          <a:noFill/>
          <a:ln w="22225" cap="flat" cmpd="sng" algn="ctr">
            <a:solidFill>
              <a:srgbClr val="1C6299"/>
            </a:solidFill>
            <a:prstDash val="solid"/>
            <a:miter lim="800000"/>
          </a:ln>
          <a:effectLst/>
        </p:spPr>
      </p:cxnSp>
      <p:sp>
        <p:nvSpPr>
          <p:cNvPr id="12" name="AutoShape 14">
            <a:extLst>
              <a:ext uri="{FF2B5EF4-FFF2-40B4-BE49-F238E27FC236}">
                <a16:creationId xmlns:a16="http://schemas.microsoft.com/office/drawing/2014/main" id="{0F18E464-62D6-2AB1-DCCD-BADEE51350C3}"/>
              </a:ext>
            </a:extLst>
          </p:cNvPr>
          <p:cNvSpPr/>
          <p:nvPr userDrawn="1"/>
        </p:nvSpPr>
        <p:spPr>
          <a:xfrm>
            <a:off x="0" y="6565900"/>
            <a:ext cx="12192000" cy="292100"/>
          </a:xfrm>
          <a:prstGeom prst="roundRect">
            <a:avLst>
              <a:gd name="adj" fmla="val 0"/>
            </a:avLst>
          </a:prstGeom>
          <a:solidFill>
            <a:srgbClr val="1C629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3" name="AutoShape 15">
            <a:extLst>
              <a:ext uri="{FF2B5EF4-FFF2-40B4-BE49-F238E27FC236}">
                <a16:creationId xmlns:a16="http://schemas.microsoft.com/office/drawing/2014/main" id="{8CFB2F00-D7BD-D38C-D2CE-5356CFE5505F}"/>
              </a:ext>
            </a:extLst>
          </p:cNvPr>
          <p:cNvSpPr/>
          <p:nvPr userDrawn="1"/>
        </p:nvSpPr>
        <p:spPr>
          <a:xfrm>
            <a:off x="9144000" y="6578600"/>
            <a:ext cx="2489200" cy="241300"/>
          </a:xfrm>
          <a:prstGeom prst="rect">
            <a:avLst/>
          </a:prstGeom>
          <a:noFill/>
          <a:ln w="12700" cap="flat" cmpd="sng">
            <a:noFill/>
            <a:prstDash val="solid"/>
            <a:round/>
          </a:ln>
        </p:spPr>
        <p:txBody>
          <a:bodyPr vert="horz" wrap="none" lIns="88900" tIns="50800" rIns="88900" bIns="50800" rtlCol="0" anchor="t" anchorCtr="0"/>
          <a:lstStyle/>
          <a:p>
            <a:pPr indent="0" algn="r">
              <a:lnSpc>
                <a:spcPct val="100000"/>
              </a:lnSpc>
              <a:defRPr/>
            </a:pPr>
            <a:r>
              <a:rPr lang="en-US" sz="1000" b="0" i="0" u="none" strike="noStrike" spc="300">
                <a:solidFill>
                  <a:srgbClr val="FFFFFF"/>
                </a:solidFill>
                <a:latin typeface="Arial"/>
                <a:ea typeface="Arial"/>
                <a:cs typeface="Arial"/>
                <a:sym typeface="Arial"/>
              </a:rPr>
              <a:t>Central South University</a:t>
            </a:r>
            <a:endParaRPr lang="en-US" sz="1100"/>
          </a:p>
        </p:txBody>
      </p:sp>
      <p:sp>
        <p:nvSpPr>
          <p:cNvPr id="14" name="AutoShape 16">
            <a:extLst>
              <a:ext uri="{FF2B5EF4-FFF2-40B4-BE49-F238E27FC236}">
                <a16:creationId xmlns:a16="http://schemas.microsoft.com/office/drawing/2014/main" id="{A6740CA5-9E3C-5207-22F5-2A8C70462577}"/>
              </a:ext>
            </a:extLst>
          </p:cNvPr>
          <p:cNvSpPr/>
          <p:nvPr userDrawn="1"/>
        </p:nvSpPr>
        <p:spPr>
          <a:xfrm>
            <a:off x="596900" y="6527800"/>
            <a:ext cx="2679700" cy="368300"/>
          </a:xfrm>
          <a:prstGeom prst="rect">
            <a:avLst/>
          </a:prstGeom>
          <a:noFill/>
          <a:ln w="12700" cap="flat" cmpd="sng">
            <a:noFill/>
            <a:prstDash val="solid"/>
            <a:round/>
          </a:ln>
        </p:spPr>
        <p:txBody>
          <a:bodyPr vert="horz" wrap="square" lIns="88900" tIns="50800" rIns="88900" bIns="50800" rtlCol="0" anchor="ctr" anchorCtr="0"/>
          <a:lstStyle/>
          <a:p>
            <a:pPr indent="0" algn="dist">
              <a:lnSpc>
                <a:spcPct val="100000"/>
              </a:lnSpc>
              <a:defRPr/>
            </a:pPr>
            <a:r>
              <a:rPr lang="en-US" sz="1000" b="0" i="0" u="none" strike="noStrike">
                <a:solidFill>
                  <a:srgbClr val="FFFFFF"/>
                </a:solidFill>
                <a:latin typeface="微软雅黑"/>
                <a:ea typeface="微软雅黑"/>
                <a:cs typeface="微软雅黑"/>
                <a:sym typeface="微软雅黑"/>
              </a:rPr>
              <a:t>知行合一，经世致用</a:t>
            </a:r>
            <a:endParaRPr lang="en-US" sz="1100"/>
          </a:p>
        </p:txBody>
      </p:sp>
    </p:spTree>
    <p:extLst>
      <p:ext uri="{BB962C8B-B14F-4D97-AF65-F5344CB8AC3E}">
        <p14:creationId xmlns:p14="http://schemas.microsoft.com/office/powerpoint/2010/main" val="3328470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622AC2-2ACB-7582-7BA5-FD0EEBE52CF1}"/>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699D7DF2-2C92-D6A5-66A0-BB60BBE295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21DF9151-D2FE-5F3F-BEBF-D309914A7782}"/>
              </a:ext>
            </a:extLst>
          </p:cNvPr>
          <p:cNvSpPr>
            <a:spLocks noGrp="1"/>
          </p:cNvSpPr>
          <p:nvPr>
            <p:ph type="dt" sz="half" idx="10"/>
          </p:nvPr>
        </p:nvSpPr>
        <p:spPr/>
        <p:txBody>
          <a:bodyPr/>
          <a:lstStyle/>
          <a:p>
            <a:fld id="{15F35311-61BA-43F8-88AC-5E7A2AEE4E12}" type="datetimeFigureOut">
              <a:rPr lang="zh-CN" altLang="en-US" smtClean="0"/>
              <a:t>2026/9/13</a:t>
            </a:fld>
            <a:endParaRPr lang="zh-CN" altLang="en-US"/>
          </a:p>
        </p:txBody>
      </p:sp>
      <p:sp>
        <p:nvSpPr>
          <p:cNvPr id="5" name="页脚占位符 4">
            <a:extLst>
              <a:ext uri="{FF2B5EF4-FFF2-40B4-BE49-F238E27FC236}">
                <a16:creationId xmlns:a16="http://schemas.microsoft.com/office/drawing/2014/main" id="{20831DE4-3298-3D8D-76AE-DCBB05E4550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D70EB25-57B6-3E0C-5147-FF4A547BD6CF}"/>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
        <p:nvSpPr>
          <p:cNvPr id="8" name="AutoShape 15">
            <a:extLst>
              <a:ext uri="{FF2B5EF4-FFF2-40B4-BE49-F238E27FC236}">
                <a16:creationId xmlns:a16="http://schemas.microsoft.com/office/drawing/2014/main" id="{CAD91903-A3D3-0963-C6E4-6FAC3288B8E6}"/>
              </a:ext>
            </a:extLst>
          </p:cNvPr>
          <p:cNvSpPr/>
          <p:nvPr userDrawn="1"/>
        </p:nvSpPr>
        <p:spPr>
          <a:xfrm>
            <a:off x="9144000" y="6578600"/>
            <a:ext cx="2489200" cy="241300"/>
          </a:xfrm>
          <a:prstGeom prst="rect">
            <a:avLst/>
          </a:prstGeom>
          <a:noFill/>
          <a:ln w="12700" cap="flat" cmpd="sng">
            <a:noFill/>
            <a:prstDash val="solid"/>
            <a:round/>
          </a:ln>
        </p:spPr>
        <p:txBody>
          <a:bodyPr vert="horz" wrap="none" lIns="88900" tIns="50800" rIns="88900" bIns="50800" rtlCol="0" anchor="t" anchorCtr="0"/>
          <a:lstStyle/>
          <a:p>
            <a:pPr indent="0" algn="r">
              <a:lnSpc>
                <a:spcPct val="100000"/>
              </a:lnSpc>
              <a:defRPr/>
            </a:pPr>
            <a:r>
              <a:rPr lang="en-US" sz="1000" b="0" i="0" u="none" strike="noStrike" spc="300">
                <a:solidFill>
                  <a:srgbClr val="FFFFFF"/>
                </a:solidFill>
                <a:latin typeface="Arial"/>
                <a:ea typeface="Arial"/>
                <a:cs typeface="Arial"/>
                <a:sym typeface="Arial"/>
              </a:rPr>
              <a:t>Central South University</a:t>
            </a:r>
            <a:endParaRPr lang="en-US" sz="1100"/>
          </a:p>
        </p:txBody>
      </p:sp>
      <p:sp>
        <p:nvSpPr>
          <p:cNvPr id="9" name="AutoShape 16">
            <a:extLst>
              <a:ext uri="{FF2B5EF4-FFF2-40B4-BE49-F238E27FC236}">
                <a16:creationId xmlns:a16="http://schemas.microsoft.com/office/drawing/2014/main" id="{0B993C87-36C7-E85C-EE70-2698579E73FE}"/>
              </a:ext>
            </a:extLst>
          </p:cNvPr>
          <p:cNvSpPr/>
          <p:nvPr userDrawn="1"/>
        </p:nvSpPr>
        <p:spPr>
          <a:xfrm>
            <a:off x="596900" y="6527800"/>
            <a:ext cx="2679700" cy="368300"/>
          </a:xfrm>
          <a:prstGeom prst="rect">
            <a:avLst/>
          </a:prstGeom>
          <a:noFill/>
          <a:ln w="12700" cap="flat" cmpd="sng">
            <a:noFill/>
            <a:prstDash val="solid"/>
            <a:round/>
          </a:ln>
        </p:spPr>
        <p:txBody>
          <a:bodyPr vert="horz" wrap="square" lIns="88900" tIns="50800" rIns="88900" bIns="50800" rtlCol="0" anchor="ctr" anchorCtr="0"/>
          <a:lstStyle/>
          <a:p>
            <a:pPr indent="0" algn="dist">
              <a:lnSpc>
                <a:spcPct val="100000"/>
              </a:lnSpc>
              <a:defRPr/>
            </a:pPr>
            <a:r>
              <a:rPr lang="en-US" sz="1000" b="0" i="0" u="none" strike="noStrike" dirty="0" err="1">
                <a:solidFill>
                  <a:srgbClr val="FFFFFF"/>
                </a:solidFill>
                <a:latin typeface="微软雅黑"/>
                <a:ea typeface="微软雅黑"/>
                <a:cs typeface="微软雅黑"/>
                <a:sym typeface="微软雅黑"/>
              </a:rPr>
              <a:t>知行合一，经世致用</a:t>
            </a:r>
            <a:endParaRPr lang="en-US" sz="1100" dirty="0"/>
          </a:p>
        </p:txBody>
      </p:sp>
      <p:pic>
        <p:nvPicPr>
          <p:cNvPr id="10" name="图片 9">
            <a:extLst>
              <a:ext uri="{FF2B5EF4-FFF2-40B4-BE49-F238E27FC236}">
                <a16:creationId xmlns:a16="http://schemas.microsoft.com/office/drawing/2014/main" id="{91BC2614-A98C-9BEC-AF39-7693B87EB59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77313" y="328778"/>
            <a:ext cx="1897854" cy="555905"/>
          </a:xfrm>
          <a:prstGeom prst="rect">
            <a:avLst/>
          </a:prstGeom>
        </p:spPr>
      </p:pic>
      <p:grpSp>
        <p:nvGrpSpPr>
          <p:cNvPr id="11" name="组合 10">
            <a:extLst>
              <a:ext uri="{FF2B5EF4-FFF2-40B4-BE49-F238E27FC236}">
                <a16:creationId xmlns:a16="http://schemas.microsoft.com/office/drawing/2014/main" id="{FB613A20-5E60-AE37-9C44-61F77C12034C}"/>
              </a:ext>
            </a:extLst>
          </p:cNvPr>
          <p:cNvGrpSpPr/>
          <p:nvPr userDrawn="1"/>
        </p:nvGrpSpPr>
        <p:grpSpPr>
          <a:xfrm>
            <a:off x="356160" y="312128"/>
            <a:ext cx="647578" cy="619478"/>
            <a:chOff x="178632" y="159728"/>
            <a:chExt cx="647578" cy="619478"/>
          </a:xfrm>
        </p:grpSpPr>
        <p:sp>
          <p:nvSpPr>
            <p:cNvPr id="12" name="椭圆 11">
              <a:extLst>
                <a:ext uri="{FF2B5EF4-FFF2-40B4-BE49-F238E27FC236}">
                  <a16:creationId xmlns:a16="http://schemas.microsoft.com/office/drawing/2014/main" id="{5885C12A-EEA8-8D73-BD5E-AD5D5983C6B2}"/>
                </a:ext>
              </a:extLst>
            </p:cNvPr>
            <p:cNvSpPr/>
            <p:nvPr/>
          </p:nvSpPr>
          <p:spPr>
            <a:xfrm>
              <a:off x="358210" y="159728"/>
              <a:ext cx="468000" cy="468000"/>
            </a:xfrm>
            <a:prstGeom prst="ellipse">
              <a:avLst/>
            </a:prstGeom>
            <a:gradFill>
              <a:gsLst>
                <a:gs pos="0">
                  <a:srgbClr val="1C6299"/>
                </a:gs>
                <a:gs pos="100000">
                  <a:srgbClr val="5C307D">
                    <a:alpha val="9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 name="椭圆 12">
              <a:extLst>
                <a:ext uri="{FF2B5EF4-FFF2-40B4-BE49-F238E27FC236}">
                  <a16:creationId xmlns:a16="http://schemas.microsoft.com/office/drawing/2014/main" id="{F6157CA9-EB80-18BE-B57B-EF08708E3313}"/>
                </a:ext>
              </a:extLst>
            </p:cNvPr>
            <p:cNvSpPr/>
            <p:nvPr/>
          </p:nvSpPr>
          <p:spPr>
            <a:xfrm>
              <a:off x="178632" y="602993"/>
              <a:ext cx="176213" cy="176213"/>
            </a:xfrm>
            <a:prstGeom prst="ellipse">
              <a:avLst/>
            </a:prstGeom>
            <a:gradFill>
              <a:gsLst>
                <a:gs pos="0">
                  <a:srgbClr val="1C6299"/>
                </a:gs>
                <a:gs pos="100000">
                  <a:srgbClr val="5C307D">
                    <a:alpha val="90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1"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cxnSp>
        <p:nvCxnSpPr>
          <p:cNvPr id="14" name="直接连接符 13">
            <a:extLst>
              <a:ext uri="{FF2B5EF4-FFF2-40B4-BE49-F238E27FC236}">
                <a16:creationId xmlns:a16="http://schemas.microsoft.com/office/drawing/2014/main" id="{0AB41D32-A183-5ABA-F97B-78FB9E38E568}"/>
              </a:ext>
            </a:extLst>
          </p:cNvPr>
          <p:cNvCxnSpPr>
            <a:cxnSpLocks/>
          </p:cNvCxnSpPr>
          <p:nvPr userDrawn="1"/>
        </p:nvCxnSpPr>
        <p:spPr>
          <a:xfrm>
            <a:off x="812800" y="912813"/>
            <a:ext cx="10858500" cy="0"/>
          </a:xfrm>
          <a:prstGeom prst="line">
            <a:avLst/>
          </a:prstGeom>
          <a:noFill/>
          <a:ln w="22225" cap="flat" cmpd="sng" algn="ctr">
            <a:solidFill>
              <a:srgbClr val="1C6299"/>
            </a:solidFill>
            <a:prstDash val="solid"/>
            <a:miter lim="800000"/>
          </a:ln>
          <a:effectLst/>
        </p:spPr>
      </p:cxnSp>
      <p:sp>
        <p:nvSpPr>
          <p:cNvPr id="15" name="AutoShape 14">
            <a:extLst>
              <a:ext uri="{FF2B5EF4-FFF2-40B4-BE49-F238E27FC236}">
                <a16:creationId xmlns:a16="http://schemas.microsoft.com/office/drawing/2014/main" id="{EE089444-9BB6-EE64-FE8F-75FD94B8747D}"/>
              </a:ext>
            </a:extLst>
          </p:cNvPr>
          <p:cNvSpPr/>
          <p:nvPr userDrawn="1"/>
        </p:nvSpPr>
        <p:spPr>
          <a:xfrm>
            <a:off x="152400" y="6718300"/>
            <a:ext cx="12192000" cy="292100"/>
          </a:xfrm>
          <a:prstGeom prst="roundRect">
            <a:avLst>
              <a:gd name="adj" fmla="val 0"/>
            </a:avLst>
          </a:prstGeom>
          <a:solidFill>
            <a:srgbClr val="1C6299">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6" name="AutoShape 15">
            <a:extLst>
              <a:ext uri="{FF2B5EF4-FFF2-40B4-BE49-F238E27FC236}">
                <a16:creationId xmlns:a16="http://schemas.microsoft.com/office/drawing/2014/main" id="{81BEB6EB-6F6E-A219-7121-483F96416F55}"/>
              </a:ext>
            </a:extLst>
          </p:cNvPr>
          <p:cNvSpPr/>
          <p:nvPr userDrawn="1"/>
        </p:nvSpPr>
        <p:spPr>
          <a:xfrm>
            <a:off x="9296400" y="6731000"/>
            <a:ext cx="2489200" cy="241300"/>
          </a:xfrm>
          <a:prstGeom prst="rect">
            <a:avLst/>
          </a:prstGeom>
          <a:noFill/>
          <a:ln w="12700" cap="flat" cmpd="sng">
            <a:noFill/>
            <a:prstDash val="solid"/>
            <a:round/>
          </a:ln>
        </p:spPr>
        <p:txBody>
          <a:bodyPr vert="horz" wrap="none" lIns="88900" tIns="50800" rIns="88900" bIns="50800" rtlCol="0" anchor="t" anchorCtr="0"/>
          <a:lstStyle/>
          <a:p>
            <a:pPr indent="0" algn="r">
              <a:lnSpc>
                <a:spcPct val="100000"/>
              </a:lnSpc>
              <a:defRPr/>
            </a:pPr>
            <a:r>
              <a:rPr lang="en-US" sz="1000" b="0" i="0" u="none" strike="noStrike" spc="300">
                <a:solidFill>
                  <a:srgbClr val="FFFFFF"/>
                </a:solidFill>
                <a:latin typeface="Arial"/>
                <a:ea typeface="Arial"/>
                <a:cs typeface="Arial"/>
                <a:sym typeface="Arial"/>
              </a:rPr>
              <a:t>Central South University</a:t>
            </a:r>
            <a:endParaRPr lang="en-US" sz="1100"/>
          </a:p>
        </p:txBody>
      </p:sp>
      <p:sp>
        <p:nvSpPr>
          <p:cNvPr id="17" name="AutoShape 16">
            <a:extLst>
              <a:ext uri="{FF2B5EF4-FFF2-40B4-BE49-F238E27FC236}">
                <a16:creationId xmlns:a16="http://schemas.microsoft.com/office/drawing/2014/main" id="{F82645ED-1AAE-06B4-601C-6AA6695657CC}"/>
              </a:ext>
            </a:extLst>
          </p:cNvPr>
          <p:cNvSpPr/>
          <p:nvPr userDrawn="1"/>
        </p:nvSpPr>
        <p:spPr>
          <a:xfrm>
            <a:off x="749300" y="6680200"/>
            <a:ext cx="2679700" cy="368300"/>
          </a:xfrm>
          <a:prstGeom prst="rect">
            <a:avLst/>
          </a:prstGeom>
          <a:noFill/>
          <a:ln w="12700" cap="flat" cmpd="sng">
            <a:noFill/>
            <a:prstDash val="solid"/>
            <a:round/>
          </a:ln>
        </p:spPr>
        <p:txBody>
          <a:bodyPr vert="horz" wrap="square" lIns="88900" tIns="50800" rIns="88900" bIns="50800" rtlCol="0" anchor="ctr" anchorCtr="0"/>
          <a:lstStyle/>
          <a:p>
            <a:pPr indent="0" algn="dist">
              <a:lnSpc>
                <a:spcPct val="100000"/>
              </a:lnSpc>
              <a:defRPr/>
            </a:pPr>
            <a:r>
              <a:rPr lang="en-US" sz="1000" b="0" i="0" u="none" strike="noStrike">
                <a:solidFill>
                  <a:srgbClr val="FFFFFF"/>
                </a:solidFill>
                <a:latin typeface="微软雅黑"/>
                <a:ea typeface="微软雅黑"/>
                <a:cs typeface="微软雅黑"/>
                <a:sym typeface="微软雅黑"/>
              </a:rPr>
              <a:t>知行合一，经世致用</a:t>
            </a:r>
            <a:endParaRPr lang="en-US" sz="1100"/>
          </a:p>
        </p:txBody>
      </p:sp>
    </p:spTree>
    <p:extLst>
      <p:ext uri="{BB962C8B-B14F-4D97-AF65-F5344CB8AC3E}">
        <p14:creationId xmlns:p14="http://schemas.microsoft.com/office/powerpoint/2010/main" val="2072373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C2E7796-42D3-A5CF-3CFE-5A822DB9F06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B504E5D8-155C-FC7C-6ABB-C3D822DF11B4}"/>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D224A5F6-BF5C-DE8E-C83D-60FB3FC6B6EC}"/>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DB99140B-DF37-0186-2A33-C43CA98B1ECB}"/>
              </a:ext>
            </a:extLst>
          </p:cNvPr>
          <p:cNvSpPr>
            <a:spLocks noGrp="1"/>
          </p:cNvSpPr>
          <p:nvPr>
            <p:ph type="dt" sz="half" idx="10"/>
          </p:nvPr>
        </p:nvSpPr>
        <p:spPr/>
        <p:txBody>
          <a:bodyPr/>
          <a:lstStyle/>
          <a:p>
            <a:fld id="{15F35311-61BA-43F8-88AC-5E7A2AEE4E12}" type="datetimeFigureOut">
              <a:rPr lang="zh-CN" altLang="en-US" smtClean="0"/>
              <a:t>2026/9/13</a:t>
            </a:fld>
            <a:endParaRPr lang="zh-CN" altLang="en-US"/>
          </a:p>
        </p:txBody>
      </p:sp>
      <p:sp>
        <p:nvSpPr>
          <p:cNvPr id="6" name="页脚占位符 5">
            <a:extLst>
              <a:ext uri="{FF2B5EF4-FFF2-40B4-BE49-F238E27FC236}">
                <a16:creationId xmlns:a16="http://schemas.microsoft.com/office/drawing/2014/main" id="{63B35646-7989-DA28-75B1-091776EF9D13}"/>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F90617B-34A1-A713-EABF-2453EBFB8B73}"/>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2721859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7924DD6-7413-AC4C-AFB0-8D564D1AE89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2CA5E95D-7B71-43A3-8FA7-9BDC6FBA89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8C81DBC4-52D6-8560-FBCF-7C92B7EF1550}"/>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355AEB27-BEDF-94A8-A808-77B154B7B2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31B51B75-792E-8531-0D39-5B0DBA491843}"/>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CE3152B8-146B-7E8D-8EDD-229A280F72AB}"/>
              </a:ext>
            </a:extLst>
          </p:cNvPr>
          <p:cNvSpPr>
            <a:spLocks noGrp="1"/>
          </p:cNvSpPr>
          <p:nvPr>
            <p:ph type="dt" sz="half" idx="10"/>
          </p:nvPr>
        </p:nvSpPr>
        <p:spPr/>
        <p:txBody>
          <a:bodyPr/>
          <a:lstStyle/>
          <a:p>
            <a:fld id="{15F35311-61BA-43F8-88AC-5E7A2AEE4E12}" type="datetimeFigureOut">
              <a:rPr lang="zh-CN" altLang="en-US" smtClean="0"/>
              <a:t>2026/9/13</a:t>
            </a:fld>
            <a:endParaRPr lang="zh-CN" altLang="en-US"/>
          </a:p>
        </p:txBody>
      </p:sp>
      <p:sp>
        <p:nvSpPr>
          <p:cNvPr id="8" name="页脚占位符 7">
            <a:extLst>
              <a:ext uri="{FF2B5EF4-FFF2-40B4-BE49-F238E27FC236}">
                <a16:creationId xmlns:a16="http://schemas.microsoft.com/office/drawing/2014/main" id="{25B1D4A1-099E-E1B2-1B3C-A82B5CB880A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BBAA3F2B-A250-4116-7175-9C710AF341DC}"/>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2936834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6D550AD-6992-3A8C-25D6-D922BF588AF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8CEA9510-0546-0425-BFE1-6D70643088B1}"/>
              </a:ext>
            </a:extLst>
          </p:cNvPr>
          <p:cNvSpPr>
            <a:spLocks noGrp="1"/>
          </p:cNvSpPr>
          <p:nvPr>
            <p:ph type="dt" sz="half" idx="10"/>
          </p:nvPr>
        </p:nvSpPr>
        <p:spPr/>
        <p:txBody>
          <a:bodyPr/>
          <a:lstStyle/>
          <a:p>
            <a:fld id="{15F35311-61BA-43F8-88AC-5E7A2AEE4E12}" type="datetimeFigureOut">
              <a:rPr lang="zh-CN" altLang="en-US" smtClean="0"/>
              <a:t>2026/9/13</a:t>
            </a:fld>
            <a:endParaRPr lang="zh-CN" altLang="en-US"/>
          </a:p>
        </p:txBody>
      </p:sp>
      <p:sp>
        <p:nvSpPr>
          <p:cNvPr id="4" name="页脚占位符 3">
            <a:extLst>
              <a:ext uri="{FF2B5EF4-FFF2-40B4-BE49-F238E27FC236}">
                <a16:creationId xmlns:a16="http://schemas.microsoft.com/office/drawing/2014/main" id="{3383FC13-4990-C9DE-6DB3-A3EE9D5C4FA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4B3F2CA9-BC53-9A34-264D-F00C33001836}"/>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1134573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E34BC3D0-3216-0843-76E0-4744E2F6FDE0}"/>
              </a:ext>
            </a:extLst>
          </p:cNvPr>
          <p:cNvSpPr>
            <a:spLocks noGrp="1"/>
          </p:cNvSpPr>
          <p:nvPr>
            <p:ph type="dt" sz="half" idx="10"/>
          </p:nvPr>
        </p:nvSpPr>
        <p:spPr/>
        <p:txBody>
          <a:bodyPr/>
          <a:lstStyle/>
          <a:p>
            <a:fld id="{15F35311-61BA-43F8-88AC-5E7A2AEE4E12}" type="datetimeFigureOut">
              <a:rPr lang="zh-CN" altLang="en-US" smtClean="0"/>
              <a:t>2026/9/13</a:t>
            </a:fld>
            <a:endParaRPr lang="zh-CN" altLang="en-US"/>
          </a:p>
        </p:txBody>
      </p:sp>
      <p:sp>
        <p:nvSpPr>
          <p:cNvPr id="3" name="页脚占位符 2">
            <a:extLst>
              <a:ext uri="{FF2B5EF4-FFF2-40B4-BE49-F238E27FC236}">
                <a16:creationId xmlns:a16="http://schemas.microsoft.com/office/drawing/2014/main" id="{77902CF0-9680-AA7B-BCBF-9B9624974BF9}"/>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1A4B0975-737D-9CB6-38DE-6C294CE2F05A}"/>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2926588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A2F4D72-2108-B368-D13D-2D6E4550BFE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FCD48F26-BBC7-8EEC-B530-4476DC6D11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5037FF8B-244C-2063-FB73-DD28F20364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5414EB2-CDAF-091E-27DD-B4F4D827E1AC}"/>
              </a:ext>
            </a:extLst>
          </p:cNvPr>
          <p:cNvSpPr>
            <a:spLocks noGrp="1"/>
          </p:cNvSpPr>
          <p:nvPr>
            <p:ph type="dt" sz="half" idx="10"/>
          </p:nvPr>
        </p:nvSpPr>
        <p:spPr/>
        <p:txBody>
          <a:bodyPr/>
          <a:lstStyle/>
          <a:p>
            <a:fld id="{15F35311-61BA-43F8-88AC-5E7A2AEE4E12}" type="datetimeFigureOut">
              <a:rPr lang="zh-CN" altLang="en-US" smtClean="0"/>
              <a:t>2026/9/13</a:t>
            </a:fld>
            <a:endParaRPr lang="zh-CN" altLang="en-US"/>
          </a:p>
        </p:txBody>
      </p:sp>
      <p:sp>
        <p:nvSpPr>
          <p:cNvPr id="6" name="页脚占位符 5">
            <a:extLst>
              <a:ext uri="{FF2B5EF4-FFF2-40B4-BE49-F238E27FC236}">
                <a16:creationId xmlns:a16="http://schemas.microsoft.com/office/drawing/2014/main" id="{2DA9EC8F-E1F3-FAAB-D120-E07BE0E7B39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8C0863FA-0AE5-332D-C043-FC4400709076}"/>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2391792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F57A72-0926-D4DB-C0D8-E42F6B685CD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0BDE87DE-5850-4950-58B8-DE7A9980BF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51F5268-3DD4-631E-700D-E98AEE4262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FFDB529E-594D-1BA3-D11D-A474A02D0E55}"/>
              </a:ext>
            </a:extLst>
          </p:cNvPr>
          <p:cNvSpPr>
            <a:spLocks noGrp="1"/>
          </p:cNvSpPr>
          <p:nvPr>
            <p:ph type="dt" sz="half" idx="10"/>
          </p:nvPr>
        </p:nvSpPr>
        <p:spPr/>
        <p:txBody>
          <a:bodyPr/>
          <a:lstStyle/>
          <a:p>
            <a:fld id="{15F35311-61BA-43F8-88AC-5E7A2AEE4E12}" type="datetimeFigureOut">
              <a:rPr lang="zh-CN" altLang="en-US" smtClean="0"/>
              <a:t>2026/9/13</a:t>
            </a:fld>
            <a:endParaRPr lang="zh-CN" altLang="en-US"/>
          </a:p>
        </p:txBody>
      </p:sp>
      <p:sp>
        <p:nvSpPr>
          <p:cNvPr id="6" name="页脚占位符 5">
            <a:extLst>
              <a:ext uri="{FF2B5EF4-FFF2-40B4-BE49-F238E27FC236}">
                <a16:creationId xmlns:a16="http://schemas.microsoft.com/office/drawing/2014/main" id="{C4AB5B67-1FEE-9325-5379-5EB5982BFB0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03AE993-257B-7657-5B3B-A37B86A146C8}"/>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2629189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75D2C59-9A39-5D6E-D3C9-299FB9FEDE5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76CE06C3-F797-3630-1424-554D044CFF7F}"/>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D9A22FB-A883-DC64-4F94-6C995C96C653}"/>
              </a:ext>
            </a:extLst>
          </p:cNvPr>
          <p:cNvSpPr>
            <a:spLocks noGrp="1"/>
          </p:cNvSpPr>
          <p:nvPr>
            <p:ph type="dt" sz="half" idx="10"/>
          </p:nvPr>
        </p:nvSpPr>
        <p:spPr/>
        <p:txBody>
          <a:bodyPr/>
          <a:lstStyle/>
          <a:p>
            <a:fld id="{15F35311-61BA-43F8-88AC-5E7A2AEE4E12}" type="datetimeFigureOut">
              <a:rPr lang="zh-CN" altLang="en-US" smtClean="0"/>
              <a:t>2026/9/13</a:t>
            </a:fld>
            <a:endParaRPr lang="zh-CN" altLang="en-US"/>
          </a:p>
        </p:txBody>
      </p:sp>
      <p:sp>
        <p:nvSpPr>
          <p:cNvPr id="5" name="页脚占位符 4">
            <a:extLst>
              <a:ext uri="{FF2B5EF4-FFF2-40B4-BE49-F238E27FC236}">
                <a16:creationId xmlns:a16="http://schemas.microsoft.com/office/drawing/2014/main" id="{2FF34E8E-F3D3-2BC5-4CD0-C18AFFFD518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C41251F-ACC5-64E0-1636-94533082E1D2}"/>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3713511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F2A524A-433C-EFE7-C083-8248B54CE778}"/>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BEAB23E2-A255-5331-B96F-2FA39A056CE1}"/>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4B5174B-49E8-F656-B9DA-19E38864B272}"/>
              </a:ext>
            </a:extLst>
          </p:cNvPr>
          <p:cNvSpPr>
            <a:spLocks noGrp="1"/>
          </p:cNvSpPr>
          <p:nvPr>
            <p:ph type="dt" sz="half" idx="10"/>
          </p:nvPr>
        </p:nvSpPr>
        <p:spPr/>
        <p:txBody>
          <a:bodyPr/>
          <a:lstStyle/>
          <a:p>
            <a:fld id="{15F35311-61BA-43F8-88AC-5E7A2AEE4E12}" type="datetimeFigureOut">
              <a:rPr lang="zh-CN" altLang="en-US" smtClean="0"/>
              <a:t>2026/9/13</a:t>
            </a:fld>
            <a:endParaRPr lang="zh-CN" altLang="en-US"/>
          </a:p>
        </p:txBody>
      </p:sp>
      <p:sp>
        <p:nvSpPr>
          <p:cNvPr id="5" name="页脚占位符 4">
            <a:extLst>
              <a:ext uri="{FF2B5EF4-FFF2-40B4-BE49-F238E27FC236}">
                <a16:creationId xmlns:a16="http://schemas.microsoft.com/office/drawing/2014/main" id="{6E2791B6-1E6F-3DE1-332F-59332957B0A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D3879A1-D326-F187-6F40-D0E333FD6FCF}"/>
              </a:ext>
            </a:extLst>
          </p:cNvPr>
          <p:cNvSpPr>
            <a:spLocks noGrp="1"/>
          </p:cNvSpPr>
          <p:nvPr>
            <p:ph type="sldNum" sz="quarter" idx="12"/>
          </p:nvPr>
        </p:nvSpPr>
        <p:spPr/>
        <p:txBody>
          <a:body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2427514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4000"/>
          </a:stretch>
        </a:blip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4EFD86A-B94B-C9E3-47FF-05409D1A0D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2B258A08-1610-DF1D-A5CA-3FFF9A0408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1245A5A-7B1A-1E2F-5FD7-6F85ADD0EA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F35311-61BA-43F8-88AC-5E7A2AEE4E12}" type="datetimeFigureOut">
              <a:rPr lang="zh-CN" altLang="en-US" smtClean="0"/>
              <a:t>2026/9/13</a:t>
            </a:fld>
            <a:endParaRPr lang="zh-CN" altLang="en-US"/>
          </a:p>
        </p:txBody>
      </p:sp>
      <p:sp>
        <p:nvSpPr>
          <p:cNvPr id="5" name="页脚占位符 4">
            <a:extLst>
              <a:ext uri="{FF2B5EF4-FFF2-40B4-BE49-F238E27FC236}">
                <a16:creationId xmlns:a16="http://schemas.microsoft.com/office/drawing/2014/main" id="{5F117AA0-D06E-14C5-3A35-622F2296F7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EB2EE938-53C7-2274-CB3A-1B86B4B7B7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8BE5F8-AFDE-4E7F-9E28-A0D44D06CA90}" type="slidenum">
              <a:rPr lang="zh-CN" altLang="en-US" smtClean="0"/>
              <a:t>‹#›</a:t>
            </a:fld>
            <a:endParaRPr lang="zh-CN" altLang="en-US"/>
          </a:p>
        </p:txBody>
      </p:sp>
    </p:spTree>
    <p:extLst>
      <p:ext uri="{BB962C8B-B14F-4D97-AF65-F5344CB8AC3E}">
        <p14:creationId xmlns:p14="http://schemas.microsoft.com/office/powerpoint/2010/main" val="29988257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angfengxiao@csu.edu.cn"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w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w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3A1AFDA-EE96-5A37-A2A4-2E8AE60670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4159" y="1278556"/>
            <a:ext cx="3345543" cy="4331363"/>
          </a:xfrm>
          <a:prstGeom prst="rect">
            <a:avLst/>
          </a:prstGeom>
          <a:effectLst>
            <a:outerShdw blurRad="38100" dist="38100" dir="2700000" algn="tl" rotWithShape="0">
              <a:prstClr val="black">
                <a:alpha val="45000"/>
              </a:prstClr>
            </a:outerShdw>
          </a:effectLst>
        </p:spPr>
      </p:pic>
      <p:grpSp>
        <p:nvGrpSpPr>
          <p:cNvPr id="5" name="组合 4">
            <a:extLst>
              <a:ext uri="{FF2B5EF4-FFF2-40B4-BE49-F238E27FC236}">
                <a16:creationId xmlns:a16="http://schemas.microsoft.com/office/drawing/2014/main" id="{CF2055EA-7107-5B57-2FB7-FD0C66FB3DCF}"/>
              </a:ext>
            </a:extLst>
          </p:cNvPr>
          <p:cNvGrpSpPr/>
          <p:nvPr/>
        </p:nvGrpSpPr>
        <p:grpSpPr>
          <a:xfrm>
            <a:off x="912298" y="1056735"/>
            <a:ext cx="6907999" cy="1046440"/>
            <a:chOff x="851338" y="1260125"/>
            <a:chExt cx="6907999" cy="1046440"/>
          </a:xfrm>
        </p:grpSpPr>
        <p:sp>
          <p:nvSpPr>
            <p:cNvPr id="6" name="title shadow">
              <a:extLst>
                <a:ext uri="{FF2B5EF4-FFF2-40B4-BE49-F238E27FC236}">
                  <a16:creationId xmlns:a16="http://schemas.microsoft.com/office/drawing/2014/main" id="{5CE3F989-C182-E7AC-58E3-1A7E79C2B67C}"/>
                </a:ext>
              </a:extLst>
            </p:cNvPr>
            <p:cNvSpPr txBox="1"/>
            <p:nvPr/>
          </p:nvSpPr>
          <p:spPr>
            <a:xfrm>
              <a:off x="965200" y="1343652"/>
              <a:ext cx="6794137" cy="868680"/>
            </a:xfrm>
            <a:prstGeom prst="rect">
              <a:avLst/>
            </a:prstGeom>
            <a:noFill/>
            <a:ln>
              <a:noFill/>
            </a:ln>
          </p:spPr>
          <p:txBody>
            <a:bodyPr vert="horz" wrap="square" lIns="0" tIns="0" rIns="0" bIns="0" rtlCol="0" anchor="t">
              <a:noAutofit/>
            </a:bodyPr>
            <a:lstStyle/>
            <a:p>
              <a:pPr algn="l"/>
              <a:r>
                <a:rPr lang="zh-CN" sz="6200" b="1" dirty="0">
                  <a:solidFill>
                    <a:srgbClr val="9CB5D6">
                      <a:alpha val="54000"/>
                    </a:srgbClr>
                  </a:solidFill>
                  <a:latin typeface="微软雅黑" panose="020B0503020204020204" pitchFamily="34" charset="-122"/>
                  <a:ea typeface="微软雅黑" panose="020B0503020204020204" pitchFamily="34" charset="-122"/>
                  <a:cs typeface="Microsoft YaHei UI"/>
                </a:rPr>
                <a:t>C++程序设计基础</a:t>
              </a:r>
              <a:endParaRPr lang="zh-CN" sz="6200" dirty="0">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2E23E244-8303-2991-F49E-1E1F7E4DCEAF}"/>
                </a:ext>
              </a:extLst>
            </p:cNvPr>
            <p:cNvSpPr txBox="1"/>
            <p:nvPr/>
          </p:nvSpPr>
          <p:spPr>
            <a:xfrm>
              <a:off x="851338" y="1260125"/>
              <a:ext cx="6702476" cy="1046440"/>
            </a:xfrm>
            <a:prstGeom prst="rect">
              <a:avLst/>
            </a:prstGeom>
            <a:noFill/>
            <a:ln>
              <a:noFill/>
            </a:ln>
            <a:effectLst>
              <a:outerShdw blurRad="50800" dist="38100" dir="2700000" algn="tl" rotWithShape="0">
                <a:prstClr val="black">
                  <a:alpha val="19000"/>
                </a:prstClr>
              </a:outerShdw>
            </a:effectLst>
          </p:spPr>
          <p:txBody>
            <a:bodyPr wrap="none" rtlCol="0">
              <a:spAutoFit/>
            </a:bodyPr>
            <a:lstStyle/>
            <a:p>
              <a:r>
                <a:rPr lang="en-US" altLang="zh-CN" sz="6200" b="1" dirty="0">
                  <a:gradFill>
                    <a:gsLst>
                      <a:gs pos="53000">
                        <a:srgbClr val="183B7F"/>
                      </a:gs>
                      <a:gs pos="5000">
                        <a:srgbClr val="0A2463"/>
                      </a:gs>
                      <a:gs pos="100000">
                        <a:srgbClr val="0A2463"/>
                      </a:gs>
                      <a:gs pos="100000">
                        <a:schemeClr val="accent1">
                          <a:lumMod val="30000"/>
                          <a:lumOff val="70000"/>
                        </a:schemeClr>
                      </a:gs>
                    </a:gsLst>
                    <a:lin ang="5400000" scaled="1"/>
                  </a:gradFill>
                  <a:latin typeface="微软雅黑" panose="020B0503020204020204" pitchFamily="34" charset="-122"/>
                  <a:ea typeface="微软雅黑" panose="020B0503020204020204" pitchFamily="34" charset="-122"/>
                </a:rPr>
                <a:t>C++</a:t>
              </a:r>
              <a:r>
                <a:rPr lang="zh-CN" altLang="en-US" sz="6200" b="1" dirty="0">
                  <a:gradFill>
                    <a:gsLst>
                      <a:gs pos="53000">
                        <a:srgbClr val="183B7F"/>
                      </a:gs>
                      <a:gs pos="5000">
                        <a:srgbClr val="0A2463"/>
                      </a:gs>
                      <a:gs pos="100000">
                        <a:srgbClr val="0A2463"/>
                      </a:gs>
                      <a:gs pos="100000">
                        <a:schemeClr val="accent1">
                          <a:lumMod val="30000"/>
                          <a:lumOff val="70000"/>
                        </a:schemeClr>
                      </a:gs>
                    </a:gsLst>
                    <a:lin ang="5400000" scaled="1"/>
                  </a:gradFill>
                  <a:latin typeface="微软雅黑" panose="020B0503020204020204" pitchFamily="34" charset="-122"/>
                  <a:ea typeface="微软雅黑" panose="020B0503020204020204" pitchFamily="34" charset="-122"/>
                </a:rPr>
                <a:t>程序设计基础</a:t>
              </a:r>
            </a:p>
          </p:txBody>
        </p:sp>
      </p:grpSp>
      <p:sp>
        <p:nvSpPr>
          <p:cNvPr id="8" name="文本框 7">
            <a:extLst>
              <a:ext uri="{FF2B5EF4-FFF2-40B4-BE49-F238E27FC236}">
                <a16:creationId xmlns:a16="http://schemas.microsoft.com/office/drawing/2014/main" id="{A9F8CFCD-6BEE-0186-6056-560F355B29AF}"/>
              </a:ext>
            </a:extLst>
          </p:cNvPr>
          <p:cNvSpPr txBox="1"/>
          <p:nvPr/>
        </p:nvSpPr>
        <p:spPr>
          <a:xfrm>
            <a:off x="2297371" y="3162524"/>
            <a:ext cx="5218609" cy="1653786"/>
          </a:xfrm>
          <a:prstGeom prst="rect">
            <a:avLst/>
          </a:prstGeom>
          <a:noFill/>
        </p:spPr>
        <p:txBody>
          <a:bodyPr wrap="square">
            <a:spAutoFit/>
          </a:bodyPr>
          <a:lstStyle/>
          <a:p>
            <a:pPr indent="0" algn="just">
              <a:lnSpc>
                <a:spcPct val="130000"/>
              </a:lnSpc>
              <a:buNone/>
            </a:pPr>
            <a:r>
              <a:rPr lang="zh-CN" altLang="en-US"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rPr>
              <a:t>授课老师：唐枫枭（教授）</a:t>
            </a:r>
            <a:endParaRPr lang="en-US" altLang="zh-CN"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endParaRPr>
          </a:p>
          <a:p>
            <a:pPr indent="0" algn="just">
              <a:lnSpc>
                <a:spcPct val="130000"/>
              </a:lnSpc>
              <a:buNone/>
            </a:pPr>
            <a:r>
              <a:rPr lang="zh-CN" altLang="en-US"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rPr>
              <a:t>电话：</a:t>
            </a:r>
            <a:r>
              <a:rPr lang="en-US" altLang="zh-CN"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rPr>
              <a:t> 13996455380</a:t>
            </a:r>
          </a:p>
          <a:p>
            <a:pPr indent="0" algn="just">
              <a:lnSpc>
                <a:spcPct val="130000"/>
              </a:lnSpc>
              <a:buNone/>
            </a:pPr>
            <a:r>
              <a:rPr lang="zh-CN" altLang="en-US"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rPr>
              <a:t>邮箱：</a:t>
            </a:r>
            <a:r>
              <a:rPr lang="en-US" altLang="zh-CN"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hlinkClick r:id="rId3">
                  <a:extLst>
                    <a:ext uri="{A12FA001-AC4F-418D-AE19-62706E023703}">
                      <ahyp:hlinkClr xmlns:ahyp="http://schemas.microsoft.com/office/drawing/2018/hyperlinkcolor" val="tx"/>
                    </a:ext>
                  </a:extLst>
                </a:hlinkClick>
              </a:rPr>
              <a:t> tangfengxiao@csu.edu.cn</a:t>
            </a:r>
            <a:endParaRPr lang="en-US" altLang="zh-CN"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endParaRPr>
          </a:p>
          <a:p>
            <a:pPr indent="0" algn="just">
              <a:lnSpc>
                <a:spcPct val="130000"/>
              </a:lnSpc>
              <a:buNone/>
            </a:pPr>
            <a:r>
              <a:rPr lang="zh-CN" altLang="en-US"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rPr>
              <a:t>地址：本部管理楼</a:t>
            </a:r>
            <a:r>
              <a:rPr lang="en-US" altLang="zh-CN"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rPr>
              <a:t>308</a:t>
            </a:r>
            <a:endParaRPr lang="zh-CN" altLang="en-US" sz="2000" b="1" dirty="0">
              <a:gradFill>
                <a:gsLst>
                  <a:gs pos="0">
                    <a:srgbClr val="9333EA"/>
                  </a:gs>
                  <a:gs pos="100000">
                    <a:srgbClr val="0A2463"/>
                  </a:gs>
                  <a:gs pos="62000">
                    <a:srgbClr val="2563EB"/>
                  </a:gs>
                </a:gsLst>
                <a:lin ang="0" scaled="0"/>
              </a:gra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id="{5A1891B5-AF68-7EE3-E83C-28F6D03565D5}"/>
              </a:ext>
            </a:extLst>
          </p:cNvPr>
          <p:cNvSpPr txBox="1"/>
          <p:nvPr/>
        </p:nvSpPr>
        <p:spPr>
          <a:xfrm>
            <a:off x="1026160" y="2309684"/>
            <a:ext cx="6907999" cy="646331"/>
          </a:xfrm>
          <a:prstGeom prst="rect">
            <a:avLst/>
          </a:prstGeom>
          <a:noFill/>
        </p:spPr>
        <p:txBody>
          <a:bodyPr wrap="square">
            <a:spAutoFit/>
          </a:bodyPr>
          <a:lstStyle/>
          <a:p>
            <a:r>
              <a:rPr lang="zh-CN" altLang="en-US" sz="3600" b="1" dirty="0">
                <a:latin typeface="微软雅黑" panose="020B0503020204020204" pitchFamily="34" charset="-122"/>
                <a:ea typeface="微软雅黑" panose="020B0503020204020204" pitchFamily="34" charset="-122"/>
                <a:cs typeface="+mj-cs"/>
              </a:rPr>
              <a:t>第</a:t>
            </a:r>
            <a:r>
              <a:rPr lang="en-US" altLang="zh-CN" sz="3600" b="1" dirty="0">
                <a:latin typeface="微软雅黑" panose="020B0503020204020204" pitchFamily="34" charset="-122"/>
                <a:ea typeface="微软雅黑" panose="020B0503020204020204" pitchFamily="34" charset="-122"/>
                <a:cs typeface="+mj-cs"/>
              </a:rPr>
              <a:t>1</a:t>
            </a:r>
            <a:r>
              <a:rPr lang="zh-CN" altLang="en-US" sz="3600" b="1" dirty="0">
                <a:latin typeface="微软雅黑" panose="020B0503020204020204" pitchFamily="34" charset="-122"/>
                <a:ea typeface="微软雅黑" panose="020B0503020204020204" pitchFamily="34" charset="-122"/>
                <a:cs typeface="+mj-cs"/>
              </a:rPr>
              <a:t>章 面向对象程序设计与</a:t>
            </a:r>
            <a:r>
              <a:rPr lang="en-US" altLang="zh-CN" sz="3600" b="1" dirty="0">
                <a:latin typeface="微软雅黑" panose="020B0503020204020204" pitchFamily="34" charset="-122"/>
                <a:ea typeface="微软雅黑" panose="020B0503020204020204" pitchFamily="34" charset="-122"/>
                <a:cs typeface="+mj-cs"/>
              </a:rPr>
              <a:t>C++</a:t>
            </a:r>
            <a:endParaRPr lang="zh-CN" altLang="en-US" sz="3600" b="1" dirty="0">
              <a:latin typeface="微软雅黑" panose="020B0503020204020204" pitchFamily="34" charset="-122"/>
              <a:ea typeface="微软雅黑" panose="020B0503020204020204" pitchFamily="34" charset="-122"/>
              <a:cs typeface="+mj-cs"/>
            </a:endParaRPr>
          </a:p>
        </p:txBody>
      </p:sp>
    </p:spTree>
    <p:extLst>
      <p:ext uri="{BB962C8B-B14F-4D97-AF65-F5344CB8AC3E}">
        <p14:creationId xmlns:p14="http://schemas.microsoft.com/office/powerpoint/2010/main" val="532986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AB245-C406-7B83-3BF4-444D171CA05F}"/>
            </a:ext>
          </a:extLst>
        </p:cNvPr>
        <p:cNvGrpSpPr/>
        <p:nvPr/>
      </p:nvGrpSpPr>
      <p:grpSpPr>
        <a:xfrm>
          <a:off x="0" y="0"/>
          <a:ext cx="0" cy="0"/>
          <a:chOff x="0" y="0"/>
          <a:chExt cx="0" cy="0"/>
        </a:xfrm>
      </p:grpSpPr>
      <p:sp>
        <p:nvSpPr>
          <p:cNvPr id="14" name="矩形: 圆角 13">
            <a:extLst>
              <a:ext uri="{FF2B5EF4-FFF2-40B4-BE49-F238E27FC236}">
                <a16:creationId xmlns:a16="http://schemas.microsoft.com/office/drawing/2014/main" id="{53816EF6-EAE8-E607-1457-352BF90373EC}"/>
              </a:ext>
            </a:extLst>
          </p:cNvPr>
          <p:cNvSpPr/>
          <p:nvPr/>
        </p:nvSpPr>
        <p:spPr>
          <a:xfrm>
            <a:off x="1606731" y="1763486"/>
            <a:ext cx="8571459" cy="4206240"/>
          </a:xfrm>
          <a:prstGeom prst="roundRect">
            <a:avLst>
              <a:gd name="adj" fmla="val 5093"/>
            </a:avLst>
          </a:prstGeom>
          <a:solidFill>
            <a:srgbClr val="E6EEFC"/>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B7D96938-E334-FEFF-37B6-748FDA6B5ED0}"/>
              </a:ext>
            </a:extLst>
          </p:cNvPr>
          <p:cNvSpPr txBox="1"/>
          <p:nvPr/>
        </p:nvSpPr>
        <p:spPr>
          <a:xfrm>
            <a:off x="900848" y="121514"/>
            <a:ext cx="10560350" cy="584775"/>
          </a:xfrm>
          <a:prstGeom prst="rect">
            <a:avLst/>
          </a:prstGeom>
          <a:noFill/>
        </p:spPr>
        <p:txBody>
          <a:bodyPr wrap="square">
            <a:spAutoFit/>
          </a:bodyPr>
          <a:lstStyle/>
          <a:p>
            <a:r>
              <a:rPr lang="zh-CN" altLang="en-US" sz="3200" b="1" dirty="0">
                <a:latin typeface="微软雅黑" panose="020B0503020204020204" pitchFamily="34" charset="-122"/>
                <a:ea typeface="微软雅黑" panose="020B0503020204020204" pitchFamily="34" charset="-122"/>
                <a:cs typeface="+mj-cs"/>
              </a:rPr>
              <a:t>学习目标</a:t>
            </a:r>
          </a:p>
        </p:txBody>
      </p:sp>
      <p:sp>
        <p:nvSpPr>
          <p:cNvPr id="6" name="文本框 5">
            <a:extLst>
              <a:ext uri="{FF2B5EF4-FFF2-40B4-BE49-F238E27FC236}">
                <a16:creationId xmlns:a16="http://schemas.microsoft.com/office/drawing/2014/main" id="{8B34C696-DD37-FB24-1F63-32E78BE513DA}"/>
              </a:ext>
            </a:extLst>
          </p:cNvPr>
          <p:cNvSpPr txBox="1"/>
          <p:nvPr/>
        </p:nvSpPr>
        <p:spPr>
          <a:xfrm>
            <a:off x="1810270" y="2114765"/>
            <a:ext cx="8571459" cy="3498394"/>
          </a:xfrm>
          <a:prstGeom prst="rect">
            <a:avLst/>
          </a:prstGeom>
          <a:noFill/>
        </p:spPr>
        <p:txBody>
          <a:bodyPr wrap="square">
            <a:spAutoFit/>
          </a:bodyPr>
          <a:lstStyle/>
          <a:p>
            <a:pPr marL="285750" indent="-285750">
              <a:lnSpc>
                <a:spcPct val="140000"/>
              </a:lnSpc>
              <a:buFont typeface="Arial" panose="020B0604020202020204" pitchFamily="34" charset="0"/>
              <a:buChar char="•"/>
            </a:pPr>
            <a:r>
              <a:rPr lang="zh-CN" altLang="en-US" sz="2000" dirty="0">
                <a:latin typeface="Times New Roman" panose="02020603050405020304" pitchFamily="18" charset="0"/>
                <a:cs typeface="Times New Roman" panose="02020603050405020304" pitchFamily="18" charset="0"/>
              </a:rPr>
              <a:t>理解面向对象程序设计的核心基本概念：对象、类、消息；</a:t>
            </a:r>
            <a:endParaRPr lang="en-US" altLang="zh-CN" sz="2000" dirty="0">
              <a:latin typeface="Times New Roman" panose="02020603050405020304" pitchFamily="18" charset="0"/>
              <a:cs typeface="Times New Roman" panose="02020603050405020304" pitchFamily="18" charset="0"/>
            </a:endParaRPr>
          </a:p>
          <a:p>
            <a:pPr marL="285750" indent="-285750">
              <a:lnSpc>
                <a:spcPct val="140000"/>
              </a:lnSpc>
              <a:buFont typeface="Arial" panose="020B0604020202020204" pitchFamily="34" charset="0"/>
              <a:buChar char="•"/>
            </a:pPr>
            <a:r>
              <a:rPr lang="zh-CN" altLang="en-US" sz="2000" dirty="0">
                <a:latin typeface="Times New Roman" panose="02020603050405020304" pitchFamily="18" charset="0"/>
                <a:cs typeface="Times New Roman" panose="02020603050405020304" pitchFamily="18" charset="0"/>
              </a:rPr>
              <a:t>掌握面向对象四大核心特征：</a:t>
            </a:r>
            <a:r>
              <a:rPr lang="zh-CN" altLang="en-US" sz="2000" b="1" dirty="0">
                <a:latin typeface="Times New Roman" panose="02020603050405020304" pitchFamily="18" charset="0"/>
                <a:cs typeface="Times New Roman" panose="02020603050405020304" pitchFamily="18" charset="0"/>
              </a:rPr>
              <a:t>抽象、封装、继承、多态</a:t>
            </a:r>
            <a:r>
              <a:rPr lang="zh-CN" altLang="en-US" sz="2000" dirty="0">
                <a:latin typeface="Times New Roman" panose="02020603050405020304" pitchFamily="18" charset="0"/>
                <a:cs typeface="Times New Roman" panose="02020603050405020304" pitchFamily="18" charset="0"/>
              </a:rPr>
              <a:t>；</a:t>
            </a:r>
            <a:endParaRPr lang="en-US" altLang="zh-CN" sz="2000" dirty="0">
              <a:latin typeface="Times New Roman" panose="02020603050405020304" pitchFamily="18" charset="0"/>
              <a:cs typeface="Times New Roman" panose="02020603050405020304" pitchFamily="18" charset="0"/>
            </a:endParaRPr>
          </a:p>
          <a:p>
            <a:pPr marL="285750" indent="-285750">
              <a:lnSpc>
                <a:spcPct val="140000"/>
              </a:lnSpc>
              <a:buFont typeface="Arial" panose="020B0604020202020204" pitchFamily="34" charset="0"/>
              <a:buChar char="•"/>
            </a:pPr>
            <a:r>
              <a:rPr lang="zh-CN" altLang="en-US" sz="2000" dirty="0">
                <a:latin typeface="Times New Roman" panose="02020603050405020304" pitchFamily="18" charset="0"/>
                <a:cs typeface="Times New Roman" panose="02020603050405020304" pitchFamily="18" charset="0"/>
              </a:rPr>
              <a:t>了解面向对象软件开发完整流程；</a:t>
            </a:r>
            <a:endParaRPr lang="en-US" altLang="zh-CN" sz="2000" dirty="0">
              <a:latin typeface="Times New Roman" panose="02020603050405020304" pitchFamily="18" charset="0"/>
              <a:cs typeface="Times New Roman" panose="02020603050405020304" pitchFamily="18" charset="0"/>
            </a:endParaRPr>
          </a:p>
          <a:p>
            <a:pPr marL="285750" indent="-285750">
              <a:lnSpc>
                <a:spcPct val="140000"/>
              </a:lnSpc>
              <a:buFont typeface="Arial" panose="020B0604020202020204" pitchFamily="34" charset="0"/>
              <a:buChar char="•"/>
            </a:pPr>
            <a:r>
              <a:rPr lang="zh-CN" altLang="en-US" sz="2000" dirty="0">
                <a:latin typeface="Times New Roman" panose="02020603050405020304" pitchFamily="18" charset="0"/>
                <a:cs typeface="Times New Roman" panose="02020603050405020304" pitchFamily="18" charset="0"/>
              </a:rPr>
              <a:t>了解 </a:t>
            </a:r>
            <a:r>
              <a:rPr lang="en-US" altLang="zh-CN" sz="2000" dirty="0">
                <a:latin typeface="Times New Roman" panose="02020603050405020304" pitchFamily="18" charset="0"/>
                <a:cs typeface="Times New Roman" panose="02020603050405020304" pitchFamily="18" charset="0"/>
              </a:rPr>
              <a:t>C++ </a:t>
            </a:r>
            <a:r>
              <a:rPr lang="zh-CN" altLang="en-US" sz="2000" dirty="0">
                <a:latin typeface="Times New Roman" panose="02020603050405020304" pitchFamily="18" charset="0"/>
                <a:cs typeface="Times New Roman" panose="02020603050405020304" pitchFamily="18" charset="0"/>
              </a:rPr>
              <a:t>的发展历程、语言特点与现代应用场景；</a:t>
            </a:r>
            <a:endParaRPr lang="en-US" altLang="zh-CN" sz="2000" dirty="0">
              <a:latin typeface="Times New Roman" panose="02020603050405020304" pitchFamily="18" charset="0"/>
              <a:cs typeface="Times New Roman" panose="02020603050405020304" pitchFamily="18" charset="0"/>
            </a:endParaRPr>
          </a:p>
          <a:p>
            <a:pPr marL="285750" indent="-285750">
              <a:lnSpc>
                <a:spcPct val="140000"/>
              </a:lnSpc>
              <a:buFont typeface="Arial" panose="020B0604020202020204" pitchFamily="34" charset="0"/>
              <a:buChar char="•"/>
            </a:pPr>
            <a:r>
              <a:rPr lang="zh-CN" altLang="en-US" sz="2000" dirty="0">
                <a:latin typeface="Times New Roman" panose="02020603050405020304" pitchFamily="18" charset="0"/>
                <a:cs typeface="Times New Roman" panose="02020603050405020304" pitchFamily="18" charset="0"/>
              </a:rPr>
              <a:t>掌握 </a:t>
            </a:r>
            <a:r>
              <a:rPr lang="en-US" altLang="zh-CN" sz="2000" dirty="0">
                <a:latin typeface="Times New Roman" panose="02020603050405020304" pitchFamily="18" charset="0"/>
                <a:cs typeface="Times New Roman" panose="02020603050405020304" pitchFamily="18" charset="0"/>
              </a:rPr>
              <a:t>C++ </a:t>
            </a:r>
            <a:r>
              <a:rPr lang="zh-CN" altLang="en-US" sz="2000" dirty="0">
                <a:latin typeface="Times New Roman" panose="02020603050405020304" pitchFamily="18" charset="0"/>
                <a:cs typeface="Times New Roman" panose="02020603050405020304" pitchFamily="18" charset="0"/>
              </a:rPr>
              <a:t>程序完整开发流程：编辑、预处理、编译、链接、运行；</a:t>
            </a:r>
            <a:endParaRPr lang="en-US" altLang="zh-CN" sz="2000" dirty="0">
              <a:latin typeface="Times New Roman" panose="02020603050405020304" pitchFamily="18" charset="0"/>
              <a:cs typeface="Times New Roman" panose="02020603050405020304" pitchFamily="18" charset="0"/>
            </a:endParaRPr>
          </a:p>
          <a:p>
            <a:pPr marL="285750" indent="-285750">
              <a:lnSpc>
                <a:spcPct val="140000"/>
              </a:lnSpc>
              <a:buFont typeface="Arial" panose="020B0604020202020204" pitchFamily="34" charset="0"/>
              <a:buChar char="•"/>
            </a:pPr>
            <a:r>
              <a:rPr lang="zh-CN" altLang="en-US" sz="2000" dirty="0">
                <a:latin typeface="Times New Roman" panose="02020603050405020304" pitchFamily="18" charset="0"/>
                <a:cs typeface="Times New Roman" panose="02020603050405020304" pitchFamily="18" charset="0"/>
              </a:rPr>
              <a:t>分清源程序、头文件、目标文件、可执行程序的概念；</a:t>
            </a:r>
            <a:endParaRPr lang="en-US" altLang="zh-CN" sz="2000" dirty="0">
              <a:latin typeface="Times New Roman" panose="02020603050405020304" pitchFamily="18" charset="0"/>
              <a:cs typeface="Times New Roman" panose="02020603050405020304" pitchFamily="18" charset="0"/>
            </a:endParaRPr>
          </a:p>
          <a:p>
            <a:pPr marL="285750" indent="-285750">
              <a:lnSpc>
                <a:spcPct val="140000"/>
              </a:lnSpc>
              <a:buFont typeface="Arial" panose="020B0604020202020204" pitchFamily="34" charset="0"/>
              <a:buChar char="•"/>
            </a:pPr>
            <a:r>
              <a:rPr lang="zh-CN" altLang="en-US" sz="2000" dirty="0">
                <a:latin typeface="Times New Roman" panose="02020603050405020304" pitchFamily="18" charset="0"/>
                <a:cs typeface="Times New Roman" panose="02020603050405020304" pitchFamily="18" charset="0"/>
              </a:rPr>
              <a:t>理解命名空间作用，熟练掌握 </a:t>
            </a:r>
            <a:r>
              <a:rPr lang="en-US" altLang="zh-CN" sz="2000" dirty="0">
                <a:latin typeface="Times New Roman" panose="02020603050405020304" pitchFamily="18" charset="0"/>
                <a:cs typeface="Times New Roman" panose="02020603050405020304" pitchFamily="18" charset="0"/>
              </a:rPr>
              <a:t>std </a:t>
            </a:r>
            <a:r>
              <a:rPr lang="zh-CN" altLang="en-US" sz="2000" dirty="0">
                <a:latin typeface="Times New Roman" panose="02020603050405020304" pitchFamily="18" charset="0"/>
                <a:cs typeface="Times New Roman" panose="02020603050405020304" pitchFamily="18" charset="0"/>
              </a:rPr>
              <a:t>命名空间三种使用方式；</a:t>
            </a:r>
            <a:endParaRPr lang="en-US" altLang="zh-CN" sz="2000" dirty="0">
              <a:latin typeface="Times New Roman" panose="02020603050405020304" pitchFamily="18" charset="0"/>
              <a:cs typeface="Times New Roman" panose="02020603050405020304" pitchFamily="18" charset="0"/>
            </a:endParaRPr>
          </a:p>
          <a:p>
            <a:pPr marL="285750" indent="-285750">
              <a:lnSpc>
                <a:spcPct val="140000"/>
              </a:lnSpc>
              <a:buFont typeface="Arial" panose="020B0604020202020204" pitchFamily="34" charset="0"/>
              <a:buChar char="•"/>
            </a:pPr>
            <a:r>
              <a:rPr lang="zh-CN" altLang="en-US" sz="2000" dirty="0">
                <a:latin typeface="Times New Roman" panose="02020603050405020304" pitchFamily="18" charset="0"/>
                <a:cs typeface="Times New Roman" panose="02020603050405020304" pitchFamily="18" charset="0"/>
              </a:rPr>
              <a:t>能够编写简单 </a:t>
            </a:r>
            <a:r>
              <a:rPr lang="en-US" altLang="zh-CN" sz="2000" dirty="0">
                <a:latin typeface="Times New Roman" panose="02020603050405020304" pitchFamily="18" charset="0"/>
                <a:cs typeface="Times New Roman" panose="02020603050405020304" pitchFamily="18" charset="0"/>
              </a:rPr>
              <a:t>C++ </a:t>
            </a:r>
            <a:r>
              <a:rPr lang="zh-CN" altLang="en-US" sz="2000" dirty="0">
                <a:latin typeface="Times New Roman" panose="02020603050405020304" pitchFamily="18" charset="0"/>
                <a:cs typeface="Times New Roman" panose="02020603050405020304" pitchFamily="18" charset="0"/>
              </a:rPr>
              <a:t>程序，熟练使用</a:t>
            </a:r>
            <a:r>
              <a:rPr lang="en-US" altLang="zh-CN" sz="2000" dirty="0" err="1">
                <a:latin typeface="Times New Roman" panose="02020603050405020304" pitchFamily="18" charset="0"/>
                <a:cs typeface="Times New Roman" panose="02020603050405020304" pitchFamily="18" charset="0"/>
              </a:rPr>
              <a:t>cin</a:t>
            </a:r>
            <a:r>
              <a:rPr lang="zh-CN" altLang="en-US" sz="2000" dirty="0">
                <a:latin typeface="Times New Roman" panose="02020603050405020304" pitchFamily="18" charset="0"/>
                <a:cs typeface="Times New Roman" panose="02020603050405020304" pitchFamily="18" charset="0"/>
              </a:rPr>
              <a:t>输入、</a:t>
            </a:r>
            <a:r>
              <a:rPr lang="en-US" altLang="zh-CN" sz="2000" dirty="0" err="1">
                <a:latin typeface="Times New Roman" panose="02020603050405020304" pitchFamily="18" charset="0"/>
                <a:cs typeface="Times New Roman" panose="02020603050405020304" pitchFamily="18" charset="0"/>
              </a:rPr>
              <a:t>cout</a:t>
            </a:r>
            <a:r>
              <a:rPr lang="zh-CN" altLang="en-US" sz="2000" dirty="0">
                <a:latin typeface="Times New Roman" panose="02020603050405020304" pitchFamily="18" charset="0"/>
                <a:cs typeface="Times New Roman" panose="02020603050405020304" pitchFamily="18" charset="0"/>
              </a:rPr>
              <a:t>输出以及格式操纵符。</a:t>
            </a:r>
          </a:p>
        </p:txBody>
      </p:sp>
      <p:grpSp>
        <p:nvGrpSpPr>
          <p:cNvPr id="16" name="组合 15">
            <a:extLst>
              <a:ext uri="{FF2B5EF4-FFF2-40B4-BE49-F238E27FC236}">
                <a16:creationId xmlns:a16="http://schemas.microsoft.com/office/drawing/2014/main" id="{E6E8AECE-E4BF-2436-67E1-F940DE52FE41}"/>
              </a:ext>
            </a:extLst>
          </p:cNvPr>
          <p:cNvGrpSpPr/>
          <p:nvPr/>
        </p:nvGrpSpPr>
        <p:grpSpPr>
          <a:xfrm>
            <a:off x="4016339" y="1244841"/>
            <a:ext cx="2798362" cy="310896"/>
            <a:chOff x="4146968" y="1296660"/>
            <a:chExt cx="2798362" cy="310896"/>
          </a:xfrm>
        </p:grpSpPr>
        <p:sp>
          <p:nvSpPr>
            <p:cNvPr id="7" name="core goal text">
              <a:extLst>
                <a:ext uri="{FF2B5EF4-FFF2-40B4-BE49-F238E27FC236}">
                  <a16:creationId xmlns:a16="http://schemas.microsoft.com/office/drawing/2014/main" id="{9D33C46B-6770-1A90-A21B-A4F6C2CCB9AF}"/>
                </a:ext>
              </a:extLst>
            </p:cNvPr>
            <p:cNvSpPr txBox="1"/>
            <p:nvPr/>
          </p:nvSpPr>
          <p:spPr>
            <a:xfrm>
              <a:off x="4776921" y="1296660"/>
              <a:ext cx="1700079" cy="310896"/>
            </a:xfrm>
            <a:prstGeom prst="rect">
              <a:avLst/>
            </a:prstGeom>
            <a:noFill/>
            <a:ln>
              <a:noFill/>
            </a:ln>
          </p:spPr>
          <p:txBody>
            <a:bodyPr vert="horz" wrap="square" lIns="0" tIns="0" rIns="0" bIns="0" rtlCol="0" anchor="ctr">
              <a:noAutofit/>
            </a:bodyPr>
            <a:lstStyle/>
            <a:p>
              <a:pPr algn="l"/>
              <a:r>
                <a:rPr lang="zh-CN" altLang="en-US" sz="3200" b="1" dirty="0">
                  <a:solidFill>
                    <a:srgbClr val="1C51C8"/>
                  </a:solidFill>
                  <a:ea typeface="Microsoft YaHei UI"/>
                </a:rPr>
                <a:t>学习目标</a:t>
              </a:r>
              <a:endParaRPr lang="zh-CN" sz="3200" b="1" dirty="0">
                <a:solidFill>
                  <a:srgbClr val="1C51C8"/>
                </a:solidFill>
              </a:endParaRPr>
            </a:p>
          </p:txBody>
        </p:sp>
        <p:grpSp>
          <p:nvGrpSpPr>
            <p:cNvPr id="8" name="组合 7">
              <a:extLst>
                <a:ext uri="{FF2B5EF4-FFF2-40B4-BE49-F238E27FC236}">
                  <a16:creationId xmlns:a16="http://schemas.microsoft.com/office/drawing/2014/main" id="{859A7BF5-8462-344D-8370-EC351A5D1F79}"/>
                </a:ext>
              </a:extLst>
            </p:cNvPr>
            <p:cNvGrpSpPr/>
            <p:nvPr/>
          </p:nvGrpSpPr>
          <p:grpSpPr>
            <a:xfrm>
              <a:off x="6495337" y="1387067"/>
              <a:ext cx="449993" cy="103462"/>
              <a:chOff x="2488823" y="1260501"/>
              <a:chExt cx="449993" cy="103462"/>
            </a:xfrm>
          </p:grpSpPr>
          <p:sp>
            <p:nvSpPr>
              <p:cNvPr id="9" name="平行四边形 8">
                <a:extLst>
                  <a:ext uri="{FF2B5EF4-FFF2-40B4-BE49-F238E27FC236}">
                    <a16:creationId xmlns:a16="http://schemas.microsoft.com/office/drawing/2014/main" id="{3BC2DB88-F359-9F00-1B71-5A1467EE1AE9}"/>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0" name="平行四边形 9">
                <a:extLst>
                  <a:ext uri="{FF2B5EF4-FFF2-40B4-BE49-F238E27FC236}">
                    <a16:creationId xmlns:a16="http://schemas.microsoft.com/office/drawing/2014/main" id="{F47A4444-44CF-AB3A-0EAF-F707579148B4}"/>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1" name="组合 10">
              <a:extLst>
                <a:ext uri="{FF2B5EF4-FFF2-40B4-BE49-F238E27FC236}">
                  <a16:creationId xmlns:a16="http://schemas.microsoft.com/office/drawing/2014/main" id="{8ED2F62D-A18A-0916-980C-AB8A204B3FFA}"/>
                </a:ext>
              </a:extLst>
            </p:cNvPr>
            <p:cNvGrpSpPr/>
            <p:nvPr/>
          </p:nvGrpSpPr>
          <p:grpSpPr>
            <a:xfrm flipH="1">
              <a:off x="4146968" y="1387067"/>
              <a:ext cx="449993" cy="103462"/>
              <a:chOff x="2488823" y="1260501"/>
              <a:chExt cx="449993" cy="103462"/>
            </a:xfrm>
          </p:grpSpPr>
          <p:sp>
            <p:nvSpPr>
              <p:cNvPr id="12" name="平行四边形 11">
                <a:extLst>
                  <a:ext uri="{FF2B5EF4-FFF2-40B4-BE49-F238E27FC236}">
                    <a16:creationId xmlns:a16="http://schemas.microsoft.com/office/drawing/2014/main" id="{D87517DA-6CC5-7911-1006-CA9C3D2BCB41}"/>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3" name="平行四边形 12">
                <a:extLst>
                  <a:ext uri="{FF2B5EF4-FFF2-40B4-BE49-F238E27FC236}">
                    <a16:creationId xmlns:a16="http://schemas.microsoft.com/office/drawing/2014/main" id="{0C8BC0BB-5CCC-BB32-3F6A-2DE02A7C9604}"/>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Tree>
    <p:extLst>
      <p:ext uri="{BB962C8B-B14F-4D97-AF65-F5344CB8AC3E}">
        <p14:creationId xmlns:p14="http://schemas.microsoft.com/office/powerpoint/2010/main" val="3544937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912E6-2DC7-106B-EAA9-3BF7CC98404B}"/>
            </a:ext>
          </a:extLst>
        </p:cNvPr>
        <p:cNvGrpSpPr/>
        <p:nvPr/>
      </p:nvGrpSpPr>
      <p:grpSpPr>
        <a:xfrm>
          <a:off x="0" y="0"/>
          <a:ext cx="0" cy="0"/>
          <a:chOff x="0" y="0"/>
          <a:chExt cx="0" cy="0"/>
        </a:xfrm>
      </p:grpSpPr>
      <p:sp>
        <p:nvSpPr>
          <p:cNvPr id="30" name="矩形: 圆角 29">
            <a:extLst>
              <a:ext uri="{FF2B5EF4-FFF2-40B4-BE49-F238E27FC236}">
                <a16:creationId xmlns:a16="http://schemas.microsoft.com/office/drawing/2014/main" id="{19E68327-3897-D3AC-CC5E-F28B11774B7A}"/>
              </a:ext>
            </a:extLst>
          </p:cNvPr>
          <p:cNvSpPr/>
          <p:nvPr/>
        </p:nvSpPr>
        <p:spPr>
          <a:xfrm>
            <a:off x="5704730" y="1018534"/>
            <a:ext cx="5085190" cy="3525908"/>
          </a:xfrm>
          <a:prstGeom prst="roundRect">
            <a:avLst>
              <a:gd name="adj" fmla="val 5093"/>
            </a:avLst>
          </a:prstGeom>
          <a:solidFill>
            <a:srgbClr val="FBFBFB"/>
          </a:solidFill>
          <a:ln w="19050">
            <a:noFill/>
            <a:prstDash val="dash"/>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圆角 28">
            <a:extLst>
              <a:ext uri="{FF2B5EF4-FFF2-40B4-BE49-F238E27FC236}">
                <a16:creationId xmlns:a16="http://schemas.microsoft.com/office/drawing/2014/main" id="{C0E34ECA-2567-1D24-6333-010F613C0E68}"/>
              </a:ext>
            </a:extLst>
          </p:cNvPr>
          <p:cNvSpPr/>
          <p:nvPr/>
        </p:nvSpPr>
        <p:spPr>
          <a:xfrm>
            <a:off x="587467" y="1042096"/>
            <a:ext cx="4614342" cy="3525908"/>
          </a:xfrm>
          <a:prstGeom prst="roundRect">
            <a:avLst>
              <a:gd name="adj" fmla="val 5093"/>
            </a:avLst>
          </a:prstGeom>
          <a:solidFill>
            <a:srgbClr val="E8EEF8"/>
          </a:solidFill>
          <a:ln w="19050">
            <a:noFill/>
            <a:prstDash val="dash"/>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core goal bar">
            <a:extLst>
              <a:ext uri="{FF2B5EF4-FFF2-40B4-BE49-F238E27FC236}">
                <a16:creationId xmlns:a16="http://schemas.microsoft.com/office/drawing/2014/main" id="{8EB35A78-9AAC-1A4E-3C8C-BA24E8857F00}"/>
              </a:ext>
            </a:extLst>
          </p:cNvPr>
          <p:cNvSpPr/>
          <p:nvPr/>
        </p:nvSpPr>
        <p:spPr>
          <a:xfrm>
            <a:off x="1084591" y="4916038"/>
            <a:ext cx="9380219" cy="904624"/>
          </a:xfrm>
          <a:prstGeom prst="roundRect">
            <a:avLst/>
          </a:prstGeom>
          <a:solidFill>
            <a:srgbClr val="EAF6FF">
              <a:alpha val="93000"/>
            </a:srgbClr>
          </a:solidFill>
          <a:ln w="28575">
            <a:solidFill>
              <a:schemeClr val="bg1"/>
            </a:solidFill>
          </a:ln>
          <a:effectLst>
            <a:outerShdw blurRad="25400" dist="5080" dir="5400000" algn="ctr" rotWithShape="0">
              <a:srgbClr val="8BBDEB">
                <a:alpha val="11000"/>
              </a:srgbClr>
            </a:outerShdw>
          </a:effectLst>
        </p:spPr>
      </p:sp>
      <p:sp>
        <p:nvSpPr>
          <p:cNvPr id="4" name="Rectangle 9">
            <a:extLst>
              <a:ext uri="{FF2B5EF4-FFF2-40B4-BE49-F238E27FC236}">
                <a16:creationId xmlns:a16="http://schemas.microsoft.com/office/drawing/2014/main" id="{6A89B7D5-2C97-0946-EABD-A3324E100D81}"/>
              </a:ext>
            </a:extLst>
          </p:cNvPr>
          <p:cNvSpPr txBox="1">
            <a:spLocks noChangeArrowheads="1"/>
          </p:cNvSpPr>
          <p:nvPr/>
        </p:nvSpPr>
        <p:spPr>
          <a:xfrm>
            <a:off x="847037" y="-55918"/>
            <a:ext cx="4136136" cy="74771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zh-CN" altLang="en-US" sz="3200" b="1" dirty="0">
                <a:latin typeface="微软雅黑" panose="020B0503020204020204" pitchFamily="34" charset="-122"/>
                <a:ea typeface="微软雅黑" panose="020B0503020204020204" pitchFamily="34" charset="-122"/>
              </a:rPr>
              <a:t>面向过程</a:t>
            </a:r>
            <a:r>
              <a:rPr lang="zh-CN" altLang="zh-CN" sz="3200" b="1" dirty="0">
                <a:latin typeface="微软雅黑" panose="020B0503020204020204" pitchFamily="34" charset="-122"/>
                <a:ea typeface="微软雅黑" panose="020B0503020204020204" pitchFamily="34" charset="-122"/>
              </a:rPr>
              <a:t>vs 面向对象</a:t>
            </a:r>
            <a:endParaRPr lang="zh-CN" altLang="en-US" sz="3200" b="1" dirty="0">
              <a:latin typeface="微软雅黑" panose="020B0503020204020204" pitchFamily="34" charset="-122"/>
              <a:ea typeface="微软雅黑" panose="020B0503020204020204" pitchFamily="34" charset="-122"/>
            </a:endParaRPr>
          </a:p>
        </p:txBody>
      </p:sp>
      <p:grpSp>
        <p:nvGrpSpPr>
          <p:cNvPr id="17" name="组合 16">
            <a:extLst>
              <a:ext uri="{FF2B5EF4-FFF2-40B4-BE49-F238E27FC236}">
                <a16:creationId xmlns:a16="http://schemas.microsoft.com/office/drawing/2014/main" id="{861CB146-0151-B3F2-BDB9-39A2E7AC2EB1}"/>
              </a:ext>
            </a:extLst>
          </p:cNvPr>
          <p:cNvGrpSpPr/>
          <p:nvPr/>
        </p:nvGrpSpPr>
        <p:grpSpPr>
          <a:xfrm>
            <a:off x="1491253" y="2777071"/>
            <a:ext cx="2847703" cy="1310164"/>
            <a:chOff x="940525" y="2168014"/>
            <a:chExt cx="2847703" cy="1310164"/>
          </a:xfrm>
        </p:grpSpPr>
        <p:sp>
          <p:nvSpPr>
            <p:cNvPr id="16" name="矩形: 圆角 15">
              <a:extLst>
                <a:ext uri="{FF2B5EF4-FFF2-40B4-BE49-F238E27FC236}">
                  <a16:creationId xmlns:a16="http://schemas.microsoft.com/office/drawing/2014/main" id="{60F0F760-87FF-AB09-CA8F-18E77F45FA2B}"/>
                </a:ext>
              </a:extLst>
            </p:cNvPr>
            <p:cNvSpPr/>
            <p:nvPr/>
          </p:nvSpPr>
          <p:spPr>
            <a:xfrm>
              <a:off x="940525" y="2178424"/>
              <a:ext cx="2619103" cy="1299754"/>
            </a:xfrm>
            <a:prstGeom prst="roundRect">
              <a:avLst>
                <a:gd name="adj" fmla="val 5093"/>
              </a:avLst>
            </a:prstGeom>
            <a:solidFill>
              <a:srgbClr val="E6EEFC"/>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a16="http://schemas.microsoft.com/office/drawing/2014/main" id="{440C169C-A825-074C-C4C5-D99CAF930D45}"/>
                </a:ext>
              </a:extLst>
            </p:cNvPr>
            <p:cNvSpPr txBox="1"/>
            <p:nvPr/>
          </p:nvSpPr>
          <p:spPr>
            <a:xfrm>
              <a:off x="1010738" y="2168014"/>
              <a:ext cx="2777490" cy="1260986"/>
            </a:xfrm>
            <a:prstGeom prst="rect">
              <a:avLst/>
            </a:prstGeom>
            <a:noFill/>
          </p:spPr>
          <p:txBody>
            <a:bodyPr wrap="square">
              <a:spAutoFit/>
            </a:bodyPr>
            <a:lstStyle/>
            <a:p>
              <a:pPr>
                <a:lnSpc>
                  <a:spcPct val="130000"/>
                </a:lnSpc>
              </a:pPr>
              <a:r>
                <a:rPr lang="zh-CN" altLang="zh-CN" sz="2000" b="0" i="0" dirty="0">
                  <a:solidFill>
                    <a:srgbClr val="000000"/>
                  </a:solidFill>
                  <a:effectLst/>
                  <a:latin typeface="ui-sans-serif"/>
                </a:rPr>
                <a:t>冰箱开门(冰箱)</a:t>
              </a:r>
              <a:r>
                <a:rPr lang="en-US" altLang="zh-CN" sz="2000" b="0" i="0" dirty="0">
                  <a:solidFill>
                    <a:srgbClr val="000000"/>
                  </a:solidFill>
                  <a:effectLst/>
                  <a:latin typeface="ui-sans-serif"/>
                </a:rPr>
                <a:t>;</a:t>
              </a:r>
              <a:endParaRPr lang="en-US" altLang="zh-CN" sz="2000" dirty="0">
                <a:solidFill>
                  <a:srgbClr val="000000"/>
                </a:solidFill>
                <a:latin typeface="ui-sans-serif"/>
              </a:endParaRPr>
            </a:p>
            <a:p>
              <a:pPr>
                <a:lnSpc>
                  <a:spcPct val="130000"/>
                </a:lnSpc>
              </a:pPr>
              <a:r>
                <a:rPr lang="zh-CN" altLang="zh-CN" sz="2000" b="0" i="0" dirty="0">
                  <a:solidFill>
                    <a:srgbClr val="000000"/>
                  </a:solidFill>
                  <a:effectLst/>
                  <a:latin typeface="ui-sans-serif"/>
                </a:rPr>
                <a:t>冰箱装入(冰箱, 大象)</a:t>
              </a:r>
              <a:r>
                <a:rPr lang="en-US" altLang="zh-CN" sz="2000" b="0" i="0" dirty="0">
                  <a:solidFill>
                    <a:srgbClr val="000000"/>
                  </a:solidFill>
                  <a:effectLst/>
                  <a:latin typeface="ui-sans-serif"/>
                </a:rPr>
                <a:t>;</a:t>
              </a:r>
              <a:r>
                <a:rPr lang="zh-CN" altLang="zh-CN" sz="2000" b="0" i="0" dirty="0">
                  <a:solidFill>
                    <a:srgbClr val="000000"/>
                  </a:solidFill>
                  <a:effectLst/>
                  <a:latin typeface="ui-sans-serif"/>
                </a:rPr>
                <a:t> </a:t>
              </a:r>
              <a:endParaRPr lang="en-US" altLang="zh-CN" sz="2000" b="0" i="0" dirty="0">
                <a:solidFill>
                  <a:srgbClr val="000000"/>
                </a:solidFill>
                <a:effectLst/>
                <a:latin typeface="ui-sans-serif"/>
              </a:endParaRPr>
            </a:p>
            <a:p>
              <a:pPr>
                <a:lnSpc>
                  <a:spcPct val="130000"/>
                </a:lnSpc>
              </a:pPr>
              <a:r>
                <a:rPr lang="zh-CN" altLang="zh-CN" sz="2000" b="0" i="0" dirty="0">
                  <a:solidFill>
                    <a:srgbClr val="000000"/>
                  </a:solidFill>
                  <a:effectLst/>
                  <a:latin typeface="ui-sans-serif"/>
                </a:rPr>
                <a:t>冰箱关门(冰箱)</a:t>
              </a:r>
              <a:r>
                <a:rPr lang="en-US" altLang="zh-CN" sz="2000" b="0" i="0" dirty="0">
                  <a:solidFill>
                    <a:srgbClr val="000000"/>
                  </a:solidFill>
                  <a:effectLst/>
                  <a:latin typeface="ui-sans-serif"/>
                </a:rPr>
                <a:t>;</a:t>
              </a:r>
              <a:endParaRPr lang="zh-CN" altLang="en-US" sz="3200" dirty="0"/>
            </a:p>
          </p:txBody>
        </p:sp>
      </p:grpSp>
      <p:sp>
        <p:nvSpPr>
          <p:cNvPr id="9" name="文本框 8">
            <a:extLst>
              <a:ext uri="{FF2B5EF4-FFF2-40B4-BE49-F238E27FC236}">
                <a16:creationId xmlns:a16="http://schemas.microsoft.com/office/drawing/2014/main" id="{5BF95438-2ADE-35AD-CBCE-42735546C7C4}"/>
              </a:ext>
            </a:extLst>
          </p:cNvPr>
          <p:cNvSpPr txBox="1"/>
          <p:nvPr/>
        </p:nvSpPr>
        <p:spPr>
          <a:xfrm>
            <a:off x="587466" y="1018534"/>
            <a:ext cx="4258854" cy="1520737"/>
          </a:xfrm>
          <a:prstGeom prst="rect">
            <a:avLst/>
          </a:prstGeom>
          <a:noFill/>
        </p:spPr>
        <p:txBody>
          <a:bodyPr wrap="square">
            <a:spAutoFit/>
          </a:bodyPr>
          <a:lstStyle/>
          <a:p>
            <a:pPr marL="171450" indent="-171450" algn="ctr">
              <a:lnSpc>
                <a:spcPct val="150000"/>
              </a:lnSpc>
              <a:buFont typeface="Wingdings" panose="05000000000000000000" pitchFamily="2" charset="2"/>
              <a:buChar char="ü"/>
            </a:pPr>
            <a:r>
              <a:rPr lang="en-US" altLang="zh-CN" sz="2800" b="0" dirty="0">
                <a:solidFill>
                  <a:srgbClr val="000000"/>
                </a:solidFill>
                <a:effectLst/>
                <a:latin typeface="微软雅黑" panose="020B0503020204020204" pitchFamily="34" charset="-122"/>
                <a:ea typeface="微软雅黑" panose="020B0503020204020204" pitchFamily="34" charset="-122"/>
              </a:rPr>
              <a:t> </a:t>
            </a:r>
            <a:r>
              <a:rPr lang="zh-CN" altLang="zh-CN" sz="2800" b="0" dirty="0">
                <a:solidFill>
                  <a:srgbClr val="000000"/>
                </a:solidFill>
                <a:effectLst/>
                <a:latin typeface="微软雅黑" panose="020B0503020204020204" pitchFamily="34" charset="-122"/>
                <a:ea typeface="微软雅黑" panose="020B0503020204020204" pitchFamily="34" charset="-122"/>
              </a:rPr>
              <a:t>面向过程</a:t>
            </a:r>
            <a:endParaRPr lang="en-US" altLang="zh-CN" sz="2800" dirty="0">
              <a:solidFill>
                <a:srgbClr val="000000"/>
              </a:solidFill>
              <a:latin typeface="微软雅黑" panose="020B0503020204020204" pitchFamily="34" charset="-122"/>
              <a:ea typeface="微软雅黑" panose="020B0503020204020204" pitchFamily="34" charset="-122"/>
            </a:endParaRPr>
          </a:p>
          <a:p>
            <a:pPr algn="ctr">
              <a:lnSpc>
                <a:spcPct val="150000"/>
              </a:lnSpc>
            </a:pPr>
            <a:r>
              <a:rPr lang="en-US" altLang="zh-CN" dirty="0">
                <a:solidFill>
                  <a:srgbClr val="000000"/>
                </a:solidFill>
                <a:latin typeface="微软雅黑" panose="020B0503020204020204" pitchFamily="34" charset="-122"/>
                <a:ea typeface="微软雅黑" panose="020B0503020204020204" pitchFamily="34" charset="-122"/>
              </a:rPr>
              <a:t>     </a:t>
            </a:r>
            <a:r>
              <a:rPr lang="zh-CN" altLang="zh-CN" dirty="0">
                <a:solidFill>
                  <a:schemeClr val="accent1"/>
                </a:solidFill>
                <a:latin typeface="微软雅黑" panose="020B0503020204020204" pitchFamily="34" charset="-122"/>
                <a:ea typeface="微软雅黑" panose="020B0503020204020204" pitchFamily="34" charset="-122"/>
              </a:rPr>
              <a:t>关注 “</a:t>
            </a:r>
            <a:r>
              <a:rPr lang="zh-CN" altLang="zh-CN" b="1" dirty="0">
                <a:solidFill>
                  <a:schemeClr val="accent1"/>
                </a:solidFill>
                <a:latin typeface="微软雅黑" panose="020B0503020204020204" pitchFamily="34" charset="-122"/>
                <a:ea typeface="微软雅黑" panose="020B0503020204020204" pitchFamily="34" charset="-122"/>
              </a:rPr>
              <a:t>怎么做</a:t>
            </a:r>
            <a:r>
              <a:rPr lang="zh-CN" altLang="zh-CN" dirty="0">
                <a:solidFill>
                  <a:schemeClr val="accent1"/>
                </a:solidFill>
                <a:latin typeface="微软雅黑" panose="020B0503020204020204" pitchFamily="34" charset="-122"/>
                <a:ea typeface="微软雅黑" panose="020B0503020204020204" pitchFamily="34" charset="-122"/>
              </a:rPr>
              <a:t>”，按照时间顺序执行一系列函数，强调步骤流程</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96D17B3D-149E-8D3C-86A2-A1A4EA5EA9C2}"/>
              </a:ext>
            </a:extLst>
          </p:cNvPr>
          <p:cNvSpPr txBox="1"/>
          <p:nvPr/>
        </p:nvSpPr>
        <p:spPr>
          <a:xfrm>
            <a:off x="5349240" y="1194126"/>
            <a:ext cx="5229971" cy="1169551"/>
          </a:xfrm>
          <a:prstGeom prst="rect">
            <a:avLst/>
          </a:prstGeom>
          <a:noFill/>
        </p:spPr>
        <p:txBody>
          <a:bodyPr wrap="square">
            <a:spAutoFit/>
          </a:bodyPr>
          <a:lstStyle/>
          <a:p>
            <a:pPr marL="342900" indent="-342900" algn="ctr">
              <a:buFont typeface="Wingdings" panose="05000000000000000000" pitchFamily="2" charset="2"/>
              <a:buChar char="ü"/>
            </a:pPr>
            <a:r>
              <a:rPr lang="en-US" altLang="zh-CN" sz="2800" dirty="0">
                <a:solidFill>
                  <a:srgbClr val="000000"/>
                </a:solidFill>
                <a:latin typeface="微软雅黑" panose="020B0503020204020204" pitchFamily="34" charset="-122"/>
                <a:ea typeface="微软雅黑" panose="020B0503020204020204" pitchFamily="34" charset="-122"/>
              </a:rPr>
              <a:t> </a:t>
            </a:r>
            <a:r>
              <a:rPr lang="zh-CN" altLang="zh-CN" sz="2800" dirty="0">
                <a:solidFill>
                  <a:srgbClr val="000000"/>
                </a:solidFill>
                <a:latin typeface="微软雅黑" panose="020B0503020204020204" pitchFamily="34" charset="-122"/>
                <a:ea typeface="微软雅黑" panose="020B0503020204020204" pitchFamily="34" charset="-122"/>
              </a:rPr>
              <a:t>面向对象</a:t>
            </a:r>
            <a:endParaRPr lang="en-US" altLang="zh-CN" sz="2800" dirty="0">
              <a:solidFill>
                <a:srgbClr val="000000"/>
              </a:solidFill>
              <a:latin typeface="微软雅黑" panose="020B0503020204020204" pitchFamily="34" charset="-122"/>
              <a:ea typeface="微软雅黑" panose="020B0503020204020204" pitchFamily="34" charset="-122"/>
            </a:endParaRPr>
          </a:p>
          <a:p>
            <a:pPr algn="ctr"/>
            <a:r>
              <a:rPr lang="en-US" altLang="zh-CN" sz="2400" b="0" dirty="0">
                <a:solidFill>
                  <a:srgbClr val="000000"/>
                </a:solidFill>
                <a:effectLst/>
                <a:latin typeface="微软雅黑" panose="020B0503020204020204" pitchFamily="34" charset="-122"/>
                <a:ea typeface="微软雅黑" panose="020B0503020204020204" pitchFamily="34" charset="-122"/>
              </a:rPr>
              <a:t>     </a:t>
            </a:r>
            <a:r>
              <a:rPr lang="zh-CN" altLang="zh-CN" dirty="0">
                <a:solidFill>
                  <a:schemeClr val="accent1"/>
                </a:solidFill>
                <a:latin typeface="微软雅黑" panose="020B0503020204020204" pitchFamily="34" charset="-122"/>
                <a:ea typeface="微软雅黑" panose="020B0503020204020204" pitchFamily="34" charset="-122"/>
              </a:rPr>
              <a:t>关注 “</a:t>
            </a:r>
            <a:r>
              <a:rPr lang="zh-CN" altLang="zh-CN" b="1" dirty="0">
                <a:solidFill>
                  <a:schemeClr val="accent1"/>
                </a:solidFill>
                <a:latin typeface="微软雅黑" panose="020B0503020204020204" pitchFamily="34" charset="-122"/>
                <a:ea typeface="微软雅黑" panose="020B0503020204020204" pitchFamily="34" charset="-122"/>
              </a:rPr>
              <a:t>谁来做</a:t>
            </a:r>
            <a:r>
              <a:rPr lang="zh-CN" altLang="zh-CN" dirty="0">
                <a:solidFill>
                  <a:schemeClr val="accent1"/>
                </a:solidFill>
                <a:latin typeface="微软雅黑" panose="020B0503020204020204" pitchFamily="34" charset="-122"/>
                <a:ea typeface="微软雅黑" panose="020B0503020204020204" pitchFamily="34" charset="-122"/>
              </a:rPr>
              <a:t>”。把现实事物抽象为对象，让对象调用自身行为完成任务</a:t>
            </a:r>
            <a:endParaRPr lang="zh-CN" altLang="en-US" dirty="0">
              <a:solidFill>
                <a:schemeClr val="accent1"/>
              </a:solidFill>
              <a:latin typeface="微软雅黑" panose="020B0503020204020204" pitchFamily="34" charset="-122"/>
              <a:ea typeface="微软雅黑" panose="020B0503020204020204" pitchFamily="34" charset="-122"/>
            </a:endParaRPr>
          </a:p>
        </p:txBody>
      </p:sp>
      <p:grpSp>
        <p:nvGrpSpPr>
          <p:cNvPr id="19" name="组合 18">
            <a:extLst>
              <a:ext uri="{FF2B5EF4-FFF2-40B4-BE49-F238E27FC236}">
                <a16:creationId xmlns:a16="http://schemas.microsoft.com/office/drawing/2014/main" id="{47E68543-F125-A07F-9D2C-AAAA2BF97B62}"/>
              </a:ext>
            </a:extLst>
          </p:cNvPr>
          <p:cNvGrpSpPr/>
          <p:nvPr/>
        </p:nvGrpSpPr>
        <p:grpSpPr>
          <a:xfrm>
            <a:off x="6644852" y="2741182"/>
            <a:ext cx="3007723" cy="1299754"/>
            <a:chOff x="6690090" y="2992935"/>
            <a:chExt cx="3007723" cy="1299754"/>
          </a:xfrm>
        </p:grpSpPr>
        <p:sp>
          <p:nvSpPr>
            <p:cNvPr id="18" name="矩形: 圆角 17">
              <a:extLst>
                <a:ext uri="{FF2B5EF4-FFF2-40B4-BE49-F238E27FC236}">
                  <a16:creationId xmlns:a16="http://schemas.microsoft.com/office/drawing/2014/main" id="{ACCEBBA3-4548-845B-C2F7-9A33AACA104B}"/>
                </a:ext>
              </a:extLst>
            </p:cNvPr>
            <p:cNvSpPr/>
            <p:nvPr/>
          </p:nvSpPr>
          <p:spPr>
            <a:xfrm>
              <a:off x="6690090" y="2992935"/>
              <a:ext cx="2619103" cy="1299754"/>
            </a:xfrm>
            <a:prstGeom prst="roundRect">
              <a:avLst>
                <a:gd name="adj" fmla="val 5093"/>
              </a:avLst>
            </a:prstGeom>
            <a:solidFill>
              <a:srgbClr val="E6EEFC"/>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F31EB286-CCF2-2127-1433-E4D4E2336125}"/>
                </a:ext>
              </a:extLst>
            </p:cNvPr>
            <p:cNvSpPr txBox="1"/>
            <p:nvPr/>
          </p:nvSpPr>
          <p:spPr>
            <a:xfrm>
              <a:off x="7109734" y="3012319"/>
              <a:ext cx="2588079" cy="1260986"/>
            </a:xfrm>
            <a:prstGeom prst="rect">
              <a:avLst/>
            </a:prstGeom>
            <a:noFill/>
          </p:spPr>
          <p:txBody>
            <a:bodyPr wrap="square">
              <a:spAutoFit/>
            </a:bodyPr>
            <a:lstStyle/>
            <a:p>
              <a:pPr>
                <a:lnSpc>
                  <a:spcPct val="130000"/>
                </a:lnSpc>
              </a:pPr>
              <a:r>
                <a:rPr lang="zh-CN" altLang="zh-CN" sz="2000" dirty="0">
                  <a:solidFill>
                    <a:srgbClr val="000000"/>
                  </a:solidFill>
                  <a:latin typeface="ui-sans-serif"/>
                </a:rPr>
                <a:t>冰箱.开门(); </a:t>
              </a:r>
              <a:endParaRPr lang="en-US" altLang="zh-CN" sz="2000" dirty="0">
                <a:solidFill>
                  <a:srgbClr val="000000"/>
                </a:solidFill>
                <a:latin typeface="ui-sans-serif"/>
              </a:endParaRPr>
            </a:p>
            <a:p>
              <a:pPr>
                <a:lnSpc>
                  <a:spcPct val="130000"/>
                </a:lnSpc>
              </a:pPr>
              <a:r>
                <a:rPr lang="zh-CN" altLang="zh-CN" sz="2000" dirty="0">
                  <a:solidFill>
                    <a:srgbClr val="000000"/>
                  </a:solidFill>
                  <a:latin typeface="ui-sans-serif"/>
                </a:rPr>
                <a:t>冰箱.装入(大象); </a:t>
              </a:r>
              <a:endParaRPr lang="en-US" altLang="zh-CN" sz="2000" dirty="0">
                <a:solidFill>
                  <a:srgbClr val="000000"/>
                </a:solidFill>
                <a:latin typeface="ui-sans-serif"/>
              </a:endParaRPr>
            </a:p>
            <a:p>
              <a:pPr>
                <a:lnSpc>
                  <a:spcPct val="130000"/>
                </a:lnSpc>
              </a:pPr>
              <a:r>
                <a:rPr lang="zh-CN" altLang="zh-CN" sz="2000" dirty="0">
                  <a:solidFill>
                    <a:srgbClr val="000000"/>
                  </a:solidFill>
                  <a:latin typeface="ui-sans-serif"/>
                </a:rPr>
                <a:t>冰箱.关门();</a:t>
              </a:r>
              <a:endParaRPr lang="zh-CN" altLang="en-US" sz="2000" dirty="0">
                <a:solidFill>
                  <a:srgbClr val="000000"/>
                </a:solidFill>
                <a:latin typeface="ui-sans-serif"/>
              </a:endParaRPr>
            </a:p>
          </p:txBody>
        </p:sp>
      </p:grpSp>
      <p:cxnSp>
        <p:nvCxnSpPr>
          <p:cNvPr id="21" name="直接连接符 20">
            <a:extLst>
              <a:ext uri="{FF2B5EF4-FFF2-40B4-BE49-F238E27FC236}">
                <a16:creationId xmlns:a16="http://schemas.microsoft.com/office/drawing/2014/main" id="{B4802CBC-34A5-263F-60DD-F4FD2FB13E10}"/>
              </a:ext>
            </a:extLst>
          </p:cNvPr>
          <p:cNvCxnSpPr>
            <a:cxnSpLocks/>
          </p:cNvCxnSpPr>
          <p:nvPr/>
        </p:nvCxnSpPr>
        <p:spPr>
          <a:xfrm>
            <a:off x="5349240" y="1194126"/>
            <a:ext cx="0" cy="3316914"/>
          </a:xfrm>
          <a:prstGeom prst="line">
            <a:avLst/>
          </a:prstGeom>
          <a:ln w="12700">
            <a:solidFill>
              <a:schemeClr val="accent1">
                <a:lumMod val="40000"/>
                <a:lumOff val="60000"/>
              </a:schemeClr>
            </a:solidFill>
            <a:prstDash val="lgDashDot"/>
          </a:ln>
        </p:spPr>
        <p:style>
          <a:lnRef idx="1">
            <a:schemeClr val="accent1"/>
          </a:lnRef>
          <a:fillRef idx="0">
            <a:schemeClr val="accent1"/>
          </a:fillRef>
          <a:effectRef idx="0">
            <a:schemeClr val="accent1"/>
          </a:effectRef>
          <a:fontRef idx="minor">
            <a:schemeClr val="tx1"/>
          </a:fontRef>
        </p:style>
      </p:cxnSp>
      <p:sp>
        <p:nvSpPr>
          <p:cNvPr id="24" name="core goal text">
            <a:extLst>
              <a:ext uri="{FF2B5EF4-FFF2-40B4-BE49-F238E27FC236}">
                <a16:creationId xmlns:a16="http://schemas.microsoft.com/office/drawing/2014/main" id="{2D0F51BA-8F0A-E074-4588-4CBC5578EF03}"/>
              </a:ext>
            </a:extLst>
          </p:cNvPr>
          <p:cNvSpPr txBox="1"/>
          <p:nvPr/>
        </p:nvSpPr>
        <p:spPr>
          <a:xfrm>
            <a:off x="1929387" y="5203779"/>
            <a:ext cx="8333226" cy="310896"/>
          </a:xfrm>
          <a:prstGeom prst="rect">
            <a:avLst/>
          </a:prstGeom>
          <a:noFill/>
          <a:ln>
            <a:noFill/>
          </a:ln>
        </p:spPr>
        <p:txBody>
          <a:bodyPr vert="horz" wrap="square" lIns="0" tIns="0" rIns="0" bIns="0" rtlCol="0" anchor="ctr">
            <a:noAutofit/>
          </a:bodyPr>
          <a:lstStyle/>
          <a:p>
            <a:r>
              <a:rPr lang="zh-CN" altLang="en-US" sz="2000" b="1" dirty="0">
                <a:solidFill>
                  <a:srgbClr val="0A61B9"/>
                </a:solidFill>
                <a:latin typeface="Microsoft YaHei UI"/>
                <a:ea typeface="Microsoft YaHei UI"/>
                <a:cs typeface="Microsoft YaHei UI"/>
              </a:rPr>
              <a:t>核心理解</a:t>
            </a:r>
            <a:r>
              <a:rPr lang="zh-CN" altLang="en-US" sz="2000" dirty="0">
                <a:solidFill>
                  <a:srgbClr val="0A61B9"/>
                </a:solidFill>
                <a:latin typeface="Microsoft YaHei UI"/>
                <a:ea typeface="Microsoft YaHei UI"/>
                <a:cs typeface="Microsoft YaHei UI"/>
              </a:rPr>
              <a:t>：</a:t>
            </a:r>
            <a:r>
              <a:rPr lang="zh-CN" altLang="zh-CN" sz="2000" dirty="0">
                <a:latin typeface="+mn-ea"/>
              </a:rPr>
              <a:t>现实世界由一个个</a:t>
            </a:r>
            <a:r>
              <a:rPr lang="zh-CN" altLang="zh-CN" sz="2000" dirty="0">
                <a:solidFill>
                  <a:srgbClr val="000000"/>
                </a:solidFill>
                <a:latin typeface="+mn-ea"/>
              </a:rPr>
              <a:t>事物（对象）</a:t>
            </a:r>
            <a:r>
              <a:rPr lang="zh-CN" altLang="zh-CN" sz="2000" dirty="0">
                <a:latin typeface="+mn-ea"/>
              </a:rPr>
              <a:t>组成。用对象来建模现实问题，比单纯描述功能步骤更加自然；业务发生变化时，对象本身相对稳定。</a:t>
            </a:r>
            <a:endParaRPr lang="zh-CN" sz="2000" b="1" dirty="0">
              <a:latin typeface="+mn-ea"/>
            </a:endParaRPr>
          </a:p>
        </p:txBody>
      </p:sp>
      <p:grpSp>
        <p:nvGrpSpPr>
          <p:cNvPr id="28" name="组合 27">
            <a:extLst>
              <a:ext uri="{FF2B5EF4-FFF2-40B4-BE49-F238E27FC236}">
                <a16:creationId xmlns:a16="http://schemas.microsoft.com/office/drawing/2014/main" id="{56BEF61C-E17F-EBC3-5280-E80549962477}"/>
              </a:ext>
            </a:extLst>
          </p:cNvPr>
          <p:cNvGrpSpPr/>
          <p:nvPr/>
        </p:nvGrpSpPr>
        <p:grpSpPr>
          <a:xfrm>
            <a:off x="924488" y="4606795"/>
            <a:ext cx="1004899" cy="969673"/>
            <a:chOff x="2265918" y="5437179"/>
            <a:chExt cx="599478" cy="578464"/>
          </a:xfrm>
        </p:grpSpPr>
        <p:sp>
          <p:nvSpPr>
            <p:cNvPr id="25" name="椭圆 24">
              <a:extLst>
                <a:ext uri="{FF2B5EF4-FFF2-40B4-BE49-F238E27FC236}">
                  <a16:creationId xmlns:a16="http://schemas.microsoft.com/office/drawing/2014/main" id="{2413AC9F-2153-94E1-054B-1D7C0182701C}"/>
                </a:ext>
              </a:extLst>
            </p:cNvPr>
            <p:cNvSpPr/>
            <p:nvPr/>
          </p:nvSpPr>
          <p:spPr>
            <a:xfrm rot="20890438">
              <a:off x="2371650" y="5543578"/>
              <a:ext cx="273738" cy="264143"/>
            </a:xfrm>
            <a:prstGeom prst="ellipse">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800" b="1" dirty="0">
                <a:latin typeface="微软雅黑" panose="020B0503020204020204" pitchFamily="34" charset="-122"/>
                <a:ea typeface="微软雅黑" panose="020B0503020204020204" pitchFamily="34" charset="-122"/>
              </a:endParaRPr>
            </a:p>
          </p:txBody>
        </p:sp>
        <p:pic>
          <p:nvPicPr>
            <p:cNvPr id="26" name="图形 25">
              <a:extLst>
                <a:ext uri="{FF2B5EF4-FFF2-40B4-BE49-F238E27FC236}">
                  <a16:creationId xmlns:a16="http://schemas.microsoft.com/office/drawing/2014/main" id="{8C036464-C6C0-9DF5-453A-F5F4B03E025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890438">
              <a:off x="2265918" y="5437179"/>
              <a:ext cx="599478" cy="578464"/>
            </a:xfrm>
            <a:prstGeom prst="rect">
              <a:avLst/>
            </a:prstGeom>
          </p:spPr>
        </p:pic>
      </p:grpSp>
    </p:spTree>
    <p:extLst>
      <p:ext uri="{BB962C8B-B14F-4D97-AF65-F5344CB8AC3E}">
        <p14:creationId xmlns:p14="http://schemas.microsoft.com/office/powerpoint/2010/main" val="3337385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E9D7E-FA12-F554-FB98-D55196066FE2}"/>
            </a:ext>
          </a:extLst>
        </p:cNvPr>
        <p:cNvGrpSpPr/>
        <p:nvPr/>
      </p:nvGrpSpPr>
      <p:grpSpPr>
        <a:xfrm>
          <a:off x="0" y="0"/>
          <a:ext cx="0" cy="0"/>
          <a:chOff x="0" y="0"/>
          <a:chExt cx="0" cy="0"/>
        </a:xfrm>
      </p:grpSpPr>
      <p:sp>
        <p:nvSpPr>
          <p:cNvPr id="15" name="矩形: 圆角 14">
            <a:extLst>
              <a:ext uri="{FF2B5EF4-FFF2-40B4-BE49-F238E27FC236}">
                <a16:creationId xmlns:a16="http://schemas.microsoft.com/office/drawing/2014/main" id="{5844FCD6-0C99-1CF0-0312-EBA3A5AB3AA2}"/>
              </a:ext>
            </a:extLst>
          </p:cNvPr>
          <p:cNvSpPr/>
          <p:nvPr/>
        </p:nvSpPr>
        <p:spPr>
          <a:xfrm>
            <a:off x="751985" y="1974428"/>
            <a:ext cx="2088751" cy="310897"/>
          </a:xfrm>
          <a:prstGeom prst="roundRect">
            <a:avLst>
              <a:gd name="adj" fmla="val 3334"/>
            </a:avLst>
          </a:prstGeom>
          <a:solidFill>
            <a:srgbClr val="B9B9B9"/>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12">
            <a:extLst>
              <a:ext uri="{FF2B5EF4-FFF2-40B4-BE49-F238E27FC236}">
                <a16:creationId xmlns:a16="http://schemas.microsoft.com/office/drawing/2014/main" id="{C9D25B7F-1702-2D80-920F-E10BED022E42}"/>
              </a:ext>
            </a:extLst>
          </p:cNvPr>
          <p:cNvSpPr>
            <a:spLocks noGrp="1" noChangeArrowheads="1"/>
          </p:cNvSpPr>
          <p:nvPr>
            <p:ph type="title"/>
          </p:nvPr>
        </p:nvSpPr>
        <p:spPr>
          <a:xfrm>
            <a:off x="182738" y="0"/>
            <a:ext cx="5923381" cy="838200"/>
          </a:xfrm>
        </p:spPr>
        <p:txBody>
          <a:bodyPr/>
          <a:lstStyle/>
          <a:p>
            <a:pPr algn="ctr" eaLnBrk="1" hangingPunct="1"/>
            <a:r>
              <a:rPr lang="en-US" altLang="zh-CN" sz="3200" b="1" dirty="0">
                <a:latin typeface="+mn-lt"/>
                <a:ea typeface="Microsoft YaHei UI"/>
                <a:cs typeface="+mn-cs"/>
              </a:rPr>
              <a:t>1.1 </a:t>
            </a:r>
            <a:r>
              <a:rPr lang="zh-CN" altLang="en-US" sz="3200" b="1" dirty="0">
                <a:latin typeface="+mn-lt"/>
                <a:ea typeface="Microsoft YaHei UI"/>
                <a:cs typeface="+mn-cs"/>
              </a:rPr>
              <a:t>面向对象的程序设计</a:t>
            </a:r>
          </a:p>
        </p:txBody>
      </p:sp>
      <p:sp>
        <p:nvSpPr>
          <p:cNvPr id="6" name="core goal text">
            <a:extLst>
              <a:ext uri="{FF2B5EF4-FFF2-40B4-BE49-F238E27FC236}">
                <a16:creationId xmlns:a16="http://schemas.microsoft.com/office/drawing/2014/main" id="{6F5A0891-C280-2287-2A40-22F508FE129B}"/>
              </a:ext>
            </a:extLst>
          </p:cNvPr>
          <p:cNvSpPr txBox="1"/>
          <p:nvPr/>
        </p:nvSpPr>
        <p:spPr>
          <a:xfrm>
            <a:off x="1259966" y="1107926"/>
            <a:ext cx="4319451" cy="310896"/>
          </a:xfrm>
          <a:prstGeom prst="rect">
            <a:avLst/>
          </a:prstGeom>
          <a:noFill/>
          <a:ln>
            <a:noFill/>
          </a:ln>
        </p:spPr>
        <p:txBody>
          <a:bodyPr vert="horz" wrap="square" lIns="0" tIns="0" rIns="0" bIns="0" rtlCol="0" anchor="ctr">
            <a:noAutofit/>
          </a:bodyPr>
          <a:lstStyle/>
          <a:p>
            <a:pPr algn="l"/>
            <a:r>
              <a:rPr lang="en-US" altLang="zh-CN" sz="2400" b="1" dirty="0">
                <a:solidFill>
                  <a:srgbClr val="1C51C8"/>
                </a:solidFill>
                <a:ea typeface="Microsoft YaHei UI"/>
              </a:rPr>
              <a:t>1.1.1 </a:t>
            </a:r>
            <a:r>
              <a:rPr lang="zh-CN" altLang="en-US" sz="2400" b="1" dirty="0">
                <a:solidFill>
                  <a:srgbClr val="1C51C8"/>
                </a:solidFill>
                <a:ea typeface="Microsoft YaHei UI"/>
              </a:rPr>
              <a:t>面向对象基础概念</a:t>
            </a:r>
            <a:endParaRPr lang="zh-CN" sz="2400" b="1" dirty="0">
              <a:solidFill>
                <a:srgbClr val="1C51C8"/>
              </a:solidFill>
            </a:endParaRPr>
          </a:p>
        </p:txBody>
      </p:sp>
      <p:grpSp>
        <p:nvGrpSpPr>
          <p:cNvPr id="7" name="组合 6">
            <a:extLst>
              <a:ext uri="{FF2B5EF4-FFF2-40B4-BE49-F238E27FC236}">
                <a16:creationId xmlns:a16="http://schemas.microsoft.com/office/drawing/2014/main" id="{39911027-BECB-838E-795C-79537AD83A5B}"/>
              </a:ext>
            </a:extLst>
          </p:cNvPr>
          <p:cNvGrpSpPr/>
          <p:nvPr/>
        </p:nvGrpSpPr>
        <p:grpSpPr>
          <a:xfrm>
            <a:off x="4530954" y="1263374"/>
            <a:ext cx="449993" cy="103462"/>
            <a:chOff x="2488823" y="1260501"/>
            <a:chExt cx="449993" cy="103462"/>
          </a:xfrm>
        </p:grpSpPr>
        <p:sp>
          <p:nvSpPr>
            <p:cNvPr id="11" name="平行四边形 10">
              <a:extLst>
                <a:ext uri="{FF2B5EF4-FFF2-40B4-BE49-F238E27FC236}">
                  <a16:creationId xmlns:a16="http://schemas.microsoft.com/office/drawing/2014/main" id="{7A7A34E6-A7B7-8EEA-9CF3-578CE888DF9B}"/>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平行四边形 11">
              <a:extLst>
                <a:ext uri="{FF2B5EF4-FFF2-40B4-BE49-F238E27FC236}">
                  <a16:creationId xmlns:a16="http://schemas.microsoft.com/office/drawing/2014/main" id="{56A8AF0C-2FDF-C73E-C76D-F1A4CC7276F3}"/>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8" name="组合 7">
            <a:extLst>
              <a:ext uri="{FF2B5EF4-FFF2-40B4-BE49-F238E27FC236}">
                <a16:creationId xmlns:a16="http://schemas.microsoft.com/office/drawing/2014/main" id="{AB1595B4-8133-8B7E-8011-09D9A1988DB3}"/>
              </a:ext>
            </a:extLst>
          </p:cNvPr>
          <p:cNvGrpSpPr/>
          <p:nvPr/>
        </p:nvGrpSpPr>
        <p:grpSpPr>
          <a:xfrm flipH="1">
            <a:off x="673825" y="1251673"/>
            <a:ext cx="449993" cy="103462"/>
            <a:chOff x="2488823" y="1260501"/>
            <a:chExt cx="449993" cy="103462"/>
          </a:xfrm>
        </p:grpSpPr>
        <p:sp>
          <p:nvSpPr>
            <p:cNvPr id="9" name="平行四边形 8">
              <a:extLst>
                <a:ext uri="{FF2B5EF4-FFF2-40B4-BE49-F238E27FC236}">
                  <a16:creationId xmlns:a16="http://schemas.microsoft.com/office/drawing/2014/main" id="{FA155877-B89C-6D10-604D-1E51299A558E}"/>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0" name="平行四边形 9">
              <a:extLst>
                <a:ext uri="{FF2B5EF4-FFF2-40B4-BE49-F238E27FC236}">
                  <a16:creationId xmlns:a16="http://schemas.microsoft.com/office/drawing/2014/main" id="{BE2C61E0-8BF2-32D9-91CD-5873F3CA994D}"/>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14" name="文本框 13">
            <a:extLst>
              <a:ext uri="{FF2B5EF4-FFF2-40B4-BE49-F238E27FC236}">
                <a16:creationId xmlns:a16="http://schemas.microsoft.com/office/drawing/2014/main" id="{E6C8B2A7-1EB2-3177-D524-E4FE3492DE24}"/>
              </a:ext>
            </a:extLst>
          </p:cNvPr>
          <p:cNvSpPr txBox="1"/>
          <p:nvPr/>
        </p:nvSpPr>
        <p:spPr>
          <a:xfrm>
            <a:off x="673825" y="1867365"/>
            <a:ext cx="10685056" cy="3461589"/>
          </a:xfrm>
          <a:prstGeom prst="rect">
            <a:avLst/>
          </a:prstGeom>
          <a:noFill/>
        </p:spPr>
        <p:txBody>
          <a:bodyPr wrap="square">
            <a:spAutoFit/>
          </a:bodyPr>
          <a:lstStyle/>
          <a:p>
            <a:pPr marL="0" marR="0" algn="l">
              <a:lnSpc>
                <a:spcPts val="1800"/>
              </a:lnSpc>
              <a:buNone/>
            </a:pPr>
            <a:r>
              <a:rPr lang="zh-CN" altLang="zh-CN" sz="3200" b="1" dirty="0">
                <a:solidFill>
                  <a:srgbClr val="000000"/>
                </a:solidFill>
                <a:effectLst/>
                <a:latin typeface="ui-sans-serif"/>
              </a:rPr>
              <a:t>对象 Object</a:t>
            </a:r>
            <a:endParaRPr lang="en-US" altLang="zh-CN" sz="3200" b="1" dirty="0">
              <a:solidFill>
                <a:srgbClr val="000000"/>
              </a:solidFill>
              <a:effectLst/>
              <a:latin typeface="ui-sans-serif"/>
            </a:endParaRPr>
          </a:p>
          <a:p>
            <a:pPr marL="0" marR="0" algn="l">
              <a:lnSpc>
                <a:spcPts val="1800"/>
              </a:lnSpc>
              <a:buNone/>
            </a:pPr>
            <a:endParaRPr lang="zh-CN" altLang="zh-CN" sz="3200" b="1" dirty="0">
              <a:solidFill>
                <a:srgbClr val="000000"/>
              </a:solidFill>
              <a:effectLst/>
              <a:latin typeface="ui-sans-serif"/>
            </a:endParaRPr>
          </a:p>
          <a:p>
            <a:pPr marL="0" marR="0" algn="l">
              <a:lnSpc>
                <a:spcPct val="150000"/>
              </a:lnSpc>
              <a:buNone/>
            </a:pPr>
            <a:r>
              <a:rPr lang="zh-CN" altLang="en-US" sz="2000" b="1" dirty="0">
                <a:solidFill>
                  <a:srgbClr val="000000"/>
                </a:solidFill>
                <a:effectLst/>
                <a:latin typeface="ui-sans-serif"/>
              </a:rPr>
              <a:t>定义</a:t>
            </a:r>
            <a:r>
              <a:rPr lang="zh-CN" altLang="en-US" sz="2000" b="0" dirty="0">
                <a:solidFill>
                  <a:srgbClr val="000000"/>
                </a:solidFill>
                <a:effectLst/>
                <a:latin typeface="ui-sans-serif"/>
              </a:rPr>
              <a:t>：</a:t>
            </a:r>
            <a:r>
              <a:rPr lang="zh-CN" altLang="zh-CN" sz="2000" b="0" dirty="0">
                <a:solidFill>
                  <a:srgbClr val="000000"/>
                </a:solidFill>
                <a:effectLst/>
                <a:latin typeface="ui-sans-serif"/>
              </a:rPr>
              <a:t>对象是现实世界事物在程序中的抽象实体，是</a:t>
            </a:r>
            <a:r>
              <a:rPr lang="zh-CN" altLang="zh-CN" sz="2800" b="1" dirty="0">
                <a:solidFill>
                  <a:schemeClr val="accent1"/>
                </a:solidFill>
                <a:effectLst/>
                <a:latin typeface="ui-sans-serif"/>
              </a:rPr>
              <a:t>属性 + 行为（方法）</a:t>
            </a:r>
            <a:r>
              <a:rPr lang="zh-CN" altLang="zh-CN" sz="2000" b="0" dirty="0">
                <a:solidFill>
                  <a:srgbClr val="000000"/>
                </a:solidFill>
                <a:effectLst/>
                <a:latin typeface="ui-sans-serif"/>
              </a:rPr>
              <a:t>的封装整体，拥有唯一标识。</a:t>
            </a:r>
          </a:p>
          <a:p>
            <a:pPr marL="342900" marR="0" lvl="0" indent="-342900" algn="l">
              <a:lnSpc>
                <a:spcPct val="150000"/>
              </a:lnSpc>
              <a:buFont typeface="Arial" panose="020B0604020202020204" pitchFamily="34" charset="0"/>
              <a:buChar char="•"/>
            </a:pPr>
            <a:r>
              <a:rPr lang="zh-CN" altLang="zh-CN" sz="2000" b="0" dirty="0">
                <a:solidFill>
                  <a:srgbClr val="000000"/>
                </a:solidFill>
                <a:effectLst/>
                <a:latin typeface="ui-sans-serif"/>
              </a:rPr>
              <a:t>静态特征（属性）：用来描述对象的数据，例如：人的年龄、性别；</a:t>
            </a:r>
          </a:p>
          <a:p>
            <a:pPr marL="342900" marR="0" lvl="0" indent="-342900" algn="l">
              <a:lnSpc>
                <a:spcPct val="150000"/>
              </a:lnSpc>
              <a:buFont typeface="Arial" panose="020B0604020202020204" pitchFamily="34" charset="0"/>
              <a:buChar char="•"/>
            </a:pPr>
            <a:r>
              <a:rPr lang="zh-CN" altLang="zh-CN" sz="2000" b="0" dirty="0">
                <a:solidFill>
                  <a:srgbClr val="000000"/>
                </a:solidFill>
                <a:effectLst/>
                <a:latin typeface="ui-sans-serif"/>
              </a:rPr>
              <a:t>动态特征（行为 / 方法）：对象可以完成的动作、功能，例如：人说话、走路；</a:t>
            </a:r>
          </a:p>
          <a:p>
            <a:pPr marL="342900" marR="0" lvl="0" indent="-342900" algn="l">
              <a:lnSpc>
                <a:spcPct val="150000"/>
              </a:lnSpc>
              <a:buFont typeface="Arial" panose="020B0604020202020204" pitchFamily="34" charset="0"/>
              <a:buChar char="•"/>
            </a:pPr>
            <a:r>
              <a:rPr lang="zh-CN" altLang="zh-CN" sz="2000" b="0" dirty="0">
                <a:solidFill>
                  <a:srgbClr val="000000"/>
                </a:solidFill>
                <a:effectLst/>
                <a:latin typeface="ui-sans-serif"/>
              </a:rPr>
              <a:t>对象拥有自己的生命周期；对象之间依靠消息完成通信；</a:t>
            </a:r>
          </a:p>
          <a:p>
            <a:pPr marL="342900" marR="0" lvl="0" indent="-342900" algn="l">
              <a:lnSpc>
                <a:spcPct val="150000"/>
              </a:lnSpc>
              <a:buFont typeface="Arial" panose="020B0604020202020204" pitchFamily="34" charset="0"/>
              <a:buChar char="•"/>
            </a:pPr>
            <a:r>
              <a:rPr lang="zh-CN" altLang="zh-CN" sz="2000" b="0" dirty="0">
                <a:solidFill>
                  <a:srgbClr val="000000"/>
                </a:solidFill>
                <a:effectLst/>
                <a:latin typeface="ui-sans-serif"/>
              </a:rPr>
              <a:t>复杂对象可以由多个简单对象组合而成。</a:t>
            </a:r>
          </a:p>
        </p:txBody>
      </p:sp>
    </p:spTree>
    <p:extLst>
      <p:ext uri="{BB962C8B-B14F-4D97-AF65-F5344CB8AC3E}">
        <p14:creationId xmlns:p14="http://schemas.microsoft.com/office/powerpoint/2010/main" val="2598219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93704-D511-91C9-9CAF-DAEAF7BC8458}"/>
            </a:ext>
          </a:extLst>
        </p:cNvPr>
        <p:cNvGrpSpPr/>
        <p:nvPr/>
      </p:nvGrpSpPr>
      <p:grpSpPr>
        <a:xfrm>
          <a:off x="0" y="0"/>
          <a:ext cx="0" cy="0"/>
          <a:chOff x="0" y="0"/>
          <a:chExt cx="0" cy="0"/>
        </a:xfrm>
      </p:grpSpPr>
      <p:sp>
        <p:nvSpPr>
          <p:cNvPr id="15" name="矩形: 圆角 14">
            <a:extLst>
              <a:ext uri="{FF2B5EF4-FFF2-40B4-BE49-F238E27FC236}">
                <a16:creationId xmlns:a16="http://schemas.microsoft.com/office/drawing/2014/main" id="{A9EFD378-5AF9-8F1D-072F-8A8BCEE28F1F}"/>
              </a:ext>
            </a:extLst>
          </p:cNvPr>
          <p:cNvSpPr/>
          <p:nvPr/>
        </p:nvSpPr>
        <p:spPr>
          <a:xfrm>
            <a:off x="751985" y="1974428"/>
            <a:ext cx="2088751" cy="310897"/>
          </a:xfrm>
          <a:prstGeom prst="roundRect">
            <a:avLst>
              <a:gd name="adj" fmla="val 3334"/>
            </a:avLst>
          </a:prstGeom>
          <a:solidFill>
            <a:srgbClr val="B9B9B9"/>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12">
            <a:extLst>
              <a:ext uri="{FF2B5EF4-FFF2-40B4-BE49-F238E27FC236}">
                <a16:creationId xmlns:a16="http://schemas.microsoft.com/office/drawing/2014/main" id="{09C3D56A-310F-AEB3-4754-DD7E8C364806}"/>
              </a:ext>
            </a:extLst>
          </p:cNvPr>
          <p:cNvSpPr>
            <a:spLocks noGrp="1" noChangeArrowheads="1"/>
          </p:cNvSpPr>
          <p:nvPr>
            <p:ph type="title"/>
          </p:nvPr>
        </p:nvSpPr>
        <p:spPr>
          <a:xfrm>
            <a:off x="182738" y="0"/>
            <a:ext cx="5923381" cy="838200"/>
          </a:xfrm>
        </p:spPr>
        <p:txBody>
          <a:bodyPr/>
          <a:lstStyle/>
          <a:p>
            <a:pPr algn="ctr" eaLnBrk="1" hangingPunct="1"/>
            <a:r>
              <a:rPr lang="en-US" altLang="zh-CN" sz="3200" b="1" dirty="0">
                <a:latin typeface="+mn-lt"/>
                <a:ea typeface="Microsoft YaHei UI"/>
                <a:cs typeface="+mn-cs"/>
              </a:rPr>
              <a:t>1.1 </a:t>
            </a:r>
            <a:r>
              <a:rPr lang="zh-CN" altLang="en-US" sz="3200" b="1" dirty="0">
                <a:latin typeface="+mn-lt"/>
                <a:ea typeface="Microsoft YaHei UI"/>
                <a:cs typeface="+mn-cs"/>
              </a:rPr>
              <a:t>面向对象的程序设计</a:t>
            </a:r>
          </a:p>
        </p:txBody>
      </p:sp>
      <p:sp>
        <p:nvSpPr>
          <p:cNvPr id="6" name="core goal text">
            <a:extLst>
              <a:ext uri="{FF2B5EF4-FFF2-40B4-BE49-F238E27FC236}">
                <a16:creationId xmlns:a16="http://schemas.microsoft.com/office/drawing/2014/main" id="{70FD9D99-F58B-6607-6CFE-8720AF1EE2BD}"/>
              </a:ext>
            </a:extLst>
          </p:cNvPr>
          <p:cNvSpPr txBox="1"/>
          <p:nvPr/>
        </p:nvSpPr>
        <p:spPr>
          <a:xfrm>
            <a:off x="1259966" y="1107926"/>
            <a:ext cx="4319451" cy="310896"/>
          </a:xfrm>
          <a:prstGeom prst="rect">
            <a:avLst/>
          </a:prstGeom>
          <a:noFill/>
          <a:ln>
            <a:noFill/>
          </a:ln>
        </p:spPr>
        <p:txBody>
          <a:bodyPr vert="horz" wrap="square" lIns="0" tIns="0" rIns="0" bIns="0" rtlCol="0" anchor="ctr">
            <a:noAutofit/>
          </a:bodyPr>
          <a:lstStyle/>
          <a:p>
            <a:pPr algn="l"/>
            <a:r>
              <a:rPr lang="en-US" altLang="zh-CN" sz="2400" b="1" dirty="0">
                <a:solidFill>
                  <a:srgbClr val="1C51C8"/>
                </a:solidFill>
                <a:ea typeface="Microsoft YaHei UI"/>
              </a:rPr>
              <a:t>1.1.1 </a:t>
            </a:r>
            <a:r>
              <a:rPr lang="zh-CN" altLang="en-US" sz="2400" b="1" dirty="0">
                <a:solidFill>
                  <a:srgbClr val="1C51C8"/>
                </a:solidFill>
                <a:ea typeface="Microsoft YaHei UI"/>
              </a:rPr>
              <a:t>面向对象基础概念</a:t>
            </a:r>
            <a:endParaRPr lang="zh-CN" sz="2400" b="1" dirty="0">
              <a:solidFill>
                <a:srgbClr val="1C51C8"/>
              </a:solidFill>
            </a:endParaRPr>
          </a:p>
        </p:txBody>
      </p:sp>
      <p:grpSp>
        <p:nvGrpSpPr>
          <p:cNvPr id="7" name="组合 6">
            <a:extLst>
              <a:ext uri="{FF2B5EF4-FFF2-40B4-BE49-F238E27FC236}">
                <a16:creationId xmlns:a16="http://schemas.microsoft.com/office/drawing/2014/main" id="{D03107C0-A93F-30CA-AABB-2AB8951B297C}"/>
              </a:ext>
            </a:extLst>
          </p:cNvPr>
          <p:cNvGrpSpPr/>
          <p:nvPr/>
        </p:nvGrpSpPr>
        <p:grpSpPr>
          <a:xfrm>
            <a:off x="4530954" y="1263374"/>
            <a:ext cx="449993" cy="103462"/>
            <a:chOff x="2488823" y="1260501"/>
            <a:chExt cx="449993" cy="103462"/>
          </a:xfrm>
        </p:grpSpPr>
        <p:sp>
          <p:nvSpPr>
            <p:cNvPr id="11" name="平行四边形 10">
              <a:extLst>
                <a:ext uri="{FF2B5EF4-FFF2-40B4-BE49-F238E27FC236}">
                  <a16:creationId xmlns:a16="http://schemas.microsoft.com/office/drawing/2014/main" id="{A01B492F-C29C-5F87-619F-2B3B9BA725DC}"/>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平行四边形 11">
              <a:extLst>
                <a:ext uri="{FF2B5EF4-FFF2-40B4-BE49-F238E27FC236}">
                  <a16:creationId xmlns:a16="http://schemas.microsoft.com/office/drawing/2014/main" id="{40317802-97A2-2D97-CBD3-F8B51B1D8913}"/>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8" name="组合 7">
            <a:extLst>
              <a:ext uri="{FF2B5EF4-FFF2-40B4-BE49-F238E27FC236}">
                <a16:creationId xmlns:a16="http://schemas.microsoft.com/office/drawing/2014/main" id="{E500032E-1FC7-B506-34FD-3BAA1E4A1C1A}"/>
              </a:ext>
            </a:extLst>
          </p:cNvPr>
          <p:cNvGrpSpPr/>
          <p:nvPr/>
        </p:nvGrpSpPr>
        <p:grpSpPr>
          <a:xfrm flipH="1">
            <a:off x="673825" y="1251673"/>
            <a:ext cx="449993" cy="103462"/>
            <a:chOff x="2488823" y="1260501"/>
            <a:chExt cx="449993" cy="103462"/>
          </a:xfrm>
        </p:grpSpPr>
        <p:sp>
          <p:nvSpPr>
            <p:cNvPr id="9" name="平行四边形 8">
              <a:extLst>
                <a:ext uri="{FF2B5EF4-FFF2-40B4-BE49-F238E27FC236}">
                  <a16:creationId xmlns:a16="http://schemas.microsoft.com/office/drawing/2014/main" id="{78321E21-5CB2-5669-9F13-FC01AC6E1C9E}"/>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0" name="平行四边形 9">
              <a:extLst>
                <a:ext uri="{FF2B5EF4-FFF2-40B4-BE49-F238E27FC236}">
                  <a16:creationId xmlns:a16="http://schemas.microsoft.com/office/drawing/2014/main" id="{1EDFE3EB-8CF3-2444-8311-EF10AE261095}"/>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14" name="文本框 13">
            <a:extLst>
              <a:ext uri="{FF2B5EF4-FFF2-40B4-BE49-F238E27FC236}">
                <a16:creationId xmlns:a16="http://schemas.microsoft.com/office/drawing/2014/main" id="{7B6DE876-A94B-B09B-FF12-49B988D951BB}"/>
              </a:ext>
            </a:extLst>
          </p:cNvPr>
          <p:cNvSpPr txBox="1"/>
          <p:nvPr/>
        </p:nvSpPr>
        <p:spPr>
          <a:xfrm>
            <a:off x="922585" y="1872935"/>
            <a:ext cx="5674621" cy="604653"/>
          </a:xfrm>
          <a:prstGeom prst="rect">
            <a:avLst/>
          </a:prstGeom>
          <a:noFill/>
        </p:spPr>
        <p:txBody>
          <a:bodyPr wrap="square">
            <a:spAutoFit/>
          </a:bodyPr>
          <a:lstStyle/>
          <a:p>
            <a:pPr marL="0" marR="0" algn="l">
              <a:lnSpc>
                <a:spcPts val="1800"/>
              </a:lnSpc>
              <a:buNone/>
            </a:pPr>
            <a:r>
              <a:rPr lang="zh-CN" altLang="en-US" sz="3200" b="1" dirty="0">
                <a:solidFill>
                  <a:srgbClr val="000000"/>
                </a:solidFill>
                <a:effectLst/>
                <a:latin typeface="ui-sans-serif"/>
              </a:rPr>
              <a:t>类 </a:t>
            </a:r>
            <a:r>
              <a:rPr lang="en-US" altLang="zh-CN" sz="3200" b="1" dirty="0">
                <a:solidFill>
                  <a:srgbClr val="000000"/>
                </a:solidFill>
                <a:effectLst/>
                <a:latin typeface="ui-sans-serif"/>
              </a:rPr>
              <a:t>Class</a:t>
            </a:r>
          </a:p>
          <a:p>
            <a:pPr marL="0" marR="0" algn="l">
              <a:lnSpc>
                <a:spcPts val="1800"/>
              </a:lnSpc>
              <a:buNone/>
            </a:pPr>
            <a:endParaRPr lang="zh-CN" altLang="zh-CN" sz="3200" b="1" dirty="0">
              <a:solidFill>
                <a:srgbClr val="000000"/>
              </a:solidFill>
              <a:effectLst/>
              <a:latin typeface="ui-sans-serif"/>
            </a:endParaRPr>
          </a:p>
        </p:txBody>
      </p:sp>
      <p:sp>
        <p:nvSpPr>
          <p:cNvPr id="3" name="文本框 2">
            <a:extLst>
              <a:ext uri="{FF2B5EF4-FFF2-40B4-BE49-F238E27FC236}">
                <a16:creationId xmlns:a16="http://schemas.microsoft.com/office/drawing/2014/main" id="{C2E99AF6-4AFC-E71A-B556-E4C2063105F4}"/>
              </a:ext>
            </a:extLst>
          </p:cNvPr>
          <p:cNvSpPr txBox="1"/>
          <p:nvPr/>
        </p:nvSpPr>
        <p:spPr>
          <a:xfrm>
            <a:off x="751984" y="2271175"/>
            <a:ext cx="11125055" cy="3738588"/>
          </a:xfrm>
          <a:prstGeom prst="rect">
            <a:avLst/>
          </a:prstGeom>
          <a:noFill/>
        </p:spPr>
        <p:txBody>
          <a:bodyPr wrap="square">
            <a:spAutoFit/>
          </a:bodyPr>
          <a:lstStyle/>
          <a:p>
            <a:pPr marL="0" marR="0" algn="l">
              <a:lnSpc>
                <a:spcPct val="150000"/>
              </a:lnSpc>
              <a:buNone/>
            </a:pPr>
            <a:r>
              <a:rPr lang="zh-CN" altLang="en-US" sz="2000" b="1" dirty="0">
                <a:solidFill>
                  <a:srgbClr val="000000"/>
                </a:solidFill>
                <a:effectLst/>
                <a:latin typeface="ui-sans-serif"/>
              </a:rPr>
              <a:t>定义</a:t>
            </a:r>
            <a:r>
              <a:rPr lang="zh-CN" altLang="en-US" sz="2000" b="0" dirty="0">
                <a:solidFill>
                  <a:srgbClr val="000000"/>
                </a:solidFill>
                <a:effectLst/>
                <a:latin typeface="ui-sans-serif"/>
              </a:rPr>
              <a:t>：</a:t>
            </a:r>
            <a:r>
              <a:rPr lang="zh-CN" altLang="zh-CN" sz="2000" b="0" dirty="0">
                <a:solidFill>
                  <a:srgbClr val="000000"/>
                </a:solidFill>
                <a:effectLst/>
                <a:latin typeface="ui-sans-serif"/>
              </a:rPr>
              <a:t>类是对一批具有相同属性、相同行为的对象的抽象模板；对象是类的实例。</a:t>
            </a:r>
          </a:p>
          <a:p>
            <a:pPr marL="0" marR="0" algn="l">
              <a:lnSpc>
                <a:spcPct val="150000"/>
              </a:lnSpc>
              <a:buNone/>
            </a:pPr>
            <a:r>
              <a:rPr lang="zh-CN" altLang="zh-CN" sz="2000" b="0" dirty="0">
                <a:solidFill>
                  <a:schemeClr val="accent1"/>
                </a:solidFill>
                <a:effectLst/>
                <a:latin typeface="ui-sans-serif"/>
              </a:rPr>
              <a:t>类比：类 = 模具，对象 = 使用模具铸造出来的铸件。</a:t>
            </a:r>
          </a:p>
          <a:p>
            <a:pPr marL="342900" marR="0" lvl="0" indent="-342900" algn="l">
              <a:lnSpc>
                <a:spcPct val="150000"/>
              </a:lnSpc>
              <a:buFont typeface="Wingdings" panose="05000000000000000000" pitchFamily="2" charset="2"/>
              <a:buChar char="Ø"/>
            </a:pPr>
            <a:r>
              <a:rPr lang="zh-CN" altLang="zh-CN" sz="2000" b="0" dirty="0">
                <a:solidFill>
                  <a:srgbClr val="000000"/>
                </a:solidFill>
                <a:effectLst/>
                <a:latin typeface="ui-sans-serif"/>
              </a:rPr>
              <a:t>类包含两部分</a:t>
            </a:r>
          </a:p>
          <a:p>
            <a:pPr marL="342900" marR="0" lvl="0" indent="342900" algn="l">
              <a:lnSpc>
                <a:spcPct val="150000"/>
              </a:lnSpc>
              <a:buFont typeface="Arial" panose="020B0604020202020204" pitchFamily="34" charset="0"/>
              <a:buChar char="•"/>
            </a:pPr>
            <a:r>
              <a:rPr lang="zh-CN" altLang="zh-CN" sz="2000" b="0" dirty="0">
                <a:solidFill>
                  <a:srgbClr val="000000"/>
                </a:solidFill>
                <a:effectLst/>
                <a:latin typeface="ui-sans-serif"/>
              </a:rPr>
              <a:t>属性：静态数据特征（名字、类型、访问权限）</a:t>
            </a:r>
            <a:endParaRPr lang="en-US" altLang="zh-CN" sz="2000" b="0" dirty="0">
              <a:solidFill>
                <a:srgbClr val="000000"/>
              </a:solidFill>
              <a:effectLst/>
              <a:latin typeface="ui-sans-serif"/>
            </a:endParaRPr>
          </a:p>
          <a:p>
            <a:pPr marL="342900" indent="342900">
              <a:lnSpc>
                <a:spcPct val="150000"/>
              </a:lnSpc>
              <a:buFont typeface="Arial" panose="020B0604020202020204" pitchFamily="34" charset="0"/>
              <a:buChar char="•"/>
            </a:pPr>
            <a:r>
              <a:rPr lang="zh-CN" altLang="zh-CN" sz="2000" dirty="0">
                <a:solidFill>
                  <a:srgbClr val="000000"/>
                </a:solidFill>
                <a:latin typeface="ui-sans-serif"/>
              </a:rPr>
              <a:t>方法：描述行为的函数</a:t>
            </a:r>
            <a:endParaRPr lang="zh-CN" altLang="zh-CN" sz="2000" b="0" dirty="0">
              <a:solidFill>
                <a:srgbClr val="000000"/>
              </a:solidFill>
              <a:effectLst/>
              <a:latin typeface="ui-sans-serif"/>
            </a:endParaRPr>
          </a:p>
          <a:p>
            <a:pPr marL="342900" marR="0" lvl="0" indent="-342900" algn="l">
              <a:lnSpc>
                <a:spcPct val="150000"/>
              </a:lnSpc>
              <a:buFont typeface="Wingdings" panose="05000000000000000000" pitchFamily="2" charset="2"/>
              <a:buChar char="p"/>
            </a:pPr>
            <a:r>
              <a:rPr lang="zh-CN" altLang="zh-CN" sz="2000" b="0" dirty="0">
                <a:solidFill>
                  <a:srgbClr val="000000"/>
                </a:solidFill>
                <a:effectLst/>
                <a:latin typeface="ui-sans-serif"/>
              </a:rPr>
              <a:t>例：</a:t>
            </a:r>
            <a:r>
              <a:rPr lang="zh-CN" altLang="zh-CN" sz="2000" b="0" dirty="0">
                <a:solidFill>
                  <a:srgbClr val="000000"/>
                </a:solidFill>
                <a:effectLst/>
                <a:latin typeface="ui-monospace"/>
              </a:rPr>
              <a:t>人类</a:t>
            </a:r>
            <a:r>
              <a:rPr lang="zh-CN" altLang="zh-CN" sz="2000" b="0" dirty="0">
                <a:solidFill>
                  <a:srgbClr val="000000"/>
                </a:solidFill>
                <a:effectLst/>
                <a:latin typeface="ui-sans-serif"/>
              </a:rPr>
              <a:t>是类；张三、李四，是人类的两个具体对象（实例）。</a:t>
            </a:r>
            <a:endParaRPr lang="en-US" altLang="zh-CN" sz="2000" b="0" dirty="0">
              <a:solidFill>
                <a:srgbClr val="000000"/>
              </a:solidFill>
              <a:effectLst/>
              <a:latin typeface="ui-sans-serif"/>
            </a:endParaRPr>
          </a:p>
          <a:p>
            <a:pPr marL="342900" marR="0" lvl="0" indent="-342900" algn="l">
              <a:lnSpc>
                <a:spcPct val="150000"/>
              </a:lnSpc>
              <a:buFont typeface="Wingdings" panose="05000000000000000000" pitchFamily="2" charset="2"/>
              <a:buChar char="p"/>
            </a:pPr>
            <a:r>
              <a:rPr lang="zh-CN" altLang="zh-CN" sz="2000" b="0" dirty="0">
                <a:solidFill>
                  <a:srgbClr val="000000"/>
                </a:solidFill>
                <a:effectLst/>
                <a:latin typeface="ui-sans-serif"/>
              </a:rPr>
              <a:t>派生例子：</a:t>
            </a:r>
            <a:r>
              <a:rPr lang="zh-CN" altLang="zh-CN" sz="2000" b="0" dirty="0">
                <a:solidFill>
                  <a:srgbClr val="000000"/>
                </a:solidFill>
                <a:effectLst/>
                <a:latin typeface="ui-monospace"/>
              </a:rPr>
              <a:t>人类</a:t>
            </a:r>
            <a:r>
              <a:rPr lang="zh-CN" altLang="zh-CN" sz="2000" b="0" dirty="0">
                <a:solidFill>
                  <a:srgbClr val="000000"/>
                </a:solidFill>
                <a:effectLst/>
                <a:latin typeface="ui-sans-serif"/>
              </a:rPr>
              <a:t>（父类）→</a:t>
            </a:r>
            <a:r>
              <a:rPr lang="zh-CN" altLang="zh-CN" sz="2000" b="0" dirty="0">
                <a:solidFill>
                  <a:srgbClr val="000000"/>
                </a:solidFill>
                <a:effectLst/>
                <a:latin typeface="ui-monospace"/>
              </a:rPr>
              <a:t>大学生类</a:t>
            </a:r>
            <a:r>
              <a:rPr lang="zh-CN" altLang="zh-CN" sz="2000" b="0" dirty="0">
                <a:solidFill>
                  <a:srgbClr val="000000"/>
                </a:solidFill>
                <a:effectLst/>
                <a:latin typeface="ui-sans-serif"/>
              </a:rPr>
              <a:t>（子类），大学生继承人的全部特征，额外增加专业属性、学习行为。</a:t>
            </a:r>
          </a:p>
        </p:txBody>
      </p:sp>
    </p:spTree>
    <p:extLst>
      <p:ext uri="{BB962C8B-B14F-4D97-AF65-F5344CB8AC3E}">
        <p14:creationId xmlns:p14="http://schemas.microsoft.com/office/powerpoint/2010/main" val="2524339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8E08D-CE10-DD2E-ADBF-7D3660859CFD}"/>
            </a:ext>
          </a:extLst>
        </p:cNvPr>
        <p:cNvGrpSpPr/>
        <p:nvPr/>
      </p:nvGrpSpPr>
      <p:grpSpPr>
        <a:xfrm>
          <a:off x="0" y="0"/>
          <a:ext cx="0" cy="0"/>
          <a:chOff x="0" y="0"/>
          <a:chExt cx="0" cy="0"/>
        </a:xfrm>
      </p:grpSpPr>
      <p:sp>
        <p:nvSpPr>
          <p:cNvPr id="15" name="矩形: 圆角 14">
            <a:extLst>
              <a:ext uri="{FF2B5EF4-FFF2-40B4-BE49-F238E27FC236}">
                <a16:creationId xmlns:a16="http://schemas.microsoft.com/office/drawing/2014/main" id="{39C344A1-4378-56ED-5630-D98C1A03FA98}"/>
              </a:ext>
            </a:extLst>
          </p:cNvPr>
          <p:cNvSpPr/>
          <p:nvPr/>
        </p:nvSpPr>
        <p:spPr>
          <a:xfrm>
            <a:off x="751985" y="1974428"/>
            <a:ext cx="2088751" cy="310897"/>
          </a:xfrm>
          <a:prstGeom prst="roundRect">
            <a:avLst>
              <a:gd name="adj" fmla="val 3334"/>
            </a:avLst>
          </a:prstGeom>
          <a:solidFill>
            <a:srgbClr val="B9B9B9"/>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12">
            <a:extLst>
              <a:ext uri="{FF2B5EF4-FFF2-40B4-BE49-F238E27FC236}">
                <a16:creationId xmlns:a16="http://schemas.microsoft.com/office/drawing/2014/main" id="{AB6CA7E2-B1B8-DAFE-9A66-2F17EF53137A}"/>
              </a:ext>
            </a:extLst>
          </p:cNvPr>
          <p:cNvSpPr>
            <a:spLocks noGrp="1" noChangeArrowheads="1"/>
          </p:cNvSpPr>
          <p:nvPr>
            <p:ph type="title"/>
          </p:nvPr>
        </p:nvSpPr>
        <p:spPr>
          <a:xfrm>
            <a:off x="182738" y="0"/>
            <a:ext cx="5923381" cy="838200"/>
          </a:xfrm>
        </p:spPr>
        <p:txBody>
          <a:bodyPr/>
          <a:lstStyle/>
          <a:p>
            <a:pPr algn="ctr" eaLnBrk="1" hangingPunct="1"/>
            <a:r>
              <a:rPr lang="en-US" altLang="zh-CN" sz="3200" b="1" dirty="0">
                <a:latin typeface="+mn-lt"/>
                <a:ea typeface="Microsoft YaHei UI"/>
                <a:cs typeface="+mn-cs"/>
              </a:rPr>
              <a:t>1.1 </a:t>
            </a:r>
            <a:r>
              <a:rPr lang="zh-CN" altLang="en-US" sz="3200" b="1" dirty="0">
                <a:latin typeface="+mn-lt"/>
                <a:ea typeface="Microsoft YaHei UI"/>
                <a:cs typeface="+mn-cs"/>
              </a:rPr>
              <a:t>面向对象的程序设计</a:t>
            </a:r>
          </a:p>
        </p:txBody>
      </p:sp>
      <p:sp>
        <p:nvSpPr>
          <p:cNvPr id="6" name="core goal text">
            <a:extLst>
              <a:ext uri="{FF2B5EF4-FFF2-40B4-BE49-F238E27FC236}">
                <a16:creationId xmlns:a16="http://schemas.microsoft.com/office/drawing/2014/main" id="{CFC3DCE9-29BE-AD6A-2A5E-AE382F7A42F4}"/>
              </a:ext>
            </a:extLst>
          </p:cNvPr>
          <p:cNvSpPr txBox="1"/>
          <p:nvPr/>
        </p:nvSpPr>
        <p:spPr>
          <a:xfrm>
            <a:off x="1259966" y="1107926"/>
            <a:ext cx="4319451" cy="310896"/>
          </a:xfrm>
          <a:prstGeom prst="rect">
            <a:avLst/>
          </a:prstGeom>
          <a:noFill/>
          <a:ln>
            <a:noFill/>
          </a:ln>
        </p:spPr>
        <p:txBody>
          <a:bodyPr vert="horz" wrap="square" lIns="0" tIns="0" rIns="0" bIns="0" rtlCol="0" anchor="ctr">
            <a:noAutofit/>
          </a:bodyPr>
          <a:lstStyle/>
          <a:p>
            <a:pPr algn="l"/>
            <a:r>
              <a:rPr lang="en-US" altLang="zh-CN" sz="2400" b="1" dirty="0">
                <a:solidFill>
                  <a:srgbClr val="1C51C8"/>
                </a:solidFill>
                <a:ea typeface="Microsoft YaHei UI"/>
              </a:rPr>
              <a:t>1.1.1 </a:t>
            </a:r>
            <a:r>
              <a:rPr lang="zh-CN" altLang="en-US" sz="2400" b="1" dirty="0">
                <a:solidFill>
                  <a:srgbClr val="1C51C8"/>
                </a:solidFill>
                <a:ea typeface="Microsoft YaHei UI"/>
              </a:rPr>
              <a:t>面向对象基础概念</a:t>
            </a:r>
            <a:endParaRPr lang="zh-CN" sz="2400" b="1" dirty="0">
              <a:solidFill>
                <a:srgbClr val="1C51C8"/>
              </a:solidFill>
            </a:endParaRPr>
          </a:p>
        </p:txBody>
      </p:sp>
      <p:grpSp>
        <p:nvGrpSpPr>
          <p:cNvPr id="7" name="组合 6">
            <a:extLst>
              <a:ext uri="{FF2B5EF4-FFF2-40B4-BE49-F238E27FC236}">
                <a16:creationId xmlns:a16="http://schemas.microsoft.com/office/drawing/2014/main" id="{ACD836A8-D4ED-9022-0A65-BC33738362C4}"/>
              </a:ext>
            </a:extLst>
          </p:cNvPr>
          <p:cNvGrpSpPr/>
          <p:nvPr/>
        </p:nvGrpSpPr>
        <p:grpSpPr>
          <a:xfrm>
            <a:off x="4530954" y="1263374"/>
            <a:ext cx="449993" cy="103462"/>
            <a:chOff x="2488823" y="1260501"/>
            <a:chExt cx="449993" cy="103462"/>
          </a:xfrm>
        </p:grpSpPr>
        <p:sp>
          <p:nvSpPr>
            <p:cNvPr id="11" name="平行四边形 10">
              <a:extLst>
                <a:ext uri="{FF2B5EF4-FFF2-40B4-BE49-F238E27FC236}">
                  <a16:creationId xmlns:a16="http://schemas.microsoft.com/office/drawing/2014/main" id="{F01BA47F-BF20-CFC1-E29A-2F6B4D072F8D}"/>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平行四边形 11">
              <a:extLst>
                <a:ext uri="{FF2B5EF4-FFF2-40B4-BE49-F238E27FC236}">
                  <a16:creationId xmlns:a16="http://schemas.microsoft.com/office/drawing/2014/main" id="{5D6FAFB6-4D43-B883-B0C1-8961F20B9C41}"/>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8" name="组合 7">
            <a:extLst>
              <a:ext uri="{FF2B5EF4-FFF2-40B4-BE49-F238E27FC236}">
                <a16:creationId xmlns:a16="http://schemas.microsoft.com/office/drawing/2014/main" id="{585A255F-4E64-9743-7EB0-98AFC4E8FA87}"/>
              </a:ext>
            </a:extLst>
          </p:cNvPr>
          <p:cNvGrpSpPr/>
          <p:nvPr/>
        </p:nvGrpSpPr>
        <p:grpSpPr>
          <a:xfrm flipH="1">
            <a:off x="673825" y="1251673"/>
            <a:ext cx="449993" cy="103462"/>
            <a:chOff x="2488823" y="1260501"/>
            <a:chExt cx="449993" cy="103462"/>
          </a:xfrm>
        </p:grpSpPr>
        <p:sp>
          <p:nvSpPr>
            <p:cNvPr id="9" name="平行四边形 8">
              <a:extLst>
                <a:ext uri="{FF2B5EF4-FFF2-40B4-BE49-F238E27FC236}">
                  <a16:creationId xmlns:a16="http://schemas.microsoft.com/office/drawing/2014/main" id="{9BC25E12-4673-B19A-1BC8-BC010674C0DA}"/>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0" name="平行四边形 9">
              <a:extLst>
                <a:ext uri="{FF2B5EF4-FFF2-40B4-BE49-F238E27FC236}">
                  <a16:creationId xmlns:a16="http://schemas.microsoft.com/office/drawing/2014/main" id="{9363FE18-4E1B-E21E-002B-9EE7CD4EE4A3}"/>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14" name="文本框 13">
            <a:extLst>
              <a:ext uri="{FF2B5EF4-FFF2-40B4-BE49-F238E27FC236}">
                <a16:creationId xmlns:a16="http://schemas.microsoft.com/office/drawing/2014/main" id="{FAA94E69-B604-C2B2-C312-FD820BC9318E}"/>
              </a:ext>
            </a:extLst>
          </p:cNvPr>
          <p:cNvSpPr txBox="1"/>
          <p:nvPr/>
        </p:nvSpPr>
        <p:spPr>
          <a:xfrm>
            <a:off x="673825" y="1850723"/>
            <a:ext cx="5674621" cy="374783"/>
          </a:xfrm>
          <a:prstGeom prst="rect">
            <a:avLst/>
          </a:prstGeom>
          <a:noFill/>
        </p:spPr>
        <p:txBody>
          <a:bodyPr wrap="square">
            <a:spAutoFit/>
          </a:bodyPr>
          <a:lstStyle/>
          <a:p>
            <a:pPr marL="0" marR="0" algn="l">
              <a:lnSpc>
                <a:spcPts val="1800"/>
              </a:lnSpc>
              <a:buNone/>
            </a:pPr>
            <a:r>
              <a:rPr lang="zh-CN" altLang="en-US" sz="3200" b="1" dirty="0">
                <a:solidFill>
                  <a:srgbClr val="000000"/>
                </a:solidFill>
                <a:effectLst/>
                <a:latin typeface="ui-sans-serif"/>
              </a:rPr>
              <a:t>消息 </a:t>
            </a:r>
            <a:r>
              <a:rPr lang="en-US" altLang="zh-CN" sz="3200" b="1" dirty="0">
                <a:solidFill>
                  <a:srgbClr val="000000"/>
                </a:solidFill>
                <a:effectLst/>
                <a:latin typeface="ui-sans-serif"/>
              </a:rPr>
              <a:t>Message</a:t>
            </a:r>
          </a:p>
        </p:txBody>
      </p:sp>
      <p:sp>
        <p:nvSpPr>
          <p:cNvPr id="3" name="文本框 2">
            <a:extLst>
              <a:ext uri="{FF2B5EF4-FFF2-40B4-BE49-F238E27FC236}">
                <a16:creationId xmlns:a16="http://schemas.microsoft.com/office/drawing/2014/main" id="{603DCDA7-1E5B-A791-D6B4-1D2EFC87F9C2}"/>
              </a:ext>
            </a:extLst>
          </p:cNvPr>
          <p:cNvSpPr txBox="1"/>
          <p:nvPr/>
        </p:nvSpPr>
        <p:spPr>
          <a:xfrm>
            <a:off x="751984" y="2271175"/>
            <a:ext cx="11125055" cy="1430456"/>
          </a:xfrm>
          <a:prstGeom prst="rect">
            <a:avLst/>
          </a:prstGeom>
          <a:noFill/>
        </p:spPr>
        <p:txBody>
          <a:bodyPr wrap="square">
            <a:spAutoFit/>
          </a:bodyPr>
          <a:lstStyle/>
          <a:p>
            <a:pPr>
              <a:lnSpc>
                <a:spcPct val="150000"/>
              </a:lnSpc>
            </a:pPr>
            <a:r>
              <a:rPr lang="zh-CN" altLang="en-US" sz="2000" b="1" dirty="0">
                <a:solidFill>
                  <a:srgbClr val="000000"/>
                </a:solidFill>
                <a:effectLst/>
                <a:latin typeface="ui-sans-serif"/>
              </a:rPr>
              <a:t>定义</a:t>
            </a:r>
            <a:r>
              <a:rPr lang="zh-CN" altLang="en-US" sz="2000" b="0" dirty="0">
                <a:solidFill>
                  <a:srgbClr val="000000"/>
                </a:solidFill>
                <a:effectLst/>
                <a:latin typeface="ui-sans-serif"/>
              </a:rPr>
              <a:t>：</a:t>
            </a:r>
            <a:r>
              <a:rPr lang="zh-CN" altLang="zh-CN" sz="2000" dirty="0"/>
              <a:t>消息是对象之间交互的请求、信号。</a:t>
            </a:r>
            <a:endParaRPr lang="zh-CN" altLang="zh-CN" sz="2000" b="0" dirty="0">
              <a:solidFill>
                <a:srgbClr val="000000"/>
              </a:solidFill>
              <a:effectLst/>
              <a:latin typeface="ui-sans-serif"/>
            </a:endParaRPr>
          </a:p>
          <a:p>
            <a:pPr lvl="0">
              <a:lnSpc>
                <a:spcPct val="150000"/>
              </a:lnSpc>
            </a:pPr>
            <a:r>
              <a:rPr lang="zh-CN" altLang="zh-CN" sz="2000" dirty="0"/>
              <a:t>消息是抽象概念；成员函数调用是消息在代码层面的一种实现方式，二者不完全等价。</a:t>
            </a:r>
          </a:p>
          <a:p>
            <a:pPr lvl="0">
              <a:lnSpc>
                <a:spcPct val="150000"/>
              </a:lnSpc>
            </a:pPr>
            <a:r>
              <a:rPr lang="zh-CN" altLang="zh-CN" sz="2000" dirty="0"/>
              <a:t>实现形式：函数调用、事件响应、进程通信等。</a:t>
            </a:r>
          </a:p>
        </p:txBody>
      </p:sp>
      <p:sp>
        <p:nvSpPr>
          <p:cNvPr id="5" name="文本框 4">
            <a:extLst>
              <a:ext uri="{FF2B5EF4-FFF2-40B4-BE49-F238E27FC236}">
                <a16:creationId xmlns:a16="http://schemas.microsoft.com/office/drawing/2014/main" id="{58D9B003-2E0E-8BD8-2207-3DA4E9B575DD}"/>
              </a:ext>
            </a:extLst>
          </p:cNvPr>
          <p:cNvSpPr txBox="1"/>
          <p:nvPr/>
        </p:nvSpPr>
        <p:spPr>
          <a:xfrm>
            <a:off x="798205" y="3863387"/>
            <a:ext cx="6094902" cy="369332"/>
          </a:xfrm>
          <a:prstGeom prst="rect">
            <a:avLst/>
          </a:prstGeom>
          <a:noFill/>
        </p:spPr>
        <p:txBody>
          <a:bodyPr wrap="square">
            <a:spAutoFit/>
          </a:bodyPr>
          <a:lstStyle/>
          <a:p>
            <a:r>
              <a:rPr lang="zh-CN" altLang="zh-CN" dirty="0">
                <a:solidFill>
                  <a:schemeClr val="tx2"/>
                </a:solidFill>
              </a:rPr>
              <a:t>在 C++ 语言里，绝大多数场景消息传递就是成员函数调用</a:t>
            </a:r>
            <a:endParaRPr lang="zh-CN" altLang="en-US" dirty="0">
              <a:solidFill>
                <a:schemeClr val="tx2"/>
              </a:solidFill>
            </a:endParaRPr>
          </a:p>
        </p:txBody>
      </p:sp>
      <p:sp>
        <p:nvSpPr>
          <p:cNvPr id="13" name="矩形: 圆角 12">
            <a:extLst>
              <a:ext uri="{FF2B5EF4-FFF2-40B4-BE49-F238E27FC236}">
                <a16:creationId xmlns:a16="http://schemas.microsoft.com/office/drawing/2014/main" id="{05C0D7D8-4773-70E4-1F8B-E8AEE98F6E8E}"/>
              </a:ext>
            </a:extLst>
          </p:cNvPr>
          <p:cNvSpPr/>
          <p:nvPr/>
        </p:nvSpPr>
        <p:spPr>
          <a:xfrm>
            <a:off x="811190" y="3819664"/>
            <a:ext cx="5958002" cy="456778"/>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14568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A0475-9C01-6F63-A53E-E62A79FC4249}"/>
            </a:ext>
          </a:extLst>
        </p:cNvPr>
        <p:cNvGrpSpPr/>
        <p:nvPr/>
      </p:nvGrpSpPr>
      <p:grpSpPr>
        <a:xfrm>
          <a:off x="0" y="0"/>
          <a:ext cx="0" cy="0"/>
          <a:chOff x="0" y="0"/>
          <a:chExt cx="0" cy="0"/>
        </a:xfrm>
      </p:grpSpPr>
      <p:sp>
        <p:nvSpPr>
          <p:cNvPr id="15" name="矩形: 圆角 14">
            <a:extLst>
              <a:ext uri="{FF2B5EF4-FFF2-40B4-BE49-F238E27FC236}">
                <a16:creationId xmlns:a16="http://schemas.microsoft.com/office/drawing/2014/main" id="{95ED33F7-F837-15FF-B620-45AE4802871E}"/>
              </a:ext>
            </a:extLst>
          </p:cNvPr>
          <p:cNvSpPr/>
          <p:nvPr/>
        </p:nvSpPr>
        <p:spPr>
          <a:xfrm>
            <a:off x="751985" y="1974428"/>
            <a:ext cx="1384113" cy="310897"/>
          </a:xfrm>
          <a:prstGeom prst="roundRect">
            <a:avLst>
              <a:gd name="adj" fmla="val 3334"/>
            </a:avLst>
          </a:prstGeom>
          <a:solidFill>
            <a:schemeClr val="accent1">
              <a:lumMod val="20000"/>
              <a:lumOff val="80000"/>
            </a:schemeClr>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12">
            <a:extLst>
              <a:ext uri="{FF2B5EF4-FFF2-40B4-BE49-F238E27FC236}">
                <a16:creationId xmlns:a16="http://schemas.microsoft.com/office/drawing/2014/main" id="{A4E5BEA7-D59B-4874-4DA2-89DF1FC97002}"/>
              </a:ext>
            </a:extLst>
          </p:cNvPr>
          <p:cNvSpPr>
            <a:spLocks noGrp="1" noChangeArrowheads="1"/>
          </p:cNvSpPr>
          <p:nvPr>
            <p:ph type="title"/>
          </p:nvPr>
        </p:nvSpPr>
        <p:spPr>
          <a:xfrm>
            <a:off x="182738" y="0"/>
            <a:ext cx="5923381" cy="838200"/>
          </a:xfrm>
        </p:spPr>
        <p:txBody>
          <a:bodyPr/>
          <a:lstStyle/>
          <a:p>
            <a:pPr algn="ctr" eaLnBrk="1" hangingPunct="1"/>
            <a:r>
              <a:rPr lang="en-US" altLang="zh-CN" sz="3200" b="1" dirty="0">
                <a:latin typeface="+mn-lt"/>
                <a:ea typeface="Microsoft YaHei UI"/>
                <a:cs typeface="+mn-cs"/>
              </a:rPr>
              <a:t>1.1 </a:t>
            </a:r>
            <a:r>
              <a:rPr lang="zh-CN" altLang="en-US" sz="3200" b="1" dirty="0">
                <a:latin typeface="+mn-lt"/>
                <a:ea typeface="Microsoft YaHei UI"/>
                <a:cs typeface="+mn-cs"/>
              </a:rPr>
              <a:t>面向对象的程序设计</a:t>
            </a:r>
          </a:p>
        </p:txBody>
      </p:sp>
      <p:sp>
        <p:nvSpPr>
          <p:cNvPr id="6" name="core goal text">
            <a:extLst>
              <a:ext uri="{FF2B5EF4-FFF2-40B4-BE49-F238E27FC236}">
                <a16:creationId xmlns:a16="http://schemas.microsoft.com/office/drawing/2014/main" id="{B668EA28-65A6-B4F0-B3F2-67B170798EE6}"/>
              </a:ext>
            </a:extLst>
          </p:cNvPr>
          <p:cNvSpPr txBox="1"/>
          <p:nvPr/>
        </p:nvSpPr>
        <p:spPr>
          <a:xfrm>
            <a:off x="1259966" y="1107926"/>
            <a:ext cx="4319451" cy="310896"/>
          </a:xfrm>
          <a:prstGeom prst="rect">
            <a:avLst/>
          </a:prstGeom>
          <a:noFill/>
          <a:ln>
            <a:noFill/>
          </a:ln>
        </p:spPr>
        <p:txBody>
          <a:bodyPr vert="horz" wrap="square" lIns="0" tIns="0" rIns="0" bIns="0" rtlCol="0" anchor="ctr">
            <a:noAutofit/>
          </a:bodyPr>
          <a:lstStyle/>
          <a:p>
            <a:pPr algn="l"/>
            <a:r>
              <a:rPr lang="en-US" altLang="zh-CN" sz="2400" b="1" dirty="0">
                <a:solidFill>
                  <a:srgbClr val="1C51C8"/>
                </a:solidFill>
                <a:ea typeface="Microsoft YaHei UI"/>
              </a:rPr>
              <a:t>1.1.2 </a:t>
            </a:r>
            <a:r>
              <a:rPr lang="zh-CN" altLang="en-US" sz="2400" b="1" dirty="0">
                <a:solidFill>
                  <a:srgbClr val="1C51C8"/>
                </a:solidFill>
                <a:ea typeface="Microsoft YaHei UI"/>
              </a:rPr>
              <a:t>面向对象四大核心特征</a:t>
            </a:r>
            <a:endParaRPr lang="zh-CN" sz="2400" b="1" dirty="0">
              <a:solidFill>
                <a:srgbClr val="1C51C8"/>
              </a:solidFill>
            </a:endParaRPr>
          </a:p>
        </p:txBody>
      </p:sp>
      <p:grpSp>
        <p:nvGrpSpPr>
          <p:cNvPr id="7" name="组合 6">
            <a:extLst>
              <a:ext uri="{FF2B5EF4-FFF2-40B4-BE49-F238E27FC236}">
                <a16:creationId xmlns:a16="http://schemas.microsoft.com/office/drawing/2014/main" id="{5CEBB358-AAE0-CB47-DAC1-3AF6F982665F}"/>
              </a:ext>
            </a:extLst>
          </p:cNvPr>
          <p:cNvGrpSpPr/>
          <p:nvPr/>
        </p:nvGrpSpPr>
        <p:grpSpPr>
          <a:xfrm>
            <a:off x="5150714" y="1253214"/>
            <a:ext cx="449993" cy="103462"/>
            <a:chOff x="2488823" y="1260501"/>
            <a:chExt cx="449993" cy="103462"/>
          </a:xfrm>
        </p:grpSpPr>
        <p:sp>
          <p:nvSpPr>
            <p:cNvPr id="11" name="平行四边形 10">
              <a:extLst>
                <a:ext uri="{FF2B5EF4-FFF2-40B4-BE49-F238E27FC236}">
                  <a16:creationId xmlns:a16="http://schemas.microsoft.com/office/drawing/2014/main" id="{7205548A-2E2C-C2D1-A835-686708DD461A}"/>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平行四边形 11">
              <a:extLst>
                <a:ext uri="{FF2B5EF4-FFF2-40B4-BE49-F238E27FC236}">
                  <a16:creationId xmlns:a16="http://schemas.microsoft.com/office/drawing/2014/main" id="{C8B2B466-F492-0F18-4A66-7710D7C01E94}"/>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8" name="组合 7">
            <a:extLst>
              <a:ext uri="{FF2B5EF4-FFF2-40B4-BE49-F238E27FC236}">
                <a16:creationId xmlns:a16="http://schemas.microsoft.com/office/drawing/2014/main" id="{7AA58D80-E4FA-901C-258A-B03676C40EC1}"/>
              </a:ext>
            </a:extLst>
          </p:cNvPr>
          <p:cNvGrpSpPr/>
          <p:nvPr/>
        </p:nvGrpSpPr>
        <p:grpSpPr>
          <a:xfrm flipH="1">
            <a:off x="673825" y="1251673"/>
            <a:ext cx="449993" cy="103462"/>
            <a:chOff x="2488823" y="1260501"/>
            <a:chExt cx="449993" cy="103462"/>
          </a:xfrm>
        </p:grpSpPr>
        <p:sp>
          <p:nvSpPr>
            <p:cNvPr id="9" name="平行四边形 8">
              <a:extLst>
                <a:ext uri="{FF2B5EF4-FFF2-40B4-BE49-F238E27FC236}">
                  <a16:creationId xmlns:a16="http://schemas.microsoft.com/office/drawing/2014/main" id="{BFD42B55-11EA-41D0-4830-208454753D95}"/>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0" name="平行四边形 9">
              <a:extLst>
                <a:ext uri="{FF2B5EF4-FFF2-40B4-BE49-F238E27FC236}">
                  <a16:creationId xmlns:a16="http://schemas.microsoft.com/office/drawing/2014/main" id="{283D9C67-474D-EDD7-7945-A9D516979AE7}"/>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14" name="文本框 13">
            <a:extLst>
              <a:ext uri="{FF2B5EF4-FFF2-40B4-BE49-F238E27FC236}">
                <a16:creationId xmlns:a16="http://schemas.microsoft.com/office/drawing/2014/main" id="{6CDC16BB-7C7F-E7B6-64F8-A4D275AEDE23}"/>
              </a:ext>
            </a:extLst>
          </p:cNvPr>
          <p:cNvSpPr txBox="1"/>
          <p:nvPr/>
        </p:nvSpPr>
        <p:spPr>
          <a:xfrm>
            <a:off x="673825" y="1894851"/>
            <a:ext cx="1664641" cy="374783"/>
          </a:xfrm>
          <a:prstGeom prst="rect">
            <a:avLst/>
          </a:prstGeom>
          <a:noFill/>
        </p:spPr>
        <p:txBody>
          <a:bodyPr wrap="square">
            <a:spAutoFit/>
          </a:bodyPr>
          <a:lstStyle/>
          <a:p>
            <a:pPr marL="0" marR="0" algn="l">
              <a:lnSpc>
                <a:spcPts val="1800"/>
              </a:lnSpc>
              <a:buNone/>
            </a:pPr>
            <a:r>
              <a:rPr lang="zh-CN" altLang="en-US" sz="3200" b="1" dirty="0">
                <a:solidFill>
                  <a:srgbClr val="000000"/>
                </a:solidFill>
                <a:effectLst/>
                <a:latin typeface="ui-sans-serif"/>
              </a:rPr>
              <a:t>抽象性</a:t>
            </a:r>
            <a:endParaRPr lang="en-US" altLang="zh-CN" sz="3200" b="1" dirty="0">
              <a:solidFill>
                <a:srgbClr val="000000"/>
              </a:solidFill>
              <a:effectLst/>
              <a:latin typeface="ui-sans-serif"/>
            </a:endParaRPr>
          </a:p>
        </p:txBody>
      </p:sp>
      <p:sp>
        <p:nvSpPr>
          <p:cNvPr id="3" name="文本框 2">
            <a:extLst>
              <a:ext uri="{FF2B5EF4-FFF2-40B4-BE49-F238E27FC236}">
                <a16:creationId xmlns:a16="http://schemas.microsoft.com/office/drawing/2014/main" id="{3581592B-8EBC-50DA-8B95-8E3795A2DA8E}"/>
              </a:ext>
            </a:extLst>
          </p:cNvPr>
          <p:cNvSpPr txBox="1"/>
          <p:nvPr/>
        </p:nvSpPr>
        <p:spPr>
          <a:xfrm>
            <a:off x="751984" y="2271175"/>
            <a:ext cx="10688031" cy="2815258"/>
          </a:xfrm>
          <a:prstGeom prst="rect">
            <a:avLst/>
          </a:prstGeom>
          <a:noFill/>
        </p:spPr>
        <p:txBody>
          <a:bodyPr wrap="square">
            <a:spAutoFit/>
          </a:bodyPr>
          <a:lstStyle/>
          <a:p>
            <a:pPr marL="342900" indent="-342900">
              <a:lnSpc>
                <a:spcPct val="150000"/>
              </a:lnSpc>
              <a:buFont typeface="Wingdings" panose="05000000000000000000" pitchFamily="2" charset="2"/>
              <a:buChar char="Ø"/>
            </a:pPr>
            <a:r>
              <a:rPr lang="zh-CN" altLang="en-US" sz="2000" dirty="0">
                <a:solidFill>
                  <a:srgbClr val="000000"/>
                </a:solidFill>
                <a:effectLst/>
                <a:latin typeface="ui-sans-serif"/>
              </a:rPr>
              <a:t>面向对象方法的基本特征是抽象性；</a:t>
            </a:r>
            <a:endParaRPr lang="en-US" altLang="zh-CN" sz="2000" dirty="0">
              <a:solidFill>
                <a:srgbClr val="000000"/>
              </a:solidFill>
              <a:effectLst/>
              <a:latin typeface="ui-sans-serif"/>
            </a:endParaRPr>
          </a:p>
          <a:p>
            <a:pPr marL="342900" indent="-342900">
              <a:lnSpc>
                <a:spcPct val="150000"/>
              </a:lnSpc>
              <a:buFont typeface="Wingdings" panose="05000000000000000000" pitchFamily="2" charset="2"/>
              <a:buChar char="Ø"/>
            </a:pPr>
            <a:r>
              <a:rPr lang="zh-CN" altLang="en-US" sz="2000" dirty="0">
                <a:solidFill>
                  <a:srgbClr val="000000"/>
                </a:solidFill>
                <a:effectLst/>
                <a:latin typeface="ui-sans-serif"/>
              </a:rPr>
              <a:t>将具有相同属性和行为的一组对象的抽象为类；</a:t>
            </a:r>
            <a:endParaRPr lang="en-US" altLang="zh-CN" sz="2000" dirty="0">
              <a:solidFill>
                <a:srgbClr val="000000"/>
              </a:solidFill>
              <a:effectLst/>
              <a:latin typeface="ui-sans-serif"/>
            </a:endParaRPr>
          </a:p>
          <a:p>
            <a:pPr marL="342900" indent="-342900">
              <a:lnSpc>
                <a:spcPct val="150000"/>
              </a:lnSpc>
              <a:buFont typeface="Wingdings" panose="05000000000000000000" pitchFamily="2" charset="2"/>
              <a:buChar char="Ø"/>
            </a:pPr>
            <a:r>
              <a:rPr lang="zh-CN" altLang="en-US" sz="2000" dirty="0">
                <a:solidFill>
                  <a:srgbClr val="000000"/>
                </a:solidFill>
                <a:effectLst/>
                <a:latin typeface="ui-sans-serif"/>
              </a:rPr>
              <a:t>面向对象的方法中的对象（</a:t>
            </a:r>
            <a:r>
              <a:rPr lang="en-US" altLang="zh-CN" sz="2000" dirty="0">
                <a:solidFill>
                  <a:srgbClr val="000000"/>
                </a:solidFill>
                <a:effectLst/>
                <a:latin typeface="ui-sans-serif"/>
              </a:rPr>
              <a:t>object</a:t>
            </a:r>
            <a:r>
              <a:rPr lang="zh-CN" altLang="en-US" sz="2000" dirty="0">
                <a:solidFill>
                  <a:srgbClr val="000000"/>
                </a:solidFill>
                <a:effectLst/>
                <a:latin typeface="ui-sans-serif"/>
              </a:rPr>
              <a:t>）是软件开发所涉及的问题域中一些事物的抽象，是一些属性、操作和方法的封装体</a:t>
            </a:r>
            <a:r>
              <a:rPr lang="en-US" altLang="zh-CN" sz="2000" dirty="0">
                <a:solidFill>
                  <a:srgbClr val="000000"/>
                </a:solidFill>
                <a:effectLst/>
                <a:latin typeface="ui-sans-serif"/>
              </a:rPr>
              <a:t>;</a:t>
            </a:r>
          </a:p>
          <a:p>
            <a:pPr marL="342900" indent="-342900">
              <a:lnSpc>
                <a:spcPct val="150000"/>
              </a:lnSpc>
              <a:buFont typeface="Wingdings" panose="05000000000000000000" pitchFamily="2" charset="2"/>
              <a:buChar char="Ø"/>
            </a:pPr>
            <a:r>
              <a:rPr lang="zh-CN" altLang="en-US" sz="2000" dirty="0">
                <a:solidFill>
                  <a:srgbClr val="000000"/>
                </a:solidFill>
                <a:effectLst/>
                <a:latin typeface="ui-sans-serif"/>
              </a:rPr>
              <a:t>通过抽象找出同一类对象的共同属性（静态特征）和行为</a:t>
            </a:r>
          </a:p>
          <a:p>
            <a:pPr>
              <a:lnSpc>
                <a:spcPct val="150000"/>
              </a:lnSpc>
            </a:pPr>
            <a:r>
              <a:rPr lang="zh-CN" altLang="en-US" sz="2000" dirty="0">
                <a:solidFill>
                  <a:srgbClr val="000000"/>
                </a:solidFill>
                <a:effectLst/>
                <a:latin typeface="ui-sans-serif"/>
              </a:rPr>
              <a:t>   （动态特征），形成类（</a:t>
            </a:r>
            <a:r>
              <a:rPr lang="en-US" altLang="zh-CN" sz="2000" dirty="0">
                <a:solidFill>
                  <a:srgbClr val="000000"/>
                </a:solidFill>
                <a:effectLst/>
                <a:latin typeface="ui-sans-serif"/>
              </a:rPr>
              <a:t>class</a:t>
            </a:r>
            <a:r>
              <a:rPr lang="zh-CN" altLang="en-US" sz="2000" dirty="0">
                <a:solidFill>
                  <a:srgbClr val="000000"/>
                </a:solidFill>
                <a:effectLst/>
                <a:latin typeface="ui-sans-serif"/>
              </a:rPr>
              <a:t>）。</a:t>
            </a:r>
            <a:endParaRPr lang="zh-CN" altLang="zh-CN" sz="2000" dirty="0"/>
          </a:p>
        </p:txBody>
      </p:sp>
    </p:spTree>
    <p:extLst>
      <p:ext uri="{BB962C8B-B14F-4D97-AF65-F5344CB8AC3E}">
        <p14:creationId xmlns:p14="http://schemas.microsoft.com/office/powerpoint/2010/main" val="1783480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6B9A9-23C2-5CFB-06E3-2AA8B756D3F1}"/>
            </a:ext>
          </a:extLst>
        </p:cNvPr>
        <p:cNvGrpSpPr/>
        <p:nvPr/>
      </p:nvGrpSpPr>
      <p:grpSpPr>
        <a:xfrm>
          <a:off x="0" y="0"/>
          <a:ext cx="0" cy="0"/>
          <a:chOff x="0" y="0"/>
          <a:chExt cx="0" cy="0"/>
        </a:xfrm>
      </p:grpSpPr>
      <p:sp>
        <p:nvSpPr>
          <p:cNvPr id="15" name="矩形: 圆角 14">
            <a:extLst>
              <a:ext uri="{FF2B5EF4-FFF2-40B4-BE49-F238E27FC236}">
                <a16:creationId xmlns:a16="http://schemas.microsoft.com/office/drawing/2014/main" id="{3518A7AD-9D65-E484-DDC4-658C21CAD2FC}"/>
              </a:ext>
            </a:extLst>
          </p:cNvPr>
          <p:cNvSpPr/>
          <p:nvPr/>
        </p:nvSpPr>
        <p:spPr>
          <a:xfrm>
            <a:off x="751985" y="1974428"/>
            <a:ext cx="3286615" cy="310897"/>
          </a:xfrm>
          <a:prstGeom prst="roundRect">
            <a:avLst>
              <a:gd name="adj" fmla="val 3334"/>
            </a:avLst>
          </a:prstGeom>
          <a:solidFill>
            <a:schemeClr val="accent1">
              <a:lumMod val="20000"/>
              <a:lumOff val="80000"/>
            </a:schemeClr>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12">
            <a:extLst>
              <a:ext uri="{FF2B5EF4-FFF2-40B4-BE49-F238E27FC236}">
                <a16:creationId xmlns:a16="http://schemas.microsoft.com/office/drawing/2014/main" id="{2CE3A169-C90A-25A0-BEF9-D622E26056E0}"/>
              </a:ext>
            </a:extLst>
          </p:cNvPr>
          <p:cNvSpPr>
            <a:spLocks noGrp="1" noChangeArrowheads="1"/>
          </p:cNvSpPr>
          <p:nvPr>
            <p:ph type="title"/>
          </p:nvPr>
        </p:nvSpPr>
        <p:spPr>
          <a:xfrm>
            <a:off x="182738" y="0"/>
            <a:ext cx="5923381" cy="838200"/>
          </a:xfrm>
        </p:spPr>
        <p:txBody>
          <a:bodyPr/>
          <a:lstStyle/>
          <a:p>
            <a:pPr algn="ctr" eaLnBrk="1" hangingPunct="1"/>
            <a:r>
              <a:rPr lang="en-US" altLang="zh-CN" sz="3200" b="1" dirty="0">
                <a:latin typeface="+mn-lt"/>
                <a:ea typeface="Microsoft YaHei UI"/>
                <a:cs typeface="+mn-cs"/>
              </a:rPr>
              <a:t>1.1 </a:t>
            </a:r>
            <a:r>
              <a:rPr lang="zh-CN" altLang="en-US" sz="3200" b="1" dirty="0">
                <a:latin typeface="+mn-lt"/>
                <a:ea typeface="Microsoft YaHei UI"/>
                <a:cs typeface="+mn-cs"/>
              </a:rPr>
              <a:t>面向对象的程序设计</a:t>
            </a:r>
          </a:p>
        </p:txBody>
      </p:sp>
      <p:sp>
        <p:nvSpPr>
          <p:cNvPr id="6" name="core goal text">
            <a:extLst>
              <a:ext uri="{FF2B5EF4-FFF2-40B4-BE49-F238E27FC236}">
                <a16:creationId xmlns:a16="http://schemas.microsoft.com/office/drawing/2014/main" id="{BBAC3BC9-CBB2-956B-C7E6-8030B0E897CC}"/>
              </a:ext>
            </a:extLst>
          </p:cNvPr>
          <p:cNvSpPr txBox="1"/>
          <p:nvPr/>
        </p:nvSpPr>
        <p:spPr>
          <a:xfrm>
            <a:off x="1259966" y="1107926"/>
            <a:ext cx="4319451" cy="310896"/>
          </a:xfrm>
          <a:prstGeom prst="rect">
            <a:avLst/>
          </a:prstGeom>
          <a:noFill/>
          <a:ln>
            <a:noFill/>
          </a:ln>
        </p:spPr>
        <p:txBody>
          <a:bodyPr vert="horz" wrap="square" lIns="0" tIns="0" rIns="0" bIns="0" rtlCol="0" anchor="ctr">
            <a:noAutofit/>
          </a:bodyPr>
          <a:lstStyle/>
          <a:p>
            <a:pPr algn="l"/>
            <a:r>
              <a:rPr lang="en-US" altLang="zh-CN" sz="2400" b="1" dirty="0">
                <a:solidFill>
                  <a:srgbClr val="1C51C8"/>
                </a:solidFill>
                <a:ea typeface="Microsoft YaHei UI"/>
              </a:rPr>
              <a:t>1.1.2 </a:t>
            </a:r>
            <a:r>
              <a:rPr lang="zh-CN" altLang="en-US" sz="2400" b="1" dirty="0">
                <a:solidFill>
                  <a:srgbClr val="1C51C8"/>
                </a:solidFill>
                <a:ea typeface="Microsoft YaHei UI"/>
              </a:rPr>
              <a:t>面向对象四大核心特征</a:t>
            </a:r>
            <a:endParaRPr lang="zh-CN" sz="2400" b="1" dirty="0">
              <a:solidFill>
                <a:srgbClr val="1C51C8"/>
              </a:solidFill>
            </a:endParaRPr>
          </a:p>
        </p:txBody>
      </p:sp>
      <p:grpSp>
        <p:nvGrpSpPr>
          <p:cNvPr id="7" name="组合 6">
            <a:extLst>
              <a:ext uri="{FF2B5EF4-FFF2-40B4-BE49-F238E27FC236}">
                <a16:creationId xmlns:a16="http://schemas.microsoft.com/office/drawing/2014/main" id="{8F7724BA-6FBF-7782-08DB-1830C053F87E}"/>
              </a:ext>
            </a:extLst>
          </p:cNvPr>
          <p:cNvGrpSpPr/>
          <p:nvPr/>
        </p:nvGrpSpPr>
        <p:grpSpPr>
          <a:xfrm>
            <a:off x="5150714" y="1253214"/>
            <a:ext cx="449993" cy="103462"/>
            <a:chOff x="2488823" y="1260501"/>
            <a:chExt cx="449993" cy="103462"/>
          </a:xfrm>
        </p:grpSpPr>
        <p:sp>
          <p:nvSpPr>
            <p:cNvPr id="11" name="平行四边形 10">
              <a:extLst>
                <a:ext uri="{FF2B5EF4-FFF2-40B4-BE49-F238E27FC236}">
                  <a16:creationId xmlns:a16="http://schemas.microsoft.com/office/drawing/2014/main" id="{55C7FFEB-A6FB-34A3-1019-8557A28D8037}"/>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平行四边形 11">
              <a:extLst>
                <a:ext uri="{FF2B5EF4-FFF2-40B4-BE49-F238E27FC236}">
                  <a16:creationId xmlns:a16="http://schemas.microsoft.com/office/drawing/2014/main" id="{FA36E623-B65E-83FF-D456-EDE3EC89F3AB}"/>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8" name="组合 7">
            <a:extLst>
              <a:ext uri="{FF2B5EF4-FFF2-40B4-BE49-F238E27FC236}">
                <a16:creationId xmlns:a16="http://schemas.microsoft.com/office/drawing/2014/main" id="{1C580E5D-C88D-F4A1-0DB9-31507E47F81F}"/>
              </a:ext>
            </a:extLst>
          </p:cNvPr>
          <p:cNvGrpSpPr/>
          <p:nvPr/>
        </p:nvGrpSpPr>
        <p:grpSpPr>
          <a:xfrm flipH="1">
            <a:off x="673825" y="1251673"/>
            <a:ext cx="449993" cy="103462"/>
            <a:chOff x="2488823" y="1260501"/>
            <a:chExt cx="449993" cy="103462"/>
          </a:xfrm>
        </p:grpSpPr>
        <p:sp>
          <p:nvSpPr>
            <p:cNvPr id="9" name="平行四边形 8">
              <a:extLst>
                <a:ext uri="{FF2B5EF4-FFF2-40B4-BE49-F238E27FC236}">
                  <a16:creationId xmlns:a16="http://schemas.microsoft.com/office/drawing/2014/main" id="{C074A51B-1238-E4DC-EF29-F1FDEBDC38A9}"/>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0" name="平行四边形 9">
              <a:extLst>
                <a:ext uri="{FF2B5EF4-FFF2-40B4-BE49-F238E27FC236}">
                  <a16:creationId xmlns:a16="http://schemas.microsoft.com/office/drawing/2014/main" id="{2246CBC2-4D24-3021-F067-B955B1ADB18D}"/>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14" name="文本框 13">
            <a:extLst>
              <a:ext uri="{FF2B5EF4-FFF2-40B4-BE49-F238E27FC236}">
                <a16:creationId xmlns:a16="http://schemas.microsoft.com/office/drawing/2014/main" id="{5F553FEC-D440-3E16-040B-7729290A8D30}"/>
              </a:ext>
            </a:extLst>
          </p:cNvPr>
          <p:cNvSpPr txBox="1"/>
          <p:nvPr/>
        </p:nvSpPr>
        <p:spPr>
          <a:xfrm>
            <a:off x="673825" y="1920251"/>
            <a:ext cx="4476889" cy="374783"/>
          </a:xfrm>
          <a:prstGeom prst="rect">
            <a:avLst/>
          </a:prstGeom>
          <a:noFill/>
        </p:spPr>
        <p:txBody>
          <a:bodyPr wrap="square">
            <a:spAutoFit/>
          </a:bodyPr>
          <a:lstStyle/>
          <a:p>
            <a:pPr marL="0" marR="0" algn="l">
              <a:lnSpc>
                <a:spcPts val="1800"/>
              </a:lnSpc>
              <a:buNone/>
            </a:pPr>
            <a:r>
              <a:rPr lang="zh-CN" altLang="en-US" sz="3200" b="1" dirty="0">
                <a:solidFill>
                  <a:srgbClr val="000000"/>
                </a:solidFill>
                <a:effectLst/>
                <a:latin typeface="ui-sans-serif"/>
              </a:rPr>
              <a:t>封装 </a:t>
            </a:r>
            <a:r>
              <a:rPr lang="en-US" altLang="zh-CN" sz="3200" b="1" dirty="0">
                <a:solidFill>
                  <a:srgbClr val="000000"/>
                </a:solidFill>
                <a:effectLst/>
                <a:latin typeface="ui-sans-serif"/>
              </a:rPr>
              <a:t>Encapsulation</a:t>
            </a:r>
          </a:p>
        </p:txBody>
      </p:sp>
      <p:sp>
        <p:nvSpPr>
          <p:cNvPr id="3" name="文本框 2">
            <a:extLst>
              <a:ext uri="{FF2B5EF4-FFF2-40B4-BE49-F238E27FC236}">
                <a16:creationId xmlns:a16="http://schemas.microsoft.com/office/drawing/2014/main" id="{22B7B74D-2015-F004-4CDE-C2A7D3A98D22}"/>
              </a:ext>
            </a:extLst>
          </p:cNvPr>
          <p:cNvSpPr txBox="1"/>
          <p:nvPr/>
        </p:nvSpPr>
        <p:spPr>
          <a:xfrm>
            <a:off x="751984" y="2271175"/>
            <a:ext cx="10688031" cy="2815451"/>
          </a:xfrm>
          <a:prstGeom prst="rect">
            <a:avLst/>
          </a:prstGeom>
          <a:noFill/>
        </p:spPr>
        <p:txBody>
          <a:bodyPr wrap="square">
            <a:spAutoFit/>
          </a:bodyPr>
          <a:lstStyle/>
          <a:p>
            <a:pPr marL="342900" indent="-342900">
              <a:lnSpc>
                <a:spcPct val="150000"/>
              </a:lnSpc>
              <a:buFont typeface="Wingdings" panose="05000000000000000000" pitchFamily="2" charset="2"/>
              <a:buChar char="Ø"/>
            </a:pPr>
            <a:r>
              <a:rPr lang="zh-CN" altLang="en-US" sz="2000" dirty="0">
                <a:solidFill>
                  <a:srgbClr val="000000"/>
                </a:solidFill>
                <a:effectLst/>
                <a:latin typeface="ui-sans-serif"/>
              </a:rPr>
              <a:t>将对象的属性和行为打包成为一个整体（类 </a:t>
            </a:r>
            <a:r>
              <a:rPr lang="en-US" altLang="zh-CN" sz="2000" dirty="0">
                <a:solidFill>
                  <a:srgbClr val="000000"/>
                </a:solidFill>
                <a:effectLst/>
                <a:latin typeface="ui-sans-serif"/>
              </a:rPr>
              <a:t>/ </a:t>
            </a:r>
            <a:r>
              <a:rPr lang="zh-CN" altLang="en-US" sz="2000" dirty="0">
                <a:solidFill>
                  <a:srgbClr val="000000"/>
                </a:solidFill>
                <a:effectLst/>
                <a:latin typeface="ui-sans-serif"/>
              </a:rPr>
              <a:t>对象）；</a:t>
            </a:r>
            <a:endParaRPr lang="en-US" altLang="zh-CN" sz="2000" dirty="0">
              <a:solidFill>
                <a:srgbClr val="000000"/>
              </a:solidFill>
              <a:effectLst/>
              <a:latin typeface="ui-sans-serif"/>
            </a:endParaRPr>
          </a:p>
          <a:p>
            <a:pPr marL="342900" indent="-342900">
              <a:lnSpc>
                <a:spcPct val="150000"/>
              </a:lnSpc>
              <a:buFont typeface="Wingdings" panose="05000000000000000000" pitchFamily="2" charset="2"/>
              <a:buChar char="Ø"/>
            </a:pPr>
            <a:r>
              <a:rPr lang="zh-CN" altLang="en-US" sz="2000" dirty="0">
                <a:solidFill>
                  <a:srgbClr val="000000"/>
                </a:solidFill>
                <a:effectLst/>
                <a:latin typeface="ui-sans-serif"/>
              </a:rPr>
              <a:t>隐藏内部实现细节，只向外暴露少量公开接口供外部访问；</a:t>
            </a:r>
            <a:endParaRPr lang="en-US" altLang="zh-CN" sz="2000" dirty="0">
              <a:solidFill>
                <a:srgbClr val="000000"/>
              </a:solidFill>
              <a:effectLst/>
              <a:latin typeface="ui-sans-serif"/>
            </a:endParaRPr>
          </a:p>
          <a:p>
            <a:pPr marL="342900" indent="-342900">
              <a:lnSpc>
                <a:spcPct val="150000"/>
              </a:lnSpc>
              <a:buFont typeface="Wingdings" panose="05000000000000000000" pitchFamily="2" charset="2"/>
              <a:buChar char="Ø"/>
            </a:pPr>
            <a:r>
              <a:rPr lang="zh-CN" altLang="en-US" sz="2000" dirty="0">
                <a:solidFill>
                  <a:srgbClr val="000000"/>
                </a:solidFill>
                <a:effectLst/>
                <a:latin typeface="ui-sans-serif"/>
              </a:rPr>
              <a:t>好处：</a:t>
            </a:r>
            <a:endParaRPr lang="en-US" altLang="zh-CN" sz="2000" dirty="0">
              <a:solidFill>
                <a:srgbClr val="000000"/>
              </a:solidFill>
              <a:effectLst/>
              <a:latin typeface="ui-sans-serif"/>
            </a:endParaRPr>
          </a:p>
          <a:p>
            <a:pPr marL="342900" indent="342900">
              <a:lnSpc>
                <a:spcPct val="150000"/>
              </a:lnSpc>
              <a:buFont typeface="Arial" panose="020B0604020202020204" pitchFamily="34" charset="0"/>
              <a:buChar char="•"/>
            </a:pPr>
            <a:r>
              <a:rPr lang="zh-CN" altLang="en-US" sz="2000" dirty="0">
                <a:solidFill>
                  <a:srgbClr val="000000"/>
                </a:solidFill>
                <a:effectLst/>
                <a:latin typeface="ui-sans-serif"/>
              </a:rPr>
              <a:t>隔离内部改动，一处修改不影响外部代码；</a:t>
            </a:r>
            <a:endParaRPr lang="en-US" altLang="zh-CN" sz="2000" dirty="0">
              <a:solidFill>
                <a:srgbClr val="000000"/>
              </a:solidFill>
              <a:effectLst/>
              <a:latin typeface="ui-sans-serif"/>
            </a:endParaRPr>
          </a:p>
          <a:p>
            <a:pPr marL="342900" indent="342900">
              <a:lnSpc>
                <a:spcPct val="150000"/>
              </a:lnSpc>
              <a:buFont typeface="Arial" panose="020B0604020202020204" pitchFamily="34" charset="0"/>
              <a:buChar char="•"/>
            </a:pPr>
            <a:r>
              <a:rPr lang="zh-CN" altLang="en-US" sz="2000" dirty="0">
                <a:solidFill>
                  <a:srgbClr val="000000"/>
                </a:solidFill>
                <a:effectLst/>
                <a:latin typeface="ui-sans-serif"/>
              </a:rPr>
              <a:t>简化使用者调用，使用者不需要关心内部复杂逻辑；</a:t>
            </a:r>
            <a:endParaRPr lang="en-US" altLang="zh-CN" sz="2000" dirty="0">
              <a:solidFill>
                <a:srgbClr val="000000"/>
              </a:solidFill>
              <a:effectLst/>
              <a:latin typeface="ui-sans-serif"/>
            </a:endParaRPr>
          </a:p>
          <a:p>
            <a:pPr marL="342900" indent="342900">
              <a:lnSpc>
                <a:spcPct val="150000"/>
              </a:lnSpc>
              <a:buFont typeface="Arial" panose="020B0604020202020204" pitchFamily="34" charset="0"/>
              <a:buChar char="•"/>
            </a:pPr>
            <a:r>
              <a:rPr lang="zh-CN" altLang="en-US" sz="2000" dirty="0">
                <a:solidFill>
                  <a:srgbClr val="000000"/>
                </a:solidFill>
                <a:effectLst/>
                <a:latin typeface="ui-sans-serif"/>
              </a:rPr>
              <a:t>为继承、代码复用打下基础。</a:t>
            </a:r>
            <a:endParaRPr lang="zh-CN" altLang="zh-CN" sz="2000" dirty="0"/>
          </a:p>
        </p:txBody>
      </p:sp>
    </p:spTree>
    <p:extLst>
      <p:ext uri="{BB962C8B-B14F-4D97-AF65-F5344CB8AC3E}">
        <p14:creationId xmlns:p14="http://schemas.microsoft.com/office/powerpoint/2010/main" val="2223024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DCFCF-0708-BA1A-4F52-4E453E1DCD88}"/>
            </a:ext>
          </a:extLst>
        </p:cNvPr>
        <p:cNvGrpSpPr/>
        <p:nvPr/>
      </p:nvGrpSpPr>
      <p:grpSpPr>
        <a:xfrm>
          <a:off x="0" y="0"/>
          <a:ext cx="0" cy="0"/>
          <a:chOff x="0" y="0"/>
          <a:chExt cx="0" cy="0"/>
        </a:xfrm>
      </p:grpSpPr>
      <p:sp>
        <p:nvSpPr>
          <p:cNvPr id="15" name="矩形: 圆角 14">
            <a:extLst>
              <a:ext uri="{FF2B5EF4-FFF2-40B4-BE49-F238E27FC236}">
                <a16:creationId xmlns:a16="http://schemas.microsoft.com/office/drawing/2014/main" id="{3001D0B5-648A-B3EA-114C-50082EAB8916}"/>
              </a:ext>
            </a:extLst>
          </p:cNvPr>
          <p:cNvSpPr/>
          <p:nvPr/>
        </p:nvSpPr>
        <p:spPr>
          <a:xfrm>
            <a:off x="751985" y="1974428"/>
            <a:ext cx="3286615" cy="310897"/>
          </a:xfrm>
          <a:prstGeom prst="roundRect">
            <a:avLst>
              <a:gd name="adj" fmla="val 3334"/>
            </a:avLst>
          </a:prstGeom>
          <a:solidFill>
            <a:schemeClr val="accent1">
              <a:lumMod val="20000"/>
              <a:lumOff val="80000"/>
            </a:schemeClr>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12">
            <a:extLst>
              <a:ext uri="{FF2B5EF4-FFF2-40B4-BE49-F238E27FC236}">
                <a16:creationId xmlns:a16="http://schemas.microsoft.com/office/drawing/2014/main" id="{ECFA5977-7779-C678-55BF-2BAE7EFF448A}"/>
              </a:ext>
            </a:extLst>
          </p:cNvPr>
          <p:cNvSpPr>
            <a:spLocks noGrp="1" noChangeArrowheads="1"/>
          </p:cNvSpPr>
          <p:nvPr>
            <p:ph type="title"/>
          </p:nvPr>
        </p:nvSpPr>
        <p:spPr>
          <a:xfrm>
            <a:off x="182738" y="0"/>
            <a:ext cx="5923381" cy="838200"/>
          </a:xfrm>
        </p:spPr>
        <p:txBody>
          <a:bodyPr/>
          <a:lstStyle/>
          <a:p>
            <a:pPr algn="ctr" eaLnBrk="1" hangingPunct="1"/>
            <a:r>
              <a:rPr lang="en-US" altLang="zh-CN" sz="3200" b="1" dirty="0">
                <a:latin typeface="+mn-lt"/>
                <a:ea typeface="Microsoft YaHei UI"/>
                <a:cs typeface="+mn-cs"/>
              </a:rPr>
              <a:t>1.1 </a:t>
            </a:r>
            <a:r>
              <a:rPr lang="zh-CN" altLang="en-US" sz="3200" b="1" dirty="0">
                <a:latin typeface="+mn-lt"/>
                <a:ea typeface="Microsoft YaHei UI"/>
                <a:cs typeface="+mn-cs"/>
              </a:rPr>
              <a:t>面向对象的程序设计</a:t>
            </a:r>
          </a:p>
        </p:txBody>
      </p:sp>
      <p:sp>
        <p:nvSpPr>
          <p:cNvPr id="6" name="core goal text">
            <a:extLst>
              <a:ext uri="{FF2B5EF4-FFF2-40B4-BE49-F238E27FC236}">
                <a16:creationId xmlns:a16="http://schemas.microsoft.com/office/drawing/2014/main" id="{B442BC0B-8C0C-CE86-4FA3-A618E62DCC6A}"/>
              </a:ext>
            </a:extLst>
          </p:cNvPr>
          <p:cNvSpPr txBox="1"/>
          <p:nvPr/>
        </p:nvSpPr>
        <p:spPr>
          <a:xfrm>
            <a:off x="1259966" y="1107926"/>
            <a:ext cx="4319451" cy="310896"/>
          </a:xfrm>
          <a:prstGeom prst="rect">
            <a:avLst/>
          </a:prstGeom>
          <a:noFill/>
          <a:ln>
            <a:noFill/>
          </a:ln>
        </p:spPr>
        <p:txBody>
          <a:bodyPr vert="horz" wrap="square" lIns="0" tIns="0" rIns="0" bIns="0" rtlCol="0" anchor="ctr">
            <a:noAutofit/>
          </a:bodyPr>
          <a:lstStyle/>
          <a:p>
            <a:pPr algn="l"/>
            <a:r>
              <a:rPr lang="en-US" altLang="zh-CN" sz="2400" b="1" dirty="0">
                <a:solidFill>
                  <a:srgbClr val="1C51C8"/>
                </a:solidFill>
                <a:ea typeface="Microsoft YaHei UI"/>
              </a:rPr>
              <a:t>1.1.2 </a:t>
            </a:r>
            <a:r>
              <a:rPr lang="zh-CN" altLang="en-US" sz="2400" b="1" dirty="0">
                <a:solidFill>
                  <a:srgbClr val="1C51C8"/>
                </a:solidFill>
                <a:ea typeface="Microsoft YaHei UI"/>
              </a:rPr>
              <a:t>面向对象四大核心特征</a:t>
            </a:r>
            <a:endParaRPr lang="zh-CN" sz="2400" b="1" dirty="0">
              <a:solidFill>
                <a:srgbClr val="1C51C8"/>
              </a:solidFill>
            </a:endParaRPr>
          </a:p>
        </p:txBody>
      </p:sp>
      <p:grpSp>
        <p:nvGrpSpPr>
          <p:cNvPr id="7" name="组合 6">
            <a:extLst>
              <a:ext uri="{FF2B5EF4-FFF2-40B4-BE49-F238E27FC236}">
                <a16:creationId xmlns:a16="http://schemas.microsoft.com/office/drawing/2014/main" id="{EA5609D7-E525-8C40-56CC-4D19188721FE}"/>
              </a:ext>
            </a:extLst>
          </p:cNvPr>
          <p:cNvGrpSpPr/>
          <p:nvPr/>
        </p:nvGrpSpPr>
        <p:grpSpPr>
          <a:xfrm>
            <a:off x="5150714" y="1253214"/>
            <a:ext cx="449993" cy="103462"/>
            <a:chOff x="2488823" y="1260501"/>
            <a:chExt cx="449993" cy="103462"/>
          </a:xfrm>
        </p:grpSpPr>
        <p:sp>
          <p:nvSpPr>
            <p:cNvPr id="11" name="平行四边形 10">
              <a:extLst>
                <a:ext uri="{FF2B5EF4-FFF2-40B4-BE49-F238E27FC236}">
                  <a16:creationId xmlns:a16="http://schemas.microsoft.com/office/drawing/2014/main" id="{FE9D085F-818A-5DBE-8322-27886986C383}"/>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平行四边形 11">
              <a:extLst>
                <a:ext uri="{FF2B5EF4-FFF2-40B4-BE49-F238E27FC236}">
                  <a16:creationId xmlns:a16="http://schemas.microsoft.com/office/drawing/2014/main" id="{67480EE3-3E68-41A4-BE02-2BEDE8B4BE1A}"/>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8" name="组合 7">
            <a:extLst>
              <a:ext uri="{FF2B5EF4-FFF2-40B4-BE49-F238E27FC236}">
                <a16:creationId xmlns:a16="http://schemas.microsoft.com/office/drawing/2014/main" id="{0A1D2B61-CF22-6C84-3F58-95F0A8F2F3B7}"/>
              </a:ext>
            </a:extLst>
          </p:cNvPr>
          <p:cNvGrpSpPr/>
          <p:nvPr/>
        </p:nvGrpSpPr>
        <p:grpSpPr>
          <a:xfrm flipH="1">
            <a:off x="673825" y="1251673"/>
            <a:ext cx="449993" cy="103462"/>
            <a:chOff x="2488823" y="1260501"/>
            <a:chExt cx="449993" cy="103462"/>
          </a:xfrm>
        </p:grpSpPr>
        <p:sp>
          <p:nvSpPr>
            <p:cNvPr id="9" name="平行四边形 8">
              <a:extLst>
                <a:ext uri="{FF2B5EF4-FFF2-40B4-BE49-F238E27FC236}">
                  <a16:creationId xmlns:a16="http://schemas.microsoft.com/office/drawing/2014/main" id="{820CEE29-72C8-D528-77B6-8E984D4386DE}"/>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0" name="平行四边形 9">
              <a:extLst>
                <a:ext uri="{FF2B5EF4-FFF2-40B4-BE49-F238E27FC236}">
                  <a16:creationId xmlns:a16="http://schemas.microsoft.com/office/drawing/2014/main" id="{081C4C09-0D9E-EF26-96D5-76890848B8AE}"/>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14" name="文本框 13">
            <a:extLst>
              <a:ext uri="{FF2B5EF4-FFF2-40B4-BE49-F238E27FC236}">
                <a16:creationId xmlns:a16="http://schemas.microsoft.com/office/drawing/2014/main" id="{66A40DA3-5B30-4FCD-2ED0-3175F51360B6}"/>
              </a:ext>
            </a:extLst>
          </p:cNvPr>
          <p:cNvSpPr txBox="1"/>
          <p:nvPr/>
        </p:nvSpPr>
        <p:spPr>
          <a:xfrm>
            <a:off x="673825" y="1920251"/>
            <a:ext cx="4476889" cy="374783"/>
          </a:xfrm>
          <a:prstGeom prst="rect">
            <a:avLst/>
          </a:prstGeom>
          <a:noFill/>
        </p:spPr>
        <p:txBody>
          <a:bodyPr wrap="square">
            <a:spAutoFit/>
          </a:bodyPr>
          <a:lstStyle/>
          <a:p>
            <a:pPr marL="0" marR="0" algn="l">
              <a:lnSpc>
                <a:spcPts val="1800"/>
              </a:lnSpc>
              <a:buNone/>
            </a:pPr>
            <a:r>
              <a:rPr lang="zh-CN" altLang="en-US" sz="3200" b="1" dirty="0">
                <a:solidFill>
                  <a:srgbClr val="000000"/>
                </a:solidFill>
                <a:effectLst/>
                <a:latin typeface="ui-sans-serif"/>
              </a:rPr>
              <a:t>继承 </a:t>
            </a:r>
            <a:r>
              <a:rPr lang="en-US" altLang="zh-CN" sz="3200" b="1" dirty="0">
                <a:solidFill>
                  <a:srgbClr val="000000"/>
                </a:solidFill>
                <a:effectLst/>
                <a:latin typeface="ui-sans-serif"/>
              </a:rPr>
              <a:t>Inheritance</a:t>
            </a:r>
          </a:p>
        </p:txBody>
      </p:sp>
      <p:sp>
        <p:nvSpPr>
          <p:cNvPr id="3" name="文本框 2">
            <a:extLst>
              <a:ext uri="{FF2B5EF4-FFF2-40B4-BE49-F238E27FC236}">
                <a16:creationId xmlns:a16="http://schemas.microsoft.com/office/drawing/2014/main" id="{BE65B785-2F60-BFBB-63CB-62C136EA247D}"/>
              </a:ext>
            </a:extLst>
          </p:cNvPr>
          <p:cNvSpPr txBox="1"/>
          <p:nvPr/>
        </p:nvSpPr>
        <p:spPr>
          <a:xfrm>
            <a:off x="751984" y="2271175"/>
            <a:ext cx="10688031" cy="2815451"/>
          </a:xfrm>
          <a:prstGeom prst="rect">
            <a:avLst/>
          </a:prstGeom>
          <a:noFill/>
        </p:spPr>
        <p:txBody>
          <a:bodyPr wrap="square">
            <a:spAutoFit/>
          </a:bodyPr>
          <a:lstStyle/>
          <a:p>
            <a:pPr>
              <a:lnSpc>
                <a:spcPct val="150000"/>
              </a:lnSpc>
            </a:pPr>
            <a:r>
              <a:rPr lang="zh-CN" altLang="en-US" sz="2000" dirty="0">
                <a:solidFill>
                  <a:srgbClr val="000000"/>
                </a:solidFill>
                <a:effectLst/>
                <a:latin typeface="ui-sans-serif"/>
              </a:rPr>
              <a:t>特殊类（子类 </a:t>
            </a:r>
            <a:r>
              <a:rPr lang="en-US" altLang="zh-CN" sz="2000" dirty="0">
                <a:solidFill>
                  <a:srgbClr val="000000"/>
                </a:solidFill>
                <a:effectLst/>
                <a:latin typeface="ui-sans-serif"/>
              </a:rPr>
              <a:t>/ </a:t>
            </a:r>
            <a:r>
              <a:rPr lang="zh-CN" altLang="en-US" sz="2000" dirty="0">
                <a:solidFill>
                  <a:srgbClr val="000000"/>
                </a:solidFill>
                <a:effectLst/>
                <a:latin typeface="ui-sans-serif"/>
              </a:rPr>
              <a:t>派生类）自动拥有一般类（父类 </a:t>
            </a:r>
            <a:r>
              <a:rPr lang="en-US" altLang="zh-CN" sz="2000" dirty="0">
                <a:solidFill>
                  <a:srgbClr val="000000"/>
                </a:solidFill>
                <a:effectLst/>
                <a:latin typeface="ui-sans-serif"/>
              </a:rPr>
              <a:t>/ </a:t>
            </a:r>
            <a:r>
              <a:rPr lang="zh-CN" altLang="en-US" sz="2000" dirty="0">
                <a:solidFill>
                  <a:srgbClr val="000000"/>
                </a:solidFill>
                <a:effectLst/>
                <a:latin typeface="ui-sans-serif"/>
              </a:rPr>
              <a:t>基类）全部属性与行为；子类只需要扩展自己独有的成员。</a:t>
            </a:r>
            <a:endParaRPr lang="en-US" altLang="zh-CN" sz="2000" dirty="0">
              <a:solidFill>
                <a:srgbClr val="000000"/>
              </a:solidFill>
              <a:effectLst/>
              <a:latin typeface="ui-sans-serif"/>
            </a:endParaRPr>
          </a:p>
          <a:p>
            <a:pPr marL="342900" indent="-342900">
              <a:lnSpc>
                <a:spcPct val="150000"/>
              </a:lnSpc>
              <a:buFont typeface="Arial" panose="020B0604020202020204" pitchFamily="34" charset="0"/>
              <a:buChar char="•"/>
            </a:pPr>
            <a:r>
              <a:rPr lang="zh-CN" altLang="en-US" sz="2000" dirty="0">
                <a:solidFill>
                  <a:srgbClr val="000000"/>
                </a:solidFill>
                <a:effectLst/>
                <a:latin typeface="ui-sans-serif"/>
              </a:rPr>
              <a:t>父类（基类 </a:t>
            </a:r>
            <a:r>
              <a:rPr lang="en-US" altLang="zh-CN" sz="2000" dirty="0">
                <a:solidFill>
                  <a:srgbClr val="000000"/>
                </a:solidFill>
                <a:effectLst/>
                <a:latin typeface="ui-sans-serif"/>
              </a:rPr>
              <a:t>super class /base class</a:t>
            </a:r>
            <a:r>
              <a:rPr lang="zh-CN" altLang="en-US" sz="2000" dirty="0">
                <a:solidFill>
                  <a:srgbClr val="000000"/>
                </a:solidFill>
                <a:effectLst/>
                <a:latin typeface="ui-sans-serif"/>
              </a:rPr>
              <a:t>）：通用的类</a:t>
            </a:r>
            <a:endParaRPr lang="en-US" altLang="zh-CN" sz="2000" dirty="0">
              <a:solidFill>
                <a:srgbClr val="000000"/>
              </a:solidFill>
              <a:effectLst/>
              <a:latin typeface="ui-sans-serif"/>
            </a:endParaRPr>
          </a:p>
          <a:p>
            <a:pPr marL="342900" indent="-342900">
              <a:lnSpc>
                <a:spcPct val="150000"/>
              </a:lnSpc>
              <a:buFont typeface="Arial" panose="020B0604020202020204" pitchFamily="34" charset="0"/>
              <a:buChar char="•"/>
            </a:pPr>
            <a:r>
              <a:rPr lang="zh-CN" altLang="en-US" sz="2000" dirty="0">
                <a:solidFill>
                  <a:srgbClr val="000000"/>
                </a:solidFill>
                <a:effectLst/>
                <a:latin typeface="ui-sans-serif"/>
              </a:rPr>
              <a:t>子类（派生类 </a:t>
            </a:r>
            <a:r>
              <a:rPr lang="en-US" altLang="zh-CN" sz="2000" dirty="0">
                <a:solidFill>
                  <a:srgbClr val="000000"/>
                </a:solidFill>
                <a:effectLst/>
                <a:latin typeface="ui-sans-serif"/>
              </a:rPr>
              <a:t>sub class /derived class</a:t>
            </a:r>
            <a:r>
              <a:rPr lang="zh-CN" altLang="en-US" sz="2000" dirty="0">
                <a:solidFill>
                  <a:srgbClr val="000000"/>
                </a:solidFill>
                <a:effectLst/>
                <a:latin typeface="ui-sans-serif"/>
              </a:rPr>
              <a:t>）：拓展的特殊类</a:t>
            </a:r>
            <a:endParaRPr lang="en-US" altLang="zh-CN" sz="2000" dirty="0">
              <a:solidFill>
                <a:srgbClr val="000000"/>
              </a:solidFill>
              <a:effectLst/>
              <a:latin typeface="ui-sans-serif"/>
            </a:endParaRPr>
          </a:p>
          <a:p>
            <a:pPr marL="342900" indent="-342900">
              <a:lnSpc>
                <a:spcPct val="150000"/>
              </a:lnSpc>
              <a:buFont typeface="Arial" panose="020B0604020202020204" pitchFamily="34" charset="0"/>
              <a:buChar char="•"/>
            </a:pPr>
            <a:r>
              <a:rPr lang="zh-CN" altLang="en-US" sz="2000" dirty="0">
                <a:solidFill>
                  <a:srgbClr val="000000"/>
                </a:solidFill>
                <a:effectLst/>
                <a:latin typeface="ui-sans-serif"/>
              </a:rPr>
              <a:t>特点：继承具备传递性；核心价值：代码复用，减少重复开发。</a:t>
            </a:r>
            <a:endParaRPr lang="en-US" altLang="zh-CN" sz="2000" dirty="0">
              <a:solidFill>
                <a:srgbClr val="000000"/>
              </a:solidFill>
              <a:effectLst/>
              <a:latin typeface="ui-sans-serif"/>
            </a:endParaRPr>
          </a:p>
          <a:p>
            <a:pPr>
              <a:lnSpc>
                <a:spcPct val="150000"/>
              </a:lnSpc>
            </a:pPr>
            <a:r>
              <a:rPr lang="zh-CN" altLang="en-US" sz="2000" dirty="0">
                <a:solidFill>
                  <a:srgbClr val="000000"/>
                </a:solidFill>
                <a:effectLst/>
                <a:latin typeface="ui-sans-serif"/>
              </a:rPr>
              <a:t>示例：父类 “人”；子类 “大学生”，继承说话、行走，新增专业属性、学习方法。</a:t>
            </a:r>
            <a:endParaRPr lang="zh-CN" altLang="zh-CN" sz="2000" dirty="0"/>
          </a:p>
        </p:txBody>
      </p:sp>
    </p:spTree>
    <p:extLst>
      <p:ext uri="{BB962C8B-B14F-4D97-AF65-F5344CB8AC3E}">
        <p14:creationId xmlns:p14="http://schemas.microsoft.com/office/powerpoint/2010/main" val="3834734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1725B-4AF6-4711-C911-46D3119D5A53}"/>
            </a:ext>
          </a:extLst>
        </p:cNvPr>
        <p:cNvGrpSpPr/>
        <p:nvPr/>
      </p:nvGrpSpPr>
      <p:grpSpPr>
        <a:xfrm>
          <a:off x="0" y="0"/>
          <a:ext cx="0" cy="0"/>
          <a:chOff x="0" y="0"/>
          <a:chExt cx="0" cy="0"/>
        </a:xfrm>
      </p:grpSpPr>
      <p:sp>
        <p:nvSpPr>
          <p:cNvPr id="15" name="矩形: 圆角 14">
            <a:extLst>
              <a:ext uri="{FF2B5EF4-FFF2-40B4-BE49-F238E27FC236}">
                <a16:creationId xmlns:a16="http://schemas.microsoft.com/office/drawing/2014/main" id="{DADCD266-AFAE-C933-C409-E6CAA84D3818}"/>
              </a:ext>
            </a:extLst>
          </p:cNvPr>
          <p:cNvSpPr/>
          <p:nvPr/>
        </p:nvSpPr>
        <p:spPr>
          <a:xfrm>
            <a:off x="751985" y="1742725"/>
            <a:ext cx="3286615" cy="310897"/>
          </a:xfrm>
          <a:prstGeom prst="roundRect">
            <a:avLst>
              <a:gd name="adj" fmla="val 3334"/>
            </a:avLst>
          </a:prstGeom>
          <a:solidFill>
            <a:schemeClr val="accent1">
              <a:lumMod val="20000"/>
              <a:lumOff val="80000"/>
            </a:schemeClr>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12">
            <a:extLst>
              <a:ext uri="{FF2B5EF4-FFF2-40B4-BE49-F238E27FC236}">
                <a16:creationId xmlns:a16="http://schemas.microsoft.com/office/drawing/2014/main" id="{37310F26-6C1B-836E-58C6-E52CBE665338}"/>
              </a:ext>
            </a:extLst>
          </p:cNvPr>
          <p:cNvSpPr>
            <a:spLocks noGrp="1" noChangeArrowheads="1"/>
          </p:cNvSpPr>
          <p:nvPr>
            <p:ph type="title"/>
          </p:nvPr>
        </p:nvSpPr>
        <p:spPr>
          <a:xfrm>
            <a:off x="182738" y="0"/>
            <a:ext cx="5923381" cy="838200"/>
          </a:xfrm>
        </p:spPr>
        <p:txBody>
          <a:bodyPr/>
          <a:lstStyle/>
          <a:p>
            <a:pPr algn="ctr" eaLnBrk="1" hangingPunct="1"/>
            <a:r>
              <a:rPr lang="en-US" altLang="zh-CN" sz="3200" b="1" dirty="0">
                <a:latin typeface="+mn-lt"/>
                <a:ea typeface="Microsoft YaHei UI"/>
                <a:cs typeface="+mn-cs"/>
              </a:rPr>
              <a:t>1.1 </a:t>
            </a:r>
            <a:r>
              <a:rPr lang="zh-CN" altLang="en-US" sz="3200" b="1" dirty="0">
                <a:latin typeface="+mn-lt"/>
                <a:ea typeface="Microsoft YaHei UI"/>
                <a:cs typeface="+mn-cs"/>
              </a:rPr>
              <a:t>面向对象的程序设计</a:t>
            </a:r>
          </a:p>
        </p:txBody>
      </p:sp>
      <p:sp>
        <p:nvSpPr>
          <p:cNvPr id="6" name="core goal text">
            <a:extLst>
              <a:ext uri="{FF2B5EF4-FFF2-40B4-BE49-F238E27FC236}">
                <a16:creationId xmlns:a16="http://schemas.microsoft.com/office/drawing/2014/main" id="{11E77A35-173A-69F4-8841-22B2D4E449B5}"/>
              </a:ext>
            </a:extLst>
          </p:cNvPr>
          <p:cNvSpPr txBox="1"/>
          <p:nvPr/>
        </p:nvSpPr>
        <p:spPr>
          <a:xfrm>
            <a:off x="1259966" y="1107926"/>
            <a:ext cx="4319451" cy="310896"/>
          </a:xfrm>
          <a:prstGeom prst="rect">
            <a:avLst/>
          </a:prstGeom>
          <a:noFill/>
          <a:ln>
            <a:noFill/>
          </a:ln>
        </p:spPr>
        <p:txBody>
          <a:bodyPr vert="horz" wrap="square" lIns="0" tIns="0" rIns="0" bIns="0" rtlCol="0" anchor="ctr">
            <a:noAutofit/>
          </a:bodyPr>
          <a:lstStyle/>
          <a:p>
            <a:pPr algn="l"/>
            <a:r>
              <a:rPr lang="en-US" altLang="zh-CN" sz="2400" b="1" dirty="0">
                <a:solidFill>
                  <a:srgbClr val="1C51C8"/>
                </a:solidFill>
                <a:ea typeface="Microsoft YaHei UI"/>
              </a:rPr>
              <a:t>1.1.2 </a:t>
            </a:r>
            <a:r>
              <a:rPr lang="zh-CN" altLang="en-US" sz="2400" b="1" dirty="0">
                <a:solidFill>
                  <a:srgbClr val="1C51C8"/>
                </a:solidFill>
                <a:ea typeface="Microsoft YaHei UI"/>
              </a:rPr>
              <a:t>面向对象四大核心特征</a:t>
            </a:r>
            <a:endParaRPr lang="zh-CN" sz="2400" b="1" dirty="0">
              <a:solidFill>
                <a:srgbClr val="1C51C8"/>
              </a:solidFill>
            </a:endParaRPr>
          </a:p>
        </p:txBody>
      </p:sp>
      <p:grpSp>
        <p:nvGrpSpPr>
          <p:cNvPr id="7" name="组合 6">
            <a:extLst>
              <a:ext uri="{FF2B5EF4-FFF2-40B4-BE49-F238E27FC236}">
                <a16:creationId xmlns:a16="http://schemas.microsoft.com/office/drawing/2014/main" id="{ABF7BA3C-4061-F0FD-E898-B6FB04AA46A4}"/>
              </a:ext>
            </a:extLst>
          </p:cNvPr>
          <p:cNvGrpSpPr/>
          <p:nvPr/>
        </p:nvGrpSpPr>
        <p:grpSpPr>
          <a:xfrm>
            <a:off x="5150714" y="1253214"/>
            <a:ext cx="449993" cy="103462"/>
            <a:chOff x="2488823" y="1260501"/>
            <a:chExt cx="449993" cy="103462"/>
          </a:xfrm>
        </p:grpSpPr>
        <p:sp>
          <p:nvSpPr>
            <p:cNvPr id="11" name="平行四边形 10">
              <a:extLst>
                <a:ext uri="{FF2B5EF4-FFF2-40B4-BE49-F238E27FC236}">
                  <a16:creationId xmlns:a16="http://schemas.microsoft.com/office/drawing/2014/main" id="{04182D60-7233-A59E-4E83-E1597A431EEC}"/>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平行四边形 11">
              <a:extLst>
                <a:ext uri="{FF2B5EF4-FFF2-40B4-BE49-F238E27FC236}">
                  <a16:creationId xmlns:a16="http://schemas.microsoft.com/office/drawing/2014/main" id="{E4A4FDBB-65E5-20D4-5B09-B005B18785BC}"/>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8" name="组合 7">
            <a:extLst>
              <a:ext uri="{FF2B5EF4-FFF2-40B4-BE49-F238E27FC236}">
                <a16:creationId xmlns:a16="http://schemas.microsoft.com/office/drawing/2014/main" id="{F5334A88-CEA5-8F4B-3CDA-29BE19B04E6D}"/>
              </a:ext>
            </a:extLst>
          </p:cNvPr>
          <p:cNvGrpSpPr/>
          <p:nvPr/>
        </p:nvGrpSpPr>
        <p:grpSpPr>
          <a:xfrm flipH="1">
            <a:off x="673825" y="1251673"/>
            <a:ext cx="449993" cy="103462"/>
            <a:chOff x="2488823" y="1260501"/>
            <a:chExt cx="449993" cy="103462"/>
          </a:xfrm>
        </p:grpSpPr>
        <p:sp>
          <p:nvSpPr>
            <p:cNvPr id="9" name="平行四边形 8">
              <a:extLst>
                <a:ext uri="{FF2B5EF4-FFF2-40B4-BE49-F238E27FC236}">
                  <a16:creationId xmlns:a16="http://schemas.microsoft.com/office/drawing/2014/main" id="{1EEC67D8-BA03-DB48-6916-DA5E30A71B3A}"/>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0" name="平行四边形 9">
              <a:extLst>
                <a:ext uri="{FF2B5EF4-FFF2-40B4-BE49-F238E27FC236}">
                  <a16:creationId xmlns:a16="http://schemas.microsoft.com/office/drawing/2014/main" id="{454189BE-BC60-136E-C5DF-13FA099C32E1}"/>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14" name="文本框 13">
            <a:extLst>
              <a:ext uri="{FF2B5EF4-FFF2-40B4-BE49-F238E27FC236}">
                <a16:creationId xmlns:a16="http://schemas.microsoft.com/office/drawing/2014/main" id="{05F634C0-3A4C-622A-93C2-9478593C05DD}"/>
              </a:ext>
            </a:extLst>
          </p:cNvPr>
          <p:cNvSpPr txBox="1"/>
          <p:nvPr/>
        </p:nvSpPr>
        <p:spPr>
          <a:xfrm>
            <a:off x="673825" y="1688548"/>
            <a:ext cx="4476889" cy="374783"/>
          </a:xfrm>
          <a:prstGeom prst="rect">
            <a:avLst/>
          </a:prstGeom>
          <a:noFill/>
        </p:spPr>
        <p:txBody>
          <a:bodyPr wrap="square">
            <a:spAutoFit/>
          </a:bodyPr>
          <a:lstStyle/>
          <a:p>
            <a:pPr marL="0" marR="0" algn="l">
              <a:lnSpc>
                <a:spcPts val="1800"/>
              </a:lnSpc>
              <a:buNone/>
            </a:pPr>
            <a:r>
              <a:rPr lang="zh-CN" altLang="en-US" sz="3200" b="1" dirty="0">
                <a:solidFill>
                  <a:srgbClr val="000000"/>
                </a:solidFill>
                <a:effectLst/>
                <a:latin typeface="ui-sans-serif"/>
              </a:rPr>
              <a:t>多态 </a:t>
            </a:r>
            <a:r>
              <a:rPr lang="en-US" altLang="zh-CN" sz="3200" b="1" dirty="0">
                <a:solidFill>
                  <a:srgbClr val="000000"/>
                </a:solidFill>
                <a:effectLst/>
                <a:latin typeface="ui-sans-serif"/>
              </a:rPr>
              <a:t>Polymorphism</a:t>
            </a:r>
          </a:p>
        </p:txBody>
      </p:sp>
      <p:sp>
        <p:nvSpPr>
          <p:cNvPr id="3" name="文本框 2">
            <a:extLst>
              <a:ext uri="{FF2B5EF4-FFF2-40B4-BE49-F238E27FC236}">
                <a16:creationId xmlns:a16="http://schemas.microsoft.com/office/drawing/2014/main" id="{F5E39389-2F86-E380-33B0-CFDD13CA4A10}"/>
              </a:ext>
            </a:extLst>
          </p:cNvPr>
          <p:cNvSpPr txBox="1"/>
          <p:nvPr/>
        </p:nvSpPr>
        <p:spPr>
          <a:xfrm>
            <a:off x="751984" y="2039472"/>
            <a:ext cx="10688031" cy="2353593"/>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2000" dirty="0">
                <a:solidFill>
                  <a:srgbClr val="000000"/>
                </a:solidFill>
                <a:effectLst/>
                <a:latin typeface="ui-sans-serif"/>
              </a:rPr>
              <a:t>多态性是指在一般类中定义的属性或行为，被特殊类继承之后，可以具有不同的数据类型或表现出不同的行为，这使得同一个属性或行为在一般类及其各个特殊类中具有不同的语义，即具有继承关系的不同对象接收到同一消息时有不同的行为；</a:t>
            </a:r>
            <a:endParaRPr lang="en-US" altLang="zh-CN" sz="2000" dirty="0">
              <a:solidFill>
                <a:srgbClr val="000000"/>
              </a:solidFill>
              <a:effectLst/>
              <a:latin typeface="ui-sans-serif"/>
            </a:endParaRPr>
          </a:p>
          <a:p>
            <a:pPr marL="342900" indent="-342900">
              <a:lnSpc>
                <a:spcPct val="150000"/>
              </a:lnSpc>
              <a:buFont typeface="Arial" panose="020B0604020202020204" pitchFamily="34" charset="0"/>
              <a:buChar char="•"/>
            </a:pPr>
            <a:r>
              <a:rPr lang="zh-CN" altLang="en-US" sz="2000" dirty="0">
                <a:solidFill>
                  <a:srgbClr val="000000"/>
                </a:solidFill>
                <a:effectLst/>
                <a:latin typeface="ui-sans-serif"/>
              </a:rPr>
              <a:t>多态性可以为具有继承关系的不同类所形成的类族（具有继承关系的类的树状层次集合）提供统一的外部接口。 </a:t>
            </a:r>
          </a:p>
        </p:txBody>
      </p:sp>
      <p:graphicFrame>
        <p:nvGraphicFramePr>
          <p:cNvPr id="5" name="Object 8">
            <a:extLst>
              <a:ext uri="{FF2B5EF4-FFF2-40B4-BE49-F238E27FC236}">
                <a16:creationId xmlns:a16="http://schemas.microsoft.com/office/drawing/2014/main" id="{19E5FFE4-AB29-DF4A-1B34-A5DC45B54782}"/>
              </a:ext>
            </a:extLst>
          </p:cNvPr>
          <p:cNvGraphicFramePr>
            <a:graphicFrameLocks noChangeAspect="1"/>
          </p:cNvGraphicFramePr>
          <p:nvPr>
            <p:extLst>
              <p:ext uri="{D42A27DB-BD31-4B8C-83A1-F6EECF244321}">
                <p14:modId xmlns:p14="http://schemas.microsoft.com/office/powerpoint/2010/main" val="3171890833"/>
              </p:ext>
            </p:extLst>
          </p:nvPr>
        </p:nvGraphicFramePr>
        <p:xfrm>
          <a:off x="3872284" y="4062443"/>
          <a:ext cx="5465331" cy="2353593"/>
        </p:xfrm>
        <a:graphic>
          <a:graphicData uri="http://schemas.openxmlformats.org/presentationml/2006/ole">
            <mc:AlternateContent xmlns:mc="http://schemas.openxmlformats.org/markup-compatibility/2006">
              <mc:Choice xmlns:v="urn:schemas-microsoft-com:vml" Requires="v">
                <p:oleObj r:id="rId3" imgW="4003200" imgH="1725480" progId="Word.Picture.8">
                  <p:embed/>
                </p:oleObj>
              </mc:Choice>
              <mc:Fallback>
                <p:oleObj r:id="rId3" imgW="4003200" imgH="1725480" progId="Word.Picture.8">
                  <p:embed/>
                  <p:pic>
                    <p:nvPicPr>
                      <p:cNvPr id="312328" name="Object 8">
                        <a:extLst>
                          <a:ext uri="{FF2B5EF4-FFF2-40B4-BE49-F238E27FC236}">
                            <a16:creationId xmlns:a16="http://schemas.microsoft.com/office/drawing/2014/main" id="{BB931943-AC24-820E-97D0-4006557D20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2284" y="4062443"/>
                        <a:ext cx="5465331" cy="2353593"/>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222119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C1DB0-13DB-FC24-164C-7CE400B6FC85}"/>
            </a:ext>
          </a:extLst>
        </p:cNvPr>
        <p:cNvGrpSpPr/>
        <p:nvPr/>
      </p:nvGrpSpPr>
      <p:grpSpPr>
        <a:xfrm>
          <a:off x="0" y="0"/>
          <a:ext cx="0" cy="0"/>
          <a:chOff x="0" y="0"/>
          <a:chExt cx="0" cy="0"/>
        </a:xfrm>
      </p:grpSpPr>
      <p:sp>
        <p:nvSpPr>
          <p:cNvPr id="15" name="矩形: 圆角 14">
            <a:extLst>
              <a:ext uri="{FF2B5EF4-FFF2-40B4-BE49-F238E27FC236}">
                <a16:creationId xmlns:a16="http://schemas.microsoft.com/office/drawing/2014/main" id="{94F0866C-9527-9314-9C15-40C742405B43}"/>
              </a:ext>
            </a:extLst>
          </p:cNvPr>
          <p:cNvSpPr/>
          <p:nvPr/>
        </p:nvSpPr>
        <p:spPr>
          <a:xfrm>
            <a:off x="830144" y="1268146"/>
            <a:ext cx="3286615" cy="310897"/>
          </a:xfrm>
          <a:prstGeom prst="roundRect">
            <a:avLst>
              <a:gd name="adj" fmla="val 3334"/>
            </a:avLst>
          </a:prstGeom>
          <a:solidFill>
            <a:schemeClr val="accent1">
              <a:lumMod val="20000"/>
              <a:lumOff val="80000"/>
            </a:schemeClr>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12">
            <a:extLst>
              <a:ext uri="{FF2B5EF4-FFF2-40B4-BE49-F238E27FC236}">
                <a16:creationId xmlns:a16="http://schemas.microsoft.com/office/drawing/2014/main" id="{E9C6D2C7-F451-2E97-7973-658478310294}"/>
              </a:ext>
            </a:extLst>
          </p:cNvPr>
          <p:cNvSpPr>
            <a:spLocks noGrp="1" noChangeArrowheads="1"/>
          </p:cNvSpPr>
          <p:nvPr>
            <p:ph type="title"/>
          </p:nvPr>
        </p:nvSpPr>
        <p:spPr>
          <a:xfrm>
            <a:off x="857291" y="0"/>
            <a:ext cx="5923381" cy="838200"/>
          </a:xfrm>
        </p:spPr>
        <p:txBody>
          <a:bodyPr/>
          <a:lstStyle/>
          <a:p>
            <a:pPr eaLnBrk="1" hangingPunct="1"/>
            <a:r>
              <a:rPr lang="en-US" altLang="zh-CN" sz="3200" b="1" dirty="0">
                <a:latin typeface="+mn-lt"/>
                <a:ea typeface="Microsoft YaHei UI"/>
                <a:cs typeface="+mn-cs"/>
              </a:rPr>
              <a:t>1.2 C++ </a:t>
            </a:r>
            <a:r>
              <a:rPr lang="zh-CN" altLang="en-US" sz="3200" b="1" dirty="0">
                <a:latin typeface="+mn-lt"/>
                <a:ea typeface="Microsoft YaHei UI"/>
                <a:cs typeface="+mn-cs"/>
              </a:rPr>
              <a:t>语言概述</a:t>
            </a:r>
          </a:p>
        </p:txBody>
      </p:sp>
      <p:sp>
        <p:nvSpPr>
          <p:cNvPr id="14" name="文本框 13">
            <a:extLst>
              <a:ext uri="{FF2B5EF4-FFF2-40B4-BE49-F238E27FC236}">
                <a16:creationId xmlns:a16="http://schemas.microsoft.com/office/drawing/2014/main" id="{3D1185FC-F7EF-76C5-5A96-EA5290419ACE}"/>
              </a:ext>
            </a:extLst>
          </p:cNvPr>
          <p:cNvSpPr txBox="1"/>
          <p:nvPr/>
        </p:nvSpPr>
        <p:spPr>
          <a:xfrm>
            <a:off x="751984" y="1213969"/>
            <a:ext cx="4476889" cy="374783"/>
          </a:xfrm>
          <a:prstGeom prst="rect">
            <a:avLst/>
          </a:prstGeom>
          <a:noFill/>
        </p:spPr>
        <p:txBody>
          <a:bodyPr wrap="square">
            <a:spAutoFit/>
          </a:bodyPr>
          <a:lstStyle/>
          <a:p>
            <a:pPr marL="0" marR="0" algn="l">
              <a:lnSpc>
                <a:spcPts val="1800"/>
              </a:lnSpc>
              <a:buNone/>
            </a:pPr>
            <a:r>
              <a:rPr lang="en-US" altLang="zh-CN" sz="3200" b="1" dirty="0">
                <a:solidFill>
                  <a:srgbClr val="000000"/>
                </a:solidFill>
                <a:effectLst/>
                <a:latin typeface="ui-sans-serif"/>
              </a:rPr>
              <a:t>C++ </a:t>
            </a:r>
            <a:r>
              <a:rPr lang="zh-CN" altLang="en-US" sz="3200" b="1" dirty="0">
                <a:solidFill>
                  <a:srgbClr val="000000"/>
                </a:solidFill>
                <a:effectLst/>
                <a:latin typeface="ui-sans-serif"/>
              </a:rPr>
              <a:t>发展简史</a:t>
            </a:r>
            <a:endParaRPr lang="en-US" altLang="zh-CN" sz="3200" b="1" dirty="0">
              <a:solidFill>
                <a:srgbClr val="000000"/>
              </a:solidFill>
              <a:effectLst/>
              <a:latin typeface="ui-sans-serif"/>
            </a:endParaRPr>
          </a:p>
        </p:txBody>
      </p:sp>
      <p:sp>
        <p:nvSpPr>
          <p:cNvPr id="3" name="文本框 2">
            <a:extLst>
              <a:ext uri="{FF2B5EF4-FFF2-40B4-BE49-F238E27FC236}">
                <a16:creationId xmlns:a16="http://schemas.microsoft.com/office/drawing/2014/main" id="{D920A21D-4BAC-F205-84FC-FF516A04654E}"/>
              </a:ext>
            </a:extLst>
          </p:cNvPr>
          <p:cNvSpPr txBox="1"/>
          <p:nvPr/>
        </p:nvSpPr>
        <p:spPr>
          <a:xfrm>
            <a:off x="751984" y="1739669"/>
            <a:ext cx="10688031" cy="2815258"/>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altLang="zh-CN" sz="2000" dirty="0">
                <a:solidFill>
                  <a:srgbClr val="000000"/>
                </a:solidFill>
                <a:effectLst/>
                <a:latin typeface="ui-sans-serif"/>
              </a:rPr>
              <a:t>C </a:t>
            </a:r>
            <a:r>
              <a:rPr lang="zh-CN" altLang="en-US" sz="2000" dirty="0">
                <a:solidFill>
                  <a:srgbClr val="000000"/>
                </a:solidFill>
                <a:effectLst/>
                <a:latin typeface="ui-sans-serif"/>
              </a:rPr>
              <a:t>语言擅长系统开发，但缺少面向对象能力；</a:t>
            </a:r>
            <a:endParaRPr lang="en-US" altLang="zh-CN" sz="2000" dirty="0">
              <a:solidFill>
                <a:srgbClr val="000000"/>
              </a:solidFill>
              <a:effectLst/>
              <a:latin typeface="ui-sans-serif"/>
            </a:endParaRPr>
          </a:p>
          <a:p>
            <a:pPr marL="342900" indent="-342900">
              <a:lnSpc>
                <a:spcPct val="150000"/>
              </a:lnSpc>
              <a:buFont typeface="Arial" panose="020B0604020202020204" pitchFamily="34" charset="0"/>
              <a:buChar char="•"/>
            </a:pPr>
            <a:r>
              <a:rPr lang="en-US" altLang="zh-CN" sz="2000" dirty="0">
                <a:solidFill>
                  <a:srgbClr val="000000"/>
                </a:solidFill>
                <a:effectLst/>
                <a:latin typeface="ui-sans-serif"/>
              </a:rPr>
              <a:t>1983</a:t>
            </a:r>
            <a:r>
              <a:rPr lang="zh-CN" altLang="en-US" sz="2000" dirty="0">
                <a:solidFill>
                  <a:srgbClr val="000000"/>
                </a:solidFill>
                <a:effectLst/>
                <a:latin typeface="ui-sans-serif"/>
              </a:rPr>
              <a:t>：</a:t>
            </a:r>
            <a:r>
              <a:rPr lang="en-US" altLang="zh-CN" sz="2000" dirty="0">
                <a:solidFill>
                  <a:srgbClr val="000000"/>
                </a:solidFill>
                <a:effectLst/>
                <a:latin typeface="ui-sans-serif"/>
              </a:rPr>
              <a:t>C with Classes</a:t>
            </a:r>
            <a:r>
              <a:rPr lang="zh-CN" altLang="en-US" sz="2000" dirty="0">
                <a:solidFill>
                  <a:srgbClr val="000000"/>
                </a:solidFill>
                <a:effectLst/>
                <a:latin typeface="ui-sans-serif"/>
              </a:rPr>
              <a:t>，后续正式命名 </a:t>
            </a:r>
            <a:r>
              <a:rPr lang="en-US" altLang="zh-CN" sz="2000" dirty="0">
                <a:solidFill>
                  <a:srgbClr val="000000"/>
                </a:solidFill>
                <a:effectLst/>
                <a:latin typeface="ui-sans-serif"/>
              </a:rPr>
              <a:t>C++</a:t>
            </a:r>
            <a:r>
              <a:rPr lang="zh-CN" altLang="en-US" sz="2000" dirty="0">
                <a:solidFill>
                  <a:srgbClr val="000000"/>
                </a:solidFill>
                <a:effectLst/>
                <a:latin typeface="ui-sans-serif"/>
              </a:rPr>
              <a:t>；引入类、虚函数、运算符重载；</a:t>
            </a:r>
            <a:endParaRPr lang="en-US" altLang="zh-CN" sz="2000" dirty="0">
              <a:solidFill>
                <a:srgbClr val="000000"/>
              </a:solidFill>
              <a:effectLst/>
              <a:latin typeface="ui-sans-serif"/>
            </a:endParaRPr>
          </a:p>
          <a:p>
            <a:pPr marL="342900" indent="-342900">
              <a:lnSpc>
                <a:spcPct val="150000"/>
              </a:lnSpc>
              <a:buFont typeface="Arial" panose="020B0604020202020204" pitchFamily="34" charset="0"/>
              <a:buChar char="•"/>
            </a:pPr>
            <a:r>
              <a:rPr lang="en-US" altLang="zh-CN" sz="2000" dirty="0">
                <a:solidFill>
                  <a:srgbClr val="000000"/>
                </a:solidFill>
                <a:effectLst/>
                <a:latin typeface="ui-sans-serif"/>
              </a:rPr>
              <a:t>1998</a:t>
            </a:r>
            <a:r>
              <a:rPr lang="zh-CN" altLang="en-US" sz="2000" dirty="0">
                <a:solidFill>
                  <a:srgbClr val="000000"/>
                </a:solidFill>
                <a:effectLst/>
                <a:latin typeface="ui-sans-serif"/>
              </a:rPr>
              <a:t>：第一个国际标准 </a:t>
            </a:r>
            <a:r>
              <a:rPr lang="en-US" altLang="zh-CN" sz="2000" dirty="0">
                <a:solidFill>
                  <a:srgbClr val="000000"/>
                </a:solidFill>
                <a:effectLst/>
                <a:latin typeface="ui-sans-serif"/>
              </a:rPr>
              <a:t>C++98</a:t>
            </a:r>
            <a:r>
              <a:rPr lang="zh-CN" altLang="en-US" sz="2000" dirty="0">
                <a:solidFill>
                  <a:srgbClr val="000000"/>
                </a:solidFill>
                <a:effectLst/>
                <a:latin typeface="ui-sans-serif"/>
              </a:rPr>
              <a:t>，加入模板、异常、命名空间；</a:t>
            </a:r>
            <a:endParaRPr lang="en-US" altLang="zh-CN" sz="2000" dirty="0">
              <a:solidFill>
                <a:srgbClr val="000000"/>
              </a:solidFill>
              <a:effectLst/>
              <a:latin typeface="ui-sans-serif"/>
            </a:endParaRPr>
          </a:p>
          <a:p>
            <a:pPr marL="342900" indent="-342900">
              <a:lnSpc>
                <a:spcPct val="150000"/>
              </a:lnSpc>
              <a:buFont typeface="Arial" panose="020B0604020202020204" pitchFamily="34" charset="0"/>
              <a:buChar char="•"/>
            </a:pPr>
            <a:r>
              <a:rPr lang="en-US" altLang="zh-CN" sz="2000" dirty="0">
                <a:solidFill>
                  <a:srgbClr val="000000"/>
                </a:solidFill>
                <a:effectLst/>
                <a:latin typeface="ui-sans-serif"/>
              </a:rPr>
              <a:t>C++03</a:t>
            </a:r>
            <a:r>
              <a:rPr lang="zh-CN" altLang="en-US" sz="2000" dirty="0">
                <a:solidFill>
                  <a:srgbClr val="000000"/>
                </a:solidFill>
                <a:effectLst/>
                <a:latin typeface="ui-sans-serif"/>
              </a:rPr>
              <a:t>：缺陷修复版本；</a:t>
            </a:r>
            <a:endParaRPr lang="en-US" altLang="zh-CN" sz="2000" dirty="0">
              <a:solidFill>
                <a:srgbClr val="000000"/>
              </a:solidFill>
              <a:effectLst/>
              <a:latin typeface="ui-sans-serif"/>
            </a:endParaRPr>
          </a:p>
          <a:p>
            <a:pPr marL="342900" indent="-342900">
              <a:lnSpc>
                <a:spcPct val="150000"/>
              </a:lnSpc>
              <a:buFont typeface="Arial" panose="020B0604020202020204" pitchFamily="34" charset="0"/>
              <a:buChar char="•"/>
            </a:pPr>
            <a:r>
              <a:rPr lang="en-US" altLang="zh-CN" sz="2000" dirty="0">
                <a:solidFill>
                  <a:srgbClr val="000000"/>
                </a:solidFill>
                <a:effectLst/>
                <a:latin typeface="ui-sans-serif"/>
              </a:rPr>
              <a:t>C++11</a:t>
            </a:r>
            <a:r>
              <a:rPr lang="zh-CN" altLang="en-US" sz="2000" dirty="0">
                <a:solidFill>
                  <a:srgbClr val="000000"/>
                </a:solidFill>
                <a:effectLst/>
                <a:latin typeface="ui-sans-serif"/>
              </a:rPr>
              <a:t>（里程碑现代标准）：</a:t>
            </a:r>
            <a:r>
              <a:rPr lang="en-US" altLang="zh-CN" sz="2000" dirty="0">
                <a:solidFill>
                  <a:srgbClr val="000000"/>
                </a:solidFill>
                <a:effectLst/>
                <a:latin typeface="ui-sans-serif"/>
              </a:rPr>
              <a:t>Lambda </a:t>
            </a:r>
            <a:r>
              <a:rPr lang="zh-CN" altLang="en-US" sz="2000" dirty="0">
                <a:solidFill>
                  <a:srgbClr val="000000"/>
                </a:solidFill>
                <a:effectLst/>
                <a:latin typeface="ui-sans-serif"/>
              </a:rPr>
              <a:t>表达式、智能指针、右值引用、多线程内存模型；</a:t>
            </a:r>
            <a:endParaRPr lang="en-US" altLang="zh-CN" sz="2000" dirty="0">
              <a:solidFill>
                <a:srgbClr val="000000"/>
              </a:solidFill>
              <a:effectLst/>
              <a:latin typeface="ui-sans-serif"/>
            </a:endParaRPr>
          </a:p>
          <a:p>
            <a:pPr marL="342900" indent="-342900">
              <a:lnSpc>
                <a:spcPct val="150000"/>
              </a:lnSpc>
              <a:buFont typeface="Arial" panose="020B0604020202020204" pitchFamily="34" charset="0"/>
              <a:buChar char="•"/>
            </a:pPr>
            <a:r>
              <a:rPr lang="zh-CN" altLang="en-US" sz="2000" dirty="0">
                <a:solidFill>
                  <a:srgbClr val="000000"/>
                </a:solidFill>
                <a:effectLst/>
                <a:latin typeface="ui-sans-serif"/>
              </a:rPr>
              <a:t>后续迭代：</a:t>
            </a:r>
            <a:r>
              <a:rPr lang="en-US" altLang="zh-CN" sz="2000" dirty="0">
                <a:solidFill>
                  <a:srgbClr val="000000"/>
                </a:solidFill>
                <a:effectLst/>
                <a:latin typeface="ui-sans-serif"/>
              </a:rPr>
              <a:t>C++14 / C++17 / C++20 / C++23</a:t>
            </a:r>
            <a:r>
              <a:rPr lang="zh-CN" altLang="en-US" sz="2000" dirty="0">
                <a:solidFill>
                  <a:srgbClr val="000000"/>
                </a:solidFill>
                <a:effectLst/>
                <a:latin typeface="ui-sans-serif"/>
              </a:rPr>
              <a:t>，持续增加现代特性。</a:t>
            </a:r>
          </a:p>
        </p:txBody>
      </p:sp>
    </p:spTree>
    <p:extLst>
      <p:ext uri="{BB962C8B-B14F-4D97-AF65-F5344CB8AC3E}">
        <p14:creationId xmlns:p14="http://schemas.microsoft.com/office/powerpoint/2010/main" val="2244183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C1DB0-13DB-FC24-164C-7CE400B6FC85}"/>
            </a:ext>
          </a:extLst>
        </p:cNvPr>
        <p:cNvGrpSpPr/>
        <p:nvPr/>
      </p:nvGrpSpPr>
      <p:grpSpPr>
        <a:xfrm>
          <a:off x="0" y="0"/>
          <a:ext cx="0" cy="0"/>
          <a:chOff x="0" y="0"/>
          <a:chExt cx="0" cy="0"/>
        </a:xfrm>
      </p:grpSpPr>
      <p:sp>
        <p:nvSpPr>
          <p:cNvPr id="15" name="矩形: 圆角 14">
            <a:extLst>
              <a:ext uri="{FF2B5EF4-FFF2-40B4-BE49-F238E27FC236}">
                <a16:creationId xmlns:a16="http://schemas.microsoft.com/office/drawing/2014/main" id="{94F0866C-9527-9314-9C15-40C742405B43}"/>
              </a:ext>
            </a:extLst>
          </p:cNvPr>
          <p:cNvSpPr/>
          <p:nvPr/>
        </p:nvSpPr>
        <p:spPr>
          <a:xfrm>
            <a:off x="830144" y="1268146"/>
            <a:ext cx="3286615" cy="310897"/>
          </a:xfrm>
          <a:prstGeom prst="roundRect">
            <a:avLst>
              <a:gd name="adj" fmla="val 3334"/>
            </a:avLst>
          </a:prstGeom>
          <a:solidFill>
            <a:schemeClr val="accent1">
              <a:lumMod val="20000"/>
              <a:lumOff val="80000"/>
            </a:schemeClr>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12">
            <a:extLst>
              <a:ext uri="{FF2B5EF4-FFF2-40B4-BE49-F238E27FC236}">
                <a16:creationId xmlns:a16="http://schemas.microsoft.com/office/drawing/2014/main" id="{E9C6D2C7-F451-2E97-7973-658478310294}"/>
              </a:ext>
            </a:extLst>
          </p:cNvPr>
          <p:cNvSpPr>
            <a:spLocks noGrp="1" noChangeArrowheads="1"/>
          </p:cNvSpPr>
          <p:nvPr>
            <p:ph type="title"/>
          </p:nvPr>
        </p:nvSpPr>
        <p:spPr>
          <a:xfrm>
            <a:off x="857291" y="0"/>
            <a:ext cx="5923381" cy="838200"/>
          </a:xfrm>
        </p:spPr>
        <p:txBody>
          <a:bodyPr/>
          <a:lstStyle/>
          <a:p>
            <a:pPr eaLnBrk="1" hangingPunct="1"/>
            <a:r>
              <a:rPr lang="en-US" altLang="zh-CN" sz="3200" b="1" dirty="0">
                <a:latin typeface="+mn-lt"/>
                <a:ea typeface="Microsoft YaHei UI"/>
                <a:cs typeface="+mn-cs"/>
              </a:rPr>
              <a:t>1.2 C++ </a:t>
            </a:r>
            <a:r>
              <a:rPr lang="zh-CN" altLang="en-US" sz="3200" b="1" dirty="0">
                <a:latin typeface="+mn-lt"/>
                <a:ea typeface="Microsoft YaHei UI"/>
                <a:cs typeface="+mn-cs"/>
              </a:rPr>
              <a:t>语言概述</a:t>
            </a:r>
          </a:p>
        </p:txBody>
      </p:sp>
      <p:sp>
        <p:nvSpPr>
          <p:cNvPr id="14" name="文本框 13">
            <a:extLst>
              <a:ext uri="{FF2B5EF4-FFF2-40B4-BE49-F238E27FC236}">
                <a16:creationId xmlns:a16="http://schemas.microsoft.com/office/drawing/2014/main" id="{3D1185FC-F7EF-76C5-5A96-EA5290419ACE}"/>
              </a:ext>
            </a:extLst>
          </p:cNvPr>
          <p:cNvSpPr txBox="1"/>
          <p:nvPr/>
        </p:nvSpPr>
        <p:spPr>
          <a:xfrm>
            <a:off x="751984" y="1213969"/>
            <a:ext cx="4476889" cy="374783"/>
          </a:xfrm>
          <a:prstGeom prst="rect">
            <a:avLst/>
          </a:prstGeom>
          <a:noFill/>
        </p:spPr>
        <p:txBody>
          <a:bodyPr wrap="square">
            <a:spAutoFit/>
          </a:bodyPr>
          <a:lstStyle/>
          <a:p>
            <a:pPr marL="0" marR="0" algn="l">
              <a:lnSpc>
                <a:spcPts val="1800"/>
              </a:lnSpc>
              <a:buNone/>
            </a:pPr>
            <a:r>
              <a:rPr lang="en-US" altLang="zh-CN" sz="3200" b="1" dirty="0">
                <a:solidFill>
                  <a:srgbClr val="000000"/>
                </a:solidFill>
                <a:effectLst/>
                <a:latin typeface="ui-sans-serif"/>
              </a:rPr>
              <a:t>C++ </a:t>
            </a:r>
            <a:r>
              <a:rPr lang="zh-CN" altLang="en-US" sz="3200" b="1" dirty="0">
                <a:solidFill>
                  <a:srgbClr val="000000"/>
                </a:solidFill>
                <a:effectLst/>
                <a:latin typeface="ui-sans-serif"/>
              </a:rPr>
              <a:t>语言特点</a:t>
            </a:r>
            <a:endParaRPr lang="en-US" altLang="zh-CN" sz="3200" b="1" dirty="0">
              <a:solidFill>
                <a:srgbClr val="000000"/>
              </a:solidFill>
              <a:effectLst/>
              <a:latin typeface="ui-sans-serif"/>
            </a:endParaRPr>
          </a:p>
        </p:txBody>
      </p:sp>
      <p:sp>
        <p:nvSpPr>
          <p:cNvPr id="3" name="文本框 2">
            <a:extLst>
              <a:ext uri="{FF2B5EF4-FFF2-40B4-BE49-F238E27FC236}">
                <a16:creationId xmlns:a16="http://schemas.microsoft.com/office/drawing/2014/main" id="{D920A21D-4BAC-F205-84FC-FF516A04654E}"/>
              </a:ext>
            </a:extLst>
          </p:cNvPr>
          <p:cNvSpPr txBox="1"/>
          <p:nvPr/>
        </p:nvSpPr>
        <p:spPr>
          <a:xfrm>
            <a:off x="751984" y="1739669"/>
            <a:ext cx="10688031" cy="1891928"/>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2000" dirty="0">
                <a:solidFill>
                  <a:srgbClr val="000000"/>
                </a:solidFill>
                <a:effectLst/>
                <a:latin typeface="ui-sans-serif"/>
              </a:rPr>
              <a:t>兼容 </a:t>
            </a:r>
            <a:r>
              <a:rPr lang="en-US" altLang="zh-CN" sz="2000" dirty="0">
                <a:solidFill>
                  <a:srgbClr val="000000"/>
                </a:solidFill>
                <a:effectLst/>
                <a:latin typeface="ui-sans-serif"/>
              </a:rPr>
              <a:t>C </a:t>
            </a:r>
            <a:r>
              <a:rPr lang="zh-CN" altLang="en-US" sz="2000" dirty="0">
                <a:solidFill>
                  <a:srgbClr val="000000"/>
                </a:solidFill>
                <a:effectLst/>
                <a:latin typeface="ui-sans-serif"/>
              </a:rPr>
              <a:t>语言，高性能，可做底层系统开发；</a:t>
            </a:r>
            <a:endParaRPr lang="en-US" altLang="zh-CN" sz="2000" dirty="0">
              <a:solidFill>
                <a:srgbClr val="000000"/>
              </a:solidFill>
              <a:effectLst/>
              <a:latin typeface="ui-sans-serif"/>
            </a:endParaRPr>
          </a:p>
          <a:p>
            <a:pPr marL="342900" indent="-342900">
              <a:lnSpc>
                <a:spcPct val="150000"/>
              </a:lnSpc>
              <a:buFont typeface="Arial" panose="020B0604020202020204" pitchFamily="34" charset="0"/>
              <a:buChar char="•"/>
            </a:pPr>
            <a:r>
              <a:rPr lang="zh-CN" altLang="en-US" sz="2000" dirty="0">
                <a:solidFill>
                  <a:srgbClr val="000000"/>
                </a:solidFill>
                <a:effectLst/>
                <a:latin typeface="ui-sans-serif"/>
              </a:rPr>
              <a:t>完整支持面向对象编程（类、继承、多态、封装）；</a:t>
            </a:r>
            <a:endParaRPr lang="en-US" altLang="zh-CN" sz="2000" dirty="0">
              <a:solidFill>
                <a:srgbClr val="000000"/>
              </a:solidFill>
              <a:effectLst/>
              <a:latin typeface="ui-sans-serif"/>
            </a:endParaRPr>
          </a:p>
          <a:p>
            <a:pPr marL="342900" indent="-342900">
              <a:lnSpc>
                <a:spcPct val="150000"/>
              </a:lnSpc>
              <a:buFont typeface="Arial" panose="020B0604020202020204" pitchFamily="34" charset="0"/>
              <a:buChar char="•"/>
            </a:pPr>
            <a:r>
              <a:rPr lang="zh-CN" altLang="en-US" sz="2000" dirty="0">
                <a:solidFill>
                  <a:srgbClr val="000000"/>
                </a:solidFill>
                <a:effectLst/>
                <a:latin typeface="ui-sans-serif"/>
              </a:rPr>
              <a:t>支持泛型编程，强大的 </a:t>
            </a:r>
            <a:r>
              <a:rPr lang="en-US" altLang="zh-CN" sz="2000" dirty="0">
                <a:solidFill>
                  <a:srgbClr val="000000"/>
                </a:solidFill>
                <a:effectLst/>
                <a:latin typeface="ui-sans-serif"/>
              </a:rPr>
              <a:t>STL </a:t>
            </a:r>
            <a:r>
              <a:rPr lang="zh-CN" altLang="en-US" sz="2000" dirty="0">
                <a:solidFill>
                  <a:srgbClr val="000000"/>
                </a:solidFill>
                <a:effectLst/>
                <a:latin typeface="ui-sans-serif"/>
              </a:rPr>
              <a:t>标准模板库；</a:t>
            </a:r>
            <a:endParaRPr lang="en-US" altLang="zh-CN" sz="2000" dirty="0">
              <a:solidFill>
                <a:srgbClr val="000000"/>
              </a:solidFill>
              <a:effectLst/>
              <a:latin typeface="ui-sans-serif"/>
            </a:endParaRPr>
          </a:p>
          <a:p>
            <a:pPr marL="342900" indent="-342900">
              <a:lnSpc>
                <a:spcPct val="150000"/>
              </a:lnSpc>
              <a:buFont typeface="Arial" panose="020B0604020202020204" pitchFamily="34" charset="0"/>
              <a:buChar char="•"/>
            </a:pPr>
            <a:r>
              <a:rPr lang="zh-CN" altLang="en-US" sz="2000" dirty="0">
                <a:solidFill>
                  <a:srgbClr val="000000"/>
                </a:solidFill>
                <a:effectLst/>
                <a:latin typeface="ui-sans-serif"/>
              </a:rPr>
              <a:t>支持现代 </a:t>
            </a:r>
            <a:r>
              <a:rPr lang="en-US" altLang="zh-CN" sz="2000" dirty="0">
                <a:solidFill>
                  <a:srgbClr val="000000"/>
                </a:solidFill>
                <a:effectLst/>
                <a:latin typeface="ui-sans-serif"/>
              </a:rPr>
              <a:t>C++ </a:t>
            </a:r>
            <a:r>
              <a:rPr lang="zh-CN" altLang="en-US" sz="2000" dirty="0">
                <a:solidFill>
                  <a:srgbClr val="000000"/>
                </a:solidFill>
                <a:effectLst/>
                <a:latin typeface="ui-sans-serif"/>
              </a:rPr>
              <a:t>新特性：智能指针、</a:t>
            </a:r>
            <a:r>
              <a:rPr lang="en-US" altLang="zh-CN" sz="2000" dirty="0">
                <a:solidFill>
                  <a:srgbClr val="000000"/>
                </a:solidFill>
                <a:effectLst/>
                <a:latin typeface="ui-sans-serif"/>
              </a:rPr>
              <a:t>lambda</a:t>
            </a:r>
            <a:r>
              <a:rPr lang="zh-CN" altLang="en-US" sz="2000" dirty="0">
                <a:solidFill>
                  <a:srgbClr val="000000"/>
                </a:solidFill>
                <a:effectLst/>
                <a:latin typeface="ui-sans-serif"/>
              </a:rPr>
              <a:t>、并发等。</a:t>
            </a:r>
          </a:p>
        </p:txBody>
      </p:sp>
      <p:sp>
        <p:nvSpPr>
          <p:cNvPr id="2" name="矩形: 圆角 1">
            <a:extLst>
              <a:ext uri="{FF2B5EF4-FFF2-40B4-BE49-F238E27FC236}">
                <a16:creationId xmlns:a16="http://schemas.microsoft.com/office/drawing/2014/main" id="{98AC4AE7-6B9C-BDC9-11E5-EF6D68896598}"/>
              </a:ext>
            </a:extLst>
          </p:cNvPr>
          <p:cNvSpPr/>
          <p:nvPr/>
        </p:nvSpPr>
        <p:spPr>
          <a:xfrm>
            <a:off x="809618" y="3931399"/>
            <a:ext cx="3286615" cy="310897"/>
          </a:xfrm>
          <a:prstGeom prst="roundRect">
            <a:avLst>
              <a:gd name="adj" fmla="val 3334"/>
            </a:avLst>
          </a:prstGeom>
          <a:solidFill>
            <a:schemeClr val="accent1">
              <a:lumMod val="20000"/>
              <a:lumOff val="80000"/>
            </a:schemeClr>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id="{3A303295-FCA7-7D48-AED0-C76C0A899405}"/>
              </a:ext>
            </a:extLst>
          </p:cNvPr>
          <p:cNvSpPr txBox="1"/>
          <p:nvPr/>
        </p:nvSpPr>
        <p:spPr>
          <a:xfrm>
            <a:off x="731458" y="3877222"/>
            <a:ext cx="4476889" cy="374783"/>
          </a:xfrm>
          <a:prstGeom prst="rect">
            <a:avLst/>
          </a:prstGeom>
          <a:noFill/>
        </p:spPr>
        <p:txBody>
          <a:bodyPr wrap="square">
            <a:spAutoFit/>
          </a:bodyPr>
          <a:lstStyle/>
          <a:p>
            <a:pPr marL="0" marR="0" algn="l">
              <a:lnSpc>
                <a:spcPts val="1800"/>
              </a:lnSpc>
              <a:buNone/>
            </a:pPr>
            <a:r>
              <a:rPr lang="en-US" altLang="zh-CN" sz="3200" b="1" dirty="0">
                <a:solidFill>
                  <a:srgbClr val="000000"/>
                </a:solidFill>
                <a:effectLst/>
                <a:latin typeface="ui-sans-serif"/>
              </a:rPr>
              <a:t>C++ </a:t>
            </a:r>
            <a:r>
              <a:rPr lang="zh-CN" altLang="en-US" sz="3200" b="1" dirty="0">
                <a:solidFill>
                  <a:srgbClr val="000000"/>
                </a:solidFill>
                <a:effectLst/>
                <a:latin typeface="ui-sans-serif"/>
              </a:rPr>
              <a:t>典型应用领域</a:t>
            </a:r>
            <a:endParaRPr lang="en-US" altLang="zh-CN" sz="3200" b="1" dirty="0">
              <a:solidFill>
                <a:srgbClr val="000000"/>
              </a:solidFill>
              <a:effectLst/>
              <a:latin typeface="ui-sans-serif"/>
            </a:endParaRPr>
          </a:p>
        </p:txBody>
      </p:sp>
      <p:sp>
        <p:nvSpPr>
          <p:cNvPr id="6" name="文本框 5">
            <a:extLst>
              <a:ext uri="{FF2B5EF4-FFF2-40B4-BE49-F238E27FC236}">
                <a16:creationId xmlns:a16="http://schemas.microsoft.com/office/drawing/2014/main" id="{0BD92C4A-524F-0812-7D34-0E1779865141}"/>
              </a:ext>
            </a:extLst>
          </p:cNvPr>
          <p:cNvSpPr txBox="1"/>
          <p:nvPr/>
        </p:nvSpPr>
        <p:spPr>
          <a:xfrm>
            <a:off x="751984" y="4306182"/>
            <a:ext cx="5626331" cy="1891928"/>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2000" dirty="0">
                <a:solidFill>
                  <a:srgbClr val="000000"/>
                </a:solidFill>
                <a:effectLst/>
                <a:latin typeface="ui-sans-serif"/>
              </a:rPr>
              <a:t>系统底层开发：操作系统内核、驱动；</a:t>
            </a:r>
            <a:endParaRPr lang="en-US" altLang="zh-CN" sz="2000" dirty="0">
              <a:solidFill>
                <a:srgbClr val="000000"/>
              </a:solidFill>
              <a:effectLst/>
              <a:latin typeface="ui-sans-serif"/>
            </a:endParaRPr>
          </a:p>
          <a:p>
            <a:pPr marL="342900" indent="-342900">
              <a:lnSpc>
                <a:spcPct val="150000"/>
              </a:lnSpc>
              <a:buFont typeface="Arial" panose="020B0604020202020204" pitchFamily="34" charset="0"/>
              <a:buChar char="•"/>
            </a:pPr>
            <a:r>
              <a:rPr lang="zh-CN" altLang="en-US" sz="2000" dirty="0">
                <a:solidFill>
                  <a:srgbClr val="000000"/>
                </a:solidFill>
                <a:effectLst/>
                <a:latin typeface="ui-sans-serif"/>
              </a:rPr>
              <a:t>游戏开发：大型游戏引擎、游戏客户端；</a:t>
            </a:r>
            <a:endParaRPr lang="en-US" altLang="zh-CN" sz="2000" dirty="0">
              <a:solidFill>
                <a:srgbClr val="000000"/>
              </a:solidFill>
              <a:effectLst/>
              <a:latin typeface="ui-sans-serif"/>
            </a:endParaRPr>
          </a:p>
          <a:p>
            <a:pPr marL="342900" indent="-342900">
              <a:lnSpc>
                <a:spcPct val="150000"/>
              </a:lnSpc>
              <a:buFont typeface="Arial" panose="020B0604020202020204" pitchFamily="34" charset="0"/>
              <a:buChar char="•"/>
            </a:pPr>
            <a:r>
              <a:rPr lang="zh-CN" altLang="en-US" sz="2000" dirty="0">
                <a:solidFill>
                  <a:srgbClr val="000000"/>
                </a:solidFill>
                <a:effectLst/>
                <a:latin typeface="ui-sans-serif"/>
              </a:rPr>
              <a:t>高性能服务器后端（</a:t>
            </a:r>
            <a:r>
              <a:rPr lang="en-US" altLang="zh-CN" sz="2000" dirty="0">
                <a:solidFill>
                  <a:srgbClr val="000000"/>
                </a:solidFill>
                <a:effectLst/>
                <a:latin typeface="ui-sans-serif"/>
              </a:rPr>
              <a:t>Linux</a:t>
            </a:r>
            <a:r>
              <a:rPr lang="zh-CN" altLang="en-US" sz="2000" dirty="0">
                <a:solidFill>
                  <a:srgbClr val="000000"/>
                </a:solidFill>
                <a:effectLst/>
                <a:latin typeface="ui-sans-serif"/>
              </a:rPr>
              <a:t>）；</a:t>
            </a:r>
            <a:endParaRPr lang="en-US" altLang="zh-CN" sz="2000" dirty="0">
              <a:solidFill>
                <a:srgbClr val="000000"/>
              </a:solidFill>
              <a:effectLst/>
              <a:latin typeface="ui-sans-serif"/>
            </a:endParaRPr>
          </a:p>
          <a:p>
            <a:pPr marL="342900" indent="-342900">
              <a:lnSpc>
                <a:spcPct val="150000"/>
              </a:lnSpc>
              <a:buFont typeface="Arial" panose="020B0604020202020204" pitchFamily="34" charset="0"/>
              <a:buChar char="•"/>
            </a:pPr>
            <a:r>
              <a:rPr lang="zh-CN" altLang="en-US" sz="2000" dirty="0">
                <a:solidFill>
                  <a:srgbClr val="000000"/>
                </a:solidFill>
                <a:effectLst/>
                <a:latin typeface="ui-sans-serif"/>
              </a:rPr>
              <a:t>图像处理、计算机视觉、仿真、虚拟现实。</a:t>
            </a:r>
          </a:p>
        </p:txBody>
      </p:sp>
    </p:spTree>
    <p:extLst>
      <p:ext uri="{BB962C8B-B14F-4D97-AF65-F5344CB8AC3E}">
        <p14:creationId xmlns:p14="http://schemas.microsoft.com/office/powerpoint/2010/main" val="3652712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297A0-D648-FDDD-9422-6886EB7FB83B}"/>
            </a:ext>
          </a:extLst>
        </p:cNvPr>
        <p:cNvGrpSpPr/>
        <p:nvPr/>
      </p:nvGrpSpPr>
      <p:grpSpPr>
        <a:xfrm>
          <a:off x="0" y="0"/>
          <a:ext cx="0" cy="0"/>
          <a:chOff x="0" y="0"/>
          <a:chExt cx="0" cy="0"/>
        </a:xfrm>
      </p:grpSpPr>
      <p:sp>
        <p:nvSpPr>
          <p:cNvPr id="4" name="Rectangle 12">
            <a:extLst>
              <a:ext uri="{FF2B5EF4-FFF2-40B4-BE49-F238E27FC236}">
                <a16:creationId xmlns:a16="http://schemas.microsoft.com/office/drawing/2014/main" id="{708557E7-B44D-8735-2087-025206438D66}"/>
              </a:ext>
            </a:extLst>
          </p:cNvPr>
          <p:cNvSpPr>
            <a:spLocks noGrp="1" noChangeArrowheads="1"/>
          </p:cNvSpPr>
          <p:nvPr>
            <p:ph type="title"/>
          </p:nvPr>
        </p:nvSpPr>
        <p:spPr>
          <a:xfrm>
            <a:off x="857291" y="0"/>
            <a:ext cx="5923381" cy="838200"/>
          </a:xfrm>
        </p:spPr>
        <p:txBody>
          <a:bodyPr/>
          <a:lstStyle/>
          <a:p>
            <a:pPr eaLnBrk="1" hangingPunct="1"/>
            <a:r>
              <a:rPr lang="en-US" altLang="zh-CN" sz="3200" b="1" dirty="0">
                <a:latin typeface="+mn-lt"/>
                <a:ea typeface="Microsoft YaHei UI"/>
                <a:cs typeface="+mn-cs"/>
              </a:rPr>
              <a:t>1.3 C++ </a:t>
            </a:r>
            <a:r>
              <a:rPr lang="zh-CN" altLang="en-US" sz="3200" b="1" dirty="0">
                <a:latin typeface="+mn-lt"/>
                <a:ea typeface="Microsoft YaHei UI"/>
                <a:cs typeface="+mn-cs"/>
              </a:rPr>
              <a:t>完整程序开发流程</a:t>
            </a:r>
          </a:p>
        </p:txBody>
      </p:sp>
      <p:sp>
        <p:nvSpPr>
          <p:cNvPr id="3" name="文本框 2">
            <a:extLst>
              <a:ext uri="{FF2B5EF4-FFF2-40B4-BE49-F238E27FC236}">
                <a16:creationId xmlns:a16="http://schemas.microsoft.com/office/drawing/2014/main" id="{B1A93924-EE54-9B52-980B-46ADAAB6EFF1}"/>
              </a:ext>
            </a:extLst>
          </p:cNvPr>
          <p:cNvSpPr txBox="1"/>
          <p:nvPr/>
        </p:nvSpPr>
        <p:spPr>
          <a:xfrm>
            <a:off x="619467" y="1408374"/>
            <a:ext cx="6016074" cy="2461315"/>
          </a:xfrm>
          <a:prstGeom prst="rect">
            <a:avLst/>
          </a:prstGeom>
          <a:noFill/>
        </p:spPr>
        <p:txBody>
          <a:bodyPr wrap="square">
            <a:spAutoFit/>
          </a:bodyPr>
          <a:lstStyle/>
          <a:p>
            <a:pPr marL="342900" indent="-342900">
              <a:lnSpc>
                <a:spcPct val="130000"/>
              </a:lnSpc>
              <a:buFont typeface="Arial" panose="020B0604020202020204" pitchFamily="34" charset="0"/>
              <a:buChar char="•"/>
            </a:pPr>
            <a:r>
              <a:rPr lang="zh-CN" altLang="en-US" sz="2000" b="1" dirty="0">
                <a:solidFill>
                  <a:srgbClr val="000000"/>
                </a:solidFill>
                <a:effectLst/>
                <a:latin typeface="ui-sans-serif"/>
              </a:rPr>
              <a:t>编辑</a:t>
            </a:r>
            <a:r>
              <a:rPr lang="zh-CN" altLang="en-US" sz="2000" dirty="0">
                <a:solidFill>
                  <a:srgbClr val="000000"/>
                </a:solidFill>
                <a:effectLst/>
                <a:latin typeface="ui-sans-serif"/>
              </a:rPr>
              <a:t>：编写</a:t>
            </a:r>
            <a:r>
              <a:rPr lang="en-US" altLang="zh-CN" sz="2000" dirty="0">
                <a:solidFill>
                  <a:srgbClr val="000000"/>
                </a:solidFill>
                <a:effectLst/>
                <a:latin typeface="ui-sans-serif"/>
              </a:rPr>
              <a:t>.</a:t>
            </a:r>
            <a:r>
              <a:rPr lang="en-US" altLang="zh-CN" sz="2000" dirty="0" err="1">
                <a:solidFill>
                  <a:srgbClr val="000000"/>
                </a:solidFill>
                <a:effectLst/>
                <a:latin typeface="ui-sans-serif"/>
              </a:rPr>
              <a:t>cpp</a:t>
            </a:r>
            <a:r>
              <a:rPr lang="zh-CN" altLang="en-US" sz="2000" dirty="0">
                <a:solidFill>
                  <a:srgbClr val="000000"/>
                </a:solidFill>
                <a:effectLst/>
                <a:latin typeface="ui-sans-serif"/>
              </a:rPr>
              <a:t>源程序代码；</a:t>
            </a:r>
            <a:r>
              <a:rPr lang="en-US" altLang="zh-CN" sz="2000" dirty="0">
                <a:solidFill>
                  <a:srgbClr val="000000"/>
                </a:solidFill>
                <a:effectLst/>
                <a:latin typeface="ui-sans-serif"/>
              </a:rPr>
              <a:t>.h</a:t>
            </a:r>
            <a:r>
              <a:rPr lang="zh-CN" altLang="en-US" sz="2000" dirty="0">
                <a:solidFill>
                  <a:srgbClr val="000000"/>
                </a:solidFill>
                <a:effectLst/>
                <a:latin typeface="ui-sans-serif"/>
              </a:rPr>
              <a:t>头文件</a:t>
            </a:r>
            <a:endParaRPr lang="en-US" altLang="zh-CN" sz="2000" dirty="0">
              <a:solidFill>
                <a:srgbClr val="000000"/>
              </a:solidFill>
              <a:effectLst/>
              <a:latin typeface="ui-sans-serif"/>
            </a:endParaRPr>
          </a:p>
          <a:p>
            <a:pPr marL="342900" indent="-342900">
              <a:lnSpc>
                <a:spcPct val="130000"/>
              </a:lnSpc>
              <a:buFont typeface="Arial" panose="020B0604020202020204" pitchFamily="34" charset="0"/>
              <a:buChar char="•"/>
            </a:pPr>
            <a:r>
              <a:rPr lang="zh-CN" altLang="en-US" sz="2000" b="1" dirty="0">
                <a:solidFill>
                  <a:srgbClr val="000000"/>
                </a:solidFill>
                <a:effectLst/>
                <a:latin typeface="ui-sans-serif"/>
              </a:rPr>
              <a:t>预处理</a:t>
            </a:r>
            <a:r>
              <a:rPr lang="zh-CN" altLang="en-US" sz="2000" dirty="0">
                <a:solidFill>
                  <a:srgbClr val="000000"/>
                </a:solidFill>
                <a:effectLst/>
                <a:latin typeface="ui-sans-serif"/>
              </a:rPr>
              <a:t>：处理</a:t>
            </a:r>
            <a:r>
              <a:rPr lang="en-US" altLang="zh-CN" sz="2000" dirty="0">
                <a:solidFill>
                  <a:srgbClr val="000000"/>
                </a:solidFill>
                <a:effectLst/>
                <a:latin typeface="ui-sans-serif"/>
              </a:rPr>
              <a:t>#include</a:t>
            </a:r>
            <a:r>
              <a:rPr lang="zh-CN" altLang="en-US" sz="2000" dirty="0">
                <a:solidFill>
                  <a:srgbClr val="000000"/>
                </a:solidFill>
                <a:effectLst/>
                <a:latin typeface="ui-sans-serif"/>
              </a:rPr>
              <a:t>、</a:t>
            </a:r>
            <a:r>
              <a:rPr lang="en-US" altLang="zh-CN" sz="2000" dirty="0">
                <a:solidFill>
                  <a:srgbClr val="000000"/>
                </a:solidFill>
                <a:effectLst/>
                <a:latin typeface="ui-sans-serif"/>
              </a:rPr>
              <a:t>#define</a:t>
            </a:r>
            <a:r>
              <a:rPr lang="zh-CN" altLang="en-US" sz="2000" dirty="0">
                <a:solidFill>
                  <a:srgbClr val="000000"/>
                </a:solidFill>
                <a:effectLst/>
                <a:latin typeface="ui-sans-serif"/>
              </a:rPr>
              <a:t>预处理指令</a:t>
            </a:r>
            <a:endParaRPr lang="en-US" altLang="zh-CN" sz="2000" dirty="0">
              <a:solidFill>
                <a:srgbClr val="000000"/>
              </a:solidFill>
              <a:effectLst/>
              <a:latin typeface="ui-sans-serif"/>
            </a:endParaRPr>
          </a:p>
          <a:p>
            <a:pPr marL="342900" indent="-342900">
              <a:lnSpc>
                <a:spcPct val="130000"/>
              </a:lnSpc>
              <a:buFont typeface="Arial" panose="020B0604020202020204" pitchFamily="34" charset="0"/>
              <a:buChar char="•"/>
            </a:pPr>
            <a:r>
              <a:rPr lang="zh-CN" altLang="en-US" sz="2000" b="1" dirty="0">
                <a:solidFill>
                  <a:srgbClr val="000000"/>
                </a:solidFill>
                <a:effectLst/>
                <a:latin typeface="ui-sans-serif"/>
              </a:rPr>
              <a:t>编译</a:t>
            </a:r>
            <a:r>
              <a:rPr lang="zh-CN" altLang="en-US" sz="2000" dirty="0">
                <a:solidFill>
                  <a:srgbClr val="000000"/>
                </a:solidFill>
                <a:effectLst/>
                <a:latin typeface="ui-sans-serif"/>
              </a:rPr>
              <a:t>：词法、语法分析，生成目标文件（</a:t>
            </a:r>
            <a:r>
              <a:rPr lang="en-US" altLang="zh-CN" sz="2000" dirty="0">
                <a:solidFill>
                  <a:srgbClr val="000000"/>
                </a:solidFill>
                <a:effectLst/>
                <a:latin typeface="ui-sans-serif"/>
              </a:rPr>
              <a:t>.obj / .o</a:t>
            </a:r>
            <a:r>
              <a:rPr lang="zh-CN" altLang="en-US" sz="2000" dirty="0">
                <a:solidFill>
                  <a:srgbClr val="000000"/>
                </a:solidFill>
                <a:effectLst/>
                <a:latin typeface="ui-sans-serif"/>
              </a:rPr>
              <a:t>）</a:t>
            </a:r>
            <a:endParaRPr lang="en-US" altLang="zh-CN" sz="2000" dirty="0">
              <a:solidFill>
                <a:srgbClr val="000000"/>
              </a:solidFill>
              <a:effectLst/>
              <a:latin typeface="ui-sans-serif"/>
            </a:endParaRPr>
          </a:p>
          <a:p>
            <a:pPr marL="342900" indent="-342900">
              <a:lnSpc>
                <a:spcPct val="130000"/>
              </a:lnSpc>
              <a:buFont typeface="Arial" panose="020B0604020202020204" pitchFamily="34" charset="0"/>
              <a:buChar char="•"/>
            </a:pPr>
            <a:r>
              <a:rPr lang="zh-CN" altLang="en-US" sz="2000" b="1" dirty="0">
                <a:solidFill>
                  <a:srgbClr val="000000"/>
                </a:solidFill>
                <a:effectLst/>
                <a:latin typeface="ui-sans-serif"/>
              </a:rPr>
              <a:t>链接</a:t>
            </a:r>
            <a:r>
              <a:rPr lang="zh-CN" altLang="en-US" sz="2000" dirty="0">
                <a:solidFill>
                  <a:srgbClr val="000000"/>
                </a:solidFill>
                <a:effectLst/>
                <a:latin typeface="ui-sans-serif"/>
              </a:rPr>
              <a:t>：把多个目标文件 </a:t>
            </a:r>
            <a:r>
              <a:rPr lang="en-US" altLang="zh-CN" sz="2000" dirty="0">
                <a:solidFill>
                  <a:srgbClr val="000000"/>
                </a:solidFill>
                <a:effectLst/>
                <a:latin typeface="ui-sans-serif"/>
              </a:rPr>
              <a:t>+ </a:t>
            </a:r>
            <a:r>
              <a:rPr lang="zh-CN" altLang="en-US" sz="2000" dirty="0">
                <a:solidFill>
                  <a:srgbClr val="000000"/>
                </a:solidFill>
                <a:effectLst/>
                <a:latin typeface="ui-sans-serif"/>
              </a:rPr>
              <a:t>系统库合并，生成可执行程序</a:t>
            </a:r>
            <a:endParaRPr lang="en-US" altLang="zh-CN" sz="2000" dirty="0">
              <a:solidFill>
                <a:srgbClr val="000000"/>
              </a:solidFill>
              <a:effectLst/>
              <a:latin typeface="ui-sans-serif"/>
            </a:endParaRPr>
          </a:p>
          <a:p>
            <a:pPr marL="342900" indent="-342900">
              <a:lnSpc>
                <a:spcPct val="130000"/>
              </a:lnSpc>
              <a:buFont typeface="Arial" panose="020B0604020202020204" pitchFamily="34" charset="0"/>
              <a:buChar char="•"/>
            </a:pPr>
            <a:r>
              <a:rPr lang="zh-CN" altLang="en-US" sz="2000" b="1" dirty="0">
                <a:solidFill>
                  <a:srgbClr val="000000"/>
                </a:solidFill>
                <a:effectLst/>
                <a:latin typeface="ui-sans-serif"/>
              </a:rPr>
              <a:t>运行、调试</a:t>
            </a:r>
          </a:p>
        </p:txBody>
      </p:sp>
      <p:sp>
        <p:nvSpPr>
          <p:cNvPr id="7" name="文本框 6">
            <a:extLst>
              <a:ext uri="{FF2B5EF4-FFF2-40B4-BE49-F238E27FC236}">
                <a16:creationId xmlns:a16="http://schemas.microsoft.com/office/drawing/2014/main" id="{BB9CD9BC-4677-DB20-4A60-A2BC164F1367}"/>
              </a:ext>
            </a:extLst>
          </p:cNvPr>
          <p:cNvSpPr txBox="1"/>
          <p:nvPr/>
        </p:nvSpPr>
        <p:spPr>
          <a:xfrm>
            <a:off x="629627" y="4354198"/>
            <a:ext cx="5146644" cy="1891928"/>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2000" dirty="0">
                <a:solidFill>
                  <a:srgbClr val="000000"/>
                </a:solidFill>
                <a:effectLst/>
                <a:latin typeface="ui-sans-serif"/>
              </a:rPr>
              <a:t>头文件</a:t>
            </a:r>
            <a:r>
              <a:rPr lang="en-US" altLang="zh-CN" sz="2000" dirty="0">
                <a:solidFill>
                  <a:srgbClr val="000000"/>
                </a:solidFill>
                <a:effectLst/>
                <a:latin typeface="ui-sans-serif"/>
              </a:rPr>
              <a:t>.h/.</a:t>
            </a:r>
            <a:r>
              <a:rPr lang="en-US" altLang="zh-CN" sz="2000" dirty="0" err="1">
                <a:solidFill>
                  <a:srgbClr val="000000"/>
                </a:solidFill>
                <a:effectLst/>
                <a:latin typeface="ui-sans-serif"/>
              </a:rPr>
              <a:t>hpp</a:t>
            </a:r>
            <a:r>
              <a:rPr lang="zh-CN" altLang="en-US" sz="2000" dirty="0">
                <a:solidFill>
                  <a:srgbClr val="000000"/>
                </a:solidFill>
                <a:effectLst/>
                <a:latin typeface="ui-sans-serif"/>
              </a:rPr>
              <a:t>：存放声明；</a:t>
            </a:r>
            <a:endParaRPr lang="en-US" altLang="zh-CN" sz="2000" dirty="0">
              <a:solidFill>
                <a:srgbClr val="000000"/>
              </a:solidFill>
              <a:effectLst/>
              <a:latin typeface="ui-sans-serif"/>
            </a:endParaRPr>
          </a:p>
          <a:p>
            <a:pPr marL="342900" indent="-342900">
              <a:lnSpc>
                <a:spcPct val="150000"/>
              </a:lnSpc>
              <a:buFont typeface="Arial" panose="020B0604020202020204" pitchFamily="34" charset="0"/>
              <a:buChar char="•"/>
            </a:pPr>
            <a:r>
              <a:rPr lang="zh-CN" altLang="en-US" sz="2000" dirty="0">
                <a:solidFill>
                  <a:srgbClr val="000000"/>
                </a:solidFill>
                <a:effectLst/>
                <a:latin typeface="ui-sans-serif"/>
              </a:rPr>
              <a:t>源文件</a:t>
            </a:r>
            <a:r>
              <a:rPr lang="en-US" altLang="zh-CN" sz="2000" dirty="0">
                <a:solidFill>
                  <a:srgbClr val="000000"/>
                </a:solidFill>
                <a:effectLst/>
                <a:latin typeface="ui-sans-serif"/>
              </a:rPr>
              <a:t>.</a:t>
            </a:r>
            <a:r>
              <a:rPr lang="en-US" altLang="zh-CN" sz="2000" dirty="0" err="1">
                <a:solidFill>
                  <a:srgbClr val="000000"/>
                </a:solidFill>
                <a:effectLst/>
                <a:latin typeface="ui-sans-serif"/>
              </a:rPr>
              <a:t>cpp</a:t>
            </a:r>
            <a:r>
              <a:rPr lang="zh-CN" altLang="en-US" sz="2000" dirty="0">
                <a:solidFill>
                  <a:srgbClr val="000000"/>
                </a:solidFill>
                <a:effectLst/>
                <a:latin typeface="ui-sans-serif"/>
              </a:rPr>
              <a:t>：存放实现代码；</a:t>
            </a:r>
            <a:endParaRPr lang="en-US" altLang="zh-CN" sz="2000" dirty="0">
              <a:solidFill>
                <a:srgbClr val="000000"/>
              </a:solidFill>
              <a:effectLst/>
              <a:latin typeface="ui-sans-serif"/>
            </a:endParaRPr>
          </a:p>
          <a:p>
            <a:pPr marL="342900" indent="-342900">
              <a:lnSpc>
                <a:spcPct val="150000"/>
              </a:lnSpc>
              <a:buFont typeface="Arial" panose="020B0604020202020204" pitchFamily="34" charset="0"/>
              <a:buChar char="•"/>
            </a:pPr>
            <a:r>
              <a:rPr lang="zh-CN" altLang="en-US" sz="2000" dirty="0">
                <a:solidFill>
                  <a:srgbClr val="000000"/>
                </a:solidFill>
                <a:effectLst/>
                <a:latin typeface="ui-sans-serif"/>
              </a:rPr>
              <a:t>目标文件：编译后未链接的中间文件；</a:t>
            </a:r>
            <a:endParaRPr lang="en-US" altLang="zh-CN" sz="2000" dirty="0">
              <a:solidFill>
                <a:srgbClr val="000000"/>
              </a:solidFill>
              <a:effectLst/>
              <a:latin typeface="ui-sans-serif"/>
            </a:endParaRPr>
          </a:p>
          <a:p>
            <a:pPr marL="342900" indent="-342900">
              <a:lnSpc>
                <a:spcPct val="150000"/>
              </a:lnSpc>
              <a:buFont typeface="Arial" panose="020B0604020202020204" pitchFamily="34" charset="0"/>
              <a:buChar char="•"/>
            </a:pPr>
            <a:r>
              <a:rPr lang="zh-CN" altLang="en-US" sz="2000" dirty="0">
                <a:solidFill>
                  <a:srgbClr val="000000"/>
                </a:solidFill>
                <a:effectLst/>
                <a:latin typeface="ui-sans-serif"/>
              </a:rPr>
              <a:t>可执行程序：可以直接运行的最终程序。</a:t>
            </a:r>
          </a:p>
        </p:txBody>
      </p:sp>
      <p:sp>
        <p:nvSpPr>
          <p:cNvPr id="8" name="矩形: 圆角 7">
            <a:extLst>
              <a:ext uri="{FF2B5EF4-FFF2-40B4-BE49-F238E27FC236}">
                <a16:creationId xmlns:a16="http://schemas.microsoft.com/office/drawing/2014/main" id="{EBAF2928-924A-1449-A805-F121BDCF71FA}"/>
              </a:ext>
            </a:extLst>
          </p:cNvPr>
          <p:cNvSpPr/>
          <p:nvPr/>
        </p:nvSpPr>
        <p:spPr>
          <a:xfrm>
            <a:off x="707787" y="4043301"/>
            <a:ext cx="1913055" cy="310897"/>
          </a:xfrm>
          <a:prstGeom prst="roundRect">
            <a:avLst>
              <a:gd name="adj" fmla="val 3334"/>
            </a:avLst>
          </a:prstGeom>
          <a:solidFill>
            <a:schemeClr val="accent1">
              <a:lumMod val="20000"/>
              <a:lumOff val="80000"/>
            </a:schemeClr>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DC7CA828-C1D3-35AE-9B7C-E61ED11C688E}"/>
              </a:ext>
            </a:extLst>
          </p:cNvPr>
          <p:cNvSpPr txBox="1"/>
          <p:nvPr/>
        </p:nvSpPr>
        <p:spPr>
          <a:xfrm>
            <a:off x="707787" y="3979415"/>
            <a:ext cx="2013700" cy="374783"/>
          </a:xfrm>
          <a:prstGeom prst="rect">
            <a:avLst/>
          </a:prstGeom>
          <a:noFill/>
        </p:spPr>
        <p:txBody>
          <a:bodyPr wrap="square">
            <a:spAutoFit/>
          </a:bodyPr>
          <a:lstStyle/>
          <a:p>
            <a:pPr marL="0" marR="0" algn="l">
              <a:lnSpc>
                <a:spcPts val="1800"/>
              </a:lnSpc>
              <a:buNone/>
            </a:pPr>
            <a:r>
              <a:rPr lang="zh-CN" altLang="en-US" sz="3200" b="1" dirty="0">
                <a:solidFill>
                  <a:srgbClr val="000000"/>
                </a:solidFill>
                <a:effectLst/>
                <a:latin typeface="ui-sans-serif"/>
              </a:rPr>
              <a:t>概念区分</a:t>
            </a:r>
            <a:endParaRPr lang="en-US" altLang="zh-CN" sz="3200" b="1" dirty="0">
              <a:solidFill>
                <a:srgbClr val="000000"/>
              </a:solidFill>
              <a:effectLst/>
              <a:latin typeface="ui-sans-serif"/>
            </a:endParaRPr>
          </a:p>
        </p:txBody>
      </p:sp>
      <p:graphicFrame>
        <p:nvGraphicFramePr>
          <p:cNvPr id="11" name="Object 66">
            <a:extLst>
              <a:ext uri="{FF2B5EF4-FFF2-40B4-BE49-F238E27FC236}">
                <a16:creationId xmlns:a16="http://schemas.microsoft.com/office/drawing/2014/main" id="{2FBCC3D6-EC89-41C1-175F-DA90F0463247}"/>
              </a:ext>
            </a:extLst>
          </p:cNvPr>
          <p:cNvGraphicFramePr>
            <a:graphicFrameLocks noChangeAspect="1"/>
          </p:cNvGraphicFramePr>
          <p:nvPr>
            <p:extLst>
              <p:ext uri="{D42A27DB-BD31-4B8C-83A1-F6EECF244321}">
                <p14:modId xmlns:p14="http://schemas.microsoft.com/office/powerpoint/2010/main" val="3924079290"/>
              </p:ext>
            </p:extLst>
          </p:nvPr>
        </p:nvGraphicFramePr>
        <p:xfrm>
          <a:off x="6848252" y="1163025"/>
          <a:ext cx="4711684" cy="4876917"/>
        </p:xfrm>
        <a:graphic>
          <a:graphicData uri="http://schemas.openxmlformats.org/presentationml/2006/ole">
            <mc:AlternateContent xmlns:mc="http://schemas.openxmlformats.org/markup-compatibility/2006">
              <mc:Choice xmlns:v="urn:schemas-microsoft-com:vml" Requires="v">
                <p:oleObj r:id="rId3" imgW="3563112" imgH="3802380" progId="Word.Picture.8">
                  <p:embed/>
                </p:oleObj>
              </mc:Choice>
              <mc:Fallback>
                <p:oleObj r:id="rId3" imgW="3563112" imgH="3802380" progId="Word.Picture.8">
                  <p:embed/>
                  <p:pic>
                    <p:nvPicPr>
                      <p:cNvPr id="294978" name="Object 66">
                        <a:extLst>
                          <a:ext uri="{FF2B5EF4-FFF2-40B4-BE49-F238E27FC236}">
                            <a16:creationId xmlns:a16="http://schemas.microsoft.com/office/drawing/2014/main" id="{9FA6C7A7-9176-2204-878A-8233D6AE6D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8252" y="1163025"/>
                        <a:ext cx="4711684" cy="4876917"/>
                      </a:xfrm>
                      <a:prstGeom prst="rect">
                        <a:avLst/>
                      </a:prstGeom>
                      <a:noFill/>
                      <a:ln>
                        <a:noFill/>
                      </a:ln>
                    </p:spPr>
                  </p:pic>
                </p:oleObj>
              </mc:Fallback>
            </mc:AlternateContent>
          </a:graphicData>
        </a:graphic>
      </p:graphicFrame>
      <p:grpSp>
        <p:nvGrpSpPr>
          <p:cNvPr id="25" name="组合 24">
            <a:extLst>
              <a:ext uri="{FF2B5EF4-FFF2-40B4-BE49-F238E27FC236}">
                <a16:creationId xmlns:a16="http://schemas.microsoft.com/office/drawing/2014/main" id="{B8CB4AA1-0A3B-4401-AAFD-585671690470}"/>
              </a:ext>
            </a:extLst>
          </p:cNvPr>
          <p:cNvGrpSpPr/>
          <p:nvPr/>
        </p:nvGrpSpPr>
        <p:grpSpPr>
          <a:xfrm>
            <a:off x="7067863" y="165421"/>
            <a:ext cx="2295528" cy="981856"/>
            <a:chOff x="7067863" y="165421"/>
            <a:chExt cx="2295528" cy="981856"/>
          </a:xfrm>
        </p:grpSpPr>
        <p:sp>
          <p:nvSpPr>
            <p:cNvPr id="12" name="对话气泡: 椭圆形 11">
              <a:extLst>
                <a:ext uri="{FF2B5EF4-FFF2-40B4-BE49-F238E27FC236}">
                  <a16:creationId xmlns:a16="http://schemas.microsoft.com/office/drawing/2014/main" id="{1D9BA5EE-770B-0AB7-FBF2-EF0F366BF412}"/>
                </a:ext>
              </a:extLst>
            </p:cNvPr>
            <p:cNvSpPr/>
            <p:nvPr/>
          </p:nvSpPr>
          <p:spPr>
            <a:xfrm>
              <a:off x="7067863" y="165421"/>
              <a:ext cx="2295528" cy="981856"/>
            </a:xfrm>
            <a:prstGeom prst="wedgeEllipseCallout">
              <a:avLst>
                <a:gd name="adj1" fmla="val -34873"/>
                <a:gd name="adj2" fmla="val 66317"/>
              </a:avLst>
            </a:prstGeom>
            <a:solidFill>
              <a:schemeClr val="accent1">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073C2CAC-7D38-3C3F-E2A0-8ADD6BBA25D3}"/>
                </a:ext>
              </a:extLst>
            </p:cNvPr>
            <p:cNvSpPr txBox="1"/>
            <p:nvPr/>
          </p:nvSpPr>
          <p:spPr>
            <a:xfrm>
              <a:off x="7432878" y="259669"/>
              <a:ext cx="1771216" cy="793359"/>
            </a:xfrm>
            <a:prstGeom prst="rect">
              <a:avLst/>
            </a:prstGeom>
            <a:noFill/>
          </p:spPr>
          <p:txBody>
            <a:bodyPr wrap="square">
              <a:spAutoFit/>
            </a:bodyPr>
            <a:lstStyle/>
            <a:p>
              <a:pPr>
                <a:lnSpc>
                  <a:spcPct val="150000"/>
                </a:lnSpc>
              </a:pPr>
              <a:r>
                <a:rPr lang="zh-CN" altLang="en-US" sz="1600" b="1" dirty="0">
                  <a:solidFill>
                    <a:srgbClr val="000000"/>
                  </a:solidFill>
                  <a:latin typeface="微软雅黑" panose="020B0503020204020204" pitchFamily="34" charset="-122"/>
                  <a:ea typeface="微软雅黑" panose="020B0503020204020204" pitchFamily="34" charset="-122"/>
                </a:rPr>
                <a:t>程序代码的录入、</a:t>
              </a:r>
              <a:endParaRPr lang="en-US" altLang="zh-CN" sz="1600" b="1" dirty="0">
                <a:solidFill>
                  <a:srgbClr val="000000"/>
                </a:solidFill>
                <a:latin typeface="微软雅黑" panose="020B0503020204020204" pitchFamily="34" charset="-122"/>
                <a:ea typeface="微软雅黑" panose="020B0503020204020204" pitchFamily="34" charset="-122"/>
              </a:endParaRPr>
            </a:p>
            <a:p>
              <a:pPr>
                <a:lnSpc>
                  <a:spcPct val="150000"/>
                </a:lnSpc>
              </a:pPr>
              <a:r>
                <a:rPr lang="zh-CN" altLang="en-US" sz="1600" b="1" dirty="0">
                  <a:solidFill>
                    <a:srgbClr val="000000"/>
                  </a:solidFill>
                  <a:latin typeface="微软雅黑" panose="020B0503020204020204" pitchFamily="34" charset="-122"/>
                  <a:ea typeface="微软雅黑" panose="020B0503020204020204" pitchFamily="34" charset="-122"/>
                </a:rPr>
                <a:t>修改</a:t>
              </a:r>
              <a:endParaRPr lang="en-US" altLang="zh-CN" sz="1600" b="1" dirty="0">
                <a:solidFill>
                  <a:srgbClr val="000000"/>
                </a:solidFill>
                <a:effectLst/>
                <a:latin typeface="微软雅黑" panose="020B0503020204020204" pitchFamily="34" charset="-122"/>
                <a:ea typeface="微软雅黑" panose="020B0503020204020204" pitchFamily="34" charset="-122"/>
              </a:endParaRPr>
            </a:p>
          </p:txBody>
        </p:sp>
      </p:grpSp>
      <p:grpSp>
        <p:nvGrpSpPr>
          <p:cNvPr id="23" name="组合 22">
            <a:extLst>
              <a:ext uri="{FF2B5EF4-FFF2-40B4-BE49-F238E27FC236}">
                <a16:creationId xmlns:a16="http://schemas.microsoft.com/office/drawing/2014/main" id="{3707068D-E81A-18B0-D256-BDEA9CB2AC52}"/>
              </a:ext>
            </a:extLst>
          </p:cNvPr>
          <p:cNvGrpSpPr/>
          <p:nvPr/>
        </p:nvGrpSpPr>
        <p:grpSpPr>
          <a:xfrm>
            <a:off x="4946754" y="1394671"/>
            <a:ext cx="2486124" cy="951109"/>
            <a:chOff x="4946754" y="1394671"/>
            <a:chExt cx="2486124" cy="951109"/>
          </a:xfrm>
        </p:grpSpPr>
        <p:sp>
          <p:nvSpPr>
            <p:cNvPr id="19" name="对话气泡: 椭圆形 18">
              <a:extLst>
                <a:ext uri="{FF2B5EF4-FFF2-40B4-BE49-F238E27FC236}">
                  <a16:creationId xmlns:a16="http://schemas.microsoft.com/office/drawing/2014/main" id="{8EC3B97D-0EB5-1898-A2F2-78FD5D7E4058}"/>
                </a:ext>
              </a:extLst>
            </p:cNvPr>
            <p:cNvSpPr/>
            <p:nvPr/>
          </p:nvSpPr>
          <p:spPr>
            <a:xfrm>
              <a:off x="4946754" y="1394671"/>
              <a:ext cx="2486124" cy="951109"/>
            </a:xfrm>
            <a:prstGeom prst="wedgeEllipseCallout">
              <a:avLst>
                <a:gd name="adj1" fmla="val 41856"/>
                <a:gd name="adj2" fmla="val 65554"/>
              </a:avLst>
            </a:prstGeom>
            <a:solidFill>
              <a:schemeClr val="accent1">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id="{0CC005FF-A8E9-361A-065A-E3BD9C4F4017}"/>
                </a:ext>
              </a:extLst>
            </p:cNvPr>
            <p:cNvSpPr txBox="1"/>
            <p:nvPr/>
          </p:nvSpPr>
          <p:spPr>
            <a:xfrm>
              <a:off x="5149305" y="1522060"/>
              <a:ext cx="2081022" cy="613694"/>
            </a:xfrm>
            <a:prstGeom prst="rect">
              <a:avLst/>
            </a:prstGeom>
            <a:noFill/>
          </p:spPr>
          <p:txBody>
            <a:bodyPr wrap="square">
              <a:spAutoFit/>
            </a:bodyPr>
            <a:lstStyle/>
            <a:p>
              <a:pPr>
                <a:lnSpc>
                  <a:spcPct val="150000"/>
                </a:lnSpc>
              </a:pPr>
              <a:r>
                <a:rPr lang="zh-CN" altLang="en-US" sz="1200" b="1" dirty="0">
                  <a:solidFill>
                    <a:srgbClr val="000000"/>
                  </a:solidFill>
                  <a:latin typeface="微软雅黑" panose="020B0503020204020204" pitchFamily="34" charset="-122"/>
                  <a:ea typeface="微软雅黑" panose="020B0503020204020204" pitchFamily="34" charset="-122"/>
                </a:rPr>
                <a:t>执行预处理指令，词法分析、语法分析后生成目标程序</a:t>
              </a:r>
              <a:endParaRPr lang="en-US" altLang="zh-CN" sz="1200" b="1" dirty="0">
                <a:solidFill>
                  <a:srgbClr val="000000"/>
                </a:solidFill>
                <a:effectLst/>
                <a:latin typeface="微软雅黑" panose="020B0503020204020204" pitchFamily="34" charset="-122"/>
                <a:ea typeface="微软雅黑" panose="020B0503020204020204" pitchFamily="34" charset="-122"/>
              </a:endParaRPr>
            </a:p>
          </p:txBody>
        </p:sp>
      </p:grpSp>
      <p:grpSp>
        <p:nvGrpSpPr>
          <p:cNvPr id="24" name="组合 23">
            <a:extLst>
              <a:ext uri="{FF2B5EF4-FFF2-40B4-BE49-F238E27FC236}">
                <a16:creationId xmlns:a16="http://schemas.microsoft.com/office/drawing/2014/main" id="{0A4B75A2-904D-D474-B429-38B01726B4C7}"/>
              </a:ext>
            </a:extLst>
          </p:cNvPr>
          <p:cNvGrpSpPr/>
          <p:nvPr/>
        </p:nvGrpSpPr>
        <p:grpSpPr>
          <a:xfrm>
            <a:off x="4946754" y="3759619"/>
            <a:ext cx="2486124" cy="819876"/>
            <a:chOff x="4946754" y="3759619"/>
            <a:chExt cx="2486124" cy="819876"/>
          </a:xfrm>
        </p:grpSpPr>
        <p:sp>
          <p:nvSpPr>
            <p:cNvPr id="21" name="对话气泡: 椭圆形 20">
              <a:extLst>
                <a:ext uri="{FF2B5EF4-FFF2-40B4-BE49-F238E27FC236}">
                  <a16:creationId xmlns:a16="http://schemas.microsoft.com/office/drawing/2014/main" id="{73D28D36-2018-112F-DD2D-AB8767073C4B}"/>
                </a:ext>
              </a:extLst>
            </p:cNvPr>
            <p:cNvSpPr/>
            <p:nvPr/>
          </p:nvSpPr>
          <p:spPr>
            <a:xfrm>
              <a:off x="4946754" y="3759619"/>
              <a:ext cx="2486124" cy="819876"/>
            </a:xfrm>
            <a:prstGeom prst="wedgeEllipseCallout">
              <a:avLst>
                <a:gd name="adj1" fmla="val 41856"/>
                <a:gd name="adj2" fmla="val 65554"/>
              </a:avLst>
            </a:prstGeom>
            <a:solidFill>
              <a:schemeClr val="accent1">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id="{2FCA225E-E689-179C-9F6D-C1D3497836EB}"/>
                </a:ext>
              </a:extLst>
            </p:cNvPr>
            <p:cNvSpPr txBox="1"/>
            <p:nvPr/>
          </p:nvSpPr>
          <p:spPr>
            <a:xfrm>
              <a:off x="5149305" y="3833925"/>
              <a:ext cx="2081022" cy="613694"/>
            </a:xfrm>
            <a:prstGeom prst="rect">
              <a:avLst/>
            </a:prstGeom>
            <a:noFill/>
          </p:spPr>
          <p:txBody>
            <a:bodyPr wrap="square">
              <a:spAutoFit/>
            </a:bodyPr>
            <a:lstStyle/>
            <a:p>
              <a:pPr algn="ctr">
                <a:lnSpc>
                  <a:spcPct val="150000"/>
                </a:lnSpc>
              </a:pPr>
              <a:r>
                <a:rPr lang="zh-CN" altLang="en-US" sz="1200" b="1" dirty="0">
                  <a:solidFill>
                    <a:srgbClr val="000000"/>
                  </a:solidFill>
                  <a:latin typeface="微软雅黑" panose="020B0503020204020204" pitchFamily="34" charset="-122"/>
                  <a:ea typeface="微软雅黑" panose="020B0503020204020204" pitchFamily="34" charset="-122"/>
                </a:rPr>
                <a:t>与其它目标程序或库连接</a:t>
              </a:r>
              <a:r>
                <a:rPr lang="en-US" altLang="zh-CN" sz="1200" b="1" dirty="0">
                  <a:solidFill>
                    <a:srgbClr val="000000"/>
                  </a:solidFill>
                  <a:latin typeface="微软雅黑" panose="020B0503020204020204" pitchFamily="34" charset="-122"/>
                  <a:ea typeface="微软雅黑" panose="020B0503020204020204" pitchFamily="34" charset="-122"/>
                </a:rPr>
                <a:t>,</a:t>
              </a:r>
              <a:r>
                <a:rPr lang="zh-CN" altLang="en-US" sz="1200" b="1" dirty="0">
                  <a:solidFill>
                    <a:srgbClr val="000000"/>
                  </a:solidFill>
                  <a:latin typeface="微软雅黑" panose="020B0503020204020204" pitchFamily="34" charset="-122"/>
                  <a:ea typeface="微软雅黑" panose="020B0503020204020204" pitchFamily="34" charset="-122"/>
                </a:rPr>
                <a:t>生成可执行程序</a:t>
              </a:r>
            </a:p>
          </p:txBody>
        </p:sp>
      </p:grpSp>
      <p:sp>
        <p:nvSpPr>
          <p:cNvPr id="26" name="矩形: 圆角 25">
            <a:extLst>
              <a:ext uri="{FF2B5EF4-FFF2-40B4-BE49-F238E27FC236}">
                <a16:creationId xmlns:a16="http://schemas.microsoft.com/office/drawing/2014/main" id="{F8E41392-E55D-5A4F-F03F-202DCFF6AE51}"/>
              </a:ext>
            </a:extLst>
          </p:cNvPr>
          <p:cNvSpPr/>
          <p:nvPr/>
        </p:nvSpPr>
        <p:spPr>
          <a:xfrm>
            <a:off x="740705" y="1111312"/>
            <a:ext cx="1104062" cy="310897"/>
          </a:xfrm>
          <a:prstGeom prst="roundRect">
            <a:avLst>
              <a:gd name="adj" fmla="val 3334"/>
            </a:avLst>
          </a:prstGeom>
          <a:solidFill>
            <a:schemeClr val="accent1">
              <a:lumMod val="20000"/>
              <a:lumOff val="80000"/>
            </a:schemeClr>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a:extLst>
              <a:ext uri="{FF2B5EF4-FFF2-40B4-BE49-F238E27FC236}">
                <a16:creationId xmlns:a16="http://schemas.microsoft.com/office/drawing/2014/main" id="{BA998D4A-1FD8-C220-A1A2-2854699A3046}"/>
              </a:ext>
            </a:extLst>
          </p:cNvPr>
          <p:cNvSpPr txBox="1"/>
          <p:nvPr/>
        </p:nvSpPr>
        <p:spPr>
          <a:xfrm>
            <a:off x="740704" y="1047426"/>
            <a:ext cx="1392896" cy="374783"/>
          </a:xfrm>
          <a:prstGeom prst="rect">
            <a:avLst/>
          </a:prstGeom>
          <a:noFill/>
        </p:spPr>
        <p:txBody>
          <a:bodyPr wrap="square">
            <a:spAutoFit/>
          </a:bodyPr>
          <a:lstStyle/>
          <a:p>
            <a:pPr marL="0" marR="0" algn="l">
              <a:lnSpc>
                <a:spcPts val="1800"/>
              </a:lnSpc>
              <a:buNone/>
            </a:pPr>
            <a:r>
              <a:rPr lang="zh-CN" altLang="en-US" sz="3200" b="1" dirty="0">
                <a:solidFill>
                  <a:srgbClr val="000000"/>
                </a:solidFill>
                <a:latin typeface="ui-sans-serif"/>
              </a:rPr>
              <a:t>流程</a:t>
            </a:r>
            <a:endParaRPr lang="en-US" altLang="zh-CN" sz="3200" b="1" dirty="0">
              <a:solidFill>
                <a:srgbClr val="000000"/>
              </a:solidFill>
              <a:effectLst/>
              <a:latin typeface="ui-sans-serif"/>
            </a:endParaRPr>
          </a:p>
        </p:txBody>
      </p:sp>
    </p:spTree>
    <p:extLst>
      <p:ext uri="{BB962C8B-B14F-4D97-AF65-F5344CB8AC3E}">
        <p14:creationId xmlns:p14="http://schemas.microsoft.com/office/powerpoint/2010/main" val="437741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27D8F-672F-ED80-08BE-AB7290D9B183}"/>
            </a:ext>
          </a:extLst>
        </p:cNvPr>
        <p:cNvGrpSpPr/>
        <p:nvPr/>
      </p:nvGrpSpPr>
      <p:grpSpPr>
        <a:xfrm>
          <a:off x="0" y="0"/>
          <a:ext cx="0" cy="0"/>
          <a:chOff x="0" y="0"/>
          <a:chExt cx="0" cy="0"/>
        </a:xfrm>
      </p:grpSpPr>
      <p:sp>
        <p:nvSpPr>
          <p:cNvPr id="4" name="Rectangle 12">
            <a:extLst>
              <a:ext uri="{FF2B5EF4-FFF2-40B4-BE49-F238E27FC236}">
                <a16:creationId xmlns:a16="http://schemas.microsoft.com/office/drawing/2014/main" id="{FCF65A56-E532-8ABB-6353-AC3D2963573A}"/>
              </a:ext>
            </a:extLst>
          </p:cNvPr>
          <p:cNvSpPr>
            <a:spLocks noGrp="1" noChangeArrowheads="1"/>
          </p:cNvSpPr>
          <p:nvPr>
            <p:ph type="title"/>
          </p:nvPr>
        </p:nvSpPr>
        <p:spPr>
          <a:xfrm>
            <a:off x="857291" y="0"/>
            <a:ext cx="5923381" cy="838200"/>
          </a:xfrm>
        </p:spPr>
        <p:txBody>
          <a:bodyPr/>
          <a:lstStyle/>
          <a:p>
            <a:pPr eaLnBrk="1" hangingPunct="1"/>
            <a:r>
              <a:rPr lang="en-US" altLang="zh-CN" sz="3200" b="1" dirty="0">
                <a:latin typeface="+mn-lt"/>
                <a:ea typeface="Microsoft YaHei UI"/>
                <a:cs typeface="+mn-cs"/>
              </a:rPr>
              <a:t>1.4 C++ </a:t>
            </a:r>
            <a:r>
              <a:rPr lang="zh-CN" altLang="en-US" sz="3200" b="1" dirty="0">
                <a:latin typeface="+mn-lt"/>
                <a:ea typeface="Microsoft YaHei UI"/>
                <a:cs typeface="+mn-cs"/>
              </a:rPr>
              <a:t>程序实例</a:t>
            </a:r>
          </a:p>
        </p:txBody>
      </p:sp>
      <p:sp>
        <p:nvSpPr>
          <p:cNvPr id="7" name="文本框 6">
            <a:extLst>
              <a:ext uri="{FF2B5EF4-FFF2-40B4-BE49-F238E27FC236}">
                <a16:creationId xmlns:a16="http://schemas.microsoft.com/office/drawing/2014/main" id="{45E85FD9-C6E2-B302-2369-FB5277A3C084}"/>
              </a:ext>
            </a:extLst>
          </p:cNvPr>
          <p:cNvSpPr txBox="1"/>
          <p:nvPr/>
        </p:nvSpPr>
        <p:spPr>
          <a:xfrm>
            <a:off x="766373" y="1770547"/>
            <a:ext cx="7380781" cy="4613058"/>
          </a:xfrm>
          <a:prstGeom prst="rect">
            <a:avLst/>
          </a:prstGeom>
          <a:noFill/>
        </p:spPr>
        <p:txBody>
          <a:bodyPr wrap="square">
            <a:spAutoFit/>
          </a:bodyPr>
          <a:lstStyle/>
          <a:p>
            <a:pPr>
              <a:lnSpc>
                <a:spcPct val="150000"/>
              </a:lnSpc>
            </a:pPr>
            <a:r>
              <a:rPr lang="zh-CN" altLang="zh-CN" dirty="0">
                <a:solidFill>
                  <a:schemeClr val="bg2">
                    <a:lumMod val="50000"/>
                  </a:schemeClr>
                </a:solidFill>
                <a:latin typeface="Comic Sans MS" panose="030F0702030302020204" pitchFamily="66" charset="0"/>
                <a:cs typeface="Times New Roman" panose="02020603050405020304" pitchFamily="18" charset="0"/>
              </a:rPr>
              <a:t>/************************************ </a:t>
            </a:r>
            <a:endParaRPr lang="en-US" altLang="zh-CN" dirty="0">
              <a:solidFill>
                <a:schemeClr val="bg2">
                  <a:lumMod val="50000"/>
                </a:schemeClr>
              </a:solidFill>
              <a:latin typeface="Comic Sans MS" panose="030F0702030302020204" pitchFamily="66" charset="0"/>
              <a:cs typeface="Times New Roman" panose="02020603050405020304" pitchFamily="18" charset="0"/>
            </a:endParaRPr>
          </a:p>
          <a:p>
            <a:pPr>
              <a:lnSpc>
                <a:spcPct val="150000"/>
              </a:lnSpc>
            </a:pPr>
            <a:r>
              <a:rPr lang="zh-CN" altLang="zh-CN" dirty="0">
                <a:solidFill>
                  <a:schemeClr val="bg2">
                    <a:lumMod val="50000"/>
                  </a:schemeClr>
                </a:solidFill>
                <a:latin typeface="Comic Sans MS" panose="030F0702030302020204" pitchFamily="66" charset="0"/>
                <a:cs typeface="Times New Roman" panose="02020603050405020304" pitchFamily="18" charset="0"/>
              </a:rPr>
              <a:t>* 程序文件名: hello.cpp </a:t>
            </a:r>
            <a:endParaRPr lang="en-US" altLang="zh-CN" dirty="0">
              <a:solidFill>
                <a:schemeClr val="bg2">
                  <a:lumMod val="50000"/>
                </a:schemeClr>
              </a:solidFill>
              <a:latin typeface="Comic Sans MS" panose="030F0702030302020204" pitchFamily="66" charset="0"/>
              <a:cs typeface="Times New Roman" panose="02020603050405020304" pitchFamily="18" charset="0"/>
            </a:endParaRPr>
          </a:p>
          <a:p>
            <a:pPr>
              <a:lnSpc>
                <a:spcPct val="150000"/>
              </a:lnSpc>
            </a:pPr>
            <a:r>
              <a:rPr lang="zh-CN" altLang="zh-CN" dirty="0">
                <a:solidFill>
                  <a:schemeClr val="bg2">
                    <a:lumMod val="50000"/>
                  </a:schemeClr>
                </a:solidFill>
                <a:latin typeface="Comic Sans MS" panose="030F0702030302020204" pitchFamily="66" charset="0"/>
                <a:cs typeface="Times New Roman" panose="02020603050405020304" pitchFamily="18" charset="0"/>
              </a:rPr>
              <a:t>* 功能：输出字符串 Hello C++! </a:t>
            </a:r>
            <a:endParaRPr lang="en-US" altLang="zh-CN" dirty="0">
              <a:solidFill>
                <a:schemeClr val="bg2">
                  <a:lumMod val="50000"/>
                </a:schemeClr>
              </a:solidFill>
              <a:latin typeface="Comic Sans MS" panose="030F0702030302020204" pitchFamily="66" charset="0"/>
              <a:cs typeface="Times New Roman" panose="02020603050405020304" pitchFamily="18" charset="0"/>
            </a:endParaRPr>
          </a:p>
          <a:p>
            <a:pPr>
              <a:lnSpc>
                <a:spcPct val="150000"/>
              </a:lnSpc>
            </a:pPr>
            <a:r>
              <a:rPr lang="zh-CN" altLang="zh-CN" dirty="0">
                <a:solidFill>
                  <a:schemeClr val="bg2">
                    <a:lumMod val="50000"/>
                  </a:schemeClr>
                </a:solidFill>
                <a:latin typeface="Comic Sans MS" panose="030F0702030302020204" pitchFamily="66" charset="0"/>
                <a:cs typeface="Times New Roman" panose="02020603050405020304" pitchFamily="18" charset="0"/>
              </a:rPr>
              <a:t>*************************************/ </a:t>
            </a:r>
            <a:endParaRPr lang="en-US" altLang="zh-CN" dirty="0">
              <a:solidFill>
                <a:schemeClr val="bg2">
                  <a:lumMod val="50000"/>
                </a:schemeClr>
              </a:solidFill>
              <a:latin typeface="Comic Sans MS" panose="030F0702030302020204" pitchFamily="66" charset="0"/>
              <a:cs typeface="Times New Roman" panose="02020603050405020304" pitchFamily="18" charset="0"/>
            </a:endParaRPr>
          </a:p>
          <a:p>
            <a:pPr>
              <a:lnSpc>
                <a:spcPct val="150000"/>
              </a:lnSpc>
            </a:pPr>
            <a:r>
              <a:rPr lang="zh-CN" altLang="zh-CN" dirty="0">
                <a:solidFill>
                  <a:srgbClr val="7030A0"/>
                </a:solidFill>
                <a:latin typeface="Comic Sans MS" panose="030F0702030302020204" pitchFamily="66" charset="0"/>
                <a:cs typeface="Times New Roman" panose="02020603050405020304" pitchFamily="18" charset="0"/>
              </a:rPr>
              <a:t>#include </a:t>
            </a:r>
            <a:r>
              <a:rPr lang="zh-CN" altLang="zh-CN" dirty="0">
                <a:solidFill>
                  <a:schemeClr val="accent6"/>
                </a:solidFill>
                <a:latin typeface="Comic Sans MS" panose="030F0702030302020204" pitchFamily="66" charset="0"/>
                <a:cs typeface="Times New Roman" panose="02020603050405020304" pitchFamily="18" charset="0"/>
              </a:rPr>
              <a:t>&lt;iostream&gt;</a:t>
            </a:r>
            <a:r>
              <a:rPr lang="zh-CN" altLang="zh-CN" dirty="0">
                <a:latin typeface="Comic Sans MS" panose="030F0702030302020204" pitchFamily="66" charset="0"/>
                <a:cs typeface="Times New Roman" panose="02020603050405020304" pitchFamily="18" charset="0"/>
              </a:rPr>
              <a:t> </a:t>
            </a:r>
            <a:r>
              <a:rPr lang="en-US" altLang="zh-CN" dirty="0">
                <a:latin typeface="Comic Sans MS" panose="030F0702030302020204" pitchFamily="66" charset="0"/>
                <a:cs typeface="Times New Roman" panose="02020603050405020304" pitchFamily="18" charset="0"/>
              </a:rPr>
              <a:t>   </a:t>
            </a:r>
            <a:r>
              <a:rPr lang="zh-CN" altLang="zh-CN" dirty="0">
                <a:solidFill>
                  <a:schemeClr val="bg2">
                    <a:lumMod val="50000"/>
                  </a:schemeClr>
                </a:solidFill>
                <a:latin typeface="Comic Sans MS" panose="030F0702030302020204" pitchFamily="66" charset="0"/>
                <a:cs typeface="Times New Roman" panose="02020603050405020304" pitchFamily="18" charset="0"/>
              </a:rPr>
              <a:t>// 引入输入输出头文件</a:t>
            </a:r>
            <a:r>
              <a:rPr lang="zh-CN" altLang="zh-CN" dirty="0">
                <a:latin typeface="Comic Sans MS" panose="030F0702030302020204" pitchFamily="66" charset="0"/>
                <a:cs typeface="Times New Roman" panose="02020603050405020304" pitchFamily="18" charset="0"/>
              </a:rPr>
              <a:t> </a:t>
            </a:r>
            <a:endParaRPr lang="en-US" altLang="zh-CN" dirty="0">
              <a:latin typeface="Comic Sans MS" panose="030F0702030302020204" pitchFamily="66" charset="0"/>
              <a:cs typeface="Times New Roman" panose="02020603050405020304" pitchFamily="18" charset="0"/>
            </a:endParaRPr>
          </a:p>
          <a:p>
            <a:pPr>
              <a:lnSpc>
                <a:spcPct val="150000"/>
              </a:lnSpc>
            </a:pPr>
            <a:r>
              <a:rPr lang="zh-CN" altLang="zh-CN" dirty="0">
                <a:solidFill>
                  <a:srgbClr val="7030A0"/>
                </a:solidFill>
                <a:latin typeface="Comic Sans MS" panose="030F0702030302020204" pitchFamily="66" charset="0"/>
                <a:cs typeface="Times New Roman" panose="02020603050405020304" pitchFamily="18" charset="0"/>
              </a:rPr>
              <a:t>using namespace </a:t>
            </a:r>
            <a:r>
              <a:rPr lang="zh-CN" altLang="zh-CN" dirty="0">
                <a:latin typeface="Comic Sans MS" panose="030F0702030302020204" pitchFamily="66" charset="0"/>
                <a:cs typeface="Times New Roman" panose="02020603050405020304" pitchFamily="18" charset="0"/>
              </a:rPr>
              <a:t>std; </a:t>
            </a:r>
            <a:r>
              <a:rPr lang="en-US" altLang="zh-CN" dirty="0">
                <a:latin typeface="Comic Sans MS" panose="030F0702030302020204" pitchFamily="66" charset="0"/>
                <a:cs typeface="Times New Roman" panose="02020603050405020304" pitchFamily="18" charset="0"/>
              </a:rPr>
              <a:t>  </a:t>
            </a:r>
            <a:r>
              <a:rPr lang="zh-CN" altLang="zh-CN" dirty="0">
                <a:solidFill>
                  <a:schemeClr val="bg2">
                    <a:lumMod val="50000"/>
                  </a:schemeClr>
                </a:solidFill>
                <a:latin typeface="Comic Sans MS" panose="030F0702030302020204" pitchFamily="66" charset="0"/>
                <a:cs typeface="Times New Roman" panose="02020603050405020304" pitchFamily="18" charset="0"/>
              </a:rPr>
              <a:t>// 使用std标准命名空间 </a:t>
            </a:r>
            <a:endParaRPr lang="en-US" altLang="zh-CN" dirty="0">
              <a:solidFill>
                <a:schemeClr val="bg2">
                  <a:lumMod val="50000"/>
                </a:schemeClr>
              </a:solidFill>
              <a:latin typeface="Comic Sans MS" panose="030F0702030302020204" pitchFamily="66" charset="0"/>
              <a:cs typeface="Times New Roman" panose="02020603050405020304" pitchFamily="18" charset="0"/>
            </a:endParaRPr>
          </a:p>
          <a:p>
            <a:pPr>
              <a:lnSpc>
                <a:spcPct val="150000"/>
              </a:lnSpc>
            </a:pPr>
            <a:r>
              <a:rPr lang="zh-CN" altLang="zh-CN" dirty="0">
                <a:solidFill>
                  <a:srgbClr val="7030A0"/>
                </a:solidFill>
                <a:latin typeface="Comic Sans MS" panose="030F0702030302020204" pitchFamily="66" charset="0"/>
                <a:cs typeface="Times New Roman" panose="02020603050405020304" pitchFamily="18" charset="0"/>
              </a:rPr>
              <a:t>int </a:t>
            </a:r>
            <a:r>
              <a:rPr lang="zh-CN" altLang="zh-CN" dirty="0">
                <a:solidFill>
                  <a:srgbClr val="FF0000"/>
                </a:solidFill>
                <a:latin typeface="Comic Sans MS" panose="030F0702030302020204" pitchFamily="66" charset="0"/>
                <a:cs typeface="Times New Roman" panose="02020603050405020304" pitchFamily="18" charset="0"/>
              </a:rPr>
              <a:t>main</a:t>
            </a:r>
            <a:r>
              <a:rPr lang="zh-CN" altLang="zh-CN" dirty="0">
                <a:latin typeface="Comic Sans MS" panose="030F0702030302020204" pitchFamily="66" charset="0"/>
                <a:cs typeface="Times New Roman" panose="02020603050405020304" pitchFamily="18" charset="0"/>
              </a:rPr>
              <a:t>( ) </a:t>
            </a:r>
            <a:r>
              <a:rPr lang="en-US" altLang="zh-CN" dirty="0">
                <a:latin typeface="Comic Sans MS" panose="030F0702030302020204" pitchFamily="66" charset="0"/>
                <a:cs typeface="Times New Roman" panose="02020603050405020304" pitchFamily="18" charset="0"/>
              </a:rPr>
              <a:t>                   </a:t>
            </a:r>
            <a:r>
              <a:rPr lang="zh-CN" altLang="zh-CN" dirty="0">
                <a:solidFill>
                  <a:schemeClr val="bg2">
                    <a:lumMod val="50000"/>
                  </a:schemeClr>
                </a:solidFill>
                <a:latin typeface="Comic Sans MS" panose="030F0702030302020204" pitchFamily="66" charset="0"/>
                <a:cs typeface="Times New Roman" panose="02020603050405020304" pitchFamily="18" charset="0"/>
              </a:rPr>
              <a:t>// main函数，程序唯一入口</a:t>
            </a:r>
            <a:r>
              <a:rPr lang="zh-CN" altLang="zh-CN" dirty="0">
                <a:latin typeface="Comic Sans MS" panose="030F0702030302020204" pitchFamily="66" charset="0"/>
                <a:cs typeface="Times New Roman" panose="02020603050405020304" pitchFamily="18" charset="0"/>
              </a:rPr>
              <a:t> </a:t>
            </a:r>
            <a:endParaRPr lang="en-US" altLang="zh-CN" dirty="0">
              <a:latin typeface="Comic Sans MS" panose="030F0702030302020204" pitchFamily="66" charset="0"/>
              <a:cs typeface="Times New Roman" panose="02020603050405020304" pitchFamily="18" charset="0"/>
            </a:endParaRPr>
          </a:p>
          <a:p>
            <a:pPr>
              <a:lnSpc>
                <a:spcPct val="150000"/>
              </a:lnSpc>
            </a:pPr>
            <a:r>
              <a:rPr lang="zh-CN" altLang="zh-CN" dirty="0">
                <a:latin typeface="Comic Sans MS" panose="030F0702030302020204" pitchFamily="66" charset="0"/>
                <a:cs typeface="Times New Roman" panose="02020603050405020304" pitchFamily="18" charset="0"/>
              </a:rPr>
              <a:t>{ </a:t>
            </a:r>
            <a:endParaRPr lang="en-US" altLang="zh-CN" dirty="0">
              <a:latin typeface="Comic Sans MS" panose="030F0702030302020204" pitchFamily="66" charset="0"/>
              <a:cs typeface="Times New Roman" panose="02020603050405020304" pitchFamily="18" charset="0"/>
            </a:endParaRPr>
          </a:p>
          <a:p>
            <a:pPr>
              <a:lnSpc>
                <a:spcPct val="150000"/>
              </a:lnSpc>
            </a:pPr>
            <a:r>
              <a:rPr lang="en-US" altLang="zh-CN" dirty="0">
                <a:latin typeface="Comic Sans MS" panose="030F0702030302020204" pitchFamily="66" charset="0"/>
                <a:cs typeface="Times New Roman" panose="02020603050405020304" pitchFamily="18" charset="0"/>
              </a:rPr>
              <a:t>             </a:t>
            </a:r>
            <a:r>
              <a:rPr lang="zh-CN" altLang="zh-CN" dirty="0">
                <a:latin typeface="Comic Sans MS" panose="030F0702030302020204" pitchFamily="66" charset="0"/>
                <a:cs typeface="Times New Roman" panose="02020603050405020304" pitchFamily="18" charset="0"/>
              </a:rPr>
              <a:t>cout &lt;&lt; </a:t>
            </a:r>
            <a:r>
              <a:rPr lang="zh-CN" altLang="zh-CN" dirty="0">
                <a:solidFill>
                  <a:schemeClr val="accent6"/>
                </a:solidFill>
                <a:latin typeface="Comic Sans MS" panose="030F0702030302020204" pitchFamily="66" charset="0"/>
                <a:cs typeface="Times New Roman" panose="02020603050405020304" pitchFamily="18" charset="0"/>
              </a:rPr>
              <a:t>"Hello C++!" </a:t>
            </a:r>
            <a:r>
              <a:rPr lang="zh-CN" altLang="zh-CN" dirty="0">
                <a:latin typeface="Comic Sans MS" panose="030F0702030302020204" pitchFamily="66" charset="0"/>
                <a:cs typeface="Times New Roman" panose="02020603050405020304" pitchFamily="18" charset="0"/>
              </a:rPr>
              <a:t>&lt;&lt; endl; </a:t>
            </a:r>
            <a:endParaRPr lang="en-US" altLang="zh-CN" dirty="0">
              <a:latin typeface="Comic Sans MS" panose="030F0702030302020204" pitchFamily="66" charset="0"/>
              <a:cs typeface="Times New Roman" panose="02020603050405020304" pitchFamily="18" charset="0"/>
            </a:endParaRPr>
          </a:p>
          <a:p>
            <a:pPr>
              <a:lnSpc>
                <a:spcPct val="150000"/>
              </a:lnSpc>
            </a:pPr>
            <a:r>
              <a:rPr lang="en-US" altLang="zh-CN" dirty="0">
                <a:latin typeface="Comic Sans MS" panose="030F0702030302020204" pitchFamily="66" charset="0"/>
                <a:cs typeface="Times New Roman" panose="02020603050405020304" pitchFamily="18" charset="0"/>
              </a:rPr>
              <a:t>             </a:t>
            </a:r>
            <a:r>
              <a:rPr lang="zh-CN" altLang="zh-CN" dirty="0">
                <a:solidFill>
                  <a:srgbClr val="7030A0"/>
                </a:solidFill>
                <a:latin typeface="Comic Sans MS" panose="030F0702030302020204" pitchFamily="66" charset="0"/>
                <a:cs typeface="Times New Roman" panose="02020603050405020304" pitchFamily="18" charset="0"/>
              </a:rPr>
              <a:t>return</a:t>
            </a:r>
            <a:r>
              <a:rPr lang="zh-CN" altLang="zh-CN" dirty="0">
                <a:latin typeface="Comic Sans MS" panose="030F0702030302020204" pitchFamily="66" charset="0"/>
                <a:cs typeface="Times New Roman" panose="02020603050405020304" pitchFamily="18" charset="0"/>
              </a:rPr>
              <a:t> </a:t>
            </a:r>
            <a:r>
              <a:rPr lang="zh-CN" altLang="zh-CN" dirty="0">
                <a:solidFill>
                  <a:srgbClr val="FF0000"/>
                </a:solidFill>
                <a:latin typeface="Comic Sans MS" panose="030F0702030302020204" pitchFamily="66" charset="0"/>
                <a:cs typeface="Times New Roman" panose="02020603050405020304" pitchFamily="18" charset="0"/>
              </a:rPr>
              <a:t>0</a:t>
            </a:r>
            <a:r>
              <a:rPr lang="zh-CN" altLang="zh-CN" dirty="0">
                <a:latin typeface="Comic Sans MS" panose="030F0702030302020204" pitchFamily="66" charset="0"/>
                <a:cs typeface="Times New Roman" panose="02020603050405020304" pitchFamily="18" charset="0"/>
              </a:rPr>
              <a:t>; </a:t>
            </a:r>
            <a:endParaRPr lang="en-US" altLang="zh-CN" dirty="0">
              <a:latin typeface="Comic Sans MS" panose="030F0702030302020204" pitchFamily="66" charset="0"/>
              <a:cs typeface="Times New Roman" panose="02020603050405020304" pitchFamily="18" charset="0"/>
            </a:endParaRPr>
          </a:p>
          <a:p>
            <a:pPr>
              <a:lnSpc>
                <a:spcPct val="150000"/>
              </a:lnSpc>
            </a:pPr>
            <a:r>
              <a:rPr lang="zh-CN" altLang="zh-CN" dirty="0">
                <a:latin typeface="Comic Sans MS" panose="030F0702030302020204" pitchFamily="66" charset="0"/>
                <a:cs typeface="Times New Roman" panose="02020603050405020304" pitchFamily="18" charset="0"/>
              </a:rPr>
              <a:t>}</a:t>
            </a:r>
            <a:endParaRPr lang="zh-CN" altLang="en-US" sz="2000" dirty="0">
              <a:solidFill>
                <a:srgbClr val="000000"/>
              </a:solidFill>
              <a:effectLst/>
              <a:latin typeface="Comic Sans MS" panose="030F0702030302020204" pitchFamily="66" charset="0"/>
              <a:cs typeface="Times New Roman" panose="02020603050405020304" pitchFamily="18" charset="0"/>
            </a:endParaRPr>
          </a:p>
        </p:txBody>
      </p:sp>
      <p:sp>
        <p:nvSpPr>
          <p:cNvPr id="8" name="矩形: 圆角 7">
            <a:extLst>
              <a:ext uri="{FF2B5EF4-FFF2-40B4-BE49-F238E27FC236}">
                <a16:creationId xmlns:a16="http://schemas.microsoft.com/office/drawing/2014/main" id="{D50AA60F-CD8C-53A0-4194-ED18CBA3B140}"/>
              </a:ext>
            </a:extLst>
          </p:cNvPr>
          <p:cNvSpPr/>
          <p:nvPr/>
        </p:nvSpPr>
        <p:spPr>
          <a:xfrm>
            <a:off x="857291" y="1098989"/>
            <a:ext cx="3444888" cy="310897"/>
          </a:xfrm>
          <a:prstGeom prst="roundRect">
            <a:avLst>
              <a:gd name="adj" fmla="val 3334"/>
            </a:avLst>
          </a:prstGeom>
          <a:solidFill>
            <a:schemeClr val="accent1">
              <a:lumMod val="20000"/>
              <a:lumOff val="80000"/>
            </a:schemeClr>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00E37B61-2EB8-A66C-922F-8C8BA93DE975}"/>
              </a:ext>
            </a:extLst>
          </p:cNvPr>
          <p:cNvSpPr txBox="1"/>
          <p:nvPr/>
        </p:nvSpPr>
        <p:spPr>
          <a:xfrm>
            <a:off x="857290" y="1035103"/>
            <a:ext cx="3444888" cy="374783"/>
          </a:xfrm>
          <a:prstGeom prst="rect">
            <a:avLst/>
          </a:prstGeom>
          <a:noFill/>
        </p:spPr>
        <p:txBody>
          <a:bodyPr wrap="square">
            <a:spAutoFit/>
          </a:bodyPr>
          <a:lstStyle/>
          <a:p>
            <a:pPr marL="0" marR="0" algn="l">
              <a:lnSpc>
                <a:spcPts val="1800"/>
              </a:lnSpc>
              <a:buNone/>
            </a:pPr>
            <a:r>
              <a:rPr lang="en-US" altLang="zh-CN" sz="3200" b="1" dirty="0">
                <a:solidFill>
                  <a:srgbClr val="000000"/>
                </a:solidFill>
                <a:effectLst/>
                <a:latin typeface="ui-sans-serif"/>
              </a:rPr>
              <a:t>C++ </a:t>
            </a:r>
            <a:r>
              <a:rPr lang="zh-CN" altLang="en-US" sz="3200" b="1" dirty="0">
                <a:solidFill>
                  <a:srgbClr val="000000"/>
                </a:solidFill>
                <a:effectLst/>
                <a:latin typeface="ui-sans-serif"/>
              </a:rPr>
              <a:t>简单程序示例</a:t>
            </a:r>
            <a:endParaRPr lang="en-US" altLang="zh-CN" sz="3200" b="1" dirty="0">
              <a:solidFill>
                <a:srgbClr val="000000"/>
              </a:solidFill>
              <a:effectLst/>
              <a:latin typeface="ui-sans-serif"/>
            </a:endParaRPr>
          </a:p>
        </p:txBody>
      </p:sp>
      <p:sp>
        <p:nvSpPr>
          <p:cNvPr id="5" name="文本框 4">
            <a:extLst>
              <a:ext uri="{FF2B5EF4-FFF2-40B4-BE49-F238E27FC236}">
                <a16:creationId xmlns:a16="http://schemas.microsoft.com/office/drawing/2014/main" id="{CAA89BDE-95D4-0B52-50A2-D3B532301B37}"/>
              </a:ext>
            </a:extLst>
          </p:cNvPr>
          <p:cNvSpPr txBox="1"/>
          <p:nvPr/>
        </p:nvSpPr>
        <p:spPr>
          <a:xfrm>
            <a:off x="766373" y="1473772"/>
            <a:ext cx="3648230" cy="369332"/>
          </a:xfrm>
          <a:prstGeom prst="rect">
            <a:avLst/>
          </a:prstGeom>
          <a:noFill/>
        </p:spPr>
        <p:txBody>
          <a:bodyPr wrap="square">
            <a:spAutoFit/>
          </a:bodyPr>
          <a:lstStyle/>
          <a:p>
            <a:r>
              <a:rPr lang="zh-CN" altLang="zh-CN" dirty="0"/>
              <a:t>示例 1 最简单 C++ 程序 hello.cpp</a:t>
            </a:r>
            <a:endParaRPr lang="zh-CN" altLang="en-US" dirty="0"/>
          </a:p>
        </p:txBody>
      </p:sp>
      <p:grpSp>
        <p:nvGrpSpPr>
          <p:cNvPr id="6" name="组合 5">
            <a:extLst>
              <a:ext uri="{FF2B5EF4-FFF2-40B4-BE49-F238E27FC236}">
                <a16:creationId xmlns:a16="http://schemas.microsoft.com/office/drawing/2014/main" id="{B6CE4612-4CA3-A63E-24E9-B13AF44BFEDC}"/>
              </a:ext>
            </a:extLst>
          </p:cNvPr>
          <p:cNvGrpSpPr/>
          <p:nvPr/>
        </p:nvGrpSpPr>
        <p:grpSpPr>
          <a:xfrm>
            <a:off x="4781863" y="4744916"/>
            <a:ext cx="2295528" cy="981856"/>
            <a:chOff x="7067863" y="165421"/>
            <a:chExt cx="2295528" cy="981856"/>
          </a:xfrm>
        </p:grpSpPr>
        <p:sp>
          <p:nvSpPr>
            <p:cNvPr id="10" name="对话气泡: 椭圆形 9">
              <a:extLst>
                <a:ext uri="{FF2B5EF4-FFF2-40B4-BE49-F238E27FC236}">
                  <a16:creationId xmlns:a16="http://schemas.microsoft.com/office/drawing/2014/main" id="{7B387BAD-FB21-43F4-D3F2-7F3E607711BB}"/>
                </a:ext>
              </a:extLst>
            </p:cNvPr>
            <p:cNvSpPr/>
            <p:nvPr/>
          </p:nvSpPr>
          <p:spPr>
            <a:xfrm>
              <a:off x="7067863" y="165421"/>
              <a:ext cx="2295528" cy="981856"/>
            </a:xfrm>
            <a:prstGeom prst="wedgeEllipseCallout">
              <a:avLst>
                <a:gd name="adj1" fmla="val -34873"/>
                <a:gd name="adj2" fmla="val 66317"/>
              </a:avLst>
            </a:prstGeom>
            <a:solidFill>
              <a:schemeClr val="accent1">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0DFAA354-EBF2-7B05-477A-93B46C45BAF9}"/>
                </a:ext>
              </a:extLst>
            </p:cNvPr>
            <p:cNvSpPr txBox="1"/>
            <p:nvPr/>
          </p:nvSpPr>
          <p:spPr>
            <a:xfrm>
              <a:off x="7330019" y="239600"/>
              <a:ext cx="1771216" cy="833498"/>
            </a:xfrm>
            <a:prstGeom prst="rect">
              <a:avLst/>
            </a:prstGeom>
            <a:noFill/>
          </p:spPr>
          <p:txBody>
            <a:bodyPr wrap="square">
              <a:spAutoFit/>
            </a:bodyPr>
            <a:lstStyle/>
            <a:p>
              <a:pPr algn="ctr">
                <a:lnSpc>
                  <a:spcPct val="150000"/>
                </a:lnSpc>
              </a:pPr>
              <a:r>
                <a:rPr lang="zh-CN" altLang="en-US" sz="1600" b="1" dirty="0">
                  <a:solidFill>
                    <a:srgbClr val="000000"/>
                  </a:solidFill>
                  <a:latin typeface="微软雅黑" panose="020B0503020204020204" pitchFamily="34" charset="-122"/>
                  <a:ea typeface="微软雅黑" panose="020B0503020204020204" pitchFamily="34" charset="-122"/>
                </a:rPr>
                <a:t>运行输出：</a:t>
              </a:r>
              <a:endParaRPr lang="en-US" altLang="zh-CN" sz="1600" b="1" dirty="0">
                <a:solidFill>
                  <a:srgbClr val="000000"/>
                </a:solidFill>
                <a:latin typeface="微软雅黑" panose="020B0503020204020204" pitchFamily="34" charset="-122"/>
                <a:ea typeface="微软雅黑" panose="020B0503020204020204" pitchFamily="34" charset="-122"/>
              </a:endParaRPr>
            </a:p>
            <a:p>
              <a:pPr algn="ctr">
                <a:lnSpc>
                  <a:spcPct val="150000"/>
                </a:lnSpc>
              </a:pPr>
              <a:r>
                <a:rPr lang="zh-CN" altLang="zh-CN" dirty="0">
                  <a:latin typeface="Comic Sans MS" panose="030F0702030302020204" pitchFamily="66" charset="0"/>
                </a:rPr>
                <a:t>Hello C++!</a:t>
              </a:r>
              <a:endParaRPr lang="en-US" altLang="zh-CN" sz="1600" b="1" dirty="0">
                <a:solidFill>
                  <a:srgbClr val="000000"/>
                </a:solidFill>
                <a:effectLst/>
                <a:latin typeface="Comic Sans MS" panose="030F0702030302020204" pitchFamily="66" charset="0"/>
                <a:ea typeface="微软雅黑" panose="020B0503020204020204" pitchFamily="34" charset="-122"/>
              </a:endParaRPr>
            </a:p>
          </p:txBody>
        </p:sp>
      </p:grpSp>
      <p:grpSp>
        <p:nvGrpSpPr>
          <p:cNvPr id="25" name="组合 24">
            <a:extLst>
              <a:ext uri="{FF2B5EF4-FFF2-40B4-BE49-F238E27FC236}">
                <a16:creationId xmlns:a16="http://schemas.microsoft.com/office/drawing/2014/main" id="{B731C245-23C4-9A7D-730E-1D4D2E0FFFEE}"/>
              </a:ext>
            </a:extLst>
          </p:cNvPr>
          <p:cNvGrpSpPr/>
          <p:nvPr/>
        </p:nvGrpSpPr>
        <p:grpSpPr>
          <a:xfrm>
            <a:off x="6428403" y="1943852"/>
            <a:ext cx="5143424" cy="2409069"/>
            <a:chOff x="6548904" y="1623285"/>
            <a:chExt cx="5143424" cy="2409069"/>
          </a:xfrm>
        </p:grpSpPr>
        <p:sp>
          <p:nvSpPr>
            <p:cNvPr id="18" name="矩形: 圆角 17">
              <a:extLst>
                <a:ext uri="{FF2B5EF4-FFF2-40B4-BE49-F238E27FC236}">
                  <a16:creationId xmlns:a16="http://schemas.microsoft.com/office/drawing/2014/main" id="{26620026-1DBA-26BF-37E4-91897039D397}"/>
                </a:ext>
              </a:extLst>
            </p:cNvPr>
            <p:cNvSpPr/>
            <p:nvPr/>
          </p:nvSpPr>
          <p:spPr>
            <a:xfrm>
              <a:off x="6548904" y="1623285"/>
              <a:ext cx="5143424" cy="2409069"/>
            </a:xfrm>
            <a:prstGeom prst="roundRect">
              <a:avLst>
                <a:gd name="adj" fmla="val 5093"/>
              </a:avLst>
            </a:prstGeom>
            <a:solidFill>
              <a:srgbClr val="E6EEFC"/>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id="{2D619FF0-75EC-FDAC-5E9B-AC5A9FFB1D50}"/>
                </a:ext>
              </a:extLst>
            </p:cNvPr>
            <p:cNvSpPr txBox="1"/>
            <p:nvPr/>
          </p:nvSpPr>
          <p:spPr>
            <a:xfrm>
              <a:off x="6725937" y="1623285"/>
              <a:ext cx="4816489" cy="2173608"/>
            </a:xfrm>
            <a:prstGeom prst="rect">
              <a:avLst/>
            </a:prstGeom>
            <a:noFill/>
          </p:spPr>
          <p:txBody>
            <a:bodyPr wrap="square">
              <a:spAutoFit/>
            </a:bodyPr>
            <a:lstStyle/>
            <a:p>
              <a:pPr>
                <a:lnSpc>
                  <a:spcPct val="150000"/>
                </a:lnSpc>
              </a:pPr>
              <a:r>
                <a:rPr lang="zh-CN" altLang="en-US" sz="2000" b="1" dirty="0">
                  <a:solidFill>
                    <a:srgbClr val="000000"/>
                  </a:solidFill>
                  <a:effectLst/>
                  <a:latin typeface="微软雅黑" panose="020B0503020204020204" pitchFamily="34" charset="-122"/>
                  <a:ea typeface="微软雅黑" panose="020B0503020204020204" pitchFamily="34" charset="-122"/>
                </a:rPr>
                <a:t>知识点：</a:t>
              </a:r>
            </a:p>
            <a:p>
              <a:pPr marL="342900" indent="-342900">
                <a:lnSpc>
                  <a:spcPct val="150000"/>
                </a:lnSpc>
                <a:buFont typeface="Arial" panose="020B0604020202020204" pitchFamily="34" charset="0"/>
                <a:buChar char="•"/>
              </a:pPr>
              <a:r>
                <a:rPr lang="en-US" altLang="zh-CN" dirty="0">
                  <a:solidFill>
                    <a:srgbClr val="000000"/>
                  </a:solidFill>
                  <a:effectLst/>
                  <a:latin typeface="ui-sans-serif"/>
                </a:rPr>
                <a:t>#include &lt;&gt;</a:t>
              </a:r>
              <a:r>
                <a:rPr lang="zh-CN" altLang="en-US" dirty="0">
                  <a:solidFill>
                    <a:srgbClr val="000000"/>
                  </a:solidFill>
                  <a:effectLst/>
                  <a:latin typeface="ui-sans-serif"/>
                </a:rPr>
                <a:t>预处理指令，引入头文件；</a:t>
              </a:r>
            </a:p>
            <a:p>
              <a:pPr marL="342900" indent="-342900">
                <a:lnSpc>
                  <a:spcPct val="150000"/>
                </a:lnSpc>
                <a:buFont typeface="Arial" panose="020B0604020202020204" pitchFamily="34" charset="0"/>
                <a:buChar char="•"/>
              </a:pPr>
              <a:r>
                <a:rPr lang="en-US" altLang="zh-CN" dirty="0">
                  <a:solidFill>
                    <a:srgbClr val="000000"/>
                  </a:solidFill>
                  <a:effectLst/>
                  <a:latin typeface="ui-sans-serif"/>
                </a:rPr>
                <a:t>main()</a:t>
              </a:r>
              <a:r>
                <a:rPr lang="zh-CN" altLang="en-US" dirty="0">
                  <a:solidFill>
                    <a:srgbClr val="000000"/>
                  </a:solidFill>
                  <a:effectLst/>
                  <a:latin typeface="ui-sans-serif"/>
                </a:rPr>
                <a:t>是程序入口，有且仅有一个；</a:t>
              </a:r>
            </a:p>
            <a:p>
              <a:pPr marL="342900" indent="-342900">
                <a:lnSpc>
                  <a:spcPct val="150000"/>
                </a:lnSpc>
                <a:buFont typeface="Arial" panose="020B0604020202020204" pitchFamily="34" charset="0"/>
                <a:buChar char="•"/>
              </a:pPr>
              <a:r>
                <a:rPr lang="en-US" altLang="zh-CN" dirty="0" err="1">
                  <a:solidFill>
                    <a:srgbClr val="000000"/>
                  </a:solidFill>
                  <a:effectLst/>
                  <a:latin typeface="ui-sans-serif"/>
                </a:rPr>
                <a:t>cout</a:t>
              </a:r>
              <a:r>
                <a:rPr lang="zh-CN" altLang="en-US" dirty="0">
                  <a:solidFill>
                    <a:srgbClr val="000000"/>
                  </a:solidFill>
                  <a:effectLst/>
                  <a:latin typeface="ui-sans-serif"/>
                </a:rPr>
                <a:t>标准输出对象；</a:t>
              </a:r>
              <a:r>
                <a:rPr lang="en-US" altLang="zh-CN" dirty="0" err="1">
                  <a:solidFill>
                    <a:srgbClr val="000000"/>
                  </a:solidFill>
                  <a:effectLst/>
                  <a:latin typeface="ui-sans-serif"/>
                </a:rPr>
                <a:t>endl</a:t>
              </a:r>
              <a:r>
                <a:rPr lang="zh-CN" altLang="en-US" dirty="0">
                  <a:solidFill>
                    <a:srgbClr val="000000"/>
                  </a:solidFill>
                  <a:effectLst/>
                  <a:latin typeface="ui-sans-serif"/>
                </a:rPr>
                <a:t>换行并刷新缓冲区；</a:t>
              </a:r>
            </a:p>
            <a:p>
              <a:pPr marL="342900" indent="-342900">
                <a:lnSpc>
                  <a:spcPct val="150000"/>
                </a:lnSpc>
                <a:buFont typeface="Arial" panose="020B0604020202020204" pitchFamily="34" charset="0"/>
                <a:buChar char="•"/>
              </a:pPr>
              <a:r>
                <a:rPr lang="en-US" altLang="zh-CN" dirty="0">
                  <a:solidFill>
                    <a:srgbClr val="000000"/>
                  </a:solidFill>
                  <a:effectLst/>
                  <a:latin typeface="ui-sans-serif"/>
                </a:rPr>
                <a:t>//</a:t>
              </a:r>
              <a:r>
                <a:rPr lang="zh-CN" altLang="en-US" dirty="0">
                  <a:solidFill>
                    <a:srgbClr val="000000"/>
                  </a:solidFill>
                  <a:effectLst/>
                  <a:latin typeface="ui-sans-serif"/>
                </a:rPr>
                <a:t>单行注释；</a:t>
              </a:r>
              <a:r>
                <a:rPr lang="en-US" altLang="zh-CN" dirty="0">
                  <a:solidFill>
                    <a:srgbClr val="000000"/>
                  </a:solidFill>
                  <a:effectLst/>
                  <a:latin typeface="ui-sans-serif"/>
                </a:rPr>
                <a:t>/* */</a:t>
              </a:r>
              <a:r>
                <a:rPr lang="zh-CN" altLang="en-US" dirty="0">
                  <a:solidFill>
                    <a:srgbClr val="000000"/>
                  </a:solidFill>
                  <a:effectLst/>
                  <a:latin typeface="ui-sans-serif"/>
                </a:rPr>
                <a:t>块注释。</a:t>
              </a:r>
            </a:p>
          </p:txBody>
        </p:sp>
      </p:grpSp>
    </p:spTree>
    <p:extLst>
      <p:ext uri="{BB962C8B-B14F-4D97-AF65-F5344CB8AC3E}">
        <p14:creationId xmlns:p14="http://schemas.microsoft.com/office/powerpoint/2010/main" val="215561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68A1E-00BF-5248-DF01-15B87C1AB361}"/>
            </a:ext>
          </a:extLst>
        </p:cNvPr>
        <p:cNvGrpSpPr/>
        <p:nvPr/>
      </p:nvGrpSpPr>
      <p:grpSpPr>
        <a:xfrm>
          <a:off x="0" y="0"/>
          <a:ext cx="0" cy="0"/>
          <a:chOff x="0" y="0"/>
          <a:chExt cx="0" cy="0"/>
        </a:xfrm>
      </p:grpSpPr>
      <p:sp>
        <p:nvSpPr>
          <p:cNvPr id="30" name="矩形: 圆角 29">
            <a:extLst>
              <a:ext uri="{FF2B5EF4-FFF2-40B4-BE49-F238E27FC236}">
                <a16:creationId xmlns:a16="http://schemas.microsoft.com/office/drawing/2014/main" id="{5DAEB3A8-D7A6-B115-AF26-80B9F1D9B5AC}"/>
              </a:ext>
            </a:extLst>
          </p:cNvPr>
          <p:cNvSpPr/>
          <p:nvPr/>
        </p:nvSpPr>
        <p:spPr>
          <a:xfrm>
            <a:off x="5842304" y="2755212"/>
            <a:ext cx="5143424" cy="457612"/>
          </a:xfrm>
          <a:prstGeom prst="roundRect">
            <a:avLst>
              <a:gd name="adj" fmla="val 5093"/>
            </a:avLst>
          </a:prstGeom>
          <a:solidFill>
            <a:schemeClr val="accent1">
              <a:lumMod val="60000"/>
              <a:lumOff val="40000"/>
            </a:schemeClr>
          </a:solidFill>
          <a:ln w="190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圆角 28">
            <a:extLst>
              <a:ext uri="{FF2B5EF4-FFF2-40B4-BE49-F238E27FC236}">
                <a16:creationId xmlns:a16="http://schemas.microsoft.com/office/drawing/2014/main" id="{5C2BCDFE-CACF-C96D-8EEC-B180A99D212C}"/>
              </a:ext>
            </a:extLst>
          </p:cNvPr>
          <p:cNvSpPr/>
          <p:nvPr/>
        </p:nvSpPr>
        <p:spPr>
          <a:xfrm>
            <a:off x="5842304" y="1904104"/>
            <a:ext cx="5143424" cy="754839"/>
          </a:xfrm>
          <a:prstGeom prst="roundRect">
            <a:avLst>
              <a:gd name="adj" fmla="val 5093"/>
            </a:avLst>
          </a:prstGeom>
          <a:solidFill>
            <a:schemeClr val="accent1">
              <a:lumMod val="40000"/>
              <a:lumOff val="60000"/>
            </a:schemeClr>
          </a:solidFill>
          <a:ln w="190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圆角 27">
            <a:extLst>
              <a:ext uri="{FF2B5EF4-FFF2-40B4-BE49-F238E27FC236}">
                <a16:creationId xmlns:a16="http://schemas.microsoft.com/office/drawing/2014/main" id="{46228688-754F-AE41-D15B-E7881BEAFA88}"/>
              </a:ext>
            </a:extLst>
          </p:cNvPr>
          <p:cNvSpPr/>
          <p:nvPr/>
        </p:nvSpPr>
        <p:spPr>
          <a:xfrm>
            <a:off x="5842304" y="1447549"/>
            <a:ext cx="5143424" cy="373194"/>
          </a:xfrm>
          <a:prstGeom prst="roundRect">
            <a:avLst>
              <a:gd name="adj" fmla="val 5093"/>
            </a:avLst>
          </a:prstGeom>
          <a:solidFill>
            <a:srgbClr val="E5EBF7"/>
          </a:solidFill>
          <a:ln w="190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26">
            <a:extLst>
              <a:ext uri="{FF2B5EF4-FFF2-40B4-BE49-F238E27FC236}">
                <a16:creationId xmlns:a16="http://schemas.microsoft.com/office/drawing/2014/main" id="{1CD45051-0A66-77DC-1B95-0E1A39DCF2F1}"/>
              </a:ext>
            </a:extLst>
          </p:cNvPr>
          <p:cNvSpPr/>
          <p:nvPr/>
        </p:nvSpPr>
        <p:spPr>
          <a:xfrm>
            <a:off x="7998784" y="3429000"/>
            <a:ext cx="3068224" cy="3028521"/>
          </a:xfrm>
          <a:prstGeom prst="roundRect">
            <a:avLst>
              <a:gd name="adj" fmla="val 5093"/>
            </a:avLst>
          </a:prstGeom>
          <a:solidFill>
            <a:schemeClr val="accent1">
              <a:lumMod val="60000"/>
              <a:lumOff val="40000"/>
            </a:schemeClr>
          </a:solidFill>
          <a:ln w="190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圆角 25">
            <a:extLst>
              <a:ext uri="{FF2B5EF4-FFF2-40B4-BE49-F238E27FC236}">
                <a16:creationId xmlns:a16="http://schemas.microsoft.com/office/drawing/2014/main" id="{B2ACB6C0-C4F5-D14E-89D6-7B6D9239F512}"/>
              </a:ext>
            </a:extLst>
          </p:cNvPr>
          <p:cNvSpPr/>
          <p:nvPr/>
        </p:nvSpPr>
        <p:spPr>
          <a:xfrm>
            <a:off x="4414033" y="3423058"/>
            <a:ext cx="3068224" cy="3028521"/>
          </a:xfrm>
          <a:prstGeom prst="roundRect">
            <a:avLst>
              <a:gd name="adj" fmla="val 5093"/>
            </a:avLst>
          </a:prstGeom>
          <a:solidFill>
            <a:schemeClr val="accent1">
              <a:lumMod val="40000"/>
              <a:lumOff val="60000"/>
            </a:schemeClr>
          </a:solidFill>
          <a:ln w="190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圆角 23">
            <a:extLst>
              <a:ext uri="{FF2B5EF4-FFF2-40B4-BE49-F238E27FC236}">
                <a16:creationId xmlns:a16="http://schemas.microsoft.com/office/drawing/2014/main" id="{1467294B-5EC9-9BA5-97C7-3595645F64AB}"/>
              </a:ext>
            </a:extLst>
          </p:cNvPr>
          <p:cNvSpPr/>
          <p:nvPr/>
        </p:nvSpPr>
        <p:spPr>
          <a:xfrm>
            <a:off x="890183" y="3423058"/>
            <a:ext cx="2991437" cy="3028521"/>
          </a:xfrm>
          <a:prstGeom prst="roundRect">
            <a:avLst>
              <a:gd name="adj" fmla="val 5093"/>
            </a:avLst>
          </a:prstGeom>
          <a:solidFill>
            <a:srgbClr val="E5EBF7"/>
          </a:solidFill>
          <a:ln w="19050">
            <a:no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圆角 13">
            <a:extLst>
              <a:ext uri="{FF2B5EF4-FFF2-40B4-BE49-F238E27FC236}">
                <a16:creationId xmlns:a16="http://schemas.microsoft.com/office/drawing/2014/main" id="{26620026-1DBA-26BF-37E4-91897039D397}"/>
              </a:ext>
            </a:extLst>
          </p:cNvPr>
          <p:cNvSpPr/>
          <p:nvPr/>
        </p:nvSpPr>
        <p:spPr>
          <a:xfrm>
            <a:off x="5842304" y="910854"/>
            <a:ext cx="5143424" cy="2409069"/>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12">
            <a:extLst>
              <a:ext uri="{FF2B5EF4-FFF2-40B4-BE49-F238E27FC236}">
                <a16:creationId xmlns:a16="http://schemas.microsoft.com/office/drawing/2014/main" id="{8EEFA602-B6DC-D223-D2B1-E546CD2447D1}"/>
              </a:ext>
            </a:extLst>
          </p:cNvPr>
          <p:cNvSpPr>
            <a:spLocks noGrp="1" noChangeArrowheads="1"/>
          </p:cNvSpPr>
          <p:nvPr>
            <p:ph type="title"/>
          </p:nvPr>
        </p:nvSpPr>
        <p:spPr>
          <a:xfrm>
            <a:off x="857291" y="0"/>
            <a:ext cx="5923381" cy="838200"/>
          </a:xfrm>
        </p:spPr>
        <p:txBody>
          <a:bodyPr/>
          <a:lstStyle/>
          <a:p>
            <a:pPr eaLnBrk="1" hangingPunct="1"/>
            <a:r>
              <a:rPr lang="en-US" altLang="zh-CN" sz="3200" b="1" dirty="0">
                <a:latin typeface="+mn-lt"/>
                <a:ea typeface="Microsoft YaHei UI"/>
                <a:cs typeface="+mn-cs"/>
              </a:rPr>
              <a:t>1.4 C++ </a:t>
            </a:r>
            <a:r>
              <a:rPr lang="zh-CN" altLang="en-US" sz="3200" b="1" dirty="0">
                <a:latin typeface="+mn-lt"/>
                <a:ea typeface="Microsoft YaHei UI"/>
                <a:cs typeface="+mn-cs"/>
              </a:rPr>
              <a:t>程序实例</a:t>
            </a:r>
          </a:p>
        </p:txBody>
      </p:sp>
      <p:sp>
        <p:nvSpPr>
          <p:cNvPr id="7" name="文本框 6">
            <a:extLst>
              <a:ext uri="{FF2B5EF4-FFF2-40B4-BE49-F238E27FC236}">
                <a16:creationId xmlns:a16="http://schemas.microsoft.com/office/drawing/2014/main" id="{06BF8DBE-B89F-A282-FA59-33710D4A1A5D}"/>
              </a:ext>
            </a:extLst>
          </p:cNvPr>
          <p:cNvSpPr txBox="1"/>
          <p:nvPr/>
        </p:nvSpPr>
        <p:spPr>
          <a:xfrm>
            <a:off x="767450" y="1614595"/>
            <a:ext cx="5050370" cy="1492716"/>
          </a:xfrm>
          <a:prstGeom prst="rect">
            <a:avLst/>
          </a:prstGeom>
          <a:noFill/>
        </p:spPr>
        <p:txBody>
          <a:bodyPr wrap="square">
            <a:spAutoFit/>
          </a:bodyPr>
          <a:lstStyle/>
          <a:p>
            <a:pPr>
              <a:lnSpc>
                <a:spcPct val="130000"/>
              </a:lnSpc>
              <a:spcBef>
                <a:spcPct val="50000"/>
              </a:spcBef>
              <a:buClr>
                <a:schemeClr val="bg1"/>
              </a:buClr>
              <a:buSzPct val="70000"/>
            </a:pPr>
            <a:r>
              <a:rPr lang="zh-CN" altLang="en-US" sz="2400" b="1" dirty="0">
                <a:solidFill>
                  <a:srgbClr val="FF0000"/>
                </a:solidFill>
                <a:latin typeface="Times New Roman" panose="02020603050405020304" pitchFamily="18" charset="0"/>
              </a:rPr>
              <a:t>？为什么</a:t>
            </a:r>
            <a:r>
              <a:rPr lang="en-US" altLang="zh-CN" sz="2400" dirty="0">
                <a:solidFill>
                  <a:srgbClr val="FF0000"/>
                </a:solidFill>
                <a:latin typeface="Times New Roman" panose="02020603050405020304" pitchFamily="18" charset="0"/>
              </a:rPr>
              <a:t>:</a:t>
            </a:r>
            <a:r>
              <a:rPr lang="en-US" altLang="zh-CN" sz="2400" dirty="0">
                <a:solidFill>
                  <a:schemeClr val="tx2"/>
                </a:solidFill>
                <a:latin typeface="Times New Roman" panose="02020603050405020304" pitchFamily="18" charset="0"/>
              </a:rPr>
              <a:t> </a:t>
            </a:r>
            <a:r>
              <a:rPr lang="zh-CN" altLang="en-US" sz="2400" dirty="0">
                <a:latin typeface="Times New Roman" panose="02020603050405020304" pitchFamily="18" charset="0"/>
              </a:rPr>
              <a:t>标准</a:t>
            </a:r>
            <a:r>
              <a:rPr lang="en-US" altLang="zh-CN" sz="2400" dirty="0">
                <a:latin typeface="Times New Roman" panose="02020603050405020304" pitchFamily="18" charset="0"/>
              </a:rPr>
              <a:t>C++</a:t>
            </a:r>
            <a:r>
              <a:rPr lang="zh-CN" altLang="en-US" sz="2400" dirty="0">
                <a:latin typeface="Times New Roman" panose="02020603050405020304" pitchFamily="18" charset="0"/>
              </a:rPr>
              <a:t>库提供的对象等都放在标准名字空间</a:t>
            </a:r>
            <a:r>
              <a:rPr lang="en-US" altLang="zh-CN" sz="2400" dirty="0">
                <a:latin typeface="Times New Roman" panose="02020603050405020304" pitchFamily="18" charset="0"/>
              </a:rPr>
              <a:t>std</a:t>
            </a:r>
            <a:r>
              <a:rPr lang="zh-CN" altLang="en-US" sz="2400" dirty="0">
                <a:latin typeface="Times New Roman" panose="02020603050405020304" pitchFamily="18" charset="0"/>
              </a:rPr>
              <a:t>中</a:t>
            </a:r>
            <a:r>
              <a:rPr lang="en-US" altLang="zh-CN" sz="2400" dirty="0">
                <a:latin typeface="Times New Roman" panose="02020603050405020304" pitchFamily="18" charset="0"/>
              </a:rPr>
              <a:t>,</a:t>
            </a:r>
            <a:r>
              <a:rPr lang="zh-CN" altLang="en-US" sz="2400" dirty="0">
                <a:latin typeface="Times New Roman" panose="02020603050405020304" pitchFamily="18" charset="0"/>
              </a:rPr>
              <a:t>要使用它们</a:t>
            </a:r>
            <a:r>
              <a:rPr lang="en-US" altLang="zh-CN" sz="2400" dirty="0">
                <a:latin typeface="Times New Roman" panose="02020603050405020304" pitchFamily="18" charset="0"/>
              </a:rPr>
              <a:t>, </a:t>
            </a:r>
            <a:r>
              <a:rPr lang="zh-CN" altLang="en-US" sz="2400" dirty="0">
                <a:latin typeface="Times New Roman" panose="02020603050405020304" pitchFamily="18" charset="0"/>
              </a:rPr>
              <a:t>必须要声明使用标准名字空间</a:t>
            </a:r>
            <a:r>
              <a:rPr lang="en-US" altLang="zh-CN" sz="2400" dirty="0">
                <a:latin typeface="Times New Roman" panose="02020603050405020304" pitchFamily="18" charset="0"/>
              </a:rPr>
              <a:t>std</a:t>
            </a:r>
            <a:r>
              <a:rPr lang="zh-CN" altLang="en-US" sz="2400" dirty="0">
                <a:latin typeface="Times New Roman" panose="02020603050405020304" pitchFamily="18" charset="0"/>
              </a:rPr>
              <a:t>。</a:t>
            </a:r>
          </a:p>
        </p:txBody>
      </p:sp>
      <p:sp>
        <p:nvSpPr>
          <p:cNvPr id="8" name="矩形: 圆角 7">
            <a:extLst>
              <a:ext uri="{FF2B5EF4-FFF2-40B4-BE49-F238E27FC236}">
                <a16:creationId xmlns:a16="http://schemas.microsoft.com/office/drawing/2014/main" id="{8E387AF4-69D0-C8B5-977B-627E0AC2F2B5}"/>
              </a:ext>
            </a:extLst>
          </p:cNvPr>
          <p:cNvSpPr/>
          <p:nvPr/>
        </p:nvSpPr>
        <p:spPr>
          <a:xfrm>
            <a:off x="857291" y="1200589"/>
            <a:ext cx="2440545" cy="310897"/>
          </a:xfrm>
          <a:prstGeom prst="roundRect">
            <a:avLst>
              <a:gd name="adj" fmla="val 3334"/>
            </a:avLst>
          </a:prstGeom>
          <a:solidFill>
            <a:schemeClr val="accent1">
              <a:lumMod val="20000"/>
              <a:lumOff val="80000"/>
            </a:schemeClr>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C071ED2E-BC3F-AD06-8276-C0A197E415D5}"/>
              </a:ext>
            </a:extLst>
          </p:cNvPr>
          <p:cNvSpPr txBox="1"/>
          <p:nvPr/>
        </p:nvSpPr>
        <p:spPr>
          <a:xfrm>
            <a:off x="857290" y="1136703"/>
            <a:ext cx="2875261" cy="374783"/>
          </a:xfrm>
          <a:prstGeom prst="rect">
            <a:avLst/>
          </a:prstGeom>
          <a:noFill/>
        </p:spPr>
        <p:txBody>
          <a:bodyPr wrap="square">
            <a:spAutoFit/>
          </a:bodyPr>
          <a:lstStyle/>
          <a:p>
            <a:pPr marL="0" marR="0" algn="l">
              <a:lnSpc>
                <a:spcPts val="1800"/>
              </a:lnSpc>
              <a:buNone/>
            </a:pPr>
            <a:r>
              <a:rPr lang="zh-CN" altLang="en-US" sz="3200" b="1" dirty="0">
                <a:solidFill>
                  <a:srgbClr val="000000"/>
                </a:solidFill>
                <a:effectLst/>
                <a:latin typeface="ui-sans-serif"/>
              </a:rPr>
              <a:t>命名空间 </a:t>
            </a:r>
            <a:r>
              <a:rPr lang="en-US" altLang="zh-CN" sz="3200" b="1" dirty="0">
                <a:solidFill>
                  <a:srgbClr val="000000"/>
                </a:solidFill>
                <a:effectLst/>
                <a:latin typeface="ui-sans-serif"/>
              </a:rPr>
              <a:t>std</a:t>
            </a:r>
          </a:p>
        </p:txBody>
      </p:sp>
      <p:sp>
        <p:nvSpPr>
          <p:cNvPr id="2" name="Text Box 52">
            <a:extLst>
              <a:ext uri="{FF2B5EF4-FFF2-40B4-BE49-F238E27FC236}">
                <a16:creationId xmlns:a16="http://schemas.microsoft.com/office/drawing/2014/main" id="{9112710A-F1D0-F922-DC69-BC35A32EC96E}"/>
              </a:ext>
            </a:extLst>
          </p:cNvPr>
          <p:cNvSpPr txBox="1">
            <a:spLocks noChangeAspect="1" noChangeArrowheads="1"/>
          </p:cNvSpPr>
          <p:nvPr/>
        </p:nvSpPr>
        <p:spPr bwMode="auto">
          <a:xfrm>
            <a:off x="5646420" y="910854"/>
            <a:ext cx="4983934" cy="231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742950" indent="-285750">
              <a:spcBef>
                <a:spcPct val="20000"/>
              </a:spcBef>
              <a:buClr>
                <a:srgbClr val="FFFF00"/>
              </a:buClr>
              <a:buSzPct val="80000"/>
              <a:buFont typeface="Wingdings" panose="05000000000000000000" pitchFamily="2" charset="2"/>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lr>
                <a:srgbClr val="CC0000"/>
              </a:buClr>
              <a:buSzPct val="70000"/>
              <a:buFont typeface="Wingdings" panose="05000000000000000000" pitchFamily="2" charset="2"/>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lr>
                <a:srgbClr val="009900"/>
              </a:buClr>
              <a:buSzPct val="60000"/>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lr>
                <a:schemeClr val="hlink"/>
              </a:buClr>
              <a:buSzPct val="60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accent2"/>
              </a:buClr>
              <a:buSzPct val="55000"/>
              <a:buFont typeface="Wingdings" panose="05000000000000000000" pitchFamily="2" charset="2"/>
              <a:buChar char="l"/>
              <a:defRPr sz="2000">
                <a:solidFill>
                  <a:schemeClr val="tx1"/>
                </a:solidFill>
                <a:latin typeface="Arial" panose="020B0604020202020204" pitchFamily="34" charset="0"/>
                <a:ea typeface="宋体" panose="02010600030101010101" pitchFamily="2" charset="-122"/>
              </a:defRPr>
            </a:lvl9pPr>
          </a:lstStyle>
          <a:p>
            <a:pPr eaLnBrk="1" hangingPunct="1">
              <a:lnSpc>
                <a:spcPct val="130000"/>
              </a:lnSpc>
              <a:spcBef>
                <a:spcPct val="50000"/>
              </a:spcBef>
              <a:buClr>
                <a:schemeClr val="bg1"/>
              </a:buClr>
              <a:buSzPct val="70000"/>
              <a:buFontTx/>
              <a:buNone/>
            </a:pPr>
            <a:r>
              <a:rPr lang="zh-CN" altLang="en-US" sz="2000" b="1" dirty="0">
                <a:solidFill>
                  <a:srgbClr val="003399"/>
                </a:solidFill>
                <a:latin typeface="Times New Roman" panose="02020603050405020304" pitchFamily="18" charset="0"/>
              </a:rPr>
              <a:t>使用标准名字空间</a:t>
            </a:r>
            <a:r>
              <a:rPr lang="en-US" altLang="zh-CN" sz="2000" b="1" dirty="0">
                <a:solidFill>
                  <a:srgbClr val="003399"/>
                </a:solidFill>
                <a:latin typeface="Times New Roman" panose="02020603050405020304" pitchFamily="18" charset="0"/>
              </a:rPr>
              <a:t>std</a:t>
            </a:r>
            <a:r>
              <a:rPr lang="zh-CN" altLang="en-US" sz="2000" b="1" dirty="0">
                <a:solidFill>
                  <a:srgbClr val="003399"/>
                </a:solidFill>
                <a:latin typeface="Times New Roman" panose="02020603050405020304" pitchFamily="18" charset="0"/>
              </a:rPr>
              <a:t>有</a:t>
            </a:r>
            <a:r>
              <a:rPr lang="en-US" altLang="zh-CN" sz="2000" b="1" dirty="0">
                <a:solidFill>
                  <a:srgbClr val="003399"/>
                </a:solidFill>
                <a:latin typeface="Times New Roman" panose="02020603050405020304" pitchFamily="18" charset="0"/>
              </a:rPr>
              <a:t>3</a:t>
            </a:r>
            <a:r>
              <a:rPr lang="zh-CN" altLang="en-US" sz="2000" b="1" dirty="0">
                <a:solidFill>
                  <a:srgbClr val="003399"/>
                </a:solidFill>
                <a:latin typeface="Times New Roman" panose="02020603050405020304" pitchFamily="18" charset="0"/>
              </a:rPr>
              <a:t>种方式</a:t>
            </a:r>
            <a:r>
              <a:rPr lang="en-US" altLang="zh-CN" sz="1800" dirty="0">
                <a:solidFill>
                  <a:srgbClr val="003399"/>
                </a:solidFill>
                <a:latin typeface="Times New Roman" panose="02020603050405020304" pitchFamily="18" charset="0"/>
              </a:rPr>
              <a:t>:</a:t>
            </a:r>
          </a:p>
          <a:p>
            <a:pPr eaLnBrk="1" hangingPunct="1">
              <a:lnSpc>
                <a:spcPct val="130000"/>
              </a:lnSpc>
              <a:spcBef>
                <a:spcPct val="50000"/>
              </a:spcBef>
              <a:buClr>
                <a:srgbClr val="009900"/>
              </a:buClr>
              <a:buSzPct val="70000"/>
              <a:buFont typeface="Wingdings" panose="05000000000000000000" pitchFamily="2" charset="2"/>
              <a:buChar char="ü"/>
            </a:pPr>
            <a:r>
              <a:rPr lang="zh-CN" altLang="en-US" sz="1800" dirty="0">
                <a:solidFill>
                  <a:srgbClr val="009900"/>
                </a:solidFill>
                <a:latin typeface="Times New Roman" panose="02020603050405020304" pitchFamily="18" charset="0"/>
              </a:rPr>
              <a:t>整体声明</a:t>
            </a:r>
            <a:r>
              <a:rPr lang="zh-CN" altLang="en-US" sz="1800" dirty="0">
                <a:solidFill>
                  <a:schemeClr val="tx2"/>
                </a:solidFill>
                <a:latin typeface="Times New Roman" panose="02020603050405020304" pitchFamily="18" charset="0"/>
              </a:rPr>
              <a:t>               </a:t>
            </a:r>
            <a:r>
              <a:rPr lang="en-US" altLang="zh-CN" sz="1800" dirty="0">
                <a:solidFill>
                  <a:schemeClr val="tx2"/>
                </a:solidFill>
                <a:latin typeface="Comic Sans MS" panose="030F0702030302020204" pitchFamily="66" charset="0"/>
              </a:rPr>
              <a:t>using namespace std; </a:t>
            </a:r>
            <a:endParaRPr lang="en-US" altLang="zh-CN" sz="1800" dirty="0">
              <a:solidFill>
                <a:srgbClr val="009900"/>
              </a:solidFill>
              <a:latin typeface="Comic Sans MS" panose="030F0702030302020204" pitchFamily="66" charset="0"/>
            </a:endParaRPr>
          </a:p>
          <a:p>
            <a:pPr eaLnBrk="1" hangingPunct="1">
              <a:lnSpc>
                <a:spcPct val="130000"/>
              </a:lnSpc>
              <a:spcBef>
                <a:spcPct val="50000"/>
              </a:spcBef>
              <a:buClr>
                <a:srgbClr val="009900"/>
              </a:buClr>
              <a:buSzPct val="70000"/>
              <a:buFont typeface="Wingdings" panose="05000000000000000000" pitchFamily="2" charset="2"/>
              <a:buChar char="ü"/>
            </a:pPr>
            <a:r>
              <a:rPr lang="zh-CN" altLang="en-US" sz="1800" dirty="0">
                <a:solidFill>
                  <a:srgbClr val="009900"/>
                </a:solidFill>
                <a:latin typeface="Comic Sans MS" panose="030F0702030302020204" pitchFamily="66" charset="0"/>
              </a:rPr>
              <a:t>使用时单个对象临时声明</a:t>
            </a:r>
            <a:r>
              <a:rPr lang="zh-CN" altLang="en-US" sz="1800" dirty="0">
                <a:solidFill>
                  <a:schemeClr val="tx2"/>
                </a:solidFill>
                <a:latin typeface="Comic Sans MS" panose="030F0702030302020204" pitchFamily="66" charset="0"/>
              </a:rPr>
              <a:t> </a:t>
            </a:r>
            <a:r>
              <a:rPr lang="en-US" altLang="zh-CN" sz="1800" dirty="0">
                <a:solidFill>
                  <a:schemeClr val="tx2"/>
                </a:solidFill>
                <a:latin typeface="Comic Sans MS" panose="030F0702030302020204" pitchFamily="66" charset="0"/>
              </a:rPr>
              <a:t>std::</a:t>
            </a:r>
            <a:r>
              <a:rPr lang="en-US" altLang="zh-CN" sz="1800" dirty="0" err="1">
                <a:solidFill>
                  <a:schemeClr val="tx2"/>
                </a:solidFill>
                <a:latin typeface="Comic Sans MS" panose="030F0702030302020204" pitchFamily="66" charset="0"/>
              </a:rPr>
              <a:t>cout</a:t>
            </a:r>
            <a:r>
              <a:rPr lang="en-US" altLang="zh-CN" sz="1800" dirty="0">
                <a:solidFill>
                  <a:schemeClr val="tx2"/>
                </a:solidFill>
                <a:latin typeface="Comic Sans MS" panose="030F0702030302020204" pitchFamily="66" charset="0"/>
              </a:rPr>
              <a:t>&lt;&lt;"Hello C++"&lt;&lt;std::</a:t>
            </a:r>
            <a:r>
              <a:rPr lang="en-US" altLang="zh-CN" sz="1800" dirty="0" err="1">
                <a:solidFill>
                  <a:schemeClr val="tx2"/>
                </a:solidFill>
                <a:latin typeface="Comic Sans MS" panose="030F0702030302020204" pitchFamily="66" charset="0"/>
              </a:rPr>
              <a:t>endl</a:t>
            </a:r>
            <a:r>
              <a:rPr lang="en-US" altLang="zh-CN" sz="1800" dirty="0">
                <a:solidFill>
                  <a:schemeClr val="tx2"/>
                </a:solidFill>
                <a:latin typeface="Comic Sans MS" panose="030F0702030302020204" pitchFamily="66" charset="0"/>
              </a:rPr>
              <a:t>;</a:t>
            </a:r>
          </a:p>
          <a:p>
            <a:pPr eaLnBrk="1" hangingPunct="1">
              <a:lnSpc>
                <a:spcPct val="130000"/>
              </a:lnSpc>
              <a:spcBef>
                <a:spcPct val="50000"/>
              </a:spcBef>
              <a:buClr>
                <a:srgbClr val="009900"/>
              </a:buClr>
              <a:buSzPct val="70000"/>
              <a:buFont typeface="Wingdings" panose="05000000000000000000" pitchFamily="2" charset="2"/>
              <a:buChar char="ü"/>
            </a:pPr>
            <a:r>
              <a:rPr lang="zh-CN" altLang="en-US" sz="1800" dirty="0">
                <a:solidFill>
                  <a:srgbClr val="009900"/>
                </a:solidFill>
                <a:latin typeface="Comic Sans MS" panose="030F0702030302020204" pitchFamily="66" charset="0"/>
              </a:rPr>
              <a:t>单个对象使用前声明   </a:t>
            </a:r>
            <a:r>
              <a:rPr lang="zh-CN" altLang="en-US" sz="1800" dirty="0">
                <a:solidFill>
                  <a:schemeClr val="tx2"/>
                </a:solidFill>
                <a:latin typeface="Comic Sans MS" panose="030F0702030302020204" pitchFamily="66" charset="0"/>
              </a:rPr>
              <a:t>  </a:t>
            </a:r>
            <a:r>
              <a:rPr lang="en-US" altLang="zh-CN" sz="1800" dirty="0">
                <a:solidFill>
                  <a:schemeClr val="tx2"/>
                </a:solidFill>
                <a:latin typeface="Comic Sans MS" panose="030F0702030302020204" pitchFamily="66" charset="0"/>
              </a:rPr>
              <a:t>using std::</a:t>
            </a:r>
            <a:r>
              <a:rPr lang="en-US" altLang="zh-CN" sz="1800" dirty="0" err="1">
                <a:solidFill>
                  <a:schemeClr val="tx2"/>
                </a:solidFill>
                <a:latin typeface="Comic Sans MS" panose="030F0702030302020204" pitchFamily="66" charset="0"/>
              </a:rPr>
              <a:t>cout</a:t>
            </a:r>
            <a:r>
              <a:rPr lang="en-US" altLang="zh-CN" sz="1800" dirty="0">
                <a:solidFill>
                  <a:schemeClr val="tx2"/>
                </a:solidFill>
                <a:latin typeface="Comic Sans MS" panose="030F0702030302020204" pitchFamily="66" charset="0"/>
              </a:rPr>
              <a:t>; </a:t>
            </a:r>
          </a:p>
        </p:txBody>
      </p:sp>
      <p:sp>
        <p:nvSpPr>
          <p:cNvPr id="19" name="文本框 18">
            <a:extLst>
              <a:ext uri="{FF2B5EF4-FFF2-40B4-BE49-F238E27FC236}">
                <a16:creationId xmlns:a16="http://schemas.microsoft.com/office/drawing/2014/main" id="{22397CD0-1D58-0E46-A471-9191A88A19D6}"/>
              </a:ext>
            </a:extLst>
          </p:cNvPr>
          <p:cNvSpPr txBox="1"/>
          <p:nvPr/>
        </p:nvSpPr>
        <p:spPr>
          <a:xfrm>
            <a:off x="1339150" y="3498836"/>
            <a:ext cx="2212686" cy="2696123"/>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zh-CN" altLang="en-US" sz="1800" b="1" i="0" u="none" strike="noStrike" cap="none" normalizeH="0" baseline="0" dirty="0">
                <a:ln>
                  <a:noFill/>
                </a:ln>
                <a:solidFill>
                  <a:srgbClr val="009900"/>
                </a:solidFill>
                <a:effectLst/>
                <a:latin typeface="Times New Roman" panose="02020603050405020304" pitchFamily="18" charset="0"/>
                <a:ea typeface="宋体" panose="02010600030101010101" pitchFamily="2" charset="-122"/>
                <a:cs typeface="Times New Roman" panose="02020603050405020304" pitchFamily="18" charset="0"/>
              </a:rPr>
              <a:t>整体声明</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#include &lt;iostream&gt;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using namespace std;                </a:t>
            </a:r>
            <a:endParaRPr kumimoji="0" lang="en-US" altLang="zh-CN" sz="18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int main( )</a:t>
            </a:r>
            <a:endPar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&lt;&lt; "Hello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C++!"&lt;&lt;</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return 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p:txBody>
      </p:sp>
      <p:sp>
        <p:nvSpPr>
          <p:cNvPr id="21" name="文本框 20">
            <a:extLst>
              <a:ext uri="{FF2B5EF4-FFF2-40B4-BE49-F238E27FC236}">
                <a16:creationId xmlns:a16="http://schemas.microsoft.com/office/drawing/2014/main" id="{56368D11-DEEA-BC18-2ACE-EA9664AA05C0}"/>
              </a:ext>
            </a:extLst>
          </p:cNvPr>
          <p:cNvSpPr txBox="1"/>
          <p:nvPr/>
        </p:nvSpPr>
        <p:spPr>
          <a:xfrm>
            <a:off x="4860420" y="3589958"/>
            <a:ext cx="2872490" cy="2446824"/>
          </a:xfrm>
          <a:prstGeom prst="rect">
            <a:avLst/>
          </a:prstGeom>
          <a:noFill/>
        </p:spPr>
        <p:txBody>
          <a:bodyPr wrap="square">
            <a:spAutoFit/>
          </a:bodyPr>
          <a:lstStyle/>
          <a:p>
            <a:pPr marL="0" marR="0" lvl="0" indent="0" algn="l" defTabSz="914400" rtl="0" eaLnBrk="1" fontAlgn="base" latinLnBrk="0" hangingPunct="1">
              <a:lnSpc>
                <a:spcPct val="130000"/>
              </a:lnSpc>
              <a:spcBef>
                <a:spcPct val="50000"/>
              </a:spcBef>
              <a:spcAft>
                <a:spcPct val="0"/>
              </a:spcAft>
              <a:buClr>
                <a:srgbClr val="009900"/>
              </a:buClr>
              <a:buSzPct val="70000"/>
              <a:buFont typeface="Wingdings" panose="05000000000000000000" pitchFamily="2" charset="2"/>
              <a:buNone/>
            </a:pPr>
            <a:r>
              <a:rPr kumimoji="0" lang="zh-CN" altLang="en-US" sz="1800" b="1" i="0" u="none" strike="noStrike" cap="none" normalizeH="0" baseline="0" dirty="0">
                <a:ln>
                  <a:noFill/>
                </a:ln>
                <a:solidFill>
                  <a:srgbClr val="009900"/>
                </a:solidFill>
                <a:effectLst/>
                <a:latin typeface="Times New Roman" panose="02020603050405020304" pitchFamily="18" charset="0"/>
                <a:ea typeface="宋体" panose="02010600030101010101" pitchFamily="2" charset="-122"/>
                <a:cs typeface="Times New Roman" panose="02020603050405020304" pitchFamily="18" charset="0"/>
              </a:rPr>
              <a:t>单个对象临时声明</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include &lt;iostream&gt;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int main ( )</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std::</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&lt;&lt;”Hello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C++!”&lt;&lt;std::</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return 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p:txBody>
      </p:sp>
      <p:sp>
        <p:nvSpPr>
          <p:cNvPr id="23" name="文本框 22">
            <a:extLst>
              <a:ext uri="{FF2B5EF4-FFF2-40B4-BE49-F238E27FC236}">
                <a16:creationId xmlns:a16="http://schemas.microsoft.com/office/drawing/2014/main" id="{54A18EA1-730B-6F89-CA48-B5450D138A0F}"/>
              </a:ext>
            </a:extLst>
          </p:cNvPr>
          <p:cNvSpPr txBox="1"/>
          <p:nvPr/>
        </p:nvSpPr>
        <p:spPr>
          <a:xfrm>
            <a:off x="8271907" y="3429000"/>
            <a:ext cx="3419633" cy="3028521"/>
          </a:xfrm>
          <a:prstGeom prst="rect">
            <a:avLst/>
          </a:prstGeom>
          <a:noFill/>
        </p:spPr>
        <p:txBody>
          <a:bodyPr wrap="square">
            <a:spAutoFit/>
          </a:body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zh-CN" altLang="en-US" sz="1800" b="1" i="0" u="none" strike="noStrike" cap="none" normalizeH="0" baseline="0" dirty="0">
                <a:ln>
                  <a:noFill/>
                </a:ln>
                <a:solidFill>
                  <a:srgbClr val="009900"/>
                </a:solidFill>
                <a:effectLst/>
                <a:latin typeface="Times New Roman" panose="02020603050405020304" pitchFamily="18" charset="0"/>
                <a:ea typeface="宋体" panose="02010600030101010101" pitchFamily="2" charset="-122"/>
                <a:cs typeface="Times New Roman" panose="02020603050405020304" pitchFamily="18" charset="0"/>
              </a:rPr>
              <a:t>单个对象使用前声明</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include &lt;iostream&gt;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using std::</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using std::</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en-US" altLang="zh-CN" sz="18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int main ( )</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cout</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&lt;&lt;”Hello </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C++!”&lt;&lt;</a:t>
            </a:r>
            <a:r>
              <a:rPr kumimoji="0" lang="en-US" altLang="zh-CN" sz="1800" b="0"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endl</a:t>
            </a: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return 0;</a:t>
            </a:r>
          </a:p>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pPr>
            <a:r>
              <a:rPr kumimoji="0" lang="en-US" altLang="zh-CN" sz="18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p>
        </p:txBody>
      </p:sp>
    </p:spTree>
    <p:extLst>
      <p:ext uri="{BB962C8B-B14F-4D97-AF65-F5344CB8AC3E}">
        <p14:creationId xmlns:p14="http://schemas.microsoft.com/office/powerpoint/2010/main" val="1782597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2C2D7-3286-50F5-3EC7-797C6B70A1A1}"/>
            </a:ext>
          </a:extLst>
        </p:cNvPr>
        <p:cNvGrpSpPr/>
        <p:nvPr/>
      </p:nvGrpSpPr>
      <p:grpSpPr>
        <a:xfrm>
          <a:off x="0" y="0"/>
          <a:ext cx="0" cy="0"/>
          <a:chOff x="0" y="0"/>
          <a:chExt cx="0" cy="0"/>
        </a:xfrm>
      </p:grpSpPr>
      <p:sp>
        <p:nvSpPr>
          <p:cNvPr id="4" name="Rectangle 12">
            <a:extLst>
              <a:ext uri="{FF2B5EF4-FFF2-40B4-BE49-F238E27FC236}">
                <a16:creationId xmlns:a16="http://schemas.microsoft.com/office/drawing/2014/main" id="{A3861577-33B0-CA00-4D35-3AB86CDED4EE}"/>
              </a:ext>
            </a:extLst>
          </p:cNvPr>
          <p:cNvSpPr>
            <a:spLocks noGrp="1" noChangeArrowheads="1"/>
          </p:cNvSpPr>
          <p:nvPr>
            <p:ph type="title"/>
          </p:nvPr>
        </p:nvSpPr>
        <p:spPr>
          <a:xfrm>
            <a:off x="857291" y="0"/>
            <a:ext cx="5923381" cy="838200"/>
          </a:xfrm>
        </p:spPr>
        <p:txBody>
          <a:bodyPr/>
          <a:lstStyle/>
          <a:p>
            <a:pPr eaLnBrk="1" hangingPunct="1"/>
            <a:r>
              <a:rPr lang="en-US" altLang="zh-CN" sz="3200" b="1" dirty="0">
                <a:latin typeface="+mn-lt"/>
                <a:ea typeface="Microsoft YaHei UI"/>
                <a:cs typeface="+mn-cs"/>
              </a:rPr>
              <a:t>1.4 C++ </a:t>
            </a:r>
            <a:r>
              <a:rPr lang="zh-CN" altLang="en-US" sz="3200" b="1" dirty="0">
                <a:latin typeface="+mn-lt"/>
                <a:ea typeface="Microsoft YaHei UI"/>
                <a:cs typeface="+mn-cs"/>
              </a:rPr>
              <a:t>程序实例</a:t>
            </a:r>
          </a:p>
        </p:txBody>
      </p:sp>
      <p:sp>
        <p:nvSpPr>
          <p:cNvPr id="7" name="文本框 6">
            <a:extLst>
              <a:ext uri="{FF2B5EF4-FFF2-40B4-BE49-F238E27FC236}">
                <a16:creationId xmlns:a16="http://schemas.microsoft.com/office/drawing/2014/main" id="{5FE04786-1E62-E597-B5B5-6859E5A3E8FA}"/>
              </a:ext>
            </a:extLst>
          </p:cNvPr>
          <p:cNvSpPr txBox="1"/>
          <p:nvPr/>
        </p:nvSpPr>
        <p:spPr>
          <a:xfrm>
            <a:off x="760155" y="1414332"/>
            <a:ext cx="6290270" cy="1099275"/>
          </a:xfrm>
          <a:prstGeom prst="rect">
            <a:avLst/>
          </a:prstGeom>
          <a:noFill/>
        </p:spPr>
        <p:txBody>
          <a:bodyPr wrap="square">
            <a:spAutoFit/>
          </a:bodyPr>
          <a:lstStyle/>
          <a:p>
            <a:pPr>
              <a:lnSpc>
                <a:spcPct val="130000"/>
              </a:lnSpc>
              <a:spcBef>
                <a:spcPct val="50000"/>
              </a:spcBef>
              <a:buClr>
                <a:schemeClr val="bg1"/>
              </a:buClr>
              <a:buSzPct val="70000"/>
            </a:pPr>
            <a:r>
              <a:rPr lang="zh-CN" altLang="zh-CN" sz="3200" b="1" dirty="0">
                <a:solidFill>
                  <a:schemeClr val="accent1"/>
                </a:solidFill>
                <a:latin typeface="Times New Roman" panose="02020603050405020304" pitchFamily="18" charset="0"/>
                <a:cs typeface="Times New Roman" panose="02020603050405020304" pitchFamily="18" charset="0"/>
              </a:rPr>
              <a:t>cin</a:t>
            </a:r>
            <a:r>
              <a:rPr lang="zh-CN" altLang="zh-CN" sz="2000" dirty="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 C++</a:t>
            </a:r>
            <a:r>
              <a:rPr lang="zh-CN" altLang="en-US" sz="2000" dirty="0">
                <a:latin typeface="Times New Roman" panose="02020603050405020304" pitchFamily="18" charset="0"/>
                <a:cs typeface="Times New Roman" panose="02020603050405020304" pitchFamily="18" charset="0"/>
              </a:rPr>
              <a:t>中使用对象</a:t>
            </a:r>
            <a:r>
              <a:rPr lang="en-US" altLang="zh-CN" sz="2000" dirty="0" err="1">
                <a:latin typeface="Times New Roman" panose="02020603050405020304" pitchFamily="18" charset="0"/>
                <a:cs typeface="Times New Roman" panose="02020603050405020304" pitchFamily="18" charset="0"/>
              </a:rPr>
              <a:t>cin</a:t>
            </a:r>
            <a:r>
              <a:rPr lang="zh-CN" altLang="en-US" sz="2000" dirty="0">
                <a:latin typeface="Times New Roman" panose="02020603050405020304" pitchFamily="18" charset="0"/>
                <a:cs typeface="Times New Roman" panose="02020603050405020304" pitchFamily="18" charset="0"/>
              </a:rPr>
              <a:t>作为标准输入流对象，通常代表键盘，</a:t>
            </a:r>
            <a:r>
              <a:rPr lang="en-US" altLang="zh-CN" sz="2000" dirty="0" err="1">
                <a:latin typeface="Times New Roman" panose="02020603050405020304" pitchFamily="18" charset="0"/>
                <a:cs typeface="Times New Roman" panose="02020603050405020304" pitchFamily="18" charset="0"/>
              </a:rPr>
              <a:t>cin</a:t>
            </a:r>
            <a:r>
              <a:rPr lang="zh-CN" altLang="en-US" sz="2000" dirty="0">
                <a:latin typeface="Times New Roman" panose="02020603050405020304" pitchFamily="18" charset="0"/>
                <a:cs typeface="Times New Roman" panose="02020603050405020304" pitchFamily="18" charset="0"/>
              </a:rPr>
              <a:t>与提取操作符</a:t>
            </a:r>
            <a:r>
              <a:rPr lang="en-US" altLang="zh-CN" sz="2000" dirty="0">
                <a:latin typeface="Times New Roman" panose="02020603050405020304" pitchFamily="18" charset="0"/>
                <a:cs typeface="Times New Roman" panose="02020603050405020304" pitchFamily="18" charset="0"/>
              </a:rPr>
              <a:t>&gt;&gt;</a:t>
            </a:r>
            <a:r>
              <a:rPr lang="zh-CN" altLang="en-US" sz="2000" dirty="0">
                <a:latin typeface="Times New Roman" panose="02020603050405020304" pitchFamily="18" charset="0"/>
                <a:cs typeface="Times New Roman" panose="02020603050405020304" pitchFamily="18" charset="0"/>
              </a:rPr>
              <a:t>连用，使用格式为：</a:t>
            </a:r>
            <a:endParaRPr lang="zh-CN" altLang="en-US" sz="3600" b="1" dirty="0">
              <a:solidFill>
                <a:schemeClr val="accent1"/>
              </a:solidFill>
              <a:latin typeface="Times New Roman" panose="02020603050405020304" pitchFamily="18" charset="0"/>
              <a:cs typeface="Times New Roman" panose="02020603050405020304" pitchFamily="18" charset="0"/>
            </a:endParaRPr>
          </a:p>
        </p:txBody>
      </p:sp>
      <p:sp>
        <p:nvSpPr>
          <p:cNvPr id="8" name="矩形: 圆角 7">
            <a:extLst>
              <a:ext uri="{FF2B5EF4-FFF2-40B4-BE49-F238E27FC236}">
                <a16:creationId xmlns:a16="http://schemas.microsoft.com/office/drawing/2014/main" id="{DD475C31-6F1C-35DA-12FC-7587C29C0DAB}"/>
              </a:ext>
            </a:extLst>
          </p:cNvPr>
          <p:cNvSpPr/>
          <p:nvPr/>
        </p:nvSpPr>
        <p:spPr>
          <a:xfrm>
            <a:off x="857291" y="1200589"/>
            <a:ext cx="4312677" cy="310897"/>
          </a:xfrm>
          <a:prstGeom prst="roundRect">
            <a:avLst>
              <a:gd name="adj" fmla="val 3334"/>
            </a:avLst>
          </a:prstGeom>
          <a:solidFill>
            <a:schemeClr val="accent1">
              <a:lumMod val="20000"/>
              <a:lumOff val="80000"/>
            </a:schemeClr>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a16="http://schemas.microsoft.com/office/drawing/2014/main" id="{56816DAA-8D26-983B-3974-E5BC80301E21}"/>
              </a:ext>
            </a:extLst>
          </p:cNvPr>
          <p:cNvSpPr txBox="1"/>
          <p:nvPr/>
        </p:nvSpPr>
        <p:spPr>
          <a:xfrm>
            <a:off x="857291" y="1136703"/>
            <a:ext cx="4440133" cy="374783"/>
          </a:xfrm>
          <a:prstGeom prst="rect">
            <a:avLst/>
          </a:prstGeom>
          <a:noFill/>
        </p:spPr>
        <p:txBody>
          <a:bodyPr wrap="square">
            <a:spAutoFit/>
          </a:bodyPr>
          <a:lstStyle/>
          <a:p>
            <a:pPr marL="0" marR="0" algn="l">
              <a:lnSpc>
                <a:spcPts val="1800"/>
              </a:lnSpc>
              <a:buNone/>
            </a:pPr>
            <a:r>
              <a:rPr lang="zh-CN" altLang="en-US" sz="3200" b="1" dirty="0">
                <a:solidFill>
                  <a:srgbClr val="000000"/>
                </a:solidFill>
                <a:effectLst/>
                <a:latin typeface="ui-sans-serif"/>
              </a:rPr>
              <a:t>标准输入输出 </a:t>
            </a:r>
            <a:r>
              <a:rPr lang="en-US" altLang="zh-CN" sz="3200" b="1" dirty="0" err="1">
                <a:solidFill>
                  <a:srgbClr val="000000"/>
                </a:solidFill>
                <a:effectLst/>
                <a:latin typeface="ui-sans-serif"/>
              </a:rPr>
              <a:t>cin</a:t>
            </a:r>
            <a:r>
              <a:rPr lang="en-US" altLang="zh-CN" sz="3200" b="1" dirty="0">
                <a:solidFill>
                  <a:srgbClr val="000000"/>
                </a:solidFill>
                <a:effectLst/>
                <a:latin typeface="ui-sans-serif"/>
              </a:rPr>
              <a:t> /</a:t>
            </a:r>
            <a:r>
              <a:rPr lang="en-US" altLang="zh-CN" sz="3200" b="1" dirty="0" err="1">
                <a:solidFill>
                  <a:srgbClr val="000000"/>
                </a:solidFill>
                <a:effectLst/>
                <a:latin typeface="ui-sans-serif"/>
              </a:rPr>
              <a:t>cout</a:t>
            </a:r>
            <a:endParaRPr lang="en-US" altLang="zh-CN" sz="3200" b="1" dirty="0">
              <a:solidFill>
                <a:srgbClr val="000000"/>
              </a:solidFill>
              <a:effectLst/>
              <a:latin typeface="ui-sans-serif"/>
            </a:endParaRPr>
          </a:p>
        </p:txBody>
      </p:sp>
      <p:sp>
        <p:nvSpPr>
          <p:cNvPr id="3" name="文本框 2">
            <a:extLst>
              <a:ext uri="{FF2B5EF4-FFF2-40B4-BE49-F238E27FC236}">
                <a16:creationId xmlns:a16="http://schemas.microsoft.com/office/drawing/2014/main" id="{EBCEE508-1A77-BF1F-BA01-54D45B278707}"/>
              </a:ext>
            </a:extLst>
          </p:cNvPr>
          <p:cNvSpPr txBox="1"/>
          <p:nvPr/>
        </p:nvSpPr>
        <p:spPr>
          <a:xfrm>
            <a:off x="760155" y="3669699"/>
            <a:ext cx="6290270" cy="982577"/>
          </a:xfrm>
          <a:prstGeom prst="rect">
            <a:avLst/>
          </a:prstGeom>
          <a:noFill/>
        </p:spPr>
        <p:txBody>
          <a:bodyPr wrap="square">
            <a:spAutoFit/>
          </a:bodyPr>
          <a:lstStyle/>
          <a:p>
            <a:pPr>
              <a:lnSpc>
                <a:spcPct val="130000"/>
              </a:lnSpc>
              <a:spcBef>
                <a:spcPct val="50000"/>
              </a:spcBef>
              <a:buClr>
                <a:schemeClr val="bg1"/>
              </a:buClr>
              <a:buSzPct val="70000"/>
            </a:pPr>
            <a:r>
              <a:rPr lang="zh-CN" altLang="zh-CN" sz="2800" b="1" dirty="0">
                <a:solidFill>
                  <a:schemeClr val="accent1"/>
                </a:solidFill>
                <a:latin typeface="Times New Roman" panose="02020603050405020304" pitchFamily="18" charset="0"/>
                <a:cs typeface="Times New Roman" panose="02020603050405020304" pitchFamily="18" charset="0"/>
              </a:rPr>
              <a:t>c</a:t>
            </a:r>
            <a:r>
              <a:rPr lang="en-US" altLang="zh-CN" sz="2800" b="1" dirty="0">
                <a:solidFill>
                  <a:schemeClr val="accent1"/>
                </a:solidFill>
                <a:latin typeface="Times New Roman" panose="02020603050405020304" pitchFamily="18" charset="0"/>
                <a:cs typeface="Times New Roman" panose="02020603050405020304" pitchFamily="18" charset="0"/>
              </a:rPr>
              <a:t>out</a:t>
            </a:r>
            <a:r>
              <a:rPr lang="zh-CN" altLang="zh-CN" dirty="0">
                <a:latin typeface="Times New Roman" panose="02020603050405020304" pitchFamily="18" charset="0"/>
                <a:cs typeface="Times New Roman" panose="02020603050405020304" pitchFamily="18" charset="0"/>
              </a:rPr>
              <a:t>：</a:t>
            </a:r>
            <a:r>
              <a:rPr lang="en-US" altLang="zh-CN" dirty="0">
                <a:latin typeface="Times New Roman" panose="02020603050405020304" pitchFamily="18" charset="0"/>
                <a:cs typeface="Times New Roman" panose="02020603050405020304" pitchFamily="18" charset="0"/>
              </a:rPr>
              <a:t> C++</a:t>
            </a:r>
            <a:r>
              <a:rPr lang="zh-CN" altLang="en-US" dirty="0">
                <a:latin typeface="Times New Roman" panose="02020603050405020304" pitchFamily="18" charset="0"/>
                <a:cs typeface="Times New Roman" panose="02020603050405020304" pitchFamily="18" charset="0"/>
              </a:rPr>
              <a:t>中使用对象</a:t>
            </a:r>
            <a:r>
              <a:rPr lang="en-US" altLang="zh-CN" dirty="0" err="1">
                <a:latin typeface="Times New Roman" panose="02020603050405020304" pitchFamily="18" charset="0"/>
                <a:cs typeface="Times New Roman" panose="02020603050405020304" pitchFamily="18" charset="0"/>
              </a:rPr>
              <a:t>cout</a:t>
            </a:r>
            <a:r>
              <a:rPr lang="zh-CN" altLang="en-US" dirty="0">
                <a:latin typeface="Times New Roman" panose="02020603050405020304" pitchFamily="18" charset="0"/>
                <a:cs typeface="Times New Roman" panose="02020603050405020304" pitchFamily="18" charset="0"/>
              </a:rPr>
              <a:t>作为标准输出流对象，通常代表显示设备，</a:t>
            </a:r>
            <a:r>
              <a:rPr lang="en-US" altLang="zh-CN" dirty="0" err="1">
                <a:latin typeface="Times New Roman" panose="02020603050405020304" pitchFamily="18" charset="0"/>
                <a:cs typeface="Times New Roman" panose="02020603050405020304" pitchFamily="18" charset="0"/>
              </a:rPr>
              <a:t>cout</a:t>
            </a:r>
            <a:r>
              <a:rPr lang="zh-CN" altLang="en-US" dirty="0">
                <a:latin typeface="Times New Roman" panose="02020603050405020304" pitchFamily="18" charset="0"/>
                <a:cs typeface="Times New Roman" panose="02020603050405020304" pitchFamily="18" charset="0"/>
              </a:rPr>
              <a:t>与插入操作符</a:t>
            </a:r>
            <a:r>
              <a:rPr lang="en-US" altLang="zh-CN" dirty="0">
                <a:latin typeface="Times New Roman" panose="02020603050405020304" pitchFamily="18" charset="0"/>
                <a:cs typeface="Times New Roman" panose="02020603050405020304" pitchFamily="18" charset="0"/>
              </a:rPr>
              <a:t>&lt;&lt;</a:t>
            </a:r>
            <a:r>
              <a:rPr lang="zh-CN" altLang="en-US" dirty="0">
                <a:latin typeface="Times New Roman" panose="02020603050405020304" pitchFamily="18" charset="0"/>
                <a:cs typeface="Times New Roman" panose="02020603050405020304" pitchFamily="18" charset="0"/>
              </a:rPr>
              <a:t>连用，使用格式为：</a:t>
            </a:r>
            <a:endParaRPr lang="zh-CN" altLang="en-US" sz="2800" b="1" dirty="0">
              <a:solidFill>
                <a:schemeClr val="accent1"/>
              </a:solidFill>
              <a:latin typeface="Times New Roman" panose="02020603050405020304" pitchFamily="18" charset="0"/>
              <a:cs typeface="Times New Roman" panose="02020603050405020304" pitchFamily="18" charset="0"/>
            </a:endParaRPr>
          </a:p>
        </p:txBody>
      </p:sp>
      <p:sp>
        <p:nvSpPr>
          <p:cNvPr id="6" name="文本框 5">
            <a:extLst>
              <a:ext uri="{FF2B5EF4-FFF2-40B4-BE49-F238E27FC236}">
                <a16:creationId xmlns:a16="http://schemas.microsoft.com/office/drawing/2014/main" id="{E2E802F1-2C3A-E699-FA7B-31933F34165D}"/>
              </a:ext>
            </a:extLst>
          </p:cNvPr>
          <p:cNvSpPr txBox="1"/>
          <p:nvPr/>
        </p:nvSpPr>
        <p:spPr>
          <a:xfrm>
            <a:off x="857290" y="2755766"/>
            <a:ext cx="4185773" cy="400110"/>
          </a:xfrm>
          <a:prstGeom prst="rect">
            <a:avLst/>
          </a:prstGeom>
          <a:noFill/>
        </p:spPr>
        <p:txBody>
          <a:bodyPr wrap="square">
            <a:spAutoFit/>
          </a:bodyPr>
          <a:lstStyle/>
          <a:p>
            <a:r>
              <a:rPr lang="zh-CN" altLang="zh-CN" sz="2000" b="0" i="0" dirty="0">
                <a:solidFill>
                  <a:srgbClr val="000000"/>
                </a:solidFill>
                <a:effectLst>
                  <a:outerShdw blurRad="38100" dist="38100" dir="2700000" algn="tl">
                    <a:srgbClr val="000000">
                      <a:alpha val="43137"/>
                    </a:srgbClr>
                  </a:outerShdw>
                </a:effectLst>
                <a:latin typeface="Comic Sans MS" panose="030F0702030302020204" pitchFamily="66" charset="0"/>
              </a:rPr>
              <a:t>cin &gt;&gt; </a:t>
            </a:r>
            <a:r>
              <a:rPr lang="zh-CN" altLang="en-US" sz="2000" b="0" i="0" dirty="0">
                <a:solidFill>
                  <a:srgbClr val="000000"/>
                </a:solidFill>
                <a:effectLst>
                  <a:outerShdw blurRad="38100" dist="38100" dir="2700000" algn="tl">
                    <a:srgbClr val="000000">
                      <a:alpha val="43137"/>
                    </a:srgbClr>
                  </a:outerShdw>
                </a:effectLst>
                <a:latin typeface="Comic Sans MS" panose="030F0702030302020204" pitchFamily="66" charset="0"/>
              </a:rPr>
              <a:t>对象</a:t>
            </a:r>
            <a:r>
              <a:rPr lang="zh-CN" altLang="zh-CN" sz="2000" b="0" i="0" dirty="0">
                <a:solidFill>
                  <a:srgbClr val="000000"/>
                </a:solidFill>
                <a:effectLst>
                  <a:outerShdw blurRad="38100" dist="38100" dir="2700000" algn="tl">
                    <a:srgbClr val="000000">
                      <a:alpha val="43137"/>
                    </a:srgbClr>
                  </a:outerShdw>
                </a:effectLst>
                <a:latin typeface="Comic Sans MS" panose="030F0702030302020204" pitchFamily="66" charset="0"/>
              </a:rPr>
              <a:t>1 &gt;&gt;</a:t>
            </a:r>
            <a:r>
              <a:rPr lang="en-US" altLang="zh-CN" sz="2000" b="0" i="0" dirty="0">
                <a:solidFill>
                  <a:srgbClr val="000000"/>
                </a:solidFill>
                <a:effectLst>
                  <a:outerShdw blurRad="38100" dist="38100" dir="2700000" algn="tl">
                    <a:srgbClr val="000000">
                      <a:alpha val="43137"/>
                    </a:srgbClr>
                  </a:outerShdw>
                </a:effectLst>
                <a:latin typeface="Comic Sans MS" panose="030F0702030302020204" pitchFamily="66" charset="0"/>
              </a:rPr>
              <a:t> </a:t>
            </a:r>
            <a:r>
              <a:rPr lang="zh-CN" altLang="en-US" sz="2000" dirty="0">
                <a:solidFill>
                  <a:srgbClr val="000000"/>
                </a:solidFill>
                <a:effectLst>
                  <a:outerShdw blurRad="38100" dist="38100" dir="2700000" algn="tl">
                    <a:srgbClr val="000000">
                      <a:alpha val="43137"/>
                    </a:srgbClr>
                  </a:outerShdw>
                </a:effectLst>
                <a:latin typeface="Comic Sans MS" panose="030F0702030302020204" pitchFamily="66" charset="0"/>
              </a:rPr>
              <a:t>对象</a:t>
            </a:r>
            <a:r>
              <a:rPr lang="zh-CN" altLang="zh-CN" sz="2000" b="0" i="0" dirty="0">
                <a:solidFill>
                  <a:srgbClr val="000000"/>
                </a:solidFill>
                <a:effectLst>
                  <a:outerShdw blurRad="38100" dist="38100" dir="2700000" algn="tl">
                    <a:srgbClr val="000000">
                      <a:alpha val="43137"/>
                    </a:srgbClr>
                  </a:outerShdw>
                </a:effectLst>
                <a:latin typeface="Comic Sans MS" panose="030F0702030302020204" pitchFamily="66" charset="0"/>
              </a:rPr>
              <a:t>2 &gt;&gt;</a:t>
            </a:r>
            <a:r>
              <a:rPr lang="en-US" altLang="zh-CN" sz="2000" dirty="0">
                <a:solidFill>
                  <a:srgbClr val="000000"/>
                </a:solidFill>
                <a:effectLst>
                  <a:outerShdw blurRad="38100" dist="38100" dir="2700000" algn="tl">
                    <a:srgbClr val="000000">
                      <a:alpha val="43137"/>
                    </a:srgbClr>
                  </a:outerShdw>
                </a:effectLst>
                <a:latin typeface="Comic Sans MS" panose="030F0702030302020204" pitchFamily="66" charset="0"/>
              </a:rPr>
              <a:t>···&gt;&gt;</a:t>
            </a:r>
            <a:r>
              <a:rPr lang="en-US" altLang="zh-CN" sz="2000" b="0" i="0" dirty="0">
                <a:solidFill>
                  <a:srgbClr val="000000"/>
                </a:solidFill>
                <a:effectLst>
                  <a:outerShdw blurRad="38100" dist="38100" dir="2700000" algn="tl">
                    <a:srgbClr val="000000">
                      <a:alpha val="43137"/>
                    </a:srgbClr>
                  </a:outerShdw>
                </a:effectLst>
                <a:latin typeface="Comic Sans MS" panose="030F0702030302020204" pitchFamily="66" charset="0"/>
              </a:rPr>
              <a:t> </a:t>
            </a:r>
            <a:r>
              <a:rPr lang="zh-CN" altLang="en-US" sz="2000" dirty="0">
                <a:solidFill>
                  <a:srgbClr val="000000"/>
                </a:solidFill>
                <a:effectLst>
                  <a:outerShdw blurRad="38100" dist="38100" dir="2700000" algn="tl">
                    <a:srgbClr val="000000">
                      <a:alpha val="43137"/>
                    </a:srgbClr>
                  </a:outerShdw>
                </a:effectLst>
                <a:latin typeface="Comic Sans MS" panose="030F0702030302020204" pitchFamily="66" charset="0"/>
              </a:rPr>
              <a:t>对象</a:t>
            </a:r>
            <a:r>
              <a:rPr lang="en-US" altLang="zh-CN" sz="2000" b="0" i="0" dirty="0">
                <a:solidFill>
                  <a:srgbClr val="000000"/>
                </a:solidFill>
                <a:effectLst>
                  <a:outerShdw blurRad="38100" dist="38100" dir="2700000" algn="tl">
                    <a:srgbClr val="000000">
                      <a:alpha val="43137"/>
                    </a:srgbClr>
                  </a:outerShdw>
                </a:effectLst>
                <a:latin typeface="Comic Sans MS" panose="030F0702030302020204" pitchFamily="66" charset="0"/>
              </a:rPr>
              <a:t>n</a:t>
            </a:r>
            <a:r>
              <a:rPr lang="zh-CN" altLang="zh-CN" sz="2000" b="0" i="0" dirty="0">
                <a:solidFill>
                  <a:srgbClr val="000000"/>
                </a:solidFill>
                <a:effectLst>
                  <a:outerShdw blurRad="38100" dist="38100" dir="2700000" algn="tl">
                    <a:srgbClr val="000000">
                      <a:alpha val="43137"/>
                    </a:srgbClr>
                  </a:outerShdw>
                </a:effectLst>
                <a:latin typeface="Comic Sans MS" panose="030F0702030302020204" pitchFamily="66" charset="0"/>
              </a:rPr>
              <a:t>;</a:t>
            </a:r>
            <a:endParaRPr lang="zh-CN" altLang="en-US" sz="3200" dirty="0">
              <a:effectLst>
                <a:outerShdw blurRad="38100" dist="38100" dir="2700000" algn="tl">
                  <a:srgbClr val="000000">
                    <a:alpha val="43137"/>
                  </a:srgbClr>
                </a:outerShdw>
              </a:effectLst>
              <a:latin typeface="Comic Sans MS" panose="030F0702030302020204" pitchFamily="66" charset="0"/>
            </a:endParaRPr>
          </a:p>
        </p:txBody>
      </p:sp>
      <p:sp>
        <p:nvSpPr>
          <p:cNvPr id="11" name="文本框 10">
            <a:extLst>
              <a:ext uri="{FF2B5EF4-FFF2-40B4-BE49-F238E27FC236}">
                <a16:creationId xmlns:a16="http://schemas.microsoft.com/office/drawing/2014/main" id="{DFAA000A-C8F4-F575-4366-1011E82FD2AD}"/>
              </a:ext>
            </a:extLst>
          </p:cNvPr>
          <p:cNvSpPr txBox="1"/>
          <p:nvPr/>
        </p:nvSpPr>
        <p:spPr>
          <a:xfrm>
            <a:off x="849670" y="4819146"/>
            <a:ext cx="4440134" cy="400110"/>
          </a:xfrm>
          <a:prstGeom prst="rect">
            <a:avLst/>
          </a:prstGeom>
          <a:noFill/>
        </p:spPr>
        <p:txBody>
          <a:bodyPr wrap="square">
            <a:spAutoFit/>
          </a:bodyPr>
          <a:lstStyle/>
          <a:p>
            <a:r>
              <a:rPr lang="zh-CN" altLang="zh-CN" sz="2000" b="0" i="0" dirty="0">
                <a:solidFill>
                  <a:srgbClr val="000000"/>
                </a:solidFill>
                <a:effectLst>
                  <a:outerShdw blurRad="38100" dist="38100" dir="2700000" algn="tl">
                    <a:srgbClr val="000000">
                      <a:alpha val="43137"/>
                    </a:srgbClr>
                  </a:outerShdw>
                </a:effectLst>
                <a:latin typeface="Comic Sans MS" panose="030F0702030302020204" pitchFamily="66" charset="0"/>
              </a:rPr>
              <a:t>cout &lt;&lt;</a:t>
            </a:r>
            <a:r>
              <a:rPr lang="en-US" altLang="zh-CN" sz="2000" b="0" i="0" dirty="0">
                <a:solidFill>
                  <a:srgbClr val="000000"/>
                </a:solidFill>
                <a:effectLst>
                  <a:outerShdw blurRad="38100" dist="38100" dir="2700000" algn="tl">
                    <a:srgbClr val="000000">
                      <a:alpha val="43137"/>
                    </a:srgbClr>
                  </a:outerShdw>
                </a:effectLst>
                <a:latin typeface="Comic Sans MS" panose="030F0702030302020204" pitchFamily="66" charset="0"/>
              </a:rPr>
              <a:t> </a:t>
            </a:r>
            <a:r>
              <a:rPr lang="zh-CN" altLang="en-US" sz="2000" dirty="0">
                <a:solidFill>
                  <a:srgbClr val="000000"/>
                </a:solidFill>
                <a:effectLst>
                  <a:outerShdw blurRad="38100" dist="38100" dir="2700000" algn="tl">
                    <a:srgbClr val="000000">
                      <a:alpha val="43137"/>
                    </a:srgbClr>
                  </a:outerShdw>
                </a:effectLst>
                <a:latin typeface="Comic Sans MS" panose="030F0702030302020204" pitchFamily="66" charset="0"/>
              </a:rPr>
              <a:t>对象</a:t>
            </a:r>
            <a:r>
              <a:rPr lang="zh-CN" altLang="zh-CN" sz="2000" b="0" i="0" dirty="0">
                <a:solidFill>
                  <a:srgbClr val="000000"/>
                </a:solidFill>
                <a:effectLst>
                  <a:outerShdw blurRad="38100" dist="38100" dir="2700000" algn="tl">
                    <a:srgbClr val="000000">
                      <a:alpha val="43137"/>
                    </a:srgbClr>
                  </a:outerShdw>
                </a:effectLst>
                <a:latin typeface="Comic Sans MS" panose="030F0702030302020204" pitchFamily="66" charset="0"/>
              </a:rPr>
              <a:t>1 &lt;&lt;</a:t>
            </a:r>
            <a:r>
              <a:rPr lang="en-US" altLang="zh-CN" sz="2000" b="0" i="0" dirty="0">
                <a:solidFill>
                  <a:srgbClr val="000000"/>
                </a:solidFill>
                <a:effectLst>
                  <a:outerShdw blurRad="38100" dist="38100" dir="2700000" algn="tl">
                    <a:srgbClr val="000000">
                      <a:alpha val="43137"/>
                    </a:srgbClr>
                  </a:outerShdw>
                </a:effectLst>
                <a:latin typeface="Comic Sans MS" panose="030F0702030302020204" pitchFamily="66" charset="0"/>
              </a:rPr>
              <a:t> </a:t>
            </a:r>
            <a:r>
              <a:rPr lang="zh-CN" altLang="en-US" sz="2000" dirty="0">
                <a:solidFill>
                  <a:srgbClr val="000000"/>
                </a:solidFill>
                <a:effectLst>
                  <a:outerShdw blurRad="38100" dist="38100" dir="2700000" algn="tl">
                    <a:srgbClr val="000000">
                      <a:alpha val="43137"/>
                    </a:srgbClr>
                  </a:outerShdw>
                </a:effectLst>
                <a:latin typeface="Comic Sans MS" panose="030F0702030302020204" pitchFamily="66" charset="0"/>
              </a:rPr>
              <a:t>对象</a:t>
            </a:r>
            <a:r>
              <a:rPr lang="zh-CN" altLang="zh-CN" sz="2000" b="0" i="0" dirty="0">
                <a:solidFill>
                  <a:srgbClr val="000000"/>
                </a:solidFill>
                <a:effectLst>
                  <a:outerShdw blurRad="38100" dist="38100" dir="2700000" algn="tl">
                    <a:srgbClr val="000000">
                      <a:alpha val="43137"/>
                    </a:srgbClr>
                  </a:outerShdw>
                </a:effectLst>
                <a:latin typeface="Comic Sans MS" panose="030F0702030302020204" pitchFamily="66" charset="0"/>
              </a:rPr>
              <a:t>2 &lt;&lt;</a:t>
            </a:r>
            <a:r>
              <a:rPr lang="en-US" altLang="zh-CN" sz="2000" dirty="0">
                <a:solidFill>
                  <a:srgbClr val="000000"/>
                </a:solidFill>
                <a:effectLst>
                  <a:outerShdw blurRad="38100" dist="38100" dir="2700000" algn="tl">
                    <a:srgbClr val="000000">
                      <a:alpha val="43137"/>
                    </a:srgbClr>
                  </a:outerShdw>
                </a:effectLst>
                <a:latin typeface="Comic Sans MS" panose="030F0702030302020204" pitchFamily="66" charset="0"/>
              </a:rPr>
              <a:t>···&lt;&lt;</a:t>
            </a:r>
            <a:r>
              <a:rPr lang="en-US" altLang="zh-CN" sz="2000" b="0" i="0" dirty="0">
                <a:solidFill>
                  <a:srgbClr val="000000"/>
                </a:solidFill>
                <a:effectLst>
                  <a:outerShdw blurRad="38100" dist="38100" dir="2700000" algn="tl">
                    <a:srgbClr val="000000">
                      <a:alpha val="43137"/>
                    </a:srgbClr>
                  </a:outerShdw>
                </a:effectLst>
                <a:latin typeface="Comic Sans MS" panose="030F0702030302020204" pitchFamily="66" charset="0"/>
              </a:rPr>
              <a:t> </a:t>
            </a:r>
            <a:r>
              <a:rPr lang="zh-CN" altLang="en-US" sz="2000" b="0" i="0" dirty="0">
                <a:solidFill>
                  <a:srgbClr val="000000"/>
                </a:solidFill>
                <a:effectLst>
                  <a:outerShdw blurRad="38100" dist="38100" dir="2700000" algn="tl">
                    <a:srgbClr val="000000">
                      <a:alpha val="43137"/>
                    </a:srgbClr>
                  </a:outerShdw>
                </a:effectLst>
                <a:latin typeface="Comic Sans MS" panose="030F0702030302020204" pitchFamily="66" charset="0"/>
              </a:rPr>
              <a:t>对象</a:t>
            </a:r>
            <a:r>
              <a:rPr lang="en-US" altLang="zh-CN" sz="2000" b="0" i="0" dirty="0">
                <a:solidFill>
                  <a:srgbClr val="000000"/>
                </a:solidFill>
                <a:effectLst>
                  <a:outerShdw blurRad="38100" dist="38100" dir="2700000" algn="tl">
                    <a:srgbClr val="000000">
                      <a:alpha val="43137"/>
                    </a:srgbClr>
                  </a:outerShdw>
                </a:effectLst>
                <a:latin typeface="Comic Sans MS" panose="030F0702030302020204" pitchFamily="66" charset="0"/>
              </a:rPr>
              <a:t>n</a:t>
            </a:r>
            <a:r>
              <a:rPr lang="zh-CN" altLang="zh-CN" sz="2000" b="0" i="0" dirty="0">
                <a:solidFill>
                  <a:srgbClr val="000000"/>
                </a:solidFill>
                <a:effectLst>
                  <a:outerShdw blurRad="38100" dist="38100" dir="2700000" algn="tl">
                    <a:srgbClr val="000000">
                      <a:alpha val="43137"/>
                    </a:srgbClr>
                  </a:outerShdw>
                </a:effectLst>
                <a:latin typeface="Comic Sans MS" panose="030F0702030302020204" pitchFamily="66" charset="0"/>
              </a:rPr>
              <a:t>;</a:t>
            </a:r>
            <a:endParaRPr lang="zh-CN" altLang="en-US" sz="3200" dirty="0">
              <a:effectLst>
                <a:outerShdw blurRad="38100" dist="38100" dir="2700000" algn="tl">
                  <a:srgbClr val="000000">
                    <a:alpha val="43137"/>
                  </a:srgbClr>
                </a:outerShdw>
              </a:effectLst>
              <a:latin typeface="Comic Sans MS" panose="030F0702030302020204" pitchFamily="66" charset="0"/>
            </a:endParaRPr>
          </a:p>
        </p:txBody>
      </p:sp>
      <p:graphicFrame>
        <p:nvGraphicFramePr>
          <p:cNvPr id="15" name="Object 48">
            <a:extLst>
              <a:ext uri="{FF2B5EF4-FFF2-40B4-BE49-F238E27FC236}">
                <a16:creationId xmlns:a16="http://schemas.microsoft.com/office/drawing/2014/main" id="{891713CA-2AD5-DC62-1882-F9BB8E4A4941}"/>
              </a:ext>
            </a:extLst>
          </p:cNvPr>
          <p:cNvGraphicFramePr>
            <a:graphicFrameLocks noChangeAspect="1"/>
          </p:cNvGraphicFramePr>
          <p:nvPr>
            <p:extLst>
              <p:ext uri="{D42A27DB-BD31-4B8C-83A1-F6EECF244321}">
                <p14:modId xmlns:p14="http://schemas.microsoft.com/office/powerpoint/2010/main" val="3321125529"/>
              </p:ext>
            </p:extLst>
          </p:nvPr>
        </p:nvGraphicFramePr>
        <p:xfrm>
          <a:off x="7677871" y="1819618"/>
          <a:ext cx="4157980" cy="2855176"/>
        </p:xfrm>
        <a:graphic>
          <a:graphicData uri="http://schemas.openxmlformats.org/presentationml/2006/ole">
            <mc:AlternateContent xmlns:mc="http://schemas.openxmlformats.org/markup-compatibility/2006">
              <mc:Choice xmlns:v="urn:schemas-microsoft-com:vml" Requires="v">
                <p:oleObj r:id="rId3" imgW="2868168" imgH="2122932" progId="Word.Picture.8">
                  <p:embed/>
                </p:oleObj>
              </mc:Choice>
              <mc:Fallback>
                <p:oleObj r:id="rId3" imgW="2868168" imgH="2122932" progId="Word.Picture.8">
                  <p:embed/>
                  <p:pic>
                    <p:nvPicPr>
                      <p:cNvPr id="30723" name="Object 48">
                        <a:extLst>
                          <a:ext uri="{FF2B5EF4-FFF2-40B4-BE49-F238E27FC236}">
                            <a16:creationId xmlns:a16="http://schemas.microsoft.com/office/drawing/2014/main" id="{26521E4A-182A-3917-3F42-9F6B5E6C6C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7871" y="1819618"/>
                        <a:ext cx="4157980" cy="2855176"/>
                      </a:xfrm>
                      <a:prstGeom prst="rect">
                        <a:avLst/>
                      </a:prstGeom>
                      <a:noFill/>
                      <a:ln>
                        <a:noFill/>
                      </a:ln>
                    </p:spPr>
                  </p:pic>
                </p:oleObj>
              </mc:Fallback>
            </mc:AlternateContent>
          </a:graphicData>
        </a:graphic>
      </p:graphicFrame>
      <p:sp>
        <p:nvSpPr>
          <p:cNvPr id="18" name="文本框 17">
            <a:extLst>
              <a:ext uri="{FF2B5EF4-FFF2-40B4-BE49-F238E27FC236}">
                <a16:creationId xmlns:a16="http://schemas.microsoft.com/office/drawing/2014/main" id="{F13896A9-7C5B-BFB8-F756-00E6B82C2E94}"/>
              </a:ext>
            </a:extLst>
          </p:cNvPr>
          <p:cNvSpPr txBox="1"/>
          <p:nvPr/>
        </p:nvSpPr>
        <p:spPr>
          <a:xfrm>
            <a:off x="760154" y="3293809"/>
            <a:ext cx="6852225" cy="584775"/>
          </a:xfrm>
          <a:prstGeom prst="rect">
            <a:avLst/>
          </a:prstGeom>
          <a:noFill/>
        </p:spPr>
        <p:txBody>
          <a:bodyPr wrap="square">
            <a:spAutoFit/>
          </a:bodyPr>
          <a:lstStyle/>
          <a:p>
            <a:pPr>
              <a:spcBef>
                <a:spcPct val="0"/>
              </a:spcBef>
              <a:buClrTx/>
              <a:buSzTx/>
              <a:buFontTx/>
              <a:buNone/>
            </a:pPr>
            <a:r>
              <a:rPr lang="zh-CN" altLang="en-US" sz="1600" dirty="0">
                <a:solidFill>
                  <a:schemeClr val="accent3">
                    <a:lumMod val="50000"/>
                  </a:schemeClr>
                </a:solidFill>
                <a:latin typeface="宋体" panose="02010600030101010101" pitchFamily="2" charset="-122"/>
              </a:rPr>
              <a:t>该语句是从标准输入流对象键盘上提取</a:t>
            </a:r>
            <a:r>
              <a:rPr lang="en-US" altLang="zh-CN" sz="1600" dirty="0">
                <a:solidFill>
                  <a:schemeClr val="accent3">
                    <a:lumMod val="50000"/>
                  </a:schemeClr>
                </a:solidFill>
                <a:latin typeface="宋体" panose="02010600030101010101" pitchFamily="2" charset="-122"/>
              </a:rPr>
              <a:t>n</a:t>
            </a:r>
            <a:r>
              <a:rPr lang="zh-CN" altLang="en-US" sz="1600" dirty="0">
                <a:solidFill>
                  <a:schemeClr val="accent3">
                    <a:lumMod val="50000"/>
                  </a:schemeClr>
                </a:solidFill>
                <a:latin typeface="宋体" panose="02010600030101010101" pitchFamily="2" charset="-122"/>
              </a:rPr>
              <a:t>个数据分别给对象</a:t>
            </a:r>
            <a:r>
              <a:rPr lang="en-US" altLang="zh-CN" sz="1600" dirty="0">
                <a:solidFill>
                  <a:schemeClr val="accent3">
                    <a:lumMod val="50000"/>
                  </a:schemeClr>
                </a:solidFill>
                <a:latin typeface="宋体" panose="02010600030101010101" pitchFamily="2" charset="-122"/>
              </a:rPr>
              <a:t>1</a:t>
            </a:r>
            <a:r>
              <a:rPr lang="zh-CN" altLang="en-US" sz="1600" dirty="0">
                <a:solidFill>
                  <a:schemeClr val="accent3">
                    <a:lumMod val="50000"/>
                  </a:schemeClr>
                </a:solidFill>
                <a:latin typeface="宋体" panose="02010600030101010101" pitchFamily="2" charset="-122"/>
              </a:rPr>
              <a:t>、对象</a:t>
            </a:r>
            <a:r>
              <a:rPr lang="en-US" altLang="zh-CN" sz="1600" dirty="0">
                <a:solidFill>
                  <a:schemeClr val="accent3">
                    <a:lumMod val="50000"/>
                  </a:schemeClr>
                </a:solidFill>
                <a:latin typeface="宋体" panose="02010600030101010101" pitchFamily="2" charset="-122"/>
              </a:rPr>
              <a:t>2</a:t>
            </a:r>
            <a:r>
              <a:rPr lang="zh-CN" altLang="en-US" sz="1600" dirty="0">
                <a:solidFill>
                  <a:schemeClr val="accent3">
                    <a:lumMod val="50000"/>
                  </a:schemeClr>
                </a:solidFill>
                <a:latin typeface="宋体" panose="02010600030101010101" pitchFamily="2" charset="-122"/>
              </a:rPr>
              <a:t>、</a:t>
            </a:r>
            <a:r>
              <a:rPr lang="en-US" altLang="zh-CN" sz="1600" dirty="0">
                <a:solidFill>
                  <a:schemeClr val="accent3">
                    <a:lumMod val="50000"/>
                  </a:schemeClr>
                </a:solidFill>
                <a:latin typeface="宋体" panose="02010600030101010101" pitchFamily="2" charset="-122"/>
              </a:rPr>
              <a:t>...</a:t>
            </a:r>
            <a:r>
              <a:rPr lang="zh-CN" altLang="en-US" sz="1600" dirty="0">
                <a:solidFill>
                  <a:schemeClr val="accent3">
                    <a:lumMod val="50000"/>
                  </a:schemeClr>
                </a:solidFill>
                <a:latin typeface="宋体" panose="02010600030101010101" pitchFamily="2" charset="-122"/>
              </a:rPr>
              <a:t>、对象</a:t>
            </a:r>
            <a:r>
              <a:rPr lang="en-US" altLang="zh-CN" sz="1600" dirty="0">
                <a:solidFill>
                  <a:schemeClr val="accent3">
                    <a:lumMod val="50000"/>
                  </a:schemeClr>
                </a:solidFill>
                <a:latin typeface="宋体" panose="02010600030101010101" pitchFamily="2" charset="-122"/>
              </a:rPr>
              <a:t>n</a:t>
            </a:r>
            <a:r>
              <a:rPr lang="zh-CN" altLang="en-US" sz="1600" dirty="0">
                <a:solidFill>
                  <a:schemeClr val="accent3">
                    <a:lumMod val="50000"/>
                  </a:schemeClr>
                </a:solidFill>
                <a:latin typeface="宋体" panose="02010600030101010101" pitchFamily="2" charset="-122"/>
              </a:rPr>
              <a:t>。</a:t>
            </a:r>
            <a:endParaRPr lang="zh-CN" altLang="en-US" sz="1600" dirty="0">
              <a:solidFill>
                <a:schemeClr val="accent3">
                  <a:lumMod val="50000"/>
                </a:schemeClr>
              </a:solidFill>
              <a:latin typeface="宋体" panose="02010600030101010101" pitchFamily="2" charset="-122"/>
              <a:ea typeface="楷体_GB2312" pitchFamily="49" charset="-122"/>
              <a:cs typeface="Times New Roman" panose="02020603050405020304" pitchFamily="18" charset="0"/>
            </a:endParaRPr>
          </a:p>
        </p:txBody>
      </p:sp>
      <p:sp>
        <p:nvSpPr>
          <p:cNvPr id="22" name="文本框 21">
            <a:extLst>
              <a:ext uri="{FF2B5EF4-FFF2-40B4-BE49-F238E27FC236}">
                <a16:creationId xmlns:a16="http://schemas.microsoft.com/office/drawing/2014/main" id="{30A9E8C2-437B-AFAC-3661-30B09C7BB178}"/>
              </a:ext>
            </a:extLst>
          </p:cNvPr>
          <p:cNvSpPr txBox="1"/>
          <p:nvPr/>
        </p:nvSpPr>
        <p:spPr>
          <a:xfrm>
            <a:off x="760155" y="5357189"/>
            <a:ext cx="6096000" cy="584775"/>
          </a:xfrm>
          <a:prstGeom prst="rect">
            <a:avLst/>
          </a:prstGeom>
          <a:noFill/>
        </p:spPr>
        <p:txBody>
          <a:bodyPr wrap="square">
            <a:spAutoFit/>
          </a:bodyPr>
          <a:lstStyle/>
          <a:p>
            <a:pPr eaLnBrk="1" hangingPunct="1">
              <a:spcBef>
                <a:spcPct val="0"/>
              </a:spcBef>
              <a:buClrTx/>
              <a:buSzTx/>
              <a:buFontTx/>
              <a:buNone/>
            </a:pPr>
            <a:r>
              <a:rPr lang="zh-CN" altLang="en-US" sz="1600" dirty="0">
                <a:solidFill>
                  <a:schemeClr val="accent3">
                    <a:lumMod val="50000"/>
                  </a:schemeClr>
                </a:solidFill>
                <a:latin typeface="宋体" panose="02010600030101010101" pitchFamily="2" charset="-122"/>
              </a:rPr>
              <a:t>该语句是依</a:t>
            </a:r>
            <a:r>
              <a:rPr lang="zh-CN" altLang="en-US" sz="1600" dirty="0">
                <a:solidFill>
                  <a:schemeClr val="tx2"/>
                </a:solidFill>
                <a:latin typeface="宋体" panose="02010600030101010101" pitchFamily="2" charset="-122"/>
              </a:rPr>
              <a:t>次</a:t>
            </a:r>
            <a:r>
              <a:rPr lang="zh-CN" altLang="en-US" sz="1600" dirty="0">
                <a:solidFill>
                  <a:schemeClr val="accent3">
                    <a:lumMod val="50000"/>
                  </a:schemeClr>
                </a:solidFill>
                <a:latin typeface="宋体" panose="02010600030101010101" pitchFamily="2" charset="-122"/>
              </a:rPr>
              <a:t>从将对象</a:t>
            </a:r>
            <a:r>
              <a:rPr lang="en-US" altLang="zh-CN" sz="1600" dirty="0">
                <a:solidFill>
                  <a:schemeClr val="accent3">
                    <a:lumMod val="50000"/>
                  </a:schemeClr>
                </a:solidFill>
                <a:latin typeface="宋体" panose="02010600030101010101" pitchFamily="2" charset="-122"/>
              </a:rPr>
              <a:t>1</a:t>
            </a:r>
            <a:r>
              <a:rPr lang="zh-CN" altLang="en-US" sz="1600" dirty="0">
                <a:solidFill>
                  <a:schemeClr val="accent3">
                    <a:lumMod val="50000"/>
                  </a:schemeClr>
                </a:solidFill>
                <a:latin typeface="宋体" panose="02010600030101010101" pitchFamily="2" charset="-122"/>
              </a:rPr>
              <a:t>、对象</a:t>
            </a:r>
            <a:r>
              <a:rPr lang="en-US" altLang="zh-CN" sz="1600" dirty="0">
                <a:solidFill>
                  <a:schemeClr val="accent3">
                    <a:lumMod val="50000"/>
                  </a:schemeClr>
                </a:solidFill>
                <a:latin typeface="宋体" panose="02010600030101010101" pitchFamily="2" charset="-122"/>
              </a:rPr>
              <a:t>2</a:t>
            </a:r>
            <a:r>
              <a:rPr lang="zh-CN" altLang="en-US" sz="1600" dirty="0">
                <a:solidFill>
                  <a:schemeClr val="accent3">
                    <a:lumMod val="50000"/>
                  </a:schemeClr>
                </a:solidFill>
                <a:latin typeface="宋体" panose="02010600030101010101" pitchFamily="2" charset="-122"/>
              </a:rPr>
              <a:t>、</a:t>
            </a:r>
            <a:r>
              <a:rPr lang="en-US" altLang="zh-CN" sz="1600" dirty="0">
                <a:solidFill>
                  <a:schemeClr val="accent3">
                    <a:lumMod val="50000"/>
                  </a:schemeClr>
                </a:solidFill>
                <a:latin typeface="宋体" panose="02010600030101010101" pitchFamily="2" charset="-122"/>
              </a:rPr>
              <a:t>...</a:t>
            </a:r>
            <a:r>
              <a:rPr lang="zh-CN" altLang="en-US" sz="1600" dirty="0">
                <a:solidFill>
                  <a:schemeClr val="accent3">
                    <a:lumMod val="50000"/>
                  </a:schemeClr>
                </a:solidFill>
                <a:latin typeface="宋体" panose="02010600030101010101" pitchFamily="2" charset="-122"/>
              </a:rPr>
              <a:t>、对象</a:t>
            </a:r>
            <a:r>
              <a:rPr lang="en-US" altLang="zh-CN" sz="1600" dirty="0">
                <a:solidFill>
                  <a:schemeClr val="accent3">
                    <a:lumMod val="50000"/>
                  </a:schemeClr>
                </a:solidFill>
                <a:latin typeface="宋体" panose="02010600030101010101" pitchFamily="2" charset="-122"/>
              </a:rPr>
              <a:t>n</a:t>
            </a:r>
            <a:r>
              <a:rPr lang="zh-CN" altLang="en-US" sz="1600" dirty="0">
                <a:solidFill>
                  <a:schemeClr val="accent3">
                    <a:lumMod val="50000"/>
                  </a:schemeClr>
                </a:solidFill>
                <a:latin typeface="宋体" panose="02010600030101010101" pitchFamily="2" charset="-122"/>
              </a:rPr>
              <a:t>插入到标准输出流对象中，从而实现了对象在显示器上的输出。</a:t>
            </a:r>
          </a:p>
        </p:txBody>
      </p:sp>
      <p:sp>
        <p:nvSpPr>
          <p:cNvPr id="25" name="矩形: 圆角 24">
            <a:extLst>
              <a:ext uri="{FF2B5EF4-FFF2-40B4-BE49-F238E27FC236}">
                <a16:creationId xmlns:a16="http://schemas.microsoft.com/office/drawing/2014/main" id="{636C0387-16CE-F6FB-4D22-390F773F4895}"/>
              </a:ext>
            </a:extLst>
          </p:cNvPr>
          <p:cNvSpPr/>
          <p:nvPr/>
        </p:nvSpPr>
        <p:spPr>
          <a:xfrm>
            <a:off x="857290" y="2689897"/>
            <a:ext cx="4042370" cy="557309"/>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圆角 30">
            <a:extLst>
              <a:ext uri="{FF2B5EF4-FFF2-40B4-BE49-F238E27FC236}">
                <a16:creationId xmlns:a16="http://schemas.microsoft.com/office/drawing/2014/main" id="{46ED342C-9200-6227-EDAD-36AD2ED7986D}"/>
              </a:ext>
            </a:extLst>
          </p:cNvPr>
          <p:cNvSpPr/>
          <p:nvPr/>
        </p:nvSpPr>
        <p:spPr>
          <a:xfrm>
            <a:off x="857290" y="4711929"/>
            <a:ext cx="4042370" cy="557309"/>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83681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圆角 12">
            <a:extLst>
              <a:ext uri="{FF2B5EF4-FFF2-40B4-BE49-F238E27FC236}">
                <a16:creationId xmlns:a16="http://schemas.microsoft.com/office/drawing/2014/main" id="{70B5EC27-82F3-587C-4EEE-4C833BAF84F5}"/>
              </a:ext>
            </a:extLst>
          </p:cNvPr>
          <p:cNvSpPr/>
          <p:nvPr/>
        </p:nvSpPr>
        <p:spPr>
          <a:xfrm>
            <a:off x="644823" y="1473772"/>
            <a:ext cx="7920058" cy="4708981"/>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0ED71328-F3CE-6A4D-D49D-E752E811D972}"/>
              </a:ext>
            </a:extLst>
          </p:cNvPr>
          <p:cNvSpPr txBox="1"/>
          <p:nvPr/>
        </p:nvSpPr>
        <p:spPr>
          <a:xfrm>
            <a:off x="857291" y="1473772"/>
            <a:ext cx="8004769" cy="4708981"/>
          </a:xfrm>
          <a:prstGeom prst="rect">
            <a:avLst/>
          </a:prstGeom>
          <a:noFill/>
        </p:spPr>
        <p:txBody>
          <a:bodyPr wrap="square">
            <a:spAutoFit/>
          </a:bodyPr>
          <a:lstStyle/>
          <a:p>
            <a:r>
              <a:rPr lang="zh-CN" altLang="zh-CN" sz="2000" b="0" i="0" dirty="0">
                <a:solidFill>
                  <a:schemeClr val="accent3">
                    <a:lumMod val="50000"/>
                  </a:schemeClr>
                </a:solidFill>
                <a:effectLst/>
                <a:latin typeface="ui-sans-serif"/>
              </a:rPr>
              <a:t>/*********************************************</a:t>
            </a:r>
            <a:endParaRPr lang="en-US" altLang="zh-CN" sz="2000" b="0" i="0" dirty="0">
              <a:solidFill>
                <a:schemeClr val="accent3">
                  <a:lumMod val="50000"/>
                </a:schemeClr>
              </a:solidFill>
              <a:effectLst/>
              <a:latin typeface="ui-sans-serif"/>
            </a:endParaRPr>
          </a:p>
          <a:p>
            <a:r>
              <a:rPr lang="zh-CN" altLang="zh-CN" sz="2000" b="0" i="0" dirty="0">
                <a:solidFill>
                  <a:schemeClr val="accent3">
                    <a:lumMod val="50000"/>
                  </a:schemeClr>
                </a:solidFill>
                <a:effectLst/>
                <a:latin typeface="ui-sans-serif"/>
              </a:rPr>
              <a:t>* 程序文件名: avg.cpp </a:t>
            </a:r>
            <a:endParaRPr lang="en-US" altLang="zh-CN" sz="2000" b="0" i="0" dirty="0">
              <a:solidFill>
                <a:schemeClr val="accent3">
                  <a:lumMod val="50000"/>
                </a:schemeClr>
              </a:solidFill>
              <a:effectLst/>
              <a:latin typeface="ui-sans-serif"/>
            </a:endParaRPr>
          </a:p>
          <a:p>
            <a:r>
              <a:rPr lang="zh-CN" altLang="zh-CN" sz="2000" b="0" i="0" dirty="0">
                <a:solidFill>
                  <a:schemeClr val="accent3">
                    <a:lumMod val="50000"/>
                  </a:schemeClr>
                </a:solidFill>
                <a:effectLst/>
                <a:latin typeface="ui-sans-serif"/>
              </a:rPr>
              <a:t>* 功能: 求三个数的平均值，演示cin、cout</a:t>
            </a:r>
            <a:endParaRPr lang="en-US" altLang="zh-CN" sz="2000" b="0" i="0" dirty="0">
              <a:solidFill>
                <a:schemeClr val="accent3">
                  <a:lumMod val="50000"/>
                </a:schemeClr>
              </a:solidFill>
              <a:effectLst/>
              <a:latin typeface="ui-sans-serif"/>
            </a:endParaRPr>
          </a:p>
          <a:p>
            <a:r>
              <a:rPr lang="zh-CN" altLang="zh-CN" sz="2000" b="0" i="0" dirty="0">
                <a:solidFill>
                  <a:schemeClr val="accent3">
                    <a:lumMod val="50000"/>
                  </a:schemeClr>
                </a:solidFill>
                <a:effectLst/>
                <a:latin typeface="ui-sans-serif"/>
              </a:rPr>
              <a:t>*********************************************/</a:t>
            </a:r>
            <a:endParaRPr lang="en-US" altLang="zh-CN" sz="2000" b="0" i="0" dirty="0">
              <a:solidFill>
                <a:schemeClr val="accent3">
                  <a:lumMod val="50000"/>
                </a:schemeClr>
              </a:solidFill>
              <a:effectLst/>
              <a:latin typeface="ui-sans-serif"/>
            </a:endParaRPr>
          </a:p>
          <a:p>
            <a:r>
              <a:rPr lang="zh-CN" altLang="zh-CN" sz="2000" b="0" i="0" dirty="0">
                <a:solidFill>
                  <a:srgbClr val="7030A0"/>
                </a:solidFill>
                <a:effectLst/>
                <a:latin typeface="Comic Sans MS" panose="030F0702030302020204" pitchFamily="66" charset="0"/>
              </a:rPr>
              <a:t>#include </a:t>
            </a:r>
            <a:r>
              <a:rPr lang="zh-CN" altLang="zh-CN" sz="2000" b="0" i="0" dirty="0">
                <a:solidFill>
                  <a:srgbClr val="000000"/>
                </a:solidFill>
                <a:effectLst/>
                <a:latin typeface="Comic Sans MS" panose="030F0702030302020204" pitchFamily="66" charset="0"/>
              </a:rPr>
              <a:t>&lt;iostream&gt; </a:t>
            </a:r>
            <a:endParaRPr lang="en-US" altLang="zh-CN" sz="2000" b="0" i="0" dirty="0">
              <a:solidFill>
                <a:srgbClr val="000000"/>
              </a:solidFill>
              <a:effectLst/>
              <a:latin typeface="Comic Sans MS" panose="030F0702030302020204" pitchFamily="66" charset="0"/>
            </a:endParaRPr>
          </a:p>
          <a:p>
            <a:r>
              <a:rPr lang="zh-CN" altLang="zh-CN" sz="2000" b="0" i="0" dirty="0">
                <a:solidFill>
                  <a:srgbClr val="7030A0"/>
                </a:solidFill>
                <a:effectLst/>
                <a:latin typeface="Comic Sans MS" panose="030F0702030302020204" pitchFamily="66" charset="0"/>
              </a:rPr>
              <a:t>using namespace </a:t>
            </a:r>
            <a:r>
              <a:rPr lang="zh-CN" altLang="zh-CN" sz="2000" b="0" i="0" dirty="0">
                <a:solidFill>
                  <a:srgbClr val="000000"/>
                </a:solidFill>
                <a:effectLst/>
                <a:latin typeface="Comic Sans MS" panose="030F0702030302020204" pitchFamily="66" charset="0"/>
              </a:rPr>
              <a:t>std; </a:t>
            </a:r>
            <a:endParaRPr lang="en-US" altLang="zh-CN" sz="2000" b="0" i="0" dirty="0">
              <a:solidFill>
                <a:srgbClr val="000000"/>
              </a:solidFill>
              <a:effectLst/>
              <a:latin typeface="Comic Sans MS" panose="030F0702030302020204" pitchFamily="66" charset="0"/>
            </a:endParaRPr>
          </a:p>
          <a:p>
            <a:r>
              <a:rPr lang="zh-CN" altLang="zh-CN" sz="2000" b="0" i="0" dirty="0">
                <a:solidFill>
                  <a:srgbClr val="7030A0"/>
                </a:solidFill>
                <a:effectLst/>
                <a:latin typeface="Comic Sans MS" panose="030F0702030302020204" pitchFamily="66" charset="0"/>
              </a:rPr>
              <a:t>int </a:t>
            </a:r>
            <a:r>
              <a:rPr lang="zh-CN" altLang="zh-CN" sz="2000" b="0" i="0" dirty="0">
                <a:solidFill>
                  <a:srgbClr val="FF0000"/>
                </a:solidFill>
                <a:effectLst/>
                <a:latin typeface="Comic Sans MS" panose="030F0702030302020204" pitchFamily="66" charset="0"/>
              </a:rPr>
              <a:t>main</a:t>
            </a:r>
            <a:r>
              <a:rPr lang="zh-CN" altLang="zh-CN" sz="2000" b="0" i="0" dirty="0">
                <a:solidFill>
                  <a:srgbClr val="000000"/>
                </a:solidFill>
                <a:effectLst/>
                <a:latin typeface="Comic Sans MS" panose="030F0702030302020204" pitchFamily="66" charset="0"/>
              </a:rPr>
              <a:t>( ) </a:t>
            </a:r>
            <a:endParaRPr lang="en-US" altLang="zh-CN" sz="2000" b="0" i="0" dirty="0">
              <a:solidFill>
                <a:srgbClr val="000000"/>
              </a:solidFill>
              <a:effectLst/>
              <a:latin typeface="Comic Sans MS" panose="030F0702030302020204" pitchFamily="66" charset="0"/>
            </a:endParaRPr>
          </a:p>
          <a:p>
            <a:r>
              <a:rPr lang="zh-CN" altLang="zh-CN" sz="2000" b="0" i="0" dirty="0">
                <a:solidFill>
                  <a:srgbClr val="000000"/>
                </a:solidFill>
                <a:effectLst/>
                <a:latin typeface="Comic Sans MS" panose="030F0702030302020204" pitchFamily="66" charset="0"/>
              </a:rPr>
              <a:t>{ </a:t>
            </a:r>
            <a:endParaRPr lang="en-US" altLang="zh-CN" sz="2000" b="0" i="0" dirty="0">
              <a:solidFill>
                <a:srgbClr val="000000"/>
              </a:solidFill>
              <a:effectLst/>
              <a:latin typeface="Comic Sans MS" panose="030F0702030302020204" pitchFamily="66" charset="0"/>
            </a:endParaRPr>
          </a:p>
          <a:p>
            <a:r>
              <a:rPr lang="en-US" altLang="zh-CN" sz="2000" b="0" i="0" dirty="0">
                <a:solidFill>
                  <a:srgbClr val="000000"/>
                </a:solidFill>
                <a:effectLst/>
                <a:latin typeface="Comic Sans MS" panose="030F0702030302020204" pitchFamily="66" charset="0"/>
              </a:rPr>
              <a:t>       </a:t>
            </a:r>
            <a:r>
              <a:rPr lang="zh-CN" altLang="zh-CN" sz="2000" b="0" i="0" dirty="0">
                <a:solidFill>
                  <a:srgbClr val="7030A0"/>
                </a:solidFill>
                <a:effectLst/>
                <a:latin typeface="Comic Sans MS" panose="030F0702030302020204" pitchFamily="66" charset="0"/>
              </a:rPr>
              <a:t>float </a:t>
            </a:r>
            <a:r>
              <a:rPr lang="zh-CN" altLang="zh-CN" sz="2000" b="0" i="0" dirty="0">
                <a:solidFill>
                  <a:srgbClr val="000000"/>
                </a:solidFill>
                <a:effectLst/>
                <a:latin typeface="Comic Sans MS" panose="030F0702030302020204" pitchFamily="66" charset="0"/>
              </a:rPr>
              <a:t>num1, num2, num3; </a:t>
            </a:r>
            <a:endParaRPr lang="en-US" altLang="zh-CN" sz="2000" b="0" i="0" dirty="0">
              <a:solidFill>
                <a:srgbClr val="000000"/>
              </a:solidFill>
              <a:effectLst/>
              <a:latin typeface="Comic Sans MS" panose="030F0702030302020204" pitchFamily="66" charset="0"/>
            </a:endParaRPr>
          </a:p>
          <a:p>
            <a:r>
              <a:rPr lang="en-US" altLang="zh-CN" sz="2000" b="0" i="0" dirty="0">
                <a:solidFill>
                  <a:srgbClr val="000000"/>
                </a:solidFill>
                <a:effectLst/>
                <a:latin typeface="Comic Sans MS" panose="030F0702030302020204" pitchFamily="66" charset="0"/>
              </a:rPr>
              <a:t>       </a:t>
            </a:r>
            <a:r>
              <a:rPr lang="zh-CN" altLang="zh-CN" sz="2000" b="0" i="0" dirty="0">
                <a:solidFill>
                  <a:srgbClr val="000000"/>
                </a:solidFill>
                <a:effectLst/>
                <a:latin typeface="Comic Sans MS" panose="030F0702030302020204" pitchFamily="66" charset="0"/>
              </a:rPr>
              <a:t>cout &lt;&lt; </a:t>
            </a:r>
            <a:r>
              <a:rPr lang="zh-CN" altLang="zh-CN" sz="2000" b="0" i="0" dirty="0">
                <a:solidFill>
                  <a:schemeClr val="accent6"/>
                </a:solidFill>
                <a:effectLst/>
                <a:latin typeface="Comic Sans MS" panose="030F0702030302020204" pitchFamily="66" charset="0"/>
              </a:rPr>
              <a:t>"Please input three numbers:" </a:t>
            </a:r>
            <a:r>
              <a:rPr lang="zh-CN" altLang="zh-CN" sz="2000" b="0" i="0" dirty="0">
                <a:solidFill>
                  <a:srgbClr val="000000"/>
                </a:solidFill>
                <a:effectLst/>
                <a:latin typeface="Comic Sans MS" panose="030F0702030302020204" pitchFamily="66" charset="0"/>
              </a:rPr>
              <a:t>; </a:t>
            </a:r>
            <a:endParaRPr lang="en-US" altLang="zh-CN" sz="2000" b="0" i="0" dirty="0">
              <a:solidFill>
                <a:srgbClr val="000000"/>
              </a:solidFill>
              <a:effectLst/>
              <a:latin typeface="Comic Sans MS" panose="030F0702030302020204" pitchFamily="66" charset="0"/>
            </a:endParaRPr>
          </a:p>
          <a:p>
            <a:r>
              <a:rPr lang="en-US" altLang="zh-CN" sz="2000" b="0" i="0" dirty="0">
                <a:solidFill>
                  <a:srgbClr val="000000"/>
                </a:solidFill>
                <a:effectLst/>
                <a:latin typeface="Comic Sans MS" panose="030F0702030302020204" pitchFamily="66" charset="0"/>
              </a:rPr>
              <a:t>       </a:t>
            </a:r>
            <a:r>
              <a:rPr lang="zh-CN" altLang="zh-CN" sz="2000" b="0" i="0" dirty="0">
                <a:solidFill>
                  <a:srgbClr val="000000"/>
                </a:solidFill>
                <a:effectLst/>
                <a:latin typeface="Comic Sans MS" panose="030F0702030302020204" pitchFamily="66" charset="0"/>
              </a:rPr>
              <a:t>cin &gt;&gt; num1 &gt;&gt; num2 &gt;&gt; num3; </a:t>
            </a:r>
            <a:endParaRPr lang="en-US" altLang="zh-CN" sz="2000" b="0" i="0" dirty="0">
              <a:solidFill>
                <a:srgbClr val="000000"/>
              </a:solidFill>
              <a:effectLst/>
              <a:latin typeface="Comic Sans MS" panose="030F0702030302020204" pitchFamily="66" charset="0"/>
            </a:endParaRPr>
          </a:p>
          <a:p>
            <a:r>
              <a:rPr lang="en-US" altLang="zh-CN" sz="2000" b="0" i="0" dirty="0">
                <a:solidFill>
                  <a:srgbClr val="000000"/>
                </a:solidFill>
                <a:effectLst/>
                <a:latin typeface="Comic Sans MS" panose="030F0702030302020204" pitchFamily="66" charset="0"/>
              </a:rPr>
              <a:t>       </a:t>
            </a:r>
            <a:r>
              <a:rPr lang="zh-CN" altLang="zh-CN" sz="2000" b="0" i="0" dirty="0">
                <a:solidFill>
                  <a:srgbClr val="000000"/>
                </a:solidFill>
                <a:effectLst/>
                <a:latin typeface="Comic Sans MS" panose="030F0702030302020204" pitchFamily="66" charset="0"/>
              </a:rPr>
              <a:t>cout &lt;&lt; </a:t>
            </a:r>
            <a:r>
              <a:rPr lang="zh-CN" altLang="zh-CN" sz="2000" b="0" i="0" dirty="0">
                <a:solidFill>
                  <a:schemeClr val="accent6"/>
                </a:solidFill>
                <a:effectLst/>
                <a:latin typeface="Comic Sans MS" panose="030F0702030302020204" pitchFamily="66" charset="0"/>
              </a:rPr>
              <a:t>"The average of "</a:t>
            </a:r>
            <a:r>
              <a:rPr lang="zh-CN" altLang="zh-CN" sz="2000" b="0" i="0" dirty="0">
                <a:solidFill>
                  <a:srgbClr val="000000"/>
                </a:solidFill>
                <a:effectLst/>
                <a:latin typeface="Comic Sans MS" panose="030F0702030302020204" pitchFamily="66" charset="0"/>
              </a:rPr>
              <a:t>&lt;&lt;</a:t>
            </a:r>
            <a:r>
              <a:rPr lang="zh-CN" altLang="zh-CN" sz="2000" b="0" i="0" dirty="0">
                <a:effectLst/>
                <a:latin typeface="Comic Sans MS" panose="030F0702030302020204" pitchFamily="66" charset="0"/>
              </a:rPr>
              <a:t>num1</a:t>
            </a:r>
            <a:r>
              <a:rPr lang="zh-CN" altLang="zh-CN" sz="2000" b="0" i="0" dirty="0">
                <a:solidFill>
                  <a:srgbClr val="000000"/>
                </a:solidFill>
                <a:effectLst/>
                <a:latin typeface="Comic Sans MS" panose="030F0702030302020204" pitchFamily="66" charset="0"/>
              </a:rPr>
              <a:t>&lt;&lt;</a:t>
            </a:r>
            <a:r>
              <a:rPr lang="zh-CN" altLang="zh-CN" sz="2000" b="0" i="0" dirty="0">
                <a:solidFill>
                  <a:schemeClr val="accent6"/>
                </a:solidFill>
                <a:effectLst/>
                <a:latin typeface="Comic Sans MS" panose="030F0702030302020204" pitchFamily="66" charset="0"/>
              </a:rPr>
              <a:t>", "</a:t>
            </a:r>
            <a:r>
              <a:rPr lang="zh-CN" altLang="zh-CN" sz="2000" b="0" i="0" dirty="0">
                <a:solidFill>
                  <a:srgbClr val="000000"/>
                </a:solidFill>
                <a:effectLst/>
                <a:latin typeface="Comic Sans MS" panose="030F0702030302020204" pitchFamily="66" charset="0"/>
              </a:rPr>
              <a:t>&lt;&lt;</a:t>
            </a:r>
            <a:r>
              <a:rPr lang="zh-CN" altLang="zh-CN" sz="2000" b="0" i="0" dirty="0">
                <a:effectLst/>
                <a:latin typeface="Comic Sans MS" panose="030F0702030302020204" pitchFamily="66" charset="0"/>
              </a:rPr>
              <a:t>num2</a:t>
            </a:r>
            <a:r>
              <a:rPr lang="zh-CN" altLang="zh-CN" sz="2000" b="0" i="0" dirty="0">
                <a:solidFill>
                  <a:srgbClr val="000000"/>
                </a:solidFill>
                <a:effectLst/>
                <a:latin typeface="Comic Sans MS" panose="030F0702030302020204" pitchFamily="66" charset="0"/>
              </a:rPr>
              <a:t>&lt;&lt;</a:t>
            </a:r>
            <a:r>
              <a:rPr lang="zh-CN" altLang="zh-CN" sz="2000" b="0" i="0" dirty="0">
                <a:solidFill>
                  <a:schemeClr val="accent6"/>
                </a:solidFill>
                <a:effectLst/>
                <a:latin typeface="Comic Sans MS" panose="030F0702030302020204" pitchFamily="66" charset="0"/>
              </a:rPr>
              <a:t>" and "</a:t>
            </a:r>
            <a:r>
              <a:rPr lang="zh-CN" altLang="zh-CN" sz="2000" b="0" i="0" dirty="0">
                <a:solidFill>
                  <a:srgbClr val="000000"/>
                </a:solidFill>
                <a:effectLst/>
                <a:latin typeface="Comic Sans MS" panose="030F0702030302020204" pitchFamily="66" charset="0"/>
              </a:rPr>
              <a:t>&lt;&lt;</a:t>
            </a:r>
            <a:r>
              <a:rPr lang="zh-CN" altLang="zh-CN" sz="2000" b="0" i="0" dirty="0">
                <a:effectLst/>
                <a:latin typeface="Comic Sans MS" panose="030F0702030302020204" pitchFamily="66" charset="0"/>
              </a:rPr>
              <a:t>num3</a:t>
            </a:r>
            <a:r>
              <a:rPr lang="zh-CN" altLang="zh-CN" sz="2000" b="0" i="0" dirty="0">
                <a:solidFill>
                  <a:srgbClr val="000000"/>
                </a:solidFill>
                <a:effectLst/>
                <a:latin typeface="Comic Sans MS" panose="030F0702030302020204" pitchFamily="66" charset="0"/>
              </a:rPr>
              <a:t>; </a:t>
            </a:r>
            <a:endParaRPr lang="en-US" altLang="zh-CN" sz="2000" b="0" i="0" dirty="0">
              <a:solidFill>
                <a:srgbClr val="000000"/>
              </a:solidFill>
              <a:effectLst/>
              <a:latin typeface="Comic Sans MS" panose="030F0702030302020204" pitchFamily="66" charset="0"/>
            </a:endParaRPr>
          </a:p>
          <a:p>
            <a:r>
              <a:rPr lang="en-US" altLang="zh-CN" sz="2000" b="0" i="0" dirty="0">
                <a:solidFill>
                  <a:srgbClr val="000000"/>
                </a:solidFill>
                <a:effectLst/>
                <a:latin typeface="Comic Sans MS" panose="030F0702030302020204" pitchFamily="66" charset="0"/>
              </a:rPr>
              <a:t>       </a:t>
            </a:r>
            <a:r>
              <a:rPr lang="zh-CN" altLang="zh-CN" sz="2000" b="0" i="0" dirty="0">
                <a:solidFill>
                  <a:srgbClr val="000000"/>
                </a:solidFill>
                <a:effectLst/>
                <a:latin typeface="Comic Sans MS" panose="030F0702030302020204" pitchFamily="66" charset="0"/>
              </a:rPr>
              <a:t>cout &lt;&lt;</a:t>
            </a:r>
            <a:r>
              <a:rPr lang="zh-CN" altLang="zh-CN" sz="2000" b="0" i="0" dirty="0">
                <a:solidFill>
                  <a:schemeClr val="accent6"/>
                </a:solidFill>
                <a:effectLst/>
                <a:latin typeface="Comic Sans MS" panose="030F0702030302020204" pitchFamily="66" charset="0"/>
              </a:rPr>
              <a:t>" is: "</a:t>
            </a:r>
            <a:r>
              <a:rPr lang="zh-CN" altLang="zh-CN" sz="2000" b="0" i="0" dirty="0">
                <a:solidFill>
                  <a:srgbClr val="000000"/>
                </a:solidFill>
                <a:effectLst/>
                <a:latin typeface="Comic Sans MS" panose="030F0702030302020204" pitchFamily="66" charset="0"/>
              </a:rPr>
              <a:t>&lt;&lt;</a:t>
            </a:r>
            <a:r>
              <a:rPr lang="zh-CN" altLang="zh-CN" sz="2000" b="0" i="0" dirty="0">
                <a:effectLst/>
                <a:latin typeface="Comic Sans MS" panose="030F0702030302020204" pitchFamily="66" charset="0"/>
              </a:rPr>
              <a:t>(num1+num2+num3)/3</a:t>
            </a:r>
            <a:r>
              <a:rPr lang="zh-CN" altLang="zh-CN" sz="2000" b="0" i="0" dirty="0">
                <a:solidFill>
                  <a:srgbClr val="000000"/>
                </a:solidFill>
                <a:effectLst/>
                <a:latin typeface="Comic Sans MS" panose="030F0702030302020204" pitchFamily="66" charset="0"/>
              </a:rPr>
              <a:t>&lt;&lt; endl; </a:t>
            </a:r>
            <a:endParaRPr lang="en-US" altLang="zh-CN" sz="2000" b="0" i="0" dirty="0">
              <a:solidFill>
                <a:srgbClr val="000000"/>
              </a:solidFill>
              <a:effectLst/>
              <a:latin typeface="Comic Sans MS" panose="030F0702030302020204" pitchFamily="66" charset="0"/>
            </a:endParaRPr>
          </a:p>
          <a:p>
            <a:r>
              <a:rPr lang="en-US" altLang="zh-CN" sz="2000" b="0" i="0" dirty="0">
                <a:solidFill>
                  <a:srgbClr val="000000"/>
                </a:solidFill>
                <a:effectLst/>
                <a:latin typeface="Comic Sans MS" panose="030F0702030302020204" pitchFamily="66" charset="0"/>
              </a:rPr>
              <a:t>       </a:t>
            </a:r>
            <a:r>
              <a:rPr lang="zh-CN" altLang="zh-CN" sz="2000" b="0" i="0" dirty="0">
                <a:solidFill>
                  <a:srgbClr val="7030A0"/>
                </a:solidFill>
                <a:effectLst/>
                <a:latin typeface="Comic Sans MS" panose="030F0702030302020204" pitchFamily="66" charset="0"/>
              </a:rPr>
              <a:t>return </a:t>
            </a:r>
            <a:r>
              <a:rPr lang="zh-CN" altLang="zh-CN" sz="2000" b="0" i="0" dirty="0">
                <a:solidFill>
                  <a:srgbClr val="FF0000"/>
                </a:solidFill>
                <a:effectLst/>
                <a:latin typeface="Comic Sans MS" panose="030F0702030302020204" pitchFamily="66" charset="0"/>
              </a:rPr>
              <a:t>0</a:t>
            </a:r>
            <a:r>
              <a:rPr lang="zh-CN" altLang="zh-CN" sz="2000" b="0" i="0" dirty="0">
                <a:solidFill>
                  <a:srgbClr val="000000"/>
                </a:solidFill>
                <a:effectLst/>
                <a:latin typeface="Comic Sans MS" panose="030F0702030302020204" pitchFamily="66" charset="0"/>
              </a:rPr>
              <a:t>; </a:t>
            </a:r>
            <a:endParaRPr lang="en-US" altLang="zh-CN" sz="2000" b="0" i="0" dirty="0">
              <a:solidFill>
                <a:srgbClr val="000000"/>
              </a:solidFill>
              <a:effectLst/>
              <a:latin typeface="Comic Sans MS" panose="030F0702030302020204" pitchFamily="66" charset="0"/>
            </a:endParaRPr>
          </a:p>
          <a:p>
            <a:r>
              <a:rPr lang="zh-CN" altLang="zh-CN" sz="2000" b="0" i="0" dirty="0">
                <a:solidFill>
                  <a:srgbClr val="000000"/>
                </a:solidFill>
                <a:effectLst/>
                <a:latin typeface="Comic Sans MS" panose="030F0702030302020204" pitchFamily="66" charset="0"/>
              </a:rPr>
              <a:t>}</a:t>
            </a:r>
            <a:endParaRPr lang="zh-CN" altLang="en-US" sz="3200" dirty="0">
              <a:latin typeface="Comic Sans MS" panose="030F0702030302020204" pitchFamily="66" charset="0"/>
            </a:endParaRPr>
          </a:p>
        </p:txBody>
      </p:sp>
      <p:sp>
        <p:nvSpPr>
          <p:cNvPr id="6" name="Rectangle 12">
            <a:extLst>
              <a:ext uri="{FF2B5EF4-FFF2-40B4-BE49-F238E27FC236}">
                <a16:creationId xmlns:a16="http://schemas.microsoft.com/office/drawing/2014/main" id="{78FCC77C-0368-0230-06AB-4B98AFF27ADC}"/>
              </a:ext>
            </a:extLst>
          </p:cNvPr>
          <p:cNvSpPr>
            <a:spLocks noGrp="1" noChangeArrowheads="1"/>
          </p:cNvSpPr>
          <p:nvPr>
            <p:ph type="title"/>
          </p:nvPr>
        </p:nvSpPr>
        <p:spPr>
          <a:xfrm>
            <a:off x="857291" y="0"/>
            <a:ext cx="5923381" cy="838200"/>
          </a:xfrm>
        </p:spPr>
        <p:txBody>
          <a:bodyPr/>
          <a:lstStyle/>
          <a:p>
            <a:pPr eaLnBrk="1" hangingPunct="1"/>
            <a:r>
              <a:rPr lang="en-US" altLang="zh-CN" sz="3200" b="1" dirty="0">
                <a:latin typeface="+mn-lt"/>
                <a:ea typeface="Microsoft YaHei UI"/>
                <a:cs typeface="+mn-cs"/>
              </a:rPr>
              <a:t>1.4 C++ </a:t>
            </a:r>
            <a:r>
              <a:rPr lang="zh-CN" altLang="en-US" sz="3200" b="1" dirty="0">
                <a:latin typeface="+mn-lt"/>
                <a:ea typeface="Microsoft YaHei UI"/>
                <a:cs typeface="+mn-cs"/>
              </a:rPr>
              <a:t>程序实例</a:t>
            </a:r>
          </a:p>
        </p:txBody>
      </p:sp>
      <p:sp>
        <p:nvSpPr>
          <p:cNvPr id="7" name="矩形: 圆角 6">
            <a:extLst>
              <a:ext uri="{FF2B5EF4-FFF2-40B4-BE49-F238E27FC236}">
                <a16:creationId xmlns:a16="http://schemas.microsoft.com/office/drawing/2014/main" id="{97597211-36D0-7854-04F0-924CA88F8D4C}"/>
              </a:ext>
            </a:extLst>
          </p:cNvPr>
          <p:cNvSpPr/>
          <p:nvPr/>
        </p:nvSpPr>
        <p:spPr>
          <a:xfrm>
            <a:off x="857291" y="1098989"/>
            <a:ext cx="2830790" cy="310897"/>
          </a:xfrm>
          <a:prstGeom prst="roundRect">
            <a:avLst>
              <a:gd name="adj" fmla="val 3334"/>
            </a:avLst>
          </a:prstGeom>
          <a:solidFill>
            <a:schemeClr val="accent1">
              <a:lumMod val="20000"/>
              <a:lumOff val="80000"/>
            </a:schemeClr>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0C8778F8-227A-1B53-3E8F-C46372BD187C}"/>
              </a:ext>
            </a:extLst>
          </p:cNvPr>
          <p:cNvSpPr txBox="1"/>
          <p:nvPr/>
        </p:nvSpPr>
        <p:spPr>
          <a:xfrm>
            <a:off x="963970" y="1035103"/>
            <a:ext cx="2830790" cy="374783"/>
          </a:xfrm>
          <a:prstGeom prst="rect">
            <a:avLst/>
          </a:prstGeom>
          <a:noFill/>
        </p:spPr>
        <p:txBody>
          <a:bodyPr wrap="square">
            <a:spAutoFit/>
          </a:bodyPr>
          <a:lstStyle/>
          <a:p>
            <a:pPr marL="0" marR="0" algn="l">
              <a:lnSpc>
                <a:spcPts val="1800"/>
              </a:lnSpc>
              <a:buNone/>
            </a:pPr>
            <a:r>
              <a:rPr lang="zh-CN" altLang="en-US" sz="3200" b="1" dirty="0">
                <a:solidFill>
                  <a:srgbClr val="000000"/>
                </a:solidFill>
                <a:latin typeface="ui-sans-serif"/>
              </a:rPr>
              <a:t>输入输出示例</a:t>
            </a:r>
            <a:endParaRPr lang="en-US" altLang="zh-CN" sz="3200" b="1" dirty="0">
              <a:solidFill>
                <a:srgbClr val="000000"/>
              </a:solidFill>
              <a:effectLst/>
              <a:latin typeface="ui-sans-serif"/>
            </a:endParaRPr>
          </a:p>
        </p:txBody>
      </p:sp>
      <p:grpSp>
        <p:nvGrpSpPr>
          <p:cNvPr id="17" name="组合 16">
            <a:extLst>
              <a:ext uri="{FF2B5EF4-FFF2-40B4-BE49-F238E27FC236}">
                <a16:creationId xmlns:a16="http://schemas.microsoft.com/office/drawing/2014/main" id="{25FC4236-2B3E-805D-05D5-ECF755D1DCE2}"/>
              </a:ext>
            </a:extLst>
          </p:cNvPr>
          <p:cNvGrpSpPr/>
          <p:nvPr/>
        </p:nvGrpSpPr>
        <p:grpSpPr>
          <a:xfrm>
            <a:off x="6012179" y="2617475"/>
            <a:ext cx="6385562" cy="1116261"/>
            <a:chOff x="6687311" y="2617475"/>
            <a:chExt cx="5710430" cy="1116261"/>
          </a:xfrm>
        </p:grpSpPr>
        <p:sp>
          <p:nvSpPr>
            <p:cNvPr id="11" name="标注: 线形 10">
              <a:extLst>
                <a:ext uri="{FF2B5EF4-FFF2-40B4-BE49-F238E27FC236}">
                  <a16:creationId xmlns:a16="http://schemas.microsoft.com/office/drawing/2014/main" id="{EC24387A-4B99-1811-846B-DA9DE712C611}"/>
                </a:ext>
              </a:extLst>
            </p:cNvPr>
            <p:cNvSpPr/>
            <p:nvPr/>
          </p:nvSpPr>
          <p:spPr>
            <a:xfrm>
              <a:off x="7033260" y="2983928"/>
              <a:ext cx="5018532" cy="749808"/>
            </a:xfrm>
            <a:prstGeom prst="borderCallout1">
              <a:avLst>
                <a:gd name="adj1" fmla="val 52083"/>
                <a:gd name="adj2" fmla="val 106"/>
                <a:gd name="adj3" fmla="val 195021"/>
                <a:gd name="adj4" fmla="val -11878"/>
              </a:avLst>
            </a:prstGeom>
            <a:solidFill>
              <a:schemeClr val="accent1">
                <a:lumMod val="20000"/>
                <a:lumOff val="80000"/>
              </a:schemeClr>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AE623A55-681D-CF8F-68C4-394A0C105E2A}"/>
                </a:ext>
              </a:extLst>
            </p:cNvPr>
            <p:cNvSpPr txBox="1"/>
            <p:nvPr/>
          </p:nvSpPr>
          <p:spPr>
            <a:xfrm>
              <a:off x="7116617" y="3035666"/>
              <a:ext cx="5281124" cy="646331"/>
            </a:xfrm>
            <a:prstGeom prst="rect">
              <a:avLst/>
            </a:prstGeom>
            <a:noFill/>
          </p:spPr>
          <p:txBody>
            <a:bodyPr wrap="square">
              <a:spAutoFit/>
            </a:bodyPr>
            <a:lstStyle/>
            <a:p>
              <a:pPr>
                <a:spcBef>
                  <a:spcPct val="0"/>
                </a:spcBef>
              </a:pPr>
              <a:r>
                <a:rPr lang="en-US" altLang="zh-CN" sz="1800" b="1" dirty="0">
                  <a:solidFill>
                    <a:schemeClr val="tx2"/>
                  </a:solidFill>
                  <a:latin typeface="宋体" panose="02010600030101010101" pitchFamily="2" charset="-122"/>
                </a:rPr>
                <a:t>Please input three numbers: </a:t>
              </a:r>
              <a:r>
                <a:rPr lang="en-US" altLang="zh-CN" sz="1800" b="1" u="sng" dirty="0">
                  <a:solidFill>
                    <a:schemeClr val="tx2"/>
                  </a:solidFill>
                  <a:latin typeface="宋体" panose="02010600030101010101" pitchFamily="2" charset="-122"/>
                </a:rPr>
                <a:t>101 201 300</a:t>
              </a:r>
              <a:r>
                <a:rPr lang="en-US" altLang="zh-CN" b="1" dirty="0">
                  <a:solidFill>
                    <a:schemeClr val="tx2"/>
                  </a:solidFill>
                  <a:latin typeface="宋体" panose="02010600030101010101" pitchFamily="2" charset="-122"/>
                </a:rPr>
                <a:t>↙</a:t>
              </a:r>
              <a:br>
                <a:rPr lang="en-US" altLang="zh-CN" sz="1800" b="1" u="sng" dirty="0">
                  <a:solidFill>
                    <a:schemeClr val="tx2"/>
                  </a:solidFill>
                  <a:latin typeface="宋体" panose="02010600030101010101" pitchFamily="2" charset="-122"/>
                </a:rPr>
              </a:br>
              <a:r>
                <a:rPr lang="en-US" altLang="zh-CN" sz="1800" b="1" dirty="0">
                  <a:solidFill>
                    <a:schemeClr val="tx2"/>
                  </a:solidFill>
                  <a:latin typeface="宋体" panose="02010600030101010101" pitchFamily="2" charset="-122"/>
                </a:rPr>
                <a:t>The average of 101,201 and 300 is: 200.667</a:t>
              </a:r>
              <a:r>
                <a:rPr lang="en-US" altLang="zh-CN" sz="1800" dirty="0">
                  <a:solidFill>
                    <a:schemeClr val="tx2"/>
                  </a:solidFill>
                </a:rPr>
                <a:t> </a:t>
              </a:r>
            </a:p>
          </p:txBody>
        </p:sp>
        <p:sp>
          <p:nvSpPr>
            <p:cNvPr id="16" name="文本框 15">
              <a:extLst>
                <a:ext uri="{FF2B5EF4-FFF2-40B4-BE49-F238E27FC236}">
                  <a16:creationId xmlns:a16="http://schemas.microsoft.com/office/drawing/2014/main" id="{A00FA9B3-DABA-B8C6-214C-C7DC3CC793AC}"/>
                </a:ext>
              </a:extLst>
            </p:cNvPr>
            <p:cNvSpPr txBox="1"/>
            <p:nvPr/>
          </p:nvSpPr>
          <p:spPr>
            <a:xfrm>
              <a:off x="6687311" y="2617475"/>
              <a:ext cx="1716405" cy="418191"/>
            </a:xfrm>
            <a:prstGeom prst="rect">
              <a:avLst/>
            </a:prstGeom>
            <a:noFill/>
          </p:spPr>
          <p:txBody>
            <a:bodyPr wrap="square">
              <a:spAutoFit/>
            </a:bodyPr>
            <a:lstStyle/>
            <a:p>
              <a:pPr algn="ctr">
                <a:lnSpc>
                  <a:spcPct val="150000"/>
                </a:lnSpc>
              </a:pPr>
              <a:r>
                <a:rPr lang="zh-CN" altLang="en-US" sz="1600" b="1" dirty="0">
                  <a:solidFill>
                    <a:srgbClr val="000000"/>
                  </a:solidFill>
                  <a:latin typeface="微软雅黑" panose="020B0503020204020204" pitchFamily="34" charset="-122"/>
                  <a:ea typeface="微软雅黑" panose="020B0503020204020204" pitchFamily="34" charset="-122"/>
                </a:rPr>
                <a:t>运行输出：</a:t>
              </a:r>
              <a:endParaRPr lang="en-US" altLang="zh-CN" sz="1600" b="1" dirty="0">
                <a:solidFill>
                  <a:srgbClr val="000000"/>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978928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90137-E411-7AB6-3700-CE779B3FC139}"/>
            </a:ext>
          </a:extLst>
        </p:cNvPr>
        <p:cNvGrpSpPr/>
        <p:nvPr/>
      </p:nvGrpSpPr>
      <p:grpSpPr>
        <a:xfrm>
          <a:off x="0" y="0"/>
          <a:ext cx="0" cy="0"/>
          <a:chOff x="0" y="0"/>
          <a:chExt cx="0" cy="0"/>
        </a:xfrm>
      </p:grpSpPr>
      <p:sp>
        <p:nvSpPr>
          <p:cNvPr id="15" name="矩形: 圆角 14">
            <a:extLst>
              <a:ext uri="{FF2B5EF4-FFF2-40B4-BE49-F238E27FC236}">
                <a16:creationId xmlns:a16="http://schemas.microsoft.com/office/drawing/2014/main" id="{490D289D-30AB-A2F7-C720-89D0CFCD1EB8}"/>
              </a:ext>
            </a:extLst>
          </p:cNvPr>
          <p:cNvSpPr/>
          <p:nvPr/>
        </p:nvSpPr>
        <p:spPr>
          <a:xfrm>
            <a:off x="830145" y="1268146"/>
            <a:ext cx="2560756" cy="310897"/>
          </a:xfrm>
          <a:prstGeom prst="roundRect">
            <a:avLst>
              <a:gd name="adj" fmla="val 3334"/>
            </a:avLst>
          </a:prstGeom>
          <a:solidFill>
            <a:schemeClr val="accent1">
              <a:lumMod val="20000"/>
              <a:lumOff val="80000"/>
            </a:schemeClr>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C7771B99-9D7E-BEF8-9D99-7FDB029B2995}"/>
              </a:ext>
            </a:extLst>
          </p:cNvPr>
          <p:cNvSpPr txBox="1"/>
          <p:nvPr/>
        </p:nvSpPr>
        <p:spPr>
          <a:xfrm>
            <a:off x="751985" y="1213969"/>
            <a:ext cx="2737976" cy="374783"/>
          </a:xfrm>
          <a:prstGeom prst="rect">
            <a:avLst/>
          </a:prstGeom>
          <a:noFill/>
        </p:spPr>
        <p:txBody>
          <a:bodyPr wrap="square">
            <a:spAutoFit/>
          </a:bodyPr>
          <a:lstStyle/>
          <a:p>
            <a:pPr marL="0" marR="0" algn="l">
              <a:lnSpc>
                <a:spcPts val="1800"/>
              </a:lnSpc>
              <a:buNone/>
            </a:pPr>
            <a:r>
              <a:rPr lang="zh-CN" altLang="en-US" sz="3200" b="1" dirty="0">
                <a:solidFill>
                  <a:srgbClr val="000000"/>
                </a:solidFill>
                <a:effectLst/>
                <a:latin typeface="ui-sans-serif"/>
              </a:rPr>
              <a:t>常用的操纵符</a:t>
            </a:r>
            <a:endParaRPr lang="en-US" altLang="zh-CN" sz="3200" b="1" dirty="0">
              <a:solidFill>
                <a:srgbClr val="000000"/>
              </a:solidFill>
              <a:effectLst/>
              <a:latin typeface="ui-sans-serif"/>
            </a:endParaRPr>
          </a:p>
        </p:txBody>
      </p:sp>
      <p:sp>
        <p:nvSpPr>
          <p:cNvPr id="9" name="Rectangle 12">
            <a:extLst>
              <a:ext uri="{FF2B5EF4-FFF2-40B4-BE49-F238E27FC236}">
                <a16:creationId xmlns:a16="http://schemas.microsoft.com/office/drawing/2014/main" id="{0EDFE0E3-A4E5-C146-C24F-EB6C202C282F}"/>
              </a:ext>
            </a:extLst>
          </p:cNvPr>
          <p:cNvSpPr>
            <a:spLocks noGrp="1" noChangeArrowheads="1"/>
          </p:cNvSpPr>
          <p:nvPr>
            <p:ph type="title"/>
          </p:nvPr>
        </p:nvSpPr>
        <p:spPr>
          <a:xfrm>
            <a:off x="857250" y="0"/>
            <a:ext cx="5922963" cy="838200"/>
          </a:xfrm>
        </p:spPr>
        <p:txBody>
          <a:bodyPr/>
          <a:lstStyle/>
          <a:p>
            <a:pPr eaLnBrk="1" hangingPunct="1"/>
            <a:r>
              <a:rPr lang="en-US" altLang="zh-CN" sz="3200" b="1" dirty="0">
                <a:latin typeface="+mn-lt"/>
                <a:ea typeface="Microsoft YaHei UI"/>
                <a:cs typeface="+mn-cs"/>
              </a:rPr>
              <a:t>1.4 C++ </a:t>
            </a:r>
            <a:r>
              <a:rPr lang="zh-CN" altLang="en-US" sz="3200" b="1" dirty="0">
                <a:latin typeface="+mn-lt"/>
                <a:ea typeface="Microsoft YaHei UI"/>
                <a:cs typeface="+mn-cs"/>
              </a:rPr>
              <a:t>程序实例</a:t>
            </a:r>
          </a:p>
        </p:txBody>
      </p:sp>
      <p:sp>
        <p:nvSpPr>
          <p:cNvPr id="11" name="文本框 10">
            <a:extLst>
              <a:ext uri="{FF2B5EF4-FFF2-40B4-BE49-F238E27FC236}">
                <a16:creationId xmlns:a16="http://schemas.microsoft.com/office/drawing/2014/main" id="{0E3E2D97-C687-062C-39E5-1A0181A71142}"/>
              </a:ext>
            </a:extLst>
          </p:cNvPr>
          <p:cNvSpPr txBox="1"/>
          <p:nvPr/>
        </p:nvSpPr>
        <p:spPr>
          <a:xfrm>
            <a:off x="3330314" y="1298354"/>
            <a:ext cx="2765685" cy="307777"/>
          </a:xfrm>
          <a:prstGeom prst="rect">
            <a:avLst/>
          </a:prstGeom>
          <a:noFill/>
        </p:spPr>
        <p:txBody>
          <a:bodyPr wrap="square">
            <a:spAutoFit/>
          </a:bodyPr>
          <a:lstStyle/>
          <a:p>
            <a:r>
              <a:rPr lang="zh-CN" altLang="zh-CN" sz="1400" b="1" dirty="0">
                <a:solidFill>
                  <a:schemeClr val="accent3">
                    <a:lumMod val="50000"/>
                  </a:schemeClr>
                </a:solidFill>
              </a:rPr>
              <a:t>需要头文件：</a:t>
            </a:r>
            <a:r>
              <a:rPr lang="zh-CN" altLang="zh-CN" sz="1400" b="1" dirty="0">
                <a:solidFill>
                  <a:schemeClr val="accent3">
                    <a:lumMod val="50000"/>
                  </a:schemeClr>
                </a:solidFill>
                <a:effectLst/>
                <a:latin typeface="ui-monospace"/>
              </a:rPr>
              <a:t>#include &lt;iomanip&gt;</a:t>
            </a:r>
            <a:endParaRPr lang="zh-CN" altLang="en-US" sz="1400" b="1" dirty="0">
              <a:solidFill>
                <a:schemeClr val="accent3">
                  <a:lumMod val="50000"/>
                </a:schemeClr>
              </a:solidFill>
            </a:endParaRPr>
          </a:p>
        </p:txBody>
      </p:sp>
      <p:graphicFrame>
        <p:nvGraphicFramePr>
          <p:cNvPr id="13" name="表格 12">
            <a:extLst>
              <a:ext uri="{FF2B5EF4-FFF2-40B4-BE49-F238E27FC236}">
                <a16:creationId xmlns:a16="http://schemas.microsoft.com/office/drawing/2014/main" id="{8217BDB0-5859-7E5B-2D6C-72FB9A29ADED}"/>
              </a:ext>
            </a:extLst>
          </p:cNvPr>
          <p:cNvGraphicFramePr>
            <a:graphicFrameLocks noGrp="1"/>
          </p:cNvGraphicFramePr>
          <p:nvPr>
            <p:extLst>
              <p:ext uri="{D42A27DB-BD31-4B8C-83A1-F6EECF244321}">
                <p14:modId xmlns:p14="http://schemas.microsoft.com/office/powerpoint/2010/main" val="470141261"/>
              </p:ext>
            </p:extLst>
          </p:nvPr>
        </p:nvGraphicFramePr>
        <p:xfrm>
          <a:off x="830145" y="1964521"/>
          <a:ext cx="9982634" cy="2773680"/>
        </p:xfrm>
        <a:graphic>
          <a:graphicData uri="http://schemas.openxmlformats.org/drawingml/2006/table">
            <a:tbl>
              <a:tblPr firstRow="1" bandRow="1">
                <a:tableStyleId>{5C22544A-7EE6-4342-B048-85BDC9FD1C3A}</a:tableStyleId>
              </a:tblPr>
              <a:tblGrid>
                <a:gridCol w="2464994">
                  <a:extLst>
                    <a:ext uri="{9D8B030D-6E8A-4147-A177-3AD203B41FA5}">
                      <a16:colId xmlns:a16="http://schemas.microsoft.com/office/drawing/2014/main" val="3720981935"/>
                    </a:ext>
                  </a:extLst>
                </a:gridCol>
                <a:gridCol w="3545160">
                  <a:extLst>
                    <a:ext uri="{9D8B030D-6E8A-4147-A177-3AD203B41FA5}">
                      <a16:colId xmlns:a16="http://schemas.microsoft.com/office/drawing/2014/main" val="1573132250"/>
                    </a:ext>
                  </a:extLst>
                </a:gridCol>
                <a:gridCol w="3972480">
                  <a:extLst>
                    <a:ext uri="{9D8B030D-6E8A-4147-A177-3AD203B41FA5}">
                      <a16:colId xmlns:a16="http://schemas.microsoft.com/office/drawing/2014/main" val="2583328591"/>
                    </a:ext>
                  </a:extLst>
                </a:gridCol>
              </a:tblGrid>
              <a:tr h="370840">
                <a:tc>
                  <a:txBody>
                    <a:bodyPr/>
                    <a:lstStyle/>
                    <a:p>
                      <a:pPr algn="ctr">
                        <a:buNone/>
                      </a:pPr>
                      <a:r>
                        <a:rPr lang="zh-CN" dirty="0">
                          <a:effectLst/>
                        </a:rPr>
                        <a:t>操纵符</a:t>
                      </a:r>
                    </a:p>
                  </a:txBody>
                  <a:tcPr marL="60960" marR="60960" marT="60960" marB="60960" anchor="ctr"/>
                </a:tc>
                <a:tc>
                  <a:txBody>
                    <a:bodyPr/>
                    <a:lstStyle/>
                    <a:p>
                      <a:pPr algn="ctr">
                        <a:buNone/>
                      </a:pPr>
                      <a:r>
                        <a:rPr lang="zh-CN">
                          <a:effectLst/>
                        </a:rPr>
                        <a:t>作用</a:t>
                      </a:r>
                    </a:p>
                  </a:txBody>
                  <a:tcPr marL="60960" marR="60960" marT="60960" marB="60960" anchor="ctr"/>
                </a:tc>
                <a:tc>
                  <a:txBody>
                    <a:bodyPr/>
                    <a:lstStyle/>
                    <a:p>
                      <a:pPr algn="ctr">
                        <a:buNone/>
                      </a:pPr>
                      <a:r>
                        <a:rPr lang="zh-CN" dirty="0">
                          <a:effectLst/>
                        </a:rPr>
                        <a:t>注意</a:t>
                      </a:r>
                    </a:p>
                  </a:txBody>
                  <a:tcPr marL="60960" marR="60960" marT="60960" marB="60960" anchor="ctr"/>
                </a:tc>
                <a:extLst>
                  <a:ext uri="{0D108BD9-81ED-4DB2-BD59-A6C34878D82A}">
                    <a16:rowId xmlns:a16="http://schemas.microsoft.com/office/drawing/2014/main" val="180393387"/>
                  </a:ext>
                </a:extLst>
              </a:tr>
              <a:tr h="370840">
                <a:tc>
                  <a:txBody>
                    <a:bodyPr/>
                    <a:lstStyle/>
                    <a:p>
                      <a:pPr algn="ctr">
                        <a:buNone/>
                      </a:pPr>
                      <a:r>
                        <a:rPr lang="zh-CN">
                          <a:effectLst/>
                          <a:latin typeface="Courier New" panose="02070309020205020404" pitchFamily="49" charset="0"/>
                        </a:rPr>
                        <a:t>dec</a:t>
                      </a:r>
                      <a:endParaRPr lang="zh-CN">
                        <a:effectLst/>
                      </a:endParaRPr>
                    </a:p>
                  </a:txBody>
                  <a:tcPr marL="60960" marR="60960" marT="60960" marB="60960" anchor="ctr"/>
                </a:tc>
                <a:tc>
                  <a:txBody>
                    <a:bodyPr/>
                    <a:lstStyle/>
                    <a:p>
                      <a:pPr algn="ctr">
                        <a:buNone/>
                      </a:pPr>
                      <a:r>
                        <a:rPr lang="zh-CN">
                          <a:effectLst/>
                        </a:rPr>
                        <a:t>十进制输出整数</a:t>
                      </a:r>
                    </a:p>
                  </a:txBody>
                  <a:tcPr marL="60960" marR="60960" marT="60960" marB="60960" anchor="ctr"/>
                </a:tc>
                <a:tc rowSpan="3">
                  <a:txBody>
                    <a:bodyPr/>
                    <a:lstStyle/>
                    <a:p>
                      <a:pPr algn="ctr">
                        <a:buNone/>
                      </a:pPr>
                      <a:r>
                        <a:rPr lang="zh-CN" altLang="en-US" dirty="0">
                          <a:effectLst/>
                        </a:rPr>
                        <a:t>仅对整数生效</a:t>
                      </a:r>
                    </a:p>
                  </a:txBody>
                  <a:tcPr marL="60960" marR="60960" marT="60960" marB="60960" anchor="ctr"/>
                </a:tc>
                <a:extLst>
                  <a:ext uri="{0D108BD9-81ED-4DB2-BD59-A6C34878D82A}">
                    <a16:rowId xmlns:a16="http://schemas.microsoft.com/office/drawing/2014/main" val="1538628314"/>
                  </a:ext>
                </a:extLst>
              </a:tr>
              <a:tr h="370840">
                <a:tc>
                  <a:txBody>
                    <a:bodyPr/>
                    <a:lstStyle/>
                    <a:p>
                      <a:pPr algn="ctr">
                        <a:buNone/>
                      </a:pPr>
                      <a:r>
                        <a:rPr lang="zh-CN">
                          <a:effectLst/>
                          <a:latin typeface="Courier New" panose="02070309020205020404" pitchFamily="49" charset="0"/>
                        </a:rPr>
                        <a:t>oct</a:t>
                      </a:r>
                      <a:endParaRPr lang="zh-CN">
                        <a:effectLst/>
                      </a:endParaRPr>
                    </a:p>
                  </a:txBody>
                  <a:tcPr marL="60960" marR="60960" marT="60960" marB="60960" anchor="ctr"/>
                </a:tc>
                <a:tc>
                  <a:txBody>
                    <a:bodyPr/>
                    <a:lstStyle/>
                    <a:p>
                      <a:pPr algn="ctr">
                        <a:buNone/>
                      </a:pPr>
                      <a:r>
                        <a:rPr lang="zh-CN" dirty="0">
                          <a:effectLst/>
                        </a:rPr>
                        <a:t>八进制输出整数</a:t>
                      </a:r>
                    </a:p>
                  </a:txBody>
                  <a:tcPr marL="60960" marR="60960" marT="60960" marB="60960" anchor="ctr"/>
                </a:tc>
                <a:tc vMerge="1">
                  <a:txBody>
                    <a:bodyPr/>
                    <a:lstStyle/>
                    <a:p>
                      <a:endParaRPr dirty="0"/>
                    </a:p>
                  </a:txBody>
                  <a:tcPr marL="60960" marR="60960" marT="60960" marB="60960" anchor="ctr"/>
                </a:tc>
                <a:extLst>
                  <a:ext uri="{0D108BD9-81ED-4DB2-BD59-A6C34878D82A}">
                    <a16:rowId xmlns:a16="http://schemas.microsoft.com/office/drawing/2014/main" val="2932065245"/>
                  </a:ext>
                </a:extLst>
              </a:tr>
              <a:tr h="370840">
                <a:tc>
                  <a:txBody>
                    <a:bodyPr/>
                    <a:lstStyle/>
                    <a:p>
                      <a:pPr algn="ctr">
                        <a:buNone/>
                      </a:pPr>
                      <a:r>
                        <a:rPr lang="zh-CN">
                          <a:effectLst/>
                          <a:latin typeface="Courier New" panose="02070309020205020404" pitchFamily="49" charset="0"/>
                        </a:rPr>
                        <a:t>hex</a:t>
                      </a:r>
                      <a:endParaRPr lang="zh-CN">
                        <a:effectLst/>
                      </a:endParaRPr>
                    </a:p>
                  </a:txBody>
                  <a:tcPr marL="60960" marR="60960" marT="60960" marB="60960" anchor="ctr"/>
                </a:tc>
                <a:tc>
                  <a:txBody>
                    <a:bodyPr/>
                    <a:lstStyle/>
                    <a:p>
                      <a:pPr algn="ctr">
                        <a:buNone/>
                      </a:pPr>
                      <a:r>
                        <a:rPr lang="zh-CN">
                          <a:effectLst/>
                        </a:rPr>
                        <a:t>十六进制输出整数</a:t>
                      </a:r>
                    </a:p>
                  </a:txBody>
                  <a:tcPr marL="60960" marR="60960" marT="60960" marB="60960" anchor="ctr"/>
                </a:tc>
                <a:tc vMerge="1">
                  <a:txBody>
                    <a:bodyPr/>
                    <a:lstStyle/>
                    <a:p>
                      <a:endParaRPr dirty="0"/>
                    </a:p>
                  </a:txBody>
                  <a:tcPr marL="60960" marR="60960" marT="60960" marB="60960" anchor="ctr"/>
                </a:tc>
                <a:extLst>
                  <a:ext uri="{0D108BD9-81ED-4DB2-BD59-A6C34878D82A}">
                    <a16:rowId xmlns:a16="http://schemas.microsoft.com/office/drawing/2014/main" val="227703868"/>
                  </a:ext>
                </a:extLst>
              </a:tr>
              <a:tr h="370840">
                <a:tc>
                  <a:txBody>
                    <a:bodyPr/>
                    <a:lstStyle/>
                    <a:p>
                      <a:pPr algn="ctr">
                        <a:buNone/>
                      </a:pPr>
                      <a:r>
                        <a:rPr lang="zh-CN" dirty="0">
                          <a:effectLst/>
                          <a:latin typeface="Courier New" panose="02070309020205020404" pitchFamily="49" charset="0"/>
                        </a:rPr>
                        <a:t>endl</a:t>
                      </a:r>
                      <a:endParaRPr lang="zh-CN" dirty="0">
                        <a:effectLst/>
                      </a:endParaRPr>
                    </a:p>
                  </a:txBody>
                  <a:tcPr marL="60960" marR="60960" marT="60960" marB="60960" anchor="ctr"/>
                </a:tc>
                <a:tc>
                  <a:txBody>
                    <a:bodyPr/>
                    <a:lstStyle/>
                    <a:p>
                      <a:pPr algn="ctr">
                        <a:buNone/>
                      </a:pPr>
                      <a:r>
                        <a:rPr lang="zh-CN">
                          <a:effectLst/>
                        </a:rPr>
                        <a:t>换行，并且刷新输出缓冲区</a:t>
                      </a:r>
                    </a:p>
                  </a:txBody>
                  <a:tcPr marL="60960" marR="60960" marT="60960" marB="60960" anchor="ctr"/>
                </a:tc>
                <a:tc>
                  <a:txBody>
                    <a:bodyPr/>
                    <a:lstStyle/>
                    <a:p>
                      <a:pPr algn="l">
                        <a:buNone/>
                      </a:pPr>
                      <a:endParaRPr lang="zh-CN" dirty="0">
                        <a:effectLst/>
                      </a:endParaRPr>
                    </a:p>
                  </a:txBody>
                  <a:tcPr marL="60960" marR="60960" marT="60960" marB="60960" anchor="ctr"/>
                </a:tc>
                <a:extLst>
                  <a:ext uri="{0D108BD9-81ED-4DB2-BD59-A6C34878D82A}">
                    <a16:rowId xmlns:a16="http://schemas.microsoft.com/office/drawing/2014/main" val="4162153673"/>
                  </a:ext>
                </a:extLst>
              </a:tr>
              <a:tr h="370840">
                <a:tc>
                  <a:txBody>
                    <a:bodyPr/>
                    <a:lstStyle/>
                    <a:p>
                      <a:pPr algn="ctr">
                        <a:buNone/>
                      </a:pPr>
                      <a:r>
                        <a:rPr lang="zh-CN">
                          <a:effectLst/>
                          <a:latin typeface="Courier New" panose="02070309020205020404" pitchFamily="49" charset="0"/>
                        </a:rPr>
                        <a:t>setw(n)</a:t>
                      </a:r>
                      <a:endParaRPr lang="zh-CN">
                        <a:effectLst/>
                      </a:endParaRPr>
                    </a:p>
                  </a:txBody>
                  <a:tcPr marL="60960" marR="60960" marT="60960" marB="60960" anchor="ctr"/>
                </a:tc>
                <a:tc>
                  <a:txBody>
                    <a:bodyPr/>
                    <a:lstStyle/>
                    <a:p>
                      <a:pPr algn="ctr">
                        <a:buNone/>
                      </a:pPr>
                      <a:r>
                        <a:rPr lang="zh-CN">
                          <a:effectLst/>
                        </a:rPr>
                        <a:t>设置输出字段宽度</a:t>
                      </a:r>
                    </a:p>
                  </a:txBody>
                  <a:tcPr marL="60960" marR="60960" marT="60960" marB="60960" anchor="ctr"/>
                </a:tc>
                <a:tc>
                  <a:txBody>
                    <a:bodyPr/>
                    <a:lstStyle/>
                    <a:p>
                      <a:pPr algn="ctr">
                        <a:buNone/>
                      </a:pPr>
                      <a:r>
                        <a:rPr lang="zh-CN" b="1" dirty="0">
                          <a:effectLst/>
                        </a:rPr>
                        <a:t>仅对紧接着的下一个输出有效</a:t>
                      </a:r>
                      <a:endParaRPr lang="zh-CN" dirty="0">
                        <a:effectLst/>
                      </a:endParaRPr>
                    </a:p>
                  </a:txBody>
                  <a:tcPr marL="60960" marR="60960" marT="60960" marB="60960" anchor="ctr"/>
                </a:tc>
                <a:extLst>
                  <a:ext uri="{0D108BD9-81ED-4DB2-BD59-A6C34878D82A}">
                    <a16:rowId xmlns:a16="http://schemas.microsoft.com/office/drawing/2014/main" val="3066970137"/>
                  </a:ext>
                </a:extLst>
              </a:tr>
              <a:tr h="370840">
                <a:tc>
                  <a:txBody>
                    <a:bodyPr/>
                    <a:lstStyle/>
                    <a:p>
                      <a:pPr algn="ctr">
                        <a:buNone/>
                      </a:pPr>
                      <a:r>
                        <a:rPr lang="zh-CN" dirty="0">
                          <a:effectLst/>
                          <a:latin typeface="Courier New" panose="02070309020205020404" pitchFamily="49" charset="0"/>
                        </a:rPr>
                        <a:t>setprecision(n)</a:t>
                      </a:r>
                      <a:endParaRPr lang="zh-CN" dirty="0">
                        <a:effectLst/>
                      </a:endParaRPr>
                    </a:p>
                  </a:txBody>
                  <a:tcPr marL="60960" marR="60960" marT="60960" marB="60960" anchor="ctr"/>
                </a:tc>
                <a:tc>
                  <a:txBody>
                    <a:bodyPr/>
                    <a:lstStyle/>
                    <a:p>
                      <a:pPr algn="ctr">
                        <a:buNone/>
                      </a:pPr>
                      <a:r>
                        <a:rPr lang="zh-CN" dirty="0">
                          <a:effectLst/>
                        </a:rPr>
                        <a:t>设置浮点数有效数字总位数</a:t>
                      </a:r>
                    </a:p>
                  </a:txBody>
                  <a:tcPr marL="60960" marR="60960" marT="60960" marB="60960" anchor="ctr"/>
                </a:tc>
                <a:tc>
                  <a:txBody>
                    <a:bodyPr/>
                    <a:lstStyle/>
                    <a:p>
                      <a:pPr algn="ctr">
                        <a:buNone/>
                      </a:pPr>
                      <a:r>
                        <a:rPr lang="zh-CN" dirty="0">
                          <a:effectLst/>
                        </a:rPr>
                        <a:t>对后续浮点数持续生效</a:t>
                      </a:r>
                    </a:p>
                  </a:txBody>
                  <a:tcPr marL="60960" marR="60960" marT="60960" marB="60960" anchor="ctr"/>
                </a:tc>
                <a:extLst>
                  <a:ext uri="{0D108BD9-81ED-4DB2-BD59-A6C34878D82A}">
                    <a16:rowId xmlns:a16="http://schemas.microsoft.com/office/drawing/2014/main" val="512533987"/>
                  </a:ext>
                </a:extLst>
              </a:tr>
            </a:tbl>
          </a:graphicData>
        </a:graphic>
      </p:graphicFrame>
    </p:spTree>
    <p:extLst>
      <p:ext uri="{BB962C8B-B14F-4D97-AF65-F5344CB8AC3E}">
        <p14:creationId xmlns:p14="http://schemas.microsoft.com/office/powerpoint/2010/main" val="3273480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095EA-5325-BE2B-F039-AB3FCB0C7975}"/>
            </a:ext>
          </a:extLst>
        </p:cNvPr>
        <p:cNvGrpSpPr/>
        <p:nvPr/>
      </p:nvGrpSpPr>
      <p:grpSpPr>
        <a:xfrm>
          <a:off x="0" y="0"/>
          <a:ext cx="0" cy="0"/>
          <a:chOff x="0" y="0"/>
          <a:chExt cx="0" cy="0"/>
        </a:xfrm>
      </p:grpSpPr>
      <p:sp>
        <p:nvSpPr>
          <p:cNvPr id="29" name="矩形: 圆角 28">
            <a:extLst>
              <a:ext uri="{FF2B5EF4-FFF2-40B4-BE49-F238E27FC236}">
                <a16:creationId xmlns:a16="http://schemas.microsoft.com/office/drawing/2014/main" id="{3F92FB55-762B-F3D6-0F6B-C9B84D7A226A}"/>
              </a:ext>
            </a:extLst>
          </p:cNvPr>
          <p:cNvSpPr/>
          <p:nvPr/>
        </p:nvSpPr>
        <p:spPr>
          <a:xfrm>
            <a:off x="2695734" y="5220252"/>
            <a:ext cx="1039029" cy="327952"/>
          </a:xfrm>
          <a:prstGeom prst="roundRect">
            <a:avLst>
              <a:gd name="adj" fmla="val 5093"/>
            </a:avLst>
          </a:prstGeom>
          <a:solidFill>
            <a:schemeClr val="accent2">
              <a:lumMod val="20000"/>
              <a:lumOff val="80000"/>
            </a:schemeClr>
          </a:solidFill>
          <a:ln w="1905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圆角 14">
            <a:extLst>
              <a:ext uri="{FF2B5EF4-FFF2-40B4-BE49-F238E27FC236}">
                <a16:creationId xmlns:a16="http://schemas.microsoft.com/office/drawing/2014/main" id="{9D6B40C2-5793-3D3F-82B1-C20ED5165D42}"/>
              </a:ext>
            </a:extLst>
          </p:cNvPr>
          <p:cNvSpPr/>
          <p:nvPr/>
        </p:nvSpPr>
        <p:spPr>
          <a:xfrm>
            <a:off x="1953365" y="4404068"/>
            <a:ext cx="894417" cy="275844"/>
          </a:xfrm>
          <a:prstGeom prst="roundRect">
            <a:avLst>
              <a:gd name="adj" fmla="val 5093"/>
            </a:avLst>
          </a:prstGeom>
          <a:solidFill>
            <a:schemeClr val="accent2">
              <a:lumMod val="20000"/>
              <a:lumOff val="80000"/>
            </a:schemeClr>
          </a:solidFill>
          <a:ln w="1905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圆角 12">
            <a:extLst>
              <a:ext uri="{FF2B5EF4-FFF2-40B4-BE49-F238E27FC236}">
                <a16:creationId xmlns:a16="http://schemas.microsoft.com/office/drawing/2014/main" id="{E88D821B-7EAB-6618-0548-B081D88251CE}"/>
              </a:ext>
            </a:extLst>
          </p:cNvPr>
          <p:cNvSpPr/>
          <p:nvPr/>
        </p:nvSpPr>
        <p:spPr>
          <a:xfrm>
            <a:off x="644822" y="1473772"/>
            <a:ext cx="8520111" cy="4708981"/>
          </a:xfrm>
          <a:prstGeom prst="roundRect">
            <a:avLst>
              <a:gd name="adj" fmla="val 5093"/>
            </a:avLst>
          </a:prstGeom>
          <a:no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B759F891-A736-965E-DF1E-6988C3AADD44}"/>
              </a:ext>
            </a:extLst>
          </p:cNvPr>
          <p:cNvSpPr txBox="1"/>
          <p:nvPr/>
        </p:nvSpPr>
        <p:spPr>
          <a:xfrm>
            <a:off x="857291" y="1473772"/>
            <a:ext cx="9134415" cy="4678204"/>
          </a:xfrm>
          <a:prstGeom prst="rect">
            <a:avLst/>
          </a:prstGeom>
          <a:noFill/>
        </p:spPr>
        <p:txBody>
          <a:bodyPr wrap="square">
            <a:spAutoFit/>
          </a:bodyPr>
          <a:lstStyle/>
          <a:p>
            <a:pPr fontAlgn="base"/>
            <a:r>
              <a:rPr kumimoji="1" lang="en-US" altLang="zh-CN" sz="1600" dirty="0">
                <a:solidFill>
                  <a:schemeClr val="accent3">
                    <a:lumMod val="50000"/>
                  </a:schemeClr>
                </a:solidFill>
                <a:latin typeface="Comic Sans MS" panose="030F0702030302020204" pitchFamily="66" charset="0"/>
              </a:rPr>
              <a:t>/****************************************************</a:t>
            </a:r>
            <a:endParaRPr lang="zh-CN" altLang="zh-CN" sz="1600" dirty="0">
              <a:solidFill>
                <a:schemeClr val="accent3">
                  <a:lumMod val="50000"/>
                </a:schemeClr>
              </a:solidFill>
              <a:latin typeface="Comic Sans MS" panose="030F0702030302020204" pitchFamily="66" charset="0"/>
            </a:endParaRPr>
          </a:p>
          <a:p>
            <a:pPr eaLnBrk="0" fontAlgn="base" hangingPunct="0"/>
            <a:r>
              <a:rPr kumimoji="1" lang="en-US" altLang="zh-CN" sz="1600" dirty="0">
                <a:solidFill>
                  <a:schemeClr val="accent3">
                    <a:lumMod val="50000"/>
                  </a:schemeClr>
                </a:solidFill>
                <a:latin typeface="Comic Sans MS" panose="030F0702030302020204" pitchFamily="66" charset="0"/>
              </a:rPr>
              <a:t>*    </a:t>
            </a:r>
            <a:r>
              <a:rPr kumimoji="1" lang="zh-CN" altLang="zh-CN" sz="1600" dirty="0">
                <a:solidFill>
                  <a:schemeClr val="accent3">
                    <a:lumMod val="50000"/>
                  </a:schemeClr>
                </a:solidFill>
                <a:latin typeface="Comic Sans MS" panose="030F0702030302020204" pitchFamily="66" charset="0"/>
              </a:rPr>
              <a:t>程序文件名</a:t>
            </a:r>
            <a:r>
              <a:rPr kumimoji="1" lang="en-US" altLang="zh-CN" sz="1600" dirty="0">
                <a:solidFill>
                  <a:schemeClr val="accent3">
                    <a:lumMod val="50000"/>
                  </a:schemeClr>
                </a:solidFill>
                <a:latin typeface="Comic Sans MS" panose="030F0702030302020204" pitchFamily="66" charset="0"/>
              </a:rPr>
              <a:t>: p1_3.cpp                        </a:t>
            </a:r>
            <a:endParaRPr lang="zh-CN" altLang="zh-CN" sz="1600" dirty="0">
              <a:solidFill>
                <a:schemeClr val="accent3">
                  <a:lumMod val="50000"/>
                </a:schemeClr>
              </a:solidFill>
              <a:latin typeface="Comic Sans MS" panose="030F0702030302020204" pitchFamily="66" charset="0"/>
            </a:endParaRPr>
          </a:p>
          <a:p>
            <a:pPr eaLnBrk="0" fontAlgn="base" hangingPunct="0"/>
            <a:r>
              <a:rPr kumimoji="1" lang="en-US" altLang="zh-CN" sz="1600" dirty="0">
                <a:solidFill>
                  <a:schemeClr val="accent3">
                    <a:lumMod val="50000"/>
                  </a:schemeClr>
                </a:solidFill>
                <a:latin typeface="Comic Sans MS" panose="030F0702030302020204" pitchFamily="66" charset="0"/>
              </a:rPr>
              <a:t>*    </a:t>
            </a:r>
            <a:r>
              <a:rPr kumimoji="1" lang="zh-CN" altLang="zh-CN" sz="1600" dirty="0">
                <a:solidFill>
                  <a:schemeClr val="accent3">
                    <a:lumMod val="50000"/>
                  </a:schemeClr>
                </a:solidFill>
                <a:latin typeface="Comic Sans MS" panose="030F0702030302020204" pitchFamily="66" charset="0"/>
              </a:rPr>
              <a:t>功能</a:t>
            </a:r>
            <a:r>
              <a:rPr kumimoji="1" lang="en-US" altLang="zh-CN" sz="1600" dirty="0">
                <a:solidFill>
                  <a:schemeClr val="accent3">
                    <a:lumMod val="50000"/>
                  </a:schemeClr>
                </a:solidFill>
                <a:latin typeface="Comic Sans MS" panose="030F0702030302020204" pitchFamily="66" charset="0"/>
              </a:rPr>
              <a:t>: </a:t>
            </a:r>
            <a:r>
              <a:rPr kumimoji="1" lang="zh-CN" altLang="zh-CN" sz="1600" dirty="0">
                <a:solidFill>
                  <a:schemeClr val="accent3">
                    <a:lumMod val="50000"/>
                  </a:schemeClr>
                </a:solidFill>
                <a:latin typeface="Comic Sans MS" panose="030F0702030302020204" pitchFamily="66" charset="0"/>
              </a:rPr>
              <a:t>求三个数的平均值，演示</a:t>
            </a:r>
            <a:r>
              <a:rPr kumimoji="1" lang="en-US" altLang="zh-CN" sz="1600" dirty="0">
                <a:solidFill>
                  <a:schemeClr val="accent3">
                    <a:lumMod val="50000"/>
                  </a:schemeClr>
                </a:solidFill>
                <a:latin typeface="Comic Sans MS" panose="030F0702030302020204" pitchFamily="66" charset="0"/>
              </a:rPr>
              <a:t>C++</a:t>
            </a:r>
            <a:r>
              <a:rPr kumimoji="1" lang="zh-CN" altLang="zh-CN" sz="1600" dirty="0">
                <a:solidFill>
                  <a:schemeClr val="accent3">
                    <a:lumMod val="50000"/>
                  </a:schemeClr>
                </a:solidFill>
                <a:latin typeface="Comic Sans MS" panose="030F0702030302020204" pitchFamily="66" charset="0"/>
              </a:rPr>
              <a:t>简单</a:t>
            </a:r>
            <a:r>
              <a:rPr kumimoji="1" lang="en-US" altLang="zh-CN" sz="1600" dirty="0">
                <a:solidFill>
                  <a:schemeClr val="accent3">
                    <a:lumMod val="50000"/>
                  </a:schemeClr>
                </a:solidFill>
                <a:latin typeface="Comic Sans MS" panose="030F0702030302020204" pitchFamily="66" charset="0"/>
              </a:rPr>
              <a:t>I/O</a:t>
            </a:r>
            <a:r>
              <a:rPr kumimoji="1" lang="zh-CN" altLang="zh-CN" sz="1600" dirty="0">
                <a:solidFill>
                  <a:schemeClr val="accent3">
                    <a:lumMod val="50000"/>
                  </a:schemeClr>
                </a:solidFill>
                <a:latin typeface="Comic Sans MS" panose="030F0702030302020204" pitchFamily="66" charset="0"/>
              </a:rPr>
              <a:t>格式控制</a:t>
            </a:r>
            <a:endParaRPr lang="zh-CN" altLang="zh-CN" sz="1600" dirty="0">
              <a:solidFill>
                <a:schemeClr val="accent3">
                  <a:lumMod val="50000"/>
                </a:schemeClr>
              </a:solidFill>
              <a:latin typeface="Comic Sans MS" panose="030F0702030302020204" pitchFamily="66" charset="0"/>
            </a:endParaRPr>
          </a:p>
          <a:p>
            <a:pPr eaLnBrk="0" fontAlgn="base" hangingPunct="0"/>
            <a:r>
              <a:rPr kumimoji="1" lang="zh-CN" altLang="zh-CN" sz="1600" dirty="0">
                <a:solidFill>
                  <a:schemeClr val="accent3">
                    <a:lumMod val="50000"/>
                  </a:schemeClr>
                </a:solidFill>
                <a:latin typeface="Comic Sans MS" panose="030F0702030302020204" pitchFamily="66" charset="0"/>
              </a:rPr>
              <a:t>*****************************************************</a:t>
            </a:r>
            <a:r>
              <a:rPr kumimoji="1" lang="en-US" altLang="zh-CN" sz="1600" dirty="0">
                <a:solidFill>
                  <a:schemeClr val="accent3">
                    <a:lumMod val="50000"/>
                  </a:schemeClr>
                </a:solidFill>
                <a:latin typeface="Comic Sans MS" panose="030F0702030302020204" pitchFamily="66" charset="0"/>
              </a:rPr>
              <a:t>/</a:t>
            </a:r>
            <a:endParaRPr lang="zh-CN" altLang="zh-CN" sz="1600" dirty="0">
              <a:solidFill>
                <a:schemeClr val="accent3">
                  <a:lumMod val="50000"/>
                </a:schemeClr>
              </a:solidFill>
              <a:latin typeface="Comic Sans MS" panose="030F0702030302020204" pitchFamily="66" charset="0"/>
            </a:endParaRPr>
          </a:p>
          <a:p>
            <a:pPr eaLnBrk="0" fontAlgn="base" hangingPunct="0"/>
            <a:r>
              <a:rPr kumimoji="1" lang="en-US" altLang="zh-CN" dirty="0">
                <a:solidFill>
                  <a:srgbClr val="7030A0"/>
                </a:solidFill>
                <a:latin typeface="Comic Sans MS" panose="030F0702030302020204" pitchFamily="66" charset="0"/>
              </a:rPr>
              <a:t>#include </a:t>
            </a:r>
            <a:r>
              <a:rPr kumimoji="1" lang="en-US" altLang="zh-CN" dirty="0">
                <a:latin typeface="Comic Sans MS" panose="030F0702030302020204" pitchFamily="66" charset="0"/>
              </a:rPr>
              <a:t>&lt;iostream&gt;  </a:t>
            </a:r>
            <a:endParaRPr lang="zh-CN" altLang="zh-CN" dirty="0">
              <a:latin typeface="Comic Sans MS" panose="030F0702030302020204" pitchFamily="66" charset="0"/>
            </a:endParaRPr>
          </a:p>
          <a:p>
            <a:pPr eaLnBrk="0" fontAlgn="base" hangingPunct="0"/>
            <a:r>
              <a:rPr kumimoji="1" lang="en-US" altLang="zh-CN" dirty="0">
                <a:solidFill>
                  <a:srgbClr val="7030A0"/>
                </a:solidFill>
                <a:latin typeface="Comic Sans MS" panose="030F0702030302020204" pitchFamily="66" charset="0"/>
              </a:rPr>
              <a:t>#include </a:t>
            </a:r>
            <a:r>
              <a:rPr kumimoji="1" lang="en-US" altLang="zh-CN" dirty="0">
                <a:latin typeface="Comic Sans MS" panose="030F0702030302020204" pitchFamily="66" charset="0"/>
              </a:rPr>
              <a:t>&lt;</a:t>
            </a:r>
            <a:r>
              <a:rPr kumimoji="1" lang="en-US" altLang="zh-CN" dirty="0" err="1">
                <a:latin typeface="Comic Sans MS" panose="030F0702030302020204" pitchFamily="66" charset="0"/>
              </a:rPr>
              <a:t>iomanip</a:t>
            </a:r>
            <a:r>
              <a:rPr kumimoji="1" lang="en-US" altLang="zh-CN" dirty="0">
                <a:latin typeface="Comic Sans MS" panose="030F0702030302020204" pitchFamily="66" charset="0"/>
              </a:rPr>
              <a:t>&gt;            </a:t>
            </a:r>
            <a:endParaRPr lang="zh-CN" altLang="zh-CN" dirty="0">
              <a:latin typeface="Comic Sans MS" panose="030F0702030302020204" pitchFamily="66" charset="0"/>
            </a:endParaRPr>
          </a:p>
          <a:p>
            <a:pPr eaLnBrk="0" fontAlgn="base" hangingPunct="0"/>
            <a:r>
              <a:rPr kumimoji="1" lang="en-US" altLang="zh-CN" dirty="0">
                <a:solidFill>
                  <a:srgbClr val="7030A0"/>
                </a:solidFill>
                <a:latin typeface="Comic Sans MS" panose="030F0702030302020204" pitchFamily="66" charset="0"/>
              </a:rPr>
              <a:t>using namespace </a:t>
            </a:r>
            <a:r>
              <a:rPr kumimoji="1" lang="en-US" altLang="zh-CN" dirty="0">
                <a:latin typeface="Comic Sans MS" panose="030F0702030302020204" pitchFamily="66" charset="0"/>
              </a:rPr>
              <a:t>std;</a:t>
            </a:r>
            <a:endParaRPr lang="zh-CN" altLang="zh-CN" dirty="0">
              <a:latin typeface="Comic Sans MS" panose="030F0702030302020204" pitchFamily="66" charset="0"/>
            </a:endParaRPr>
          </a:p>
          <a:p>
            <a:pPr eaLnBrk="0" fontAlgn="base" hangingPunct="0"/>
            <a:r>
              <a:rPr kumimoji="1" lang="en-US" altLang="zh-CN" b="1" dirty="0">
                <a:solidFill>
                  <a:srgbClr val="7030A0"/>
                </a:solidFill>
                <a:latin typeface="Comic Sans MS" panose="030F0702030302020204" pitchFamily="66" charset="0"/>
              </a:rPr>
              <a:t>int</a:t>
            </a:r>
            <a:r>
              <a:rPr kumimoji="1" lang="en-US" altLang="zh-CN" b="1" dirty="0">
                <a:latin typeface="Comic Sans MS" panose="030F0702030302020204" pitchFamily="66" charset="0"/>
              </a:rPr>
              <a:t> </a:t>
            </a:r>
            <a:r>
              <a:rPr kumimoji="1" lang="en-US" altLang="zh-CN" b="1" dirty="0">
                <a:solidFill>
                  <a:srgbClr val="FF0000"/>
                </a:solidFill>
                <a:latin typeface="Comic Sans MS" panose="030F0702030302020204" pitchFamily="66" charset="0"/>
              </a:rPr>
              <a:t>main</a:t>
            </a:r>
            <a:r>
              <a:rPr kumimoji="1" lang="en-US" altLang="zh-CN" b="1" dirty="0">
                <a:latin typeface="Comic Sans MS" panose="030F0702030302020204" pitchFamily="66" charset="0"/>
              </a:rPr>
              <a:t>( )  </a:t>
            </a:r>
            <a:endParaRPr lang="zh-CN" altLang="zh-CN" dirty="0">
              <a:latin typeface="Comic Sans MS" panose="030F0702030302020204" pitchFamily="66" charset="0"/>
            </a:endParaRPr>
          </a:p>
          <a:p>
            <a:pPr eaLnBrk="0" fontAlgn="base" hangingPunct="0"/>
            <a:r>
              <a:rPr kumimoji="1" lang="en-US" altLang="zh-CN" dirty="0">
                <a:latin typeface="Comic Sans MS" panose="030F0702030302020204" pitchFamily="66" charset="0"/>
              </a:rPr>
              <a:t>{    </a:t>
            </a:r>
            <a:endParaRPr lang="zh-CN" altLang="zh-CN" dirty="0">
              <a:latin typeface="Comic Sans MS" panose="030F0702030302020204" pitchFamily="66" charset="0"/>
            </a:endParaRPr>
          </a:p>
          <a:p>
            <a:pPr eaLnBrk="0" fontAlgn="base" hangingPunct="0"/>
            <a:r>
              <a:rPr kumimoji="1" lang="en-US" altLang="zh-CN" dirty="0">
                <a:latin typeface="Comic Sans MS" panose="030F0702030302020204" pitchFamily="66" charset="0"/>
              </a:rPr>
              <a:t>    </a:t>
            </a:r>
            <a:r>
              <a:rPr kumimoji="1" lang="en-US" altLang="zh-CN" dirty="0">
                <a:solidFill>
                  <a:srgbClr val="7030A0"/>
                </a:solidFill>
                <a:latin typeface="Comic Sans MS" panose="030F0702030302020204" pitchFamily="66" charset="0"/>
              </a:rPr>
              <a:t>float</a:t>
            </a:r>
            <a:r>
              <a:rPr kumimoji="1" lang="en-US" altLang="zh-CN" dirty="0">
                <a:latin typeface="Comic Sans MS" panose="030F0702030302020204" pitchFamily="66" charset="0"/>
              </a:rPr>
              <a:t> num1 = 101, num2 = 201, num3 = 300;   //</a:t>
            </a:r>
            <a:r>
              <a:rPr kumimoji="1" lang="zh-CN" altLang="zh-CN" dirty="0">
                <a:latin typeface="Comic Sans MS" panose="030F0702030302020204" pitchFamily="66" charset="0"/>
              </a:rPr>
              <a:t>定义三个数    </a:t>
            </a:r>
            <a:endParaRPr lang="zh-CN" altLang="zh-CN" dirty="0">
              <a:latin typeface="Comic Sans MS" panose="030F0702030302020204" pitchFamily="66" charset="0"/>
            </a:endParaRPr>
          </a:p>
          <a:p>
            <a:pPr eaLnBrk="0" fontAlgn="base" hangingPunct="0"/>
            <a:r>
              <a:rPr kumimoji="1" lang="zh-CN" altLang="zh-CN" dirty="0">
                <a:latin typeface="Comic Sans MS" panose="030F0702030302020204" pitchFamily="66" charset="0"/>
              </a:rPr>
              <a:t>    </a:t>
            </a:r>
            <a:r>
              <a:rPr kumimoji="1" lang="en-US" altLang="zh-CN" dirty="0" err="1">
                <a:latin typeface="Comic Sans MS" panose="030F0702030302020204" pitchFamily="66" charset="0"/>
              </a:rPr>
              <a:t>cout</a:t>
            </a:r>
            <a:r>
              <a:rPr kumimoji="1" lang="en-US" altLang="zh-CN" dirty="0">
                <a:latin typeface="Comic Sans MS" panose="030F0702030302020204" pitchFamily="66" charset="0"/>
              </a:rPr>
              <a:t> &lt;&lt; </a:t>
            </a:r>
            <a:r>
              <a:rPr kumimoji="1" lang="en-US" altLang="zh-CN" dirty="0">
                <a:solidFill>
                  <a:schemeClr val="accent6"/>
                </a:solidFill>
                <a:latin typeface="Comic Sans MS" panose="030F0702030302020204" pitchFamily="66" charset="0"/>
              </a:rPr>
              <a:t>"The average of" </a:t>
            </a:r>
          </a:p>
          <a:p>
            <a:pPr eaLnBrk="0" fontAlgn="base" hangingPunct="0"/>
            <a:r>
              <a:rPr kumimoji="1" lang="en-US" altLang="zh-CN" dirty="0">
                <a:solidFill>
                  <a:schemeClr val="accent6"/>
                </a:solidFill>
                <a:latin typeface="Comic Sans MS" panose="030F0702030302020204" pitchFamily="66" charset="0"/>
              </a:rPr>
              <a:t>            </a:t>
            </a:r>
            <a:r>
              <a:rPr kumimoji="1" lang="en-US" altLang="zh-CN" dirty="0">
                <a:latin typeface="Comic Sans MS" panose="030F0702030302020204" pitchFamily="66" charset="0"/>
              </a:rPr>
              <a:t>&lt;&lt;</a:t>
            </a:r>
            <a:r>
              <a:rPr kumimoji="1" lang="en-US" altLang="zh-CN" dirty="0">
                <a:solidFill>
                  <a:schemeClr val="accent6"/>
                </a:solidFill>
                <a:latin typeface="Comic Sans MS" panose="030F0702030302020204" pitchFamily="66" charset="0"/>
              </a:rPr>
              <a:t> </a:t>
            </a:r>
            <a:r>
              <a:rPr kumimoji="1" lang="en-US" altLang="zh-CN" dirty="0" err="1">
                <a:solidFill>
                  <a:srgbClr val="FF0000"/>
                </a:solidFill>
                <a:latin typeface="Comic Sans MS" panose="030F0702030302020204" pitchFamily="66" charset="0"/>
              </a:rPr>
              <a:t>setw</a:t>
            </a:r>
            <a:r>
              <a:rPr kumimoji="1" lang="en-US" altLang="zh-CN" dirty="0">
                <a:solidFill>
                  <a:srgbClr val="FF0000"/>
                </a:solidFill>
                <a:latin typeface="Comic Sans MS" panose="030F0702030302020204" pitchFamily="66" charset="0"/>
              </a:rPr>
              <a:t>(</a:t>
            </a:r>
            <a:r>
              <a:rPr kumimoji="1" lang="en-US" altLang="zh-CN" dirty="0">
                <a:solidFill>
                  <a:srgbClr val="7030A0"/>
                </a:solidFill>
                <a:latin typeface="Comic Sans MS" panose="030F0702030302020204" pitchFamily="66" charset="0"/>
              </a:rPr>
              <a:t>8</a:t>
            </a:r>
            <a:r>
              <a:rPr kumimoji="1" lang="en-US" altLang="zh-CN" dirty="0">
                <a:solidFill>
                  <a:srgbClr val="FF0000"/>
                </a:solidFill>
                <a:latin typeface="Comic Sans MS" panose="030F0702030302020204" pitchFamily="66" charset="0"/>
              </a:rPr>
              <a:t>)</a:t>
            </a:r>
            <a:r>
              <a:rPr kumimoji="1" lang="en-US" altLang="zh-CN" dirty="0">
                <a:solidFill>
                  <a:schemeClr val="accent6"/>
                </a:solidFill>
                <a:latin typeface="Comic Sans MS" panose="030F0702030302020204" pitchFamily="66" charset="0"/>
              </a:rPr>
              <a:t> </a:t>
            </a:r>
            <a:r>
              <a:rPr kumimoji="1" lang="en-US" altLang="zh-CN" dirty="0">
                <a:latin typeface="Comic Sans MS" panose="030F0702030302020204" pitchFamily="66" charset="0"/>
              </a:rPr>
              <a:t>&lt;&lt; num1 &lt;&lt; </a:t>
            </a:r>
            <a:r>
              <a:rPr kumimoji="1" lang="en-US" altLang="zh-CN" dirty="0">
                <a:solidFill>
                  <a:schemeClr val="accent6"/>
                </a:solidFill>
                <a:latin typeface="Comic Sans MS" panose="030F0702030302020204" pitchFamily="66" charset="0"/>
              </a:rPr>
              <a:t>“,"</a:t>
            </a:r>
            <a:endParaRPr kumimoji="1" lang="en-US" altLang="zh-CN" dirty="0">
              <a:latin typeface="Comic Sans MS" panose="030F0702030302020204" pitchFamily="66" charset="0"/>
            </a:endParaRPr>
          </a:p>
          <a:p>
            <a:pPr eaLnBrk="0" fontAlgn="base" hangingPunct="0"/>
            <a:r>
              <a:rPr kumimoji="1" lang="en-US" altLang="zh-CN" dirty="0">
                <a:solidFill>
                  <a:schemeClr val="accent6"/>
                </a:solidFill>
                <a:latin typeface="Comic Sans MS" panose="030F0702030302020204" pitchFamily="66" charset="0"/>
              </a:rPr>
              <a:t>            </a:t>
            </a:r>
            <a:r>
              <a:rPr kumimoji="1" lang="en-US" altLang="zh-CN" dirty="0">
                <a:latin typeface="Comic Sans MS" panose="030F0702030302020204" pitchFamily="66" charset="0"/>
              </a:rPr>
              <a:t>&lt;&lt; </a:t>
            </a:r>
            <a:r>
              <a:rPr kumimoji="1" lang="en-US" altLang="zh-CN" dirty="0" err="1">
                <a:solidFill>
                  <a:srgbClr val="FF0000"/>
                </a:solidFill>
                <a:latin typeface="Comic Sans MS" panose="030F0702030302020204" pitchFamily="66" charset="0"/>
              </a:rPr>
              <a:t>setw</a:t>
            </a:r>
            <a:r>
              <a:rPr kumimoji="1" lang="en-US" altLang="zh-CN" dirty="0">
                <a:solidFill>
                  <a:srgbClr val="FF0000"/>
                </a:solidFill>
                <a:latin typeface="Comic Sans MS" panose="030F0702030302020204" pitchFamily="66" charset="0"/>
              </a:rPr>
              <a:t>(</a:t>
            </a:r>
            <a:r>
              <a:rPr kumimoji="1" lang="en-US" altLang="zh-CN" dirty="0">
                <a:solidFill>
                  <a:srgbClr val="7030A0"/>
                </a:solidFill>
                <a:latin typeface="Comic Sans MS" panose="030F0702030302020204" pitchFamily="66" charset="0"/>
              </a:rPr>
              <a:t>8</a:t>
            </a:r>
            <a:r>
              <a:rPr kumimoji="1" lang="en-US" altLang="zh-CN" dirty="0">
                <a:solidFill>
                  <a:srgbClr val="FF0000"/>
                </a:solidFill>
                <a:latin typeface="Comic Sans MS" panose="030F0702030302020204" pitchFamily="66" charset="0"/>
              </a:rPr>
              <a:t>) &lt;&lt; num2 &lt;&lt; </a:t>
            </a:r>
            <a:r>
              <a:rPr kumimoji="1" lang="en-US" altLang="zh-CN" dirty="0">
                <a:solidFill>
                  <a:schemeClr val="accent6"/>
                </a:solidFill>
                <a:latin typeface="Comic Sans MS" panose="030F0702030302020204" pitchFamily="66" charset="0"/>
              </a:rPr>
              <a:t>“ and" </a:t>
            </a:r>
            <a:endParaRPr kumimoji="1" lang="en-US" altLang="zh-CN" dirty="0">
              <a:solidFill>
                <a:srgbClr val="FF0000"/>
              </a:solidFill>
              <a:latin typeface="Comic Sans MS" panose="030F0702030302020204" pitchFamily="66" charset="0"/>
            </a:endParaRPr>
          </a:p>
          <a:p>
            <a:pPr eaLnBrk="0" fontAlgn="base" hangingPunct="0"/>
            <a:r>
              <a:rPr kumimoji="1" lang="en-US" altLang="zh-CN" dirty="0">
                <a:solidFill>
                  <a:srgbClr val="FF0000"/>
                </a:solidFill>
                <a:latin typeface="Comic Sans MS" panose="030F0702030302020204" pitchFamily="66" charset="0"/>
              </a:rPr>
              <a:t>            </a:t>
            </a:r>
            <a:r>
              <a:rPr kumimoji="1" lang="en-US" altLang="zh-CN" dirty="0">
                <a:latin typeface="Comic Sans MS" panose="030F0702030302020204" pitchFamily="66" charset="0"/>
              </a:rPr>
              <a:t>&lt;&lt;</a:t>
            </a:r>
            <a:r>
              <a:rPr kumimoji="1" lang="en-US" altLang="zh-CN" dirty="0">
                <a:solidFill>
                  <a:srgbClr val="FF0000"/>
                </a:solidFill>
                <a:latin typeface="Comic Sans MS" panose="030F0702030302020204" pitchFamily="66" charset="0"/>
              </a:rPr>
              <a:t> </a:t>
            </a:r>
            <a:r>
              <a:rPr kumimoji="1" lang="en-US" altLang="zh-CN" dirty="0" err="1">
                <a:solidFill>
                  <a:srgbClr val="FF0000"/>
                </a:solidFill>
                <a:latin typeface="Comic Sans MS" panose="030F0702030302020204" pitchFamily="66" charset="0"/>
              </a:rPr>
              <a:t>setw</a:t>
            </a:r>
            <a:r>
              <a:rPr kumimoji="1" lang="en-US" altLang="zh-CN" dirty="0">
                <a:solidFill>
                  <a:srgbClr val="FF0000"/>
                </a:solidFill>
                <a:latin typeface="Comic Sans MS" panose="030F0702030302020204" pitchFamily="66" charset="0"/>
              </a:rPr>
              <a:t>(</a:t>
            </a:r>
            <a:r>
              <a:rPr kumimoji="1" lang="en-US" altLang="zh-CN" dirty="0">
                <a:solidFill>
                  <a:srgbClr val="7030A0"/>
                </a:solidFill>
                <a:latin typeface="Comic Sans MS" panose="030F0702030302020204" pitchFamily="66" charset="0"/>
              </a:rPr>
              <a:t>8</a:t>
            </a:r>
            <a:r>
              <a:rPr kumimoji="1" lang="en-US" altLang="zh-CN" dirty="0">
                <a:solidFill>
                  <a:srgbClr val="FF0000"/>
                </a:solidFill>
                <a:latin typeface="Comic Sans MS" panose="030F0702030302020204" pitchFamily="66" charset="0"/>
              </a:rPr>
              <a:t>) &lt;&lt; num3;</a:t>
            </a:r>
            <a:endParaRPr lang="zh-CN" altLang="zh-CN" dirty="0">
              <a:latin typeface="Comic Sans MS" panose="030F0702030302020204" pitchFamily="66" charset="0"/>
            </a:endParaRPr>
          </a:p>
          <a:p>
            <a:pPr eaLnBrk="0" fontAlgn="base" hangingPunct="0"/>
            <a:r>
              <a:rPr kumimoji="1" lang="en-US" altLang="zh-CN" dirty="0">
                <a:latin typeface="Comic Sans MS" panose="030F0702030302020204" pitchFamily="66" charset="0"/>
              </a:rPr>
              <a:t>    </a:t>
            </a:r>
            <a:r>
              <a:rPr kumimoji="1" lang="en-US" altLang="zh-CN" dirty="0" err="1">
                <a:latin typeface="Comic Sans MS" panose="030F0702030302020204" pitchFamily="66" charset="0"/>
              </a:rPr>
              <a:t>cout</a:t>
            </a:r>
            <a:r>
              <a:rPr kumimoji="1" lang="en-US" altLang="zh-CN" dirty="0">
                <a:latin typeface="Comic Sans MS" panose="030F0702030302020204" pitchFamily="66" charset="0"/>
              </a:rPr>
              <a:t>&lt;&lt; </a:t>
            </a:r>
            <a:r>
              <a:rPr kumimoji="1" lang="en-US" altLang="zh-CN" dirty="0">
                <a:solidFill>
                  <a:schemeClr val="accent6"/>
                </a:solidFill>
                <a:latin typeface="Comic Sans MS" panose="030F0702030302020204" pitchFamily="66" charset="0"/>
              </a:rPr>
              <a:t>“ is:"</a:t>
            </a:r>
            <a:r>
              <a:rPr kumimoji="1" lang="en-US" altLang="zh-CN" dirty="0">
                <a:latin typeface="Comic Sans MS" panose="030F0702030302020204" pitchFamily="66" charset="0"/>
              </a:rPr>
              <a:t> &lt;&lt; </a:t>
            </a:r>
            <a:r>
              <a:rPr kumimoji="1" lang="en-US" altLang="zh-CN" dirty="0" err="1">
                <a:solidFill>
                  <a:srgbClr val="FF0000"/>
                </a:solidFill>
                <a:latin typeface="Comic Sans MS" panose="030F0702030302020204" pitchFamily="66" charset="0"/>
              </a:rPr>
              <a:t>setw</a:t>
            </a:r>
            <a:r>
              <a:rPr kumimoji="1" lang="en-US" altLang="zh-CN" dirty="0">
                <a:solidFill>
                  <a:srgbClr val="FF0000"/>
                </a:solidFill>
                <a:latin typeface="Comic Sans MS" panose="030F0702030302020204" pitchFamily="66" charset="0"/>
              </a:rPr>
              <a:t>(</a:t>
            </a:r>
            <a:r>
              <a:rPr kumimoji="1" lang="en-US" altLang="zh-CN" dirty="0">
                <a:solidFill>
                  <a:srgbClr val="7030A0"/>
                </a:solidFill>
                <a:latin typeface="Comic Sans MS" panose="030F0702030302020204" pitchFamily="66" charset="0"/>
              </a:rPr>
              <a:t>20</a:t>
            </a:r>
            <a:r>
              <a:rPr kumimoji="1" lang="en-US" altLang="zh-CN" dirty="0">
                <a:solidFill>
                  <a:srgbClr val="FF0000"/>
                </a:solidFill>
                <a:latin typeface="Comic Sans MS" panose="030F0702030302020204" pitchFamily="66" charset="0"/>
              </a:rPr>
              <a:t>) </a:t>
            </a:r>
            <a:r>
              <a:rPr kumimoji="1" lang="en-US" altLang="zh-CN" dirty="0">
                <a:latin typeface="Comic Sans MS" panose="030F0702030302020204" pitchFamily="66" charset="0"/>
              </a:rPr>
              <a:t>&lt;&lt;</a:t>
            </a:r>
            <a:r>
              <a:rPr kumimoji="1" lang="en-US" altLang="zh-CN" dirty="0">
                <a:solidFill>
                  <a:srgbClr val="FF0000"/>
                </a:solidFill>
                <a:latin typeface="Comic Sans MS" panose="030F0702030302020204" pitchFamily="66" charset="0"/>
              </a:rPr>
              <a:t> </a:t>
            </a:r>
            <a:r>
              <a:rPr kumimoji="1" lang="en-US" altLang="zh-CN" dirty="0" err="1">
                <a:latin typeface="Comic Sans MS" panose="030F0702030302020204" pitchFamily="66" charset="0"/>
              </a:rPr>
              <a:t>setprecision</a:t>
            </a:r>
            <a:r>
              <a:rPr kumimoji="1" lang="en-US" altLang="zh-CN" dirty="0">
                <a:latin typeface="Comic Sans MS" panose="030F0702030302020204" pitchFamily="66" charset="0"/>
              </a:rPr>
              <a:t>(12) &lt;&lt; (num1+num2+num3)/3&lt;&lt; </a:t>
            </a:r>
            <a:r>
              <a:rPr kumimoji="1" lang="en-US" altLang="zh-CN" dirty="0" err="1">
                <a:latin typeface="Comic Sans MS" panose="030F0702030302020204" pitchFamily="66" charset="0"/>
              </a:rPr>
              <a:t>endl</a:t>
            </a:r>
            <a:r>
              <a:rPr kumimoji="1" lang="en-US" altLang="zh-CN" dirty="0">
                <a:latin typeface="Comic Sans MS" panose="030F0702030302020204" pitchFamily="66" charset="0"/>
              </a:rPr>
              <a:t>;</a:t>
            </a:r>
            <a:endParaRPr lang="zh-CN" altLang="zh-CN" dirty="0">
              <a:latin typeface="Comic Sans MS" panose="030F0702030302020204" pitchFamily="66" charset="0"/>
            </a:endParaRPr>
          </a:p>
          <a:p>
            <a:pPr eaLnBrk="0" fontAlgn="base" hangingPunct="0"/>
            <a:r>
              <a:rPr lang="en-US" altLang="zh-CN" dirty="0">
                <a:solidFill>
                  <a:srgbClr val="7030A0"/>
                </a:solidFill>
                <a:latin typeface="Comic Sans MS" panose="030F0702030302020204" pitchFamily="66" charset="0"/>
              </a:rPr>
              <a:t>    return</a:t>
            </a:r>
            <a:r>
              <a:rPr lang="en-US" altLang="zh-CN" dirty="0">
                <a:latin typeface="Comic Sans MS" panose="030F0702030302020204" pitchFamily="66" charset="0"/>
              </a:rPr>
              <a:t> </a:t>
            </a:r>
            <a:r>
              <a:rPr lang="en-US" altLang="zh-CN" dirty="0">
                <a:solidFill>
                  <a:srgbClr val="FF0000"/>
                </a:solidFill>
                <a:latin typeface="Comic Sans MS" panose="030F0702030302020204" pitchFamily="66" charset="0"/>
              </a:rPr>
              <a:t>0</a:t>
            </a:r>
            <a:r>
              <a:rPr lang="en-US" altLang="zh-CN" dirty="0">
                <a:latin typeface="Comic Sans MS" panose="030F0702030302020204" pitchFamily="66" charset="0"/>
              </a:rPr>
              <a:t>;</a:t>
            </a:r>
            <a:endParaRPr lang="zh-CN" altLang="zh-CN" dirty="0">
              <a:latin typeface="Comic Sans MS" panose="030F0702030302020204" pitchFamily="66" charset="0"/>
            </a:endParaRPr>
          </a:p>
          <a:p>
            <a:pPr eaLnBrk="0" fontAlgn="base" hangingPunct="0"/>
            <a:r>
              <a:rPr kumimoji="1" lang="en-US" altLang="zh-CN" dirty="0">
                <a:latin typeface="Comic Sans MS" panose="030F0702030302020204" pitchFamily="66" charset="0"/>
              </a:rPr>
              <a:t>}</a:t>
            </a:r>
            <a:endParaRPr lang="zh-CN" altLang="zh-CN" dirty="0">
              <a:latin typeface="Comic Sans MS" panose="030F0702030302020204" pitchFamily="66" charset="0"/>
            </a:endParaRPr>
          </a:p>
        </p:txBody>
      </p:sp>
      <p:sp>
        <p:nvSpPr>
          <p:cNvPr id="6" name="Rectangle 12">
            <a:extLst>
              <a:ext uri="{FF2B5EF4-FFF2-40B4-BE49-F238E27FC236}">
                <a16:creationId xmlns:a16="http://schemas.microsoft.com/office/drawing/2014/main" id="{321CAD02-C14F-3C52-7F44-EEBA44B912A1}"/>
              </a:ext>
            </a:extLst>
          </p:cNvPr>
          <p:cNvSpPr>
            <a:spLocks noGrp="1" noChangeArrowheads="1"/>
          </p:cNvSpPr>
          <p:nvPr>
            <p:ph type="title"/>
          </p:nvPr>
        </p:nvSpPr>
        <p:spPr>
          <a:xfrm>
            <a:off x="857291" y="0"/>
            <a:ext cx="5923381" cy="838200"/>
          </a:xfrm>
        </p:spPr>
        <p:txBody>
          <a:bodyPr/>
          <a:lstStyle/>
          <a:p>
            <a:pPr eaLnBrk="1" hangingPunct="1"/>
            <a:r>
              <a:rPr lang="en-US" altLang="zh-CN" sz="3200" b="1" dirty="0">
                <a:latin typeface="+mn-lt"/>
                <a:ea typeface="Microsoft YaHei UI"/>
                <a:cs typeface="+mn-cs"/>
              </a:rPr>
              <a:t>1.4 C++ </a:t>
            </a:r>
            <a:r>
              <a:rPr lang="zh-CN" altLang="en-US" sz="3200" b="1" dirty="0">
                <a:latin typeface="+mn-lt"/>
                <a:ea typeface="Microsoft YaHei UI"/>
                <a:cs typeface="+mn-cs"/>
              </a:rPr>
              <a:t>程序实例</a:t>
            </a:r>
          </a:p>
        </p:txBody>
      </p:sp>
      <p:sp>
        <p:nvSpPr>
          <p:cNvPr id="7" name="矩形: 圆角 6">
            <a:extLst>
              <a:ext uri="{FF2B5EF4-FFF2-40B4-BE49-F238E27FC236}">
                <a16:creationId xmlns:a16="http://schemas.microsoft.com/office/drawing/2014/main" id="{4C303340-0DBD-8769-B715-301A07A2768F}"/>
              </a:ext>
            </a:extLst>
          </p:cNvPr>
          <p:cNvSpPr/>
          <p:nvPr/>
        </p:nvSpPr>
        <p:spPr>
          <a:xfrm>
            <a:off x="857290" y="1098989"/>
            <a:ext cx="4034749" cy="310897"/>
          </a:xfrm>
          <a:prstGeom prst="roundRect">
            <a:avLst>
              <a:gd name="adj" fmla="val 3334"/>
            </a:avLst>
          </a:prstGeom>
          <a:solidFill>
            <a:schemeClr val="accent1">
              <a:lumMod val="20000"/>
              <a:lumOff val="80000"/>
            </a:schemeClr>
          </a:solidFill>
          <a:ln w="19050">
            <a:solidFill>
              <a:schemeClr val="bg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D71228A4-6AD8-A625-6267-4C05ED751543}"/>
              </a:ext>
            </a:extLst>
          </p:cNvPr>
          <p:cNvSpPr txBox="1"/>
          <p:nvPr/>
        </p:nvSpPr>
        <p:spPr>
          <a:xfrm>
            <a:off x="742992" y="1027483"/>
            <a:ext cx="4568148" cy="374783"/>
          </a:xfrm>
          <a:prstGeom prst="rect">
            <a:avLst/>
          </a:prstGeom>
          <a:noFill/>
        </p:spPr>
        <p:txBody>
          <a:bodyPr wrap="square">
            <a:spAutoFit/>
          </a:bodyPr>
          <a:lstStyle/>
          <a:p>
            <a:pPr marL="0" marR="0" algn="l">
              <a:lnSpc>
                <a:spcPts val="1800"/>
              </a:lnSpc>
              <a:buNone/>
            </a:pPr>
            <a:r>
              <a:rPr lang="zh-CN" altLang="en-US" sz="3200" b="1" dirty="0">
                <a:solidFill>
                  <a:srgbClr val="000000"/>
                </a:solidFill>
                <a:latin typeface="ui-sans-serif"/>
              </a:rPr>
              <a:t>常用的操纵符使用示例</a:t>
            </a:r>
            <a:endParaRPr lang="en-US" altLang="zh-CN" sz="3200" b="1" dirty="0">
              <a:solidFill>
                <a:srgbClr val="000000"/>
              </a:solidFill>
              <a:effectLst/>
              <a:latin typeface="ui-sans-serif"/>
            </a:endParaRPr>
          </a:p>
        </p:txBody>
      </p:sp>
      <p:grpSp>
        <p:nvGrpSpPr>
          <p:cNvPr id="2" name="组合 1">
            <a:extLst>
              <a:ext uri="{FF2B5EF4-FFF2-40B4-BE49-F238E27FC236}">
                <a16:creationId xmlns:a16="http://schemas.microsoft.com/office/drawing/2014/main" id="{C1BB374D-F2C0-1414-0D45-4DCB6D2798D3}"/>
              </a:ext>
            </a:extLst>
          </p:cNvPr>
          <p:cNvGrpSpPr/>
          <p:nvPr/>
        </p:nvGrpSpPr>
        <p:grpSpPr>
          <a:xfrm>
            <a:off x="4917388" y="2617475"/>
            <a:ext cx="6995160" cy="976366"/>
            <a:chOff x="6687312" y="2617475"/>
            <a:chExt cx="5710428" cy="906205"/>
          </a:xfrm>
        </p:grpSpPr>
        <p:sp>
          <p:nvSpPr>
            <p:cNvPr id="3" name="标注: 线形 2">
              <a:extLst>
                <a:ext uri="{FF2B5EF4-FFF2-40B4-BE49-F238E27FC236}">
                  <a16:creationId xmlns:a16="http://schemas.microsoft.com/office/drawing/2014/main" id="{F7F70D58-91B4-2B3D-FBAA-A07F5B10EDEE}"/>
                </a:ext>
              </a:extLst>
            </p:cNvPr>
            <p:cNvSpPr/>
            <p:nvPr/>
          </p:nvSpPr>
          <p:spPr>
            <a:xfrm>
              <a:off x="7033260" y="2983928"/>
              <a:ext cx="5018532" cy="539752"/>
            </a:xfrm>
            <a:prstGeom prst="borderCallout1">
              <a:avLst>
                <a:gd name="adj1" fmla="val 52083"/>
                <a:gd name="adj2" fmla="val 106"/>
                <a:gd name="adj3" fmla="val 78151"/>
                <a:gd name="adj4" fmla="val -3375"/>
              </a:avLst>
            </a:prstGeom>
            <a:solidFill>
              <a:schemeClr val="accent1">
                <a:lumMod val="20000"/>
                <a:lumOff val="80000"/>
              </a:schemeClr>
            </a:solidFill>
            <a:ln w="190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id="{638AE4D5-F2BA-5DA1-6D5C-3D2C89B68E31}"/>
                </a:ext>
              </a:extLst>
            </p:cNvPr>
            <p:cNvSpPr txBox="1"/>
            <p:nvPr/>
          </p:nvSpPr>
          <p:spPr>
            <a:xfrm>
              <a:off x="7033260" y="3035666"/>
              <a:ext cx="5364480" cy="369332"/>
            </a:xfrm>
            <a:prstGeom prst="rect">
              <a:avLst/>
            </a:prstGeom>
            <a:noFill/>
          </p:spPr>
          <p:txBody>
            <a:bodyPr wrap="square">
              <a:spAutoFit/>
            </a:bodyPr>
            <a:lstStyle/>
            <a:p>
              <a:pPr eaLnBrk="1" hangingPunct="1">
                <a:spcBef>
                  <a:spcPct val="0"/>
                </a:spcBef>
                <a:buClrTx/>
                <a:buSzTx/>
                <a:buFontTx/>
                <a:buNone/>
              </a:pPr>
              <a:r>
                <a:rPr lang="en-US" altLang="zh-CN" sz="1800" b="1" dirty="0">
                  <a:solidFill>
                    <a:schemeClr val="tx2"/>
                  </a:solidFill>
                  <a:latin typeface="宋体" panose="02010600030101010101" pitchFamily="2" charset="-122"/>
                </a:rPr>
                <a:t>The average of  101</a:t>
              </a:r>
              <a:r>
                <a:rPr lang="zh-CN" altLang="en-US" sz="1800" b="1" dirty="0">
                  <a:solidFill>
                    <a:schemeClr val="tx2"/>
                  </a:solidFill>
                  <a:latin typeface="宋体" panose="02010600030101010101" pitchFamily="2" charset="-122"/>
                </a:rPr>
                <a:t>，</a:t>
              </a:r>
              <a:r>
                <a:rPr lang="en-US" altLang="zh-CN" sz="1800" b="1" dirty="0">
                  <a:solidFill>
                    <a:schemeClr val="tx2"/>
                  </a:solidFill>
                  <a:latin typeface="宋体" panose="02010600030101010101" pitchFamily="2" charset="-122"/>
                </a:rPr>
                <a:t> 201 and   300 is</a:t>
              </a:r>
              <a:r>
                <a:rPr lang="zh-CN" altLang="en-US" sz="1800" b="1" dirty="0">
                  <a:solidFill>
                    <a:schemeClr val="tx2"/>
                  </a:solidFill>
                  <a:latin typeface="宋体" panose="02010600030101010101" pitchFamily="2" charset="-122"/>
                </a:rPr>
                <a:t>：</a:t>
              </a:r>
              <a:r>
                <a:rPr lang="en-US" altLang="zh-CN" sz="1800" b="1" dirty="0">
                  <a:solidFill>
                    <a:schemeClr val="tx2"/>
                  </a:solidFill>
                  <a:latin typeface="宋体" panose="02010600030101010101" pitchFamily="2" charset="-122"/>
                </a:rPr>
                <a:t> 200.666671753</a:t>
              </a:r>
            </a:p>
          </p:txBody>
        </p:sp>
        <p:sp>
          <p:nvSpPr>
            <p:cNvPr id="5" name="文本框 4">
              <a:extLst>
                <a:ext uri="{FF2B5EF4-FFF2-40B4-BE49-F238E27FC236}">
                  <a16:creationId xmlns:a16="http://schemas.microsoft.com/office/drawing/2014/main" id="{8A4AAFBA-0AE8-0876-4B91-FF4EB27F3AD8}"/>
                </a:ext>
              </a:extLst>
            </p:cNvPr>
            <p:cNvSpPr txBox="1"/>
            <p:nvPr/>
          </p:nvSpPr>
          <p:spPr>
            <a:xfrm>
              <a:off x="6687312" y="2617475"/>
              <a:ext cx="1716405" cy="418191"/>
            </a:xfrm>
            <a:prstGeom prst="rect">
              <a:avLst/>
            </a:prstGeom>
            <a:noFill/>
          </p:spPr>
          <p:txBody>
            <a:bodyPr wrap="square">
              <a:spAutoFit/>
            </a:bodyPr>
            <a:lstStyle/>
            <a:p>
              <a:pPr algn="ctr">
                <a:lnSpc>
                  <a:spcPct val="150000"/>
                </a:lnSpc>
              </a:pPr>
              <a:r>
                <a:rPr lang="zh-CN" altLang="en-US" sz="1600" b="1" dirty="0">
                  <a:solidFill>
                    <a:srgbClr val="000000"/>
                  </a:solidFill>
                  <a:latin typeface="微软雅黑" panose="020B0503020204020204" pitchFamily="34" charset="-122"/>
                  <a:ea typeface="微软雅黑" panose="020B0503020204020204" pitchFamily="34" charset="-122"/>
                </a:rPr>
                <a:t>运行输出：</a:t>
              </a:r>
              <a:endParaRPr lang="en-US" altLang="zh-CN" sz="1600" b="1" dirty="0">
                <a:solidFill>
                  <a:srgbClr val="000000"/>
                </a:solidFill>
                <a:latin typeface="微软雅黑" panose="020B0503020204020204" pitchFamily="34" charset="-122"/>
                <a:ea typeface="微软雅黑" panose="020B0503020204020204" pitchFamily="34" charset="-122"/>
              </a:endParaRPr>
            </a:p>
          </p:txBody>
        </p:sp>
      </p:grpSp>
      <p:cxnSp>
        <p:nvCxnSpPr>
          <p:cNvPr id="19" name="直接箭头连接符 18">
            <a:extLst>
              <a:ext uri="{FF2B5EF4-FFF2-40B4-BE49-F238E27FC236}">
                <a16:creationId xmlns:a16="http://schemas.microsoft.com/office/drawing/2014/main" id="{EAA58488-57D5-0B56-3E62-78CC8779B6D4}"/>
              </a:ext>
            </a:extLst>
          </p:cNvPr>
          <p:cNvCxnSpPr>
            <a:cxnSpLocks/>
          </p:cNvCxnSpPr>
          <p:nvPr/>
        </p:nvCxnSpPr>
        <p:spPr>
          <a:xfrm flipH="1">
            <a:off x="2845684" y="3476504"/>
            <a:ext cx="4163226" cy="1018198"/>
          </a:xfrm>
          <a:prstGeom prst="straightConnector1">
            <a:avLst/>
          </a:prstGeom>
          <a:ln w="19050" cmpd="sng">
            <a:solidFill>
              <a:srgbClr val="FF0000"/>
            </a:solidFill>
            <a:prstDash val="sysDash"/>
            <a:tailEnd type="triangle" w="lg" len="lg"/>
          </a:ln>
        </p:spPr>
        <p:style>
          <a:lnRef idx="1">
            <a:schemeClr val="accent1"/>
          </a:lnRef>
          <a:fillRef idx="0">
            <a:schemeClr val="accent1"/>
          </a:fillRef>
          <a:effectRef idx="0">
            <a:schemeClr val="accent1"/>
          </a:effectRef>
          <a:fontRef idx="minor">
            <a:schemeClr val="tx1"/>
          </a:fontRef>
        </p:style>
      </p:cxnSp>
      <p:sp>
        <p:nvSpPr>
          <p:cNvPr id="20" name="右大括号 19">
            <a:extLst>
              <a:ext uri="{FF2B5EF4-FFF2-40B4-BE49-F238E27FC236}">
                <a16:creationId xmlns:a16="http://schemas.microsoft.com/office/drawing/2014/main" id="{19200FBF-1661-1093-1217-6945205B0963}"/>
              </a:ext>
            </a:extLst>
          </p:cNvPr>
          <p:cNvSpPr/>
          <p:nvPr/>
        </p:nvSpPr>
        <p:spPr>
          <a:xfrm rot="5400000">
            <a:off x="7110362" y="3219320"/>
            <a:ext cx="353460" cy="525780"/>
          </a:xfrm>
          <a:prstGeom prst="rightBrace">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矩形: 圆角 21">
            <a:extLst>
              <a:ext uri="{FF2B5EF4-FFF2-40B4-BE49-F238E27FC236}">
                <a16:creationId xmlns:a16="http://schemas.microsoft.com/office/drawing/2014/main" id="{250965D2-C22A-0AD6-BBAA-0E45FC8A2837}"/>
              </a:ext>
            </a:extLst>
          </p:cNvPr>
          <p:cNvSpPr/>
          <p:nvPr/>
        </p:nvSpPr>
        <p:spPr>
          <a:xfrm>
            <a:off x="4031180" y="5200906"/>
            <a:ext cx="1721718" cy="327953"/>
          </a:xfrm>
          <a:prstGeom prst="roundRect">
            <a:avLst>
              <a:gd name="adj" fmla="val 5093"/>
            </a:avLst>
          </a:prstGeom>
          <a:noFill/>
          <a:ln w="19050">
            <a:solidFill>
              <a:schemeClr val="accent6">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右大括号 24">
            <a:extLst>
              <a:ext uri="{FF2B5EF4-FFF2-40B4-BE49-F238E27FC236}">
                <a16:creationId xmlns:a16="http://schemas.microsoft.com/office/drawing/2014/main" id="{02AD42C5-3A98-CA94-BA99-054974E1A78D}"/>
              </a:ext>
            </a:extLst>
          </p:cNvPr>
          <p:cNvSpPr/>
          <p:nvPr/>
        </p:nvSpPr>
        <p:spPr>
          <a:xfrm rot="5400000">
            <a:off x="10762160" y="2734169"/>
            <a:ext cx="353460" cy="1469430"/>
          </a:xfrm>
          <a:prstGeom prst="rightBrace">
            <a:avLst/>
          </a:prstGeom>
          <a:ln w="22225">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27" name="直接箭头连接符 26">
            <a:extLst>
              <a:ext uri="{FF2B5EF4-FFF2-40B4-BE49-F238E27FC236}">
                <a16:creationId xmlns:a16="http://schemas.microsoft.com/office/drawing/2014/main" id="{1A82A4E9-C67B-5A50-7DB5-67D9C91CBEFF}"/>
              </a:ext>
            </a:extLst>
          </p:cNvPr>
          <p:cNvCxnSpPr>
            <a:cxnSpLocks/>
            <a:stCxn id="25" idx="1"/>
          </p:cNvCxnSpPr>
          <p:nvPr/>
        </p:nvCxnSpPr>
        <p:spPr>
          <a:xfrm flipH="1">
            <a:off x="5713710" y="3645614"/>
            <a:ext cx="5225180" cy="1555292"/>
          </a:xfrm>
          <a:prstGeom prst="straightConnector1">
            <a:avLst/>
          </a:prstGeom>
          <a:ln w="19050">
            <a:solidFill>
              <a:schemeClr val="accent6">
                <a:lumMod val="50000"/>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30" name="右大括号 29">
            <a:extLst>
              <a:ext uri="{FF2B5EF4-FFF2-40B4-BE49-F238E27FC236}">
                <a16:creationId xmlns:a16="http://schemas.microsoft.com/office/drawing/2014/main" id="{A0FC67B5-BAD0-0AB6-05AB-6BBB4654E58E}"/>
              </a:ext>
            </a:extLst>
          </p:cNvPr>
          <p:cNvSpPr/>
          <p:nvPr/>
        </p:nvSpPr>
        <p:spPr>
          <a:xfrm rot="16200000">
            <a:off x="10573483" y="2130225"/>
            <a:ext cx="353460" cy="1756850"/>
          </a:xfrm>
          <a:prstGeom prst="rightBrace">
            <a:avLst/>
          </a:prstGeom>
          <a:ln w="222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32" name="直接箭头连接符 31">
            <a:extLst>
              <a:ext uri="{FF2B5EF4-FFF2-40B4-BE49-F238E27FC236}">
                <a16:creationId xmlns:a16="http://schemas.microsoft.com/office/drawing/2014/main" id="{470EFEC6-6472-59DA-B1D3-11E7AE8F028F}"/>
              </a:ext>
            </a:extLst>
          </p:cNvPr>
          <p:cNvCxnSpPr>
            <a:cxnSpLocks/>
            <a:stCxn id="30" idx="1"/>
          </p:cNvCxnSpPr>
          <p:nvPr/>
        </p:nvCxnSpPr>
        <p:spPr>
          <a:xfrm flipH="1">
            <a:off x="3723219" y="2831920"/>
            <a:ext cx="7026994" cy="2403953"/>
          </a:xfrm>
          <a:prstGeom prst="straightConnector1">
            <a:avLst/>
          </a:prstGeom>
          <a:ln w="19050" cmpd="sng">
            <a:solidFill>
              <a:srgbClr val="FF0000"/>
            </a:solidFill>
            <a:prstDash val="sysDash"/>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828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5" grpId="0" animBg="1"/>
      <p:bldP spid="3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2A504-F2C4-E9C9-9FC4-23C6D0FE9FA4}"/>
            </a:ext>
          </a:extLst>
        </p:cNvPr>
        <p:cNvGrpSpPr/>
        <p:nvPr/>
      </p:nvGrpSpPr>
      <p:grpSpPr>
        <a:xfrm>
          <a:off x="0" y="0"/>
          <a:ext cx="0" cy="0"/>
          <a:chOff x="0" y="0"/>
          <a:chExt cx="0" cy="0"/>
        </a:xfrm>
      </p:grpSpPr>
      <p:grpSp>
        <p:nvGrpSpPr>
          <p:cNvPr id="11" name="组合 10">
            <a:extLst>
              <a:ext uri="{FF2B5EF4-FFF2-40B4-BE49-F238E27FC236}">
                <a16:creationId xmlns:a16="http://schemas.microsoft.com/office/drawing/2014/main" id="{07AA1009-6F8C-0EE0-685B-CA18975D473C}"/>
              </a:ext>
            </a:extLst>
          </p:cNvPr>
          <p:cNvGrpSpPr/>
          <p:nvPr/>
        </p:nvGrpSpPr>
        <p:grpSpPr>
          <a:xfrm>
            <a:off x="1588810" y="1875272"/>
            <a:ext cx="8679100" cy="3481588"/>
            <a:chOff x="1756450" y="1357112"/>
            <a:chExt cx="8679100" cy="3481588"/>
          </a:xfrm>
        </p:grpSpPr>
        <p:sp>
          <p:nvSpPr>
            <p:cNvPr id="10" name="矩形: 圆角 9">
              <a:extLst>
                <a:ext uri="{FF2B5EF4-FFF2-40B4-BE49-F238E27FC236}">
                  <a16:creationId xmlns:a16="http://schemas.microsoft.com/office/drawing/2014/main" id="{A4091B35-C0F0-D95A-EC03-C62C6A578AAD}"/>
                </a:ext>
              </a:extLst>
            </p:cNvPr>
            <p:cNvSpPr/>
            <p:nvPr/>
          </p:nvSpPr>
          <p:spPr>
            <a:xfrm>
              <a:off x="1756450" y="1357112"/>
              <a:ext cx="8568649" cy="3481588"/>
            </a:xfrm>
            <a:prstGeom prst="roundRect">
              <a:avLst>
                <a:gd name="adj" fmla="val 5093"/>
              </a:avLst>
            </a:prstGeom>
            <a:solidFill>
              <a:srgbClr val="E6EEFC"/>
            </a:solidFill>
            <a:ln w="1905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AAE3BDF7-64C3-90C6-0DD1-BF3747DDB482}"/>
                </a:ext>
              </a:extLst>
            </p:cNvPr>
            <p:cNvSpPr txBox="1"/>
            <p:nvPr/>
          </p:nvSpPr>
          <p:spPr>
            <a:xfrm>
              <a:off x="1931711" y="1460278"/>
              <a:ext cx="8503839" cy="3275256"/>
            </a:xfrm>
            <a:prstGeom prst="rect">
              <a:avLst/>
            </a:prstGeom>
            <a:noFill/>
          </p:spPr>
          <p:txBody>
            <a:bodyPr wrap="square">
              <a:spAutoFit/>
            </a:bodyPr>
            <a:lstStyle/>
            <a:p>
              <a:pPr marL="285750" lvl="0" indent="-285750">
                <a:lnSpc>
                  <a:spcPct val="150000"/>
                </a:lnSpc>
                <a:buFont typeface="Arial" panose="020B0604020202020204" pitchFamily="34" charset="0"/>
                <a:buChar char="•"/>
              </a:pPr>
              <a:r>
                <a:rPr lang="zh-CN" altLang="zh-CN" sz="2000" dirty="0">
                  <a:latin typeface="Times New Roman" panose="02020603050405020304" pitchFamily="18" charset="0"/>
                  <a:cs typeface="Times New Roman" panose="02020603050405020304" pitchFamily="18" charset="0"/>
                </a:rPr>
                <a:t>C++ 兼容 C，同时支持面向对象与泛型编程；</a:t>
              </a:r>
              <a:endParaRPr lang="en-US" altLang="zh-CN" sz="2000" dirty="0">
                <a:latin typeface="Times New Roman" panose="02020603050405020304" pitchFamily="18" charset="0"/>
                <a:cs typeface="Times New Roman" panose="02020603050405020304" pitchFamily="18" charset="0"/>
              </a:endParaRPr>
            </a:p>
            <a:p>
              <a:pPr marL="285750" lvl="0" indent="-285750">
                <a:lnSpc>
                  <a:spcPct val="150000"/>
                </a:lnSpc>
                <a:buFont typeface="Arial" panose="020B0604020202020204" pitchFamily="34" charset="0"/>
                <a:buChar char="•"/>
              </a:pPr>
              <a:r>
                <a:rPr lang="zh-CN" altLang="zh-CN" sz="2000" dirty="0">
                  <a:latin typeface="Times New Roman" panose="02020603050405020304" pitchFamily="18" charset="0"/>
                  <a:cs typeface="Times New Roman" panose="02020603050405020304" pitchFamily="18" charset="0"/>
                </a:rPr>
                <a:t>基础概念：对象、类、消息；四大特征：抽象、封装、继承、多态；</a:t>
              </a:r>
            </a:p>
            <a:p>
              <a:pPr marL="285750" lvl="0" indent="-285750">
                <a:lnSpc>
                  <a:spcPct val="150000"/>
                </a:lnSpc>
                <a:buFont typeface="Arial" panose="020B0604020202020204" pitchFamily="34" charset="0"/>
                <a:buChar char="•"/>
              </a:pPr>
              <a:r>
                <a:rPr lang="zh-CN" altLang="zh-CN" sz="2000" dirty="0">
                  <a:latin typeface="Times New Roman" panose="02020603050405020304" pitchFamily="18" charset="0"/>
                  <a:cs typeface="Times New Roman" panose="02020603050405020304" pitchFamily="18" charset="0"/>
                </a:rPr>
                <a:t>C++ 开发完整流程：编辑 →预处理 →编译 →链接 →运行调试；</a:t>
              </a:r>
            </a:p>
            <a:p>
              <a:pPr marL="285750" lvl="0" indent="-285750">
                <a:lnSpc>
                  <a:spcPct val="150000"/>
                </a:lnSpc>
                <a:buFont typeface="Arial" panose="020B0604020202020204" pitchFamily="34" charset="0"/>
                <a:buChar char="•"/>
              </a:pPr>
              <a:r>
                <a:rPr lang="zh-CN" altLang="zh-CN" sz="2000" dirty="0">
                  <a:latin typeface="Times New Roman" panose="02020603050405020304" pitchFamily="18" charset="0"/>
                  <a:cs typeface="Times New Roman" panose="02020603050405020304" pitchFamily="18" charset="0"/>
                </a:rPr>
                <a:t>#include引入头文件；头文件放声明，源文件放实现；</a:t>
              </a:r>
            </a:p>
            <a:p>
              <a:pPr marL="285750" lvl="0" indent="-285750">
                <a:lnSpc>
                  <a:spcPct val="150000"/>
                </a:lnSpc>
                <a:buFont typeface="Arial" panose="020B0604020202020204" pitchFamily="34" charset="0"/>
                <a:buChar char="•"/>
              </a:pPr>
              <a:r>
                <a:rPr lang="zh-CN" altLang="zh-CN" sz="2000" dirty="0">
                  <a:latin typeface="Times New Roman" panose="02020603050405020304" pitchFamily="18" charset="0"/>
                  <a:cs typeface="Times New Roman" panose="02020603050405020304" pitchFamily="18" charset="0"/>
                </a:rPr>
                <a:t>std 命名空间三种使用方式；大型项目尽量避免using namespace std；</a:t>
              </a:r>
            </a:p>
            <a:p>
              <a:pPr marL="285750" lvl="0" indent="-285750">
                <a:lnSpc>
                  <a:spcPct val="150000"/>
                </a:lnSpc>
                <a:buFont typeface="Arial" panose="020B0604020202020204" pitchFamily="34" charset="0"/>
                <a:buChar char="•"/>
              </a:pPr>
              <a:r>
                <a:rPr lang="zh-CN" altLang="zh-CN" sz="2000" dirty="0">
                  <a:latin typeface="Times New Roman" panose="02020603050405020304" pitchFamily="18" charset="0"/>
                  <a:cs typeface="Times New Roman" panose="02020603050405020304" pitchFamily="18" charset="0"/>
                </a:rPr>
                <a:t>cin输入、cout输出；格式操纵符setw、setprecision必须引入&lt;iomanip&gt;，注意各自作用域。</a:t>
              </a:r>
            </a:p>
          </p:txBody>
        </p:sp>
      </p:grpSp>
      <p:sp>
        <p:nvSpPr>
          <p:cNvPr id="6" name="Rectangle 12">
            <a:extLst>
              <a:ext uri="{FF2B5EF4-FFF2-40B4-BE49-F238E27FC236}">
                <a16:creationId xmlns:a16="http://schemas.microsoft.com/office/drawing/2014/main" id="{519CB86E-00CA-220F-D4D8-2791782A4607}"/>
              </a:ext>
            </a:extLst>
          </p:cNvPr>
          <p:cNvSpPr>
            <a:spLocks noGrp="1" noChangeArrowheads="1"/>
          </p:cNvSpPr>
          <p:nvPr>
            <p:ph type="title"/>
          </p:nvPr>
        </p:nvSpPr>
        <p:spPr>
          <a:xfrm>
            <a:off x="857291" y="0"/>
            <a:ext cx="5923381" cy="838200"/>
          </a:xfrm>
        </p:spPr>
        <p:txBody>
          <a:bodyPr/>
          <a:lstStyle/>
          <a:p>
            <a:pPr eaLnBrk="1" hangingPunct="1"/>
            <a:r>
              <a:rPr lang="en-US" altLang="zh-CN" sz="3200" b="1" dirty="0">
                <a:latin typeface="+mn-lt"/>
                <a:ea typeface="Microsoft YaHei UI"/>
                <a:cs typeface="+mn-cs"/>
              </a:rPr>
              <a:t>1.5 </a:t>
            </a:r>
            <a:r>
              <a:rPr lang="zh-CN" altLang="en-US" sz="3200" b="1" dirty="0">
                <a:latin typeface="+mn-lt"/>
                <a:ea typeface="Microsoft YaHei UI"/>
                <a:cs typeface="+mn-cs"/>
              </a:rPr>
              <a:t>本章小结</a:t>
            </a:r>
          </a:p>
        </p:txBody>
      </p:sp>
      <p:grpSp>
        <p:nvGrpSpPr>
          <p:cNvPr id="15" name="组合 14">
            <a:extLst>
              <a:ext uri="{FF2B5EF4-FFF2-40B4-BE49-F238E27FC236}">
                <a16:creationId xmlns:a16="http://schemas.microsoft.com/office/drawing/2014/main" id="{F8887ED3-A980-E273-AB90-6D747F0F3116}"/>
              </a:ext>
            </a:extLst>
          </p:cNvPr>
          <p:cNvGrpSpPr/>
          <p:nvPr/>
        </p:nvGrpSpPr>
        <p:grpSpPr>
          <a:xfrm>
            <a:off x="4016339" y="1244841"/>
            <a:ext cx="2798362" cy="310896"/>
            <a:chOff x="4146968" y="1296660"/>
            <a:chExt cx="2798362" cy="310896"/>
          </a:xfrm>
        </p:grpSpPr>
        <p:sp>
          <p:nvSpPr>
            <p:cNvPr id="16" name="core goal text">
              <a:extLst>
                <a:ext uri="{FF2B5EF4-FFF2-40B4-BE49-F238E27FC236}">
                  <a16:creationId xmlns:a16="http://schemas.microsoft.com/office/drawing/2014/main" id="{04C42F61-BAAB-97BD-6FD4-FC2DCEEE9D3F}"/>
                </a:ext>
              </a:extLst>
            </p:cNvPr>
            <p:cNvSpPr txBox="1"/>
            <p:nvPr/>
          </p:nvSpPr>
          <p:spPr>
            <a:xfrm>
              <a:off x="4776921" y="1296660"/>
              <a:ext cx="1700079" cy="310896"/>
            </a:xfrm>
            <a:prstGeom prst="rect">
              <a:avLst/>
            </a:prstGeom>
            <a:noFill/>
            <a:ln>
              <a:noFill/>
            </a:ln>
          </p:spPr>
          <p:txBody>
            <a:bodyPr vert="horz" wrap="square" lIns="0" tIns="0" rIns="0" bIns="0" rtlCol="0" anchor="ctr">
              <a:noAutofit/>
            </a:bodyPr>
            <a:lstStyle/>
            <a:p>
              <a:pPr algn="l"/>
              <a:r>
                <a:rPr lang="zh-CN" altLang="en-US" sz="3200" b="1" dirty="0">
                  <a:solidFill>
                    <a:srgbClr val="1C51C8"/>
                  </a:solidFill>
                  <a:ea typeface="Microsoft YaHei UI"/>
                </a:rPr>
                <a:t>本章小结</a:t>
              </a:r>
              <a:endParaRPr lang="zh-CN" sz="3200" b="1" dirty="0">
                <a:solidFill>
                  <a:srgbClr val="1C51C8"/>
                </a:solidFill>
              </a:endParaRPr>
            </a:p>
          </p:txBody>
        </p:sp>
        <p:grpSp>
          <p:nvGrpSpPr>
            <p:cNvPr id="17" name="组合 16">
              <a:extLst>
                <a:ext uri="{FF2B5EF4-FFF2-40B4-BE49-F238E27FC236}">
                  <a16:creationId xmlns:a16="http://schemas.microsoft.com/office/drawing/2014/main" id="{76743F6E-66B5-47A2-D23D-FDB573715842}"/>
                </a:ext>
              </a:extLst>
            </p:cNvPr>
            <p:cNvGrpSpPr/>
            <p:nvPr/>
          </p:nvGrpSpPr>
          <p:grpSpPr>
            <a:xfrm>
              <a:off x="6495337" y="1387067"/>
              <a:ext cx="449993" cy="103462"/>
              <a:chOff x="2488823" y="1260501"/>
              <a:chExt cx="449993" cy="103462"/>
            </a:xfrm>
          </p:grpSpPr>
          <p:sp>
            <p:nvSpPr>
              <p:cNvPr id="21" name="平行四边形 20">
                <a:extLst>
                  <a:ext uri="{FF2B5EF4-FFF2-40B4-BE49-F238E27FC236}">
                    <a16:creationId xmlns:a16="http://schemas.microsoft.com/office/drawing/2014/main" id="{1A012B0B-AB57-85F8-D9B6-759EEC4CDE4E}"/>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2" name="平行四边形 21">
                <a:extLst>
                  <a:ext uri="{FF2B5EF4-FFF2-40B4-BE49-F238E27FC236}">
                    <a16:creationId xmlns:a16="http://schemas.microsoft.com/office/drawing/2014/main" id="{E51445F9-6B83-2EC8-9474-0B05AE6F203C}"/>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18" name="组合 17">
              <a:extLst>
                <a:ext uri="{FF2B5EF4-FFF2-40B4-BE49-F238E27FC236}">
                  <a16:creationId xmlns:a16="http://schemas.microsoft.com/office/drawing/2014/main" id="{860C0E7E-407F-5906-2280-D722EF663994}"/>
                </a:ext>
              </a:extLst>
            </p:cNvPr>
            <p:cNvGrpSpPr/>
            <p:nvPr/>
          </p:nvGrpSpPr>
          <p:grpSpPr>
            <a:xfrm flipH="1">
              <a:off x="4146968" y="1387067"/>
              <a:ext cx="449993" cy="103462"/>
              <a:chOff x="2488823" y="1260501"/>
              <a:chExt cx="449993" cy="103462"/>
            </a:xfrm>
          </p:grpSpPr>
          <p:sp>
            <p:nvSpPr>
              <p:cNvPr id="19" name="平行四边形 18">
                <a:extLst>
                  <a:ext uri="{FF2B5EF4-FFF2-40B4-BE49-F238E27FC236}">
                    <a16:creationId xmlns:a16="http://schemas.microsoft.com/office/drawing/2014/main" id="{16CA9722-C251-96AC-9AC6-046EE3015E0D}"/>
                  </a:ext>
                </a:extLst>
              </p:cNvPr>
              <p:cNvSpPr/>
              <p:nvPr/>
            </p:nvSpPr>
            <p:spPr>
              <a:xfrm>
                <a:off x="2488823" y="1260501"/>
                <a:ext cx="160397" cy="103462"/>
              </a:xfrm>
              <a:prstGeom prst="parallelogram">
                <a:avLst/>
              </a:prstGeom>
              <a:gradFill>
                <a:gsLst>
                  <a:gs pos="0">
                    <a:srgbClr val="184DDD"/>
                  </a:gs>
                  <a:gs pos="97203">
                    <a:srgbClr val="E6EEFC"/>
                  </a:gs>
                  <a:gs pos="6500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0" name="平行四边形 19">
                <a:extLst>
                  <a:ext uri="{FF2B5EF4-FFF2-40B4-BE49-F238E27FC236}">
                    <a16:creationId xmlns:a16="http://schemas.microsoft.com/office/drawing/2014/main" id="{DDE2724C-1183-DCBB-5D35-571CA57CB225}"/>
                  </a:ext>
                </a:extLst>
              </p:cNvPr>
              <p:cNvSpPr/>
              <p:nvPr/>
            </p:nvSpPr>
            <p:spPr>
              <a:xfrm>
                <a:off x="2690056" y="1260501"/>
                <a:ext cx="248760" cy="103462"/>
              </a:xfrm>
              <a:prstGeom prst="parallelogram">
                <a:avLst/>
              </a:prstGeom>
              <a:gradFill>
                <a:gsLst>
                  <a:gs pos="82000">
                    <a:srgbClr val="E6EEFC"/>
                  </a:gs>
                  <a:gs pos="97203">
                    <a:srgbClr val="E6EEFC"/>
                  </a:gs>
                  <a:gs pos="0">
                    <a:srgbClr val="1E70FA"/>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Tree>
    <p:extLst>
      <p:ext uri="{BB962C8B-B14F-4D97-AF65-F5344CB8AC3E}">
        <p14:creationId xmlns:p14="http://schemas.microsoft.com/office/powerpoint/2010/main" val="2870626834"/>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2660</TotalTime>
  <Words>3982</Words>
  <Application>Microsoft Office PowerPoint</Application>
  <PresentationFormat>宽屏</PresentationFormat>
  <Paragraphs>266</Paragraphs>
  <Slides>20</Slides>
  <Notes>17</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1</vt:i4>
      </vt:variant>
      <vt:variant>
        <vt:lpstr>幻灯片标题</vt:lpstr>
      </vt:variant>
      <vt:variant>
        <vt:i4>20</vt:i4>
      </vt:variant>
    </vt:vector>
  </HeadingPairs>
  <TitlesOfParts>
    <vt:vector size="34" baseType="lpstr">
      <vt:lpstr>Microsoft YaHei UI</vt:lpstr>
      <vt:lpstr>ui-monospace</vt:lpstr>
      <vt:lpstr>ui-sans-serif</vt:lpstr>
      <vt:lpstr>等线</vt:lpstr>
      <vt:lpstr>等线 Light</vt:lpstr>
      <vt:lpstr>宋体</vt:lpstr>
      <vt:lpstr>微软雅黑</vt:lpstr>
      <vt:lpstr>Arial</vt:lpstr>
      <vt:lpstr>Comic Sans MS</vt:lpstr>
      <vt:lpstr>Courier New</vt:lpstr>
      <vt:lpstr>Times New Roman</vt:lpstr>
      <vt:lpstr>Wingdings</vt:lpstr>
      <vt:lpstr>Office 主题​​</vt:lpstr>
      <vt:lpstr>Microsoft Word Picture</vt:lpstr>
      <vt:lpstr>PowerPoint 演示文稿</vt:lpstr>
      <vt:lpstr>PowerPoint 演示文稿</vt:lpstr>
      <vt:lpstr>PowerPoint 演示文稿</vt:lpstr>
      <vt:lpstr>1.1 面向对象的程序设计</vt:lpstr>
      <vt:lpstr>1.1 面向对象的程序设计</vt:lpstr>
      <vt:lpstr>1.1 面向对象的程序设计</vt:lpstr>
      <vt:lpstr>1.1 面向对象的程序设计</vt:lpstr>
      <vt:lpstr>1.1 面向对象的程序设计</vt:lpstr>
      <vt:lpstr>1.1 面向对象的程序设计</vt:lpstr>
      <vt:lpstr>1.1 面向对象的程序设计</vt:lpstr>
      <vt:lpstr>1.2 C++ 语言概述</vt:lpstr>
      <vt:lpstr>1.2 C++ 语言概述</vt:lpstr>
      <vt:lpstr>1.3 C++ 完整程序开发流程</vt:lpstr>
      <vt:lpstr>1.4 C++ 程序实例</vt:lpstr>
      <vt:lpstr>1.4 C++ 程序实例</vt:lpstr>
      <vt:lpstr>1.4 C++ 程序实例</vt:lpstr>
      <vt:lpstr>1.4 C++ 程序实例</vt:lpstr>
      <vt:lpstr>1.4 C++ 程序实例</vt:lpstr>
      <vt:lpstr>1.4 C++ 程序实例</vt:lpstr>
      <vt:lpstr>1.5 本章小结</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铭萌 张</dc:creator>
  <cp:lastModifiedBy>铭萌 张</cp:lastModifiedBy>
  <cp:revision>35</cp:revision>
  <dcterms:created xsi:type="dcterms:W3CDTF">2026-09-11T14:28:11Z</dcterms:created>
  <dcterms:modified xsi:type="dcterms:W3CDTF">2026-09-13T13:32:11Z</dcterms:modified>
</cp:coreProperties>
</file>