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447" r:id="rId4"/>
    <p:sldId id="492" r:id="rId5"/>
    <p:sldId id="488" r:id="rId6"/>
    <p:sldId id="493" r:id="rId7"/>
    <p:sldId id="489" r:id="rId8"/>
    <p:sldId id="497" r:id="rId9"/>
    <p:sldId id="490" r:id="rId10"/>
    <p:sldId id="494" r:id="rId11"/>
    <p:sldId id="496" r:id="rId12"/>
    <p:sldId id="491" r:id="rId13"/>
    <p:sldId id="423"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54">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A92C2"/>
    <a:srgbClr val="404040"/>
    <a:srgbClr val="0053A3"/>
    <a:srgbClr val="ECECEC"/>
    <a:srgbClr val="453D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03" autoAdjust="0"/>
    <p:restoredTop sz="94660"/>
  </p:normalViewPr>
  <p:slideViewPr>
    <p:cSldViewPr snapToGrid="0" showGuides="1">
      <p:cViewPr varScale="1">
        <p:scale>
          <a:sx n="82" d="100"/>
          <a:sy n="82" d="100"/>
        </p:scale>
        <p:origin x="523" y="91"/>
      </p:cViewPr>
      <p:guideLst>
        <p:guide orient="horz" pos="2054"/>
        <p:guide pos="3840"/>
      </p:guideLst>
    </p:cSldViewPr>
  </p:slideViewPr>
  <p:notesTextViewPr>
    <p:cViewPr>
      <p:scale>
        <a:sx n="1" d="1"/>
        <a:sy n="1" d="1"/>
      </p:scale>
      <p:origin x="0" y="0"/>
    </p:cViewPr>
  </p:notesTextViewPr>
  <p:sorterViewPr>
    <p:cViewPr>
      <p:scale>
        <a:sx n="120" d="100"/>
        <a:sy n="120" d="100"/>
      </p:scale>
      <p:origin x="0" y="33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2F98C7-9395-4E9A-96EC-DE4C39432AA7}" type="datetimeFigureOut">
              <a:rPr lang="zh-CN" altLang="en-US" smtClean="0"/>
              <a:t>2022/3/30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64DB0-CCE3-4363-801A-A01AADC6398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
        <p:nvSpPr>
          <p:cNvPr id="7" name="矩形 6"/>
          <p:cNvSpPr/>
          <p:nvPr userDrawn="1"/>
        </p:nvSpPr>
        <p:spPr>
          <a:xfrm>
            <a:off x="371325" y="387275"/>
            <a:ext cx="32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119325" y="135275"/>
            <a:ext cx="252000" cy="25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11226675" y="6318000"/>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灯片编号占位符 15"/>
          <p:cNvSpPr>
            <a:spLocks noGrp="1"/>
          </p:cNvSpPr>
          <p:nvPr>
            <p:ph type="sldNum" sz="quarter" idx="12"/>
          </p:nvPr>
        </p:nvSpPr>
        <p:spPr>
          <a:xfrm>
            <a:off x="10801350" y="6405438"/>
            <a:ext cx="1390650" cy="365125"/>
          </a:xfrm>
        </p:spPr>
        <p:txBody>
          <a:bodyPr/>
          <a:lstStyle>
            <a:lvl1pPr algn="ctr">
              <a:defRPr sz="2000" b="1">
                <a:solidFill>
                  <a:schemeClr val="bg1"/>
                </a:solidFill>
              </a:defRPr>
            </a:lvl1pPr>
          </a:lstStyle>
          <a:p>
            <a:fld id="{51D91E7F-84B6-4064-9D4E-CC7D244BCA0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8" name="矩形 47"/>
          <p:cNvSpPr/>
          <p:nvPr userDrawn="1"/>
        </p:nvSpPr>
        <p:spPr>
          <a:xfrm>
            <a:off x="196464" y="1615712"/>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7" name="文本框 6"/>
          <p:cNvSpPr txBox="1"/>
          <p:nvPr userDrawn="1"/>
        </p:nvSpPr>
        <p:spPr>
          <a:xfrm>
            <a:off x="127000" y="1057910"/>
            <a:ext cx="1647825" cy="521970"/>
          </a:xfrm>
          <a:prstGeom prst="rect">
            <a:avLst/>
          </a:prstGeom>
          <a:noFill/>
        </p:spPr>
        <p:txBody>
          <a:bodyPr wrap="square" rtlCol="0">
            <a:spAutoFit/>
          </a:bodyPr>
          <a:lstStyle/>
          <a:p>
            <a:pPr algn="r"/>
            <a:r>
              <a:rPr lang="zh-CN" altLang="en-US" sz="2800" b="1" dirty="0">
                <a:solidFill>
                  <a:schemeClr val="bg1"/>
                </a:solidFill>
                <a:effectLst/>
                <a:latin typeface="微软雅黑" panose="020B0503020204020204" pitchFamily="34" charset="-122"/>
                <a:ea typeface="微软雅黑" panose="020B0503020204020204" pitchFamily="34" charset="-122"/>
              </a:rPr>
              <a:t>研究背景</a:t>
            </a:r>
          </a:p>
        </p:txBody>
      </p:sp>
      <p:sp>
        <p:nvSpPr>
          <p:cNvPr id="3" name="文本框 2"/>
          <p:cNvSpPr txBox="1"/>
          <p:nvPr userDrawn="1"/>
        </p:nvSpPr>
        <p:spPr>
          <a:xfrm>
            <a:off x="224155" y="1952625"/>
            <a:ext cx="1550670"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研究内容</a:t>
            </a:r>
          </a:p>
        </p:txBody>
      </p:sp>
      <p:sp>
        <p:nvSpPr>
          <p:cNvPr id="4" name="文本框 3"/>
          <p:cNvSpPr txBox="1"/>
          <p:nvPr userDrawn="1"/>
        </p:nvSpPr>
        <p:spPr>
          <a:xfrm>
            <a:off x="0" y="2870835"/>
            <a:ext cx="174307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研究方法</a:t>
            </a:r>
          </a:p>
        </p:txBody>
      </p:sp>
      <p:sp>
        <p:nvSpPr>
          <p:cNvPr id="5" name="文本框 4"/>
          <p:cNvSpPr txBox="1"/>
          <p:nvPr userDrawn="1"/>
        </p:nvSpPr>
        <p:spPr>
          <a:xfrm>
            <a:off x="196215" y="3830955"/>
            <a:ext cx="1512570"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研究结果</a:t>
            </a:r>
          </a:p>
        </p:txBody>
      </p:sp>
      <p:sp>
        <p:nvSpPr>
          <p:cNvPr id="8" name="文本框 7"/>
          <p:cNvSpPr txBox="1"/>
          <p:nvPr userDrawn="1"/>
        </p:nvSpPr>
        <p:spPr>
          <a:xfrm>
            <a:off x="32385" y="4813300"/>
            <a:ext cx="187769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创新与不足</a:t>
            </a:r>
          </a:p>
        </p:txBody>
      </p:sp>
      <p:sp>
        <p:nvSpPr>
          <p:cNvPr id="16" name="等腰三角形 15"/>
          <p:cNvSpPr/>
          <p:nvPr userDrawn="1"/>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9941" name="Rectangle 5"/>
          <p:cNvSpPr/>
          <p:nvPr userDrawn="1"/>
        </p:nvSpPr>
        <p:spPr>
          <a:xfrm>
            <a:off x="0" y="-184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userDrawn="1"/>
        </p:nvSpPr>
        <p:spPr>
          <a:xfrm>
            <a:off x="127000" y="-57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userDrawn="1"/>
        </p:nvSpPr>
        <p:spPr>
          <a:xfrm rot="16200000">
            <a:off x="1901190" y="1217930"/>
            <a:ext cx="180340"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空白">
    <p:spTree>
      <p:nvGrpSpPr>
        <p:cNvPr id="1" name=""/>
        <p:cNvGrpSpPr/>
        <p:nvPr/>
      </p:nvGrpSpPr>
      <p:grpSpPr>
        <a:xfrm>
          <a:off x="0" y="0"/>
          <a:ext cx="0" cy="0"/>
          <a:chOff x="0" y="0"/>
          <a:chExt cx="0" cy="0"/>
        </a:xfrm>
      </p:grpSpPr>
      <p:sp>
        <p:nvSpPr>
          <p:cNvPr id="48" name="矩形 47"/>
          <p:cNvSpPr/>
          <p:nvPr userDrawn="1"/>
        </p:nvSpPr>
        <p:spPr>
          <a:xfrm>
            <a:off x="196464" y="1615712"/>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2" name="矩形 1"/>
          <p:cNvSpPr/>
          <p:nvPr userDrawn="1"/>
        </p:nvSpPr>
        <p:spPr>
          <a:xfrm>
            <a:off x="0" y="0"/>
            <a:ext cx="214185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127000" y="1057910"/>
            <a:ext cx="1647825" cy="521970"/>
          </a:xfrm>
          <a:prstGeom prst="rect">
            <a:avLst/>
          </a:prstGeom>
          <a:noFill/>
        </p:spPr>
        <p:txBody>
          <a:bodyPr wrap="square" rtlCol="0">
            <a:spAutoFit/>
          </a:bodyPr>
          <a:lstStyle/>
          <a:p>
            <a:pPr algn="r"/>
            <a:r>
              <a:rPr lang="zh-CN" altLang="en-US" sz="2800" b="1" dirty="0">
                <a:solidFill>
                  <a:schemeClr val="bg1"/>
                </a:solidFill>
                <a:effectLst/>
                <a:latin typeface="微软雅黑" panose="020B0503020204020204" pitchFamily="34" charset="-122"/>
                <a:ea typeface="微软雅黑" panose="020B0503020204020204" pitchFamily="34" charset="-122"/>
              </a:rPr>
              <a:t>研究背景</a:t>
            </a:r>
          </a:p>
        </p:txBody>
      </p:sp>
      <p:sp>
        <p:nvSpPr>
          <p:cNvPr id="3" name="文本框 2"/>
          <p:cNvSpPr txBox="1"/>
          <p:nvPr userDrawn="1"/>
        </p:nvSpPr>
        <p:spPr>
          <a:xfrm>
            <a:off x="196215" y="1972310"/>
            <a:ext cx="1550670"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研究内容</a:t>
            </a:r>
          </a:p>
        </p:txBody>
      </p:sp>
      <p:sp>
        <p:nvSpPr>
          <p:cNvPr id="4" name="文本框 3"/>
          <p:cNvSpPr txBox="1"/>
          <p:nvPr userDrawn="1"/>
        </p:nvSpPr>
        <p:spPr>
          <a:xfrm>
            <a:off x="0" y="2870835"/>
            <a:ext cx="174307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研究方法</a:t>
            </a:r>
          </a:p>
        </p:txBody>
      </p:sp>
      <p:sp>
        <p:nvSpPr>
          <p:cNvPr id="5" name="文本框 4"/>
          <p:cNvSpPr txBox="1"/>
          <p:nvPr userDrawn="1"/>
        </p:nvSpPr>
        <p:spPr>
          <a:xfrm>
            <a:off x="196215" y="3830955"/>
            <a:ext cx="1512570"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研究结果</a:t>
            </a:r>
          </a:p>
        </p:txBody>
      </p:sp>
      <p:sp>
        <p:nvSpPr>
          <p:cNvPr id="8" name="文本框 7"/>
          <p:cNvSpPr txBox="1"/>
          <p:nvPr userDrawn="1"/>
        </p:nvSpPr>
        <p:spPr>
          <a:xfrm>
            <a:off x="32385" y="4813300"/>
            <a:ext cx="187769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创新与不足</a:t>
            </a:r>
          </a:p>
        </p:txBody>
      </p:sp>
      <p:sp>
        <p:nvSpPr>
          <p:cNvPr id="16" name="等腰三角形 15"/>
          <p:cNvSpPr/>
          <p:nvPr userDrawn="1"/>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9941" name="Rectangle 5"/>
          <p:cNvSpPr/>
          <p:nvPr userDrawn="1"/>
        </p:nvSpPr>
        <p:spPr>
          <a:xfrm>
            <a:off x="0" y="-184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userDrawn="1"/>
        </p:nvSpPr>
        <p:spPr>
          <a:xfrm>
            <a:off x="127000" y="-57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userDrawn="1"/>
        </p:nvSpPr>
        <p:spPr>
          <a:xfrm rot="16200000">
            <a:off x="1901190" y="1217930"/>
            <a:ext cx="180340"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cxnSp>
        <p:nvCxnSpPr>
          <p:cNvPr id="9" name="直接连接符 8"/>
          <p:cNvCxnSpPr/>
          <p:nvPr userDrawn="1"/>
        </p:nvCxnSpPr>
        <p:spPr>
          <a:xfrm>
            <a:off x="2789238" y="1268413"/>
            <a:ext cx="83121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48" name="矩形 47"/>
          <p:cNvSpPr/>
          <p:nvPr userDrawn="1"/>
        </p:nvSpPr>
        <p:spPr>
          <a:xfrm>
            <a:off x="196464" y="1615712"/>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2" name="矩形 1"/>
          <p:cNvSpPr/>
          <p:nvPr userDrawn="1"/>
        </p:nvSpPr>
        <p:spPr>
          <a:xfrm>
            <a:off x="0" y="0"/>
            <a:ext cx="214185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127000" y="1057910"/>
            <a:ext cx="164782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研究背景</a:t>
            </a:r>
          </a:p>
        </p:txBody>
      </p:sp>
      <p:sp>
        <p:nvSpPr>
          <p:cNvPr id="3" name="文本框 2"/>
          <p:cNvSpPr txBox="1"/>
          <p:nvPr userDrawn="1"/>
        </p:nvSpPr>
        <p:spPr>
          <a:xfrm>
            <a:off x="50165" y="1964055"/>
            <a:ext cx="1724660"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研究内容</a:t>
            </a:r>
          </a:p>
        </p:txBody>
      </p:sp>
      <p:sp>
        <p:nvSpPr>
          <p:cNvPr id="4" name="文本框 3"/>
          <p:cNvSpPr txBox="1"/>
          <p:nvPr userDrawn="1"/>
        </p:nvSpPr>
        <p:spPr>
          <a:xfrm>
            <a:off x="0" y="2870835"/>
            <a:ext cx="174307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研究方法</a:t>
            </a:r>
          </a:p>
        </p:txBody>
      </p:sp>
      <p:sp>
        <p:nvSpPr>
          <p:cNvPr id="5" name="文本框 4"/>
          <p:cNvSpPr txBox="1"/>
          <p:nvPr userDrawn="1"/>
        </p:nvSpPr>
        <p:spPr>
          <a:xfrm>
            <a:off x="83185" y="3830955"/>
            <a:ext cx="1657985" cy="521970"/>
          </a:xfrm>
          <a:prstGeom prst="rect">
            <a:avLst/>
          </a:prstGeom>
          <a:noFill/>
        </p:spPr>
        <p:txBody>
          <a:bodyPr wrap="square" rtlCol="0">
            <a:spAutoFit/>
          </a:bodyPr>
          <a:lstStyle/>
          <a:p>
            <a:pPr algn="r"/>
            <a:r>
              <a:rPr lang="zh-CN" altLang="en-US" sz="2800" b="1" dirty="0">
                <a:solidFill>
                  <a:schemeClr val="bg1"/>
                </a:solidFill>
                <a:effectLst/>
                <a:latin typeface="微软雅黑" panose="020B0503020204020204" pitchFamily="34" charset="-122"/>
                <a:ea typeface="微软雅黑" panose="020B0503020204020204" pitchFamily="34" charset="-122"/>
              </a:rPr>
              <a:t>研究结果</a:t>
            </a:r>
          </a:p>
        </p:txBody>
      </p:sp>
      <p:sp>
        <p:nvSpPr>
          <p:cNvPr id="8" name="文本框 7"/>
          <p:cNvSpPr txBox="1"/>
          <p:nvPr userDrawn="1"/>
        </p:nvSpPr>
        <p:spPr>
          <a:xfrm>
            <a:off x="32385" y="4813300"/>
            <a:ext cx="187769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创新与不足</a:t>
            </a:r>
          </a:p>
        </p:txBody>
      </p:sp>
      <p:sp>
        <p:nvSpPr>
          <p:cNvPr id="16" name="等腰三角形 15"/>
          <p:cNvSpPr/>
          <p:nvPr userDrawn="1"/>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9941" name="Rectangle 5"/>
          <p:cNvSpPr/>
          <p:nvPr userDrawn="1"/>
        </p:nvSpPr>
        <p:spPr>
          <a:xfrm>
            <a:off x="0" y="-184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userDrawn="1"/>
        </p:nvSpPr>
        <p:spPr>
          <a:xfrm>
            <a:off x="127000" y="-57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cxnSp>
        <p:nvCxnSpPr>
          <p:cNvPr id="9" name="直接连接符 8"/>
          <p:cNvCxnSpPr/>
          <p:nvPr userDrawn="1"/>
        </p:nvCxnSpPr>
        <p:spPr>
          <a:xfrm>
            <a:off x="2789238" y="1268413"/>
            <a:ext cx="83121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userDrawn="1"/>
        </p:nvSpPr>
        <p:spPr>
          <a:xfrm rot="16200000">
            <a:off x="1889760" y="4022090"/>
            <a:ext cx="180340"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spd="slow" advClick="0" advTm="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48" name="矩形 47"/>
          <p:cNvSpPr/>
          <p:nvPr userDrawn="1"/>
        </p:nvSpPr>
        <p:spPr>
          <a:xfrm>
            <a:off x="196464" y="1615712"/>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2" name="矩形 1"/>
          <p:cNvSpPr/>
          <p:nvPr userDrawn="1"/>
        </p:nvSpPr>
        <p:spPr>
          <a:xfrm>
            <a:off x="0" y="0"/>
            <a:ext cx="214185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127000" y="1057910"/>
            <a:ext cx="164782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研究背景</a:t>
            </a:r>
          </a:p>
        </p:txBody>
      </p:sp>
      <p:sp>
        <p:nvSpPr>
          <p:cNvPr id="3" name="文本框 2"/>
          <p:cNvSpPr txBox="1"/>
          <p:nvPr userDrawn="1"/>
        </p:nvSpPr>
        <p:spPr>
          <a:xfrm>
            <a:off x="50165" y="1964055"/>
            <a:ext cx="1724660"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研究内容</a:t>
            </a:r>
          </a:p>
        </p:txBody>
      </p:sp>
      <p:sp>
        <p:nvSpPr>
          <p:cNvPr id="4" name="文本框 3"/>
          <p:cNvSpPr txBox="1"/>
          <p:nvPr userDrawn="1"/>
        </p:nvSpPr>
        <p:spPr>
          <a:xfrm>
            <a:off x="0" y="2870835"/>
            <a:ext cx="174307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研究方法</a:t>
            </a:r>
          </a:p>
        </p:txBody>
      </p:sp>
      <p:sp>
        <p:nvSpPr>
          <p:cNvPr id="5" name="文本框 4"/>
          <p:cNvSpPr txBox="1"/>
          <p:nvPr userDrawn="1"/>
        </p:nvSpPr>
        <p:spPr>
          <a:xfrm>
            <a:off x="83185" y="3830955"/>
            <a:ext cx="165798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研究结果</a:t>
            </a:r>
          </a:p>
        </p:txBody>
      </p:sp>
      <p:sp>
        <p:nvSpPr>
          <p:cNvPr id="8" name="文本框 7"/>
          <p:cNvSpPr txBox="1"/>
          <p:nvPr userDrawn="1"/>
        </p:nvSpPr>
        <p:spPr>
          <a:xfrm>
            <a:off x="-164465" y="4825365"/>
            <a:ext cx="2153920" cy="521970"/>
          </a:xfrm>
          <a:prstGeom prst="rect">
            <a:avLst/>
          </a:prstGeom>
          <a:noFill/>
        </p:spPr>
        <p:txBody>
          <a:bodyPr wrap="square" rtlCol="0">
            <a:spAutoFit/>
          </a:bodyPr>
          <a:lstStyle/>
          <a:p>
            <a:pPr algn="r"/>
            <a:r>
              <a:rPr lang="zh-CN" altLang="en-US" sz="2800" b="1" dirty="0">
                <a:solidFill>
                  <a:schemeClr val="bg1"/>
                </a:solidFill>
                <a:effectLst/>
                <a:latin typeface="微软雅黑" panose="020B0503020204020204" pitchFamily="34" charset="-122"/>
                <a:ea typeface="微软雅黑" panose="020B0503020204020204" pitchFamily="34" charset="-122"/>
              </a:rPr>
              <a:t>创新与不足</a:t>
            </a:r>
          </a:p>
        </p:txBody>
      </p:sp>
      <p:sp>
        <p:nvSpPr>
          <p:cNvPr id="16" name="等腰三角形 15"/>
          <p:cNvSpPr/>
          <p:nvPr userDrawn="1"/>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9941" name="Rectangle 5"/>
          <p:cNvSpPr/>
          <p:nvPr userDrawn="1"/>
        </p:nvSpPr>
        <p:spPr>
          <a:xfrm>
            <a:off x="0" y="-184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userDrawn="1"/>
        </p:nvSpPr>
        <p:spPr>
          <a:xfrm>
            <a:off x="127000" y="-57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cxnSp>
        <p:nvCxnSpPr>
          <p:cNvPr id="9" name="直接连接符 8"/>
          <p:cNvCxnSpPr/>
          <p:nvPr userDrawn="1"/>
        </p:nvCxnSpPr>
        <p:spPr>
          <a:xfrm>
            <a:off x="2789238" y="1268413"/>
            <a:ext cx="83121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直角三角形 9"/>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sp>
        <p:nvSpPr>
          <p:cNvPr id="6" name="等腰三角形 5"/>
          <p:cNvSpPr/>
          <p:nvPr userDrawn="1"/>
        </p:nvSpPr>
        <p:spPr>
          <a:xfrm rot="16200000">
            <a:off x="1881505" y="5016500"/>
            <a:ext cx="180340"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spd="slow" advClick="0" advTm="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A4C821-51AF-415E-BF5B-CDCDE3466362}" type="datetime1">
              <a:rPr lang="zh-CN" altLang="en-US" smtClean="0"/>
              <a:t>2022/3/30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D91E7F-84B6-4064-9D4E-CC7D244BCA0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4C821-51AF-415E-BF5B-CDCDE3466362}" type="datetime1">
              <a:rPr lang="zh-CN" altLang="en-US" smtClean="0"/>
              <a:t>2022/3/30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91E7F-84B6-4064-9D4E-CC7D244BCA0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var/folders/6w/0ftrt2wj1sx03zt3_zycm4_c0000gn/T/com.microsoft.Powerpoint/converted_emf.emf"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file:////var/folders/6w/0ftrt2wj1sx03zt3_zycm4_c0000gn/T/com.microsoft.Powerpoint/converted_emf.emf"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tags" Target="../tags/tag3.xml"/><Relationship Id="rId7" Type="http://schemas.openxmlformats.org/officeDocument/2006/relationships/slideLayout" Target="../slideLayouts/slideLayout2.xml"/><Relationship Id="rId12"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5.png"/><Relationship Id="rId5" Type="http://schemas.openxmlformats.org/officeDocument/2006/relationships/tags" Target="../tags/tag5.xm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tags" Target="../tags/tag4.xml"/><Relationship Id="rId9" Type="http://schemas.openxmlformats.org/officeDocument/2006/relationships/image" Target="../media/image3.png"/><Relationship Id="rId1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tags" Target="../tags/tag9.xml"/><Relationship Id="rId7" Type="http://schemas.openxmlformats.org/officeDocument/2006/relationships/image" Target="../media/image2.png"/><Relationship Id="rId12" Type="http://schemas.openxmlformats.org/officeDocument/2006/relationships/image" Target="../media/image14.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2.xml"/><Relationship Id="rId11" Type="http://schemas.openxmlformats.org/officeDocument/2006/relationships/image" Target="../media/image13.png"/><Relationship Id="rId5" Type="http://schemas.openxmlformats.org/officeDocument/2006/relationships/tags" Target="../tags/tag11.xml"/><Relationship Id="rId10" Type="http://schemas.openxmlformats.org/officeDocument/2006/relationships/image" Target="../media/image12.png"/><Relationship Id="rId4" Type="http://schemas.openxmlformats.org/officeDocument/2006/relationships/tags" Target="../tags/tag10.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2178050"/>
            <a:ext cx="12192000" cy="22078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722935" y="2784863"/>
            <a:ext cx="8611739" cy="954107"/>
          </a:xfrm>
          <a:prstGeom prst="rect">
            <a:avLst/>
          </a:prstGeom>
          <a:noFill/>
        </p:spPr>
        <p:txBody>
          <a:bodyPr wrap="square" rtlCol="0">
            <a:spAutoFit/>
          </a:bodyPr>
          <a:lstStyle/>
          <a:p>
            <a:pPr marR="0" algn="ctr" defTabSz="914400" fontAlgn="auto">
              <a:buClrTx/>
              <a:buSzTx/>
              <a:buFontTx/>
              <a:defRPr/>
            </a:pPr>
            <a:r>
              <a:rPr lang="en-US" altLang="zh-CN" sz="2800" b="1" dirty="0" err="1">
                <a:solidFill>
                  <a:schemeClr val="bg1"/>
                </a:solidFill>
                <a:latin typeface="微软雅黑" panose="020B0503020204020204" pitchFamily="34" charset="-122"/>
                <a:ea typeface="微软雅黑" panose="020B0503020204020204" pitchFamily="34" charset="-122"/>
              </a:rPr>
              <a:t>FeSAC</a:t>
            </a:r>
            <a:r>
              <a:rPr lang="en-US" altLang="zh-CN" sz="2800" b="1" dirty="0">
                <a:solidFill>
                  <a:schemeClr val="bg1"/>
                </a:solidFill>
                <a:latin typeface="微软雅黑" panose="020B0503020204020204" pitchFamily="34" charset="-122"/>
                <a:ea typeface="微软雅黑" panose="020B0503020204020204" pitchFamily="34" charset="-122"/>
              </a:rPr>
              <a:t>: Federated Learning-Based Soft Actor-Critic Traffic Offloading in SAGIN</a:t>
            </a:r>
            <a:endParaRPr sz="2800"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9067407" y="5139285"/>
            <a:ext cx="1853267" cy="368300"/>
          </a:xfrm>
          <a:prstGeom prst="rect">
            <a:avLst/>
          </a:prstGeom>
          <a:noFill/>
        </p:spPr>
        <p:txBody>
          <a:bodyPr wrap="square" rtlCol="0">
            <a:spAutoFit/>
          </a:bodyPr>
          <a:lstStyle/>
          <a:p>
            <a:r>
              <a:rPr lang="zh-CN" altLang="en-US" b="1" dirty="0">
                <a:solidFill>
                  <a:srgbClr val="453D3A"/>
                </a:solidFill>
              </a:rPr>
              <a:t>汇报人：杨易林</a:t>
            </a:r>
          </a:p>
        </p:txBody>
      </p:sp>
      <p:sp>
        <p:nvSpPr>
          <p:cNvPr id="15" name="矩形 14"/>
          <p:cNvSpPr/>
          <p:nvPr/>
        </p:nvSpPr>
        <p:spPr>
          <a:xfrm>
            <a:off x="11172674" y="2260140"/>
            <a:ext cx="32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0920674" y="2008140"/>
            <a:ext cx="252000" cy="25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5"/>
          <p:cNvSpPr>
            <a:spLocks noEditPoints="1"/>
          </p:cNvSpPr>
          <p:nvPr/>
        </p:nvSpPr>
        <p:spPr bwMode="auto">
          <a:xfrm>
            <a:off x="11210264" y="2962924"/>
            <a:ext cx="555624" cy="489478"/>
          </a:xfrm>
          <a:custGeom>
            <a:avLst/>
            <a:gdLst>
              <a:gd name="T0" fmla="*/ 17 w 68"/>
              <a:gd name="T1" fmla="*/ 26 h 60"/>
              <a:gd name="T2" fmla="*/ 33 w 68"/>
              <a:gd name="T3" fmla="*/ 31 h 60"/>
              <a:gd name="T4" fmla="*/ 33 w 68"/>
              <a:gd name="T5" fmla="*/ 31 h 60"/>
              <a:gd name="T6" fmla="*/ 49 w 68"/>
              <a:gd name="T7" fmla="*/ 26 h 60"/>
              <a:gd name="T8" fmla="*/ 34 w 68"/>
              <a:gd name="T9" fmla="*/ 18 h 60"/>
              <a:gd name="T10" fmla="*/ 59 w 68"/>
              <a:gd name="T11" fmla="*/ 16 h 60"/>
              <a:gd name="T12" fmla="*/ 55 w 68"/>
              <a:gd name="T13" fmla="*/ 23 h 60"/>
              <a:gd name="T14" fmla="*/ 56 w 68"/>
              <a:gd name="T15" fmla="*/ 15 h 60"/>
              <a:gd name="T16" fmla="*/ 56 w 68"/>
              <a:gd name="T17" fmla="*/ 12 h 60"/>
              <a:gd name="T18" fmla="*/ 52 w 68"/>
              <a:gd name="T19" fmla="*/ 23 h 60"/>
              <a:gd name="T20" fmla="*/ 68 w 68"/>
              <a:gd name="T21" fmla="*/ 32 h 60"/>
              <a:gd name="T22" fmla="*/ 68 w 68"/>
              <a:gd name="T23" fmla="*/ 34 h 60"/>
              <a:gd name="T24" fmla="*/ 67 w 68"/>
              <a:gd name="T25" fmla="*/ 34 h 60"/>
              <a:gd name="T26" fmla="*/ 29 w 68"/>
              <a:gd name="T27" fmla="*/ 50 h 60"/>
              <a:gd name="T28" fmla="*/ 68 w 68"/>
              <a:gd name="T29" fmla="*/ 45 h 60"/>
              <a:gd name="T30" fmla="*/ 30 w 68"/>
              <a:gd name="T31" fmla="*/ 60 h 60"/>
              <a:gd name="T32" fmla="*/ 28 w 68"/>
              <a:gd name="T33" fmla="*/ 59 h 60"/>
              <a:gd name="T34" fmla="*/ 3 w 68"/>
              <a:gd name="T35" fmla="*/ 25 h 60"/>
              <a:gd name="T36" fmla="*/ 14 w 68"/>
              <a:gd name="T37" fmla="*/ 23 h 60"/>
              <a:gd name="T38" fmla="*/ 1 w 68"/>
              <a:gd name="T39" fmla="*/ 10 h 60"/>
              <a:gd name="T40" fmla="*/ 32 w 68"/>
              <a:gd name="T41" fmla="*/ 0 h 60"/>
              <a:gd name="T42" fmla="*/ 65 w 68"/>
              <a:gd name="T43" fmla="*/ 9 h 60"/>
              <a:gd name="T44" fmla="*/ 59 w 68"/>
              <a:gd name="T45" fmla="*/ 14 h 60"/>
              <a:gd name="T46" fmla="*/ 59 w 68"/>
              <a:gd name="T47" fmla="*/ 16 h 60"/>
              <a:gd name="T48" fmla="*/ 58 w 68"/>
              <a:gd name="T49" fmla="*/ 9 h 60"/>
              <a:gd name="T50" fmla="*/ 33 w 68"/>
              <a:gd name="T51" fmla="*/ 4 h 60"/>
              <a:gd name="T52" fmla="*/ 33 w 68"/>
              <a:gd name="T53" fmla="*/ 8 h 60"/>
              <a:gd name="T54" fmla="*/ 54 w 68"/>
              <a:gd name="T55" fmla="*/ 10 h 60"/>
              <a:gd name="T56" fmla="*/ 32 w 68"/>
              <a:gd name="T57" fmla="*/ 53 h 60"/>
              <a:gd name="T58" fmla="*/ 67 w 68"/>
              <a:gd name="T59" fmla="*/ 42 h 60"/>
              <a:gd name="T60" fmla="*/ 32 w 68"/>
              <a:gd name="T61" fmla="*/ 49 h 60"/>
              <a:gd name="T62" fmla="*/ 67 w 68"/>
              <a:gd name="T63" fmla="*/ 40 h 60"/>
              <a:gd name="T64" fmla="*/ 32 w 68"/>
              <a:gd name="T65" fmla="*/ 49 h 60"/>
              <a:gd name="T66" fmla="*/ 32 w 68"/>
              <a:gd name="T67" fmla="*/ 47 h 60"/>
              <a:gd name="T68" fmla="*/ 67 w 68"/>
              <a:gd name="T69"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 h="60">
                <a:moveTo>
                  <a:pt x="17" y="14"/>
                </a:moveTo>
                <a:cubicBezTo>
                  <a:pt x="17" y="26"/>
                  <a:pt x="17" y="26"/>
                  <a:pt x="17" y="26"/>
                </a:cubicBezTo>
                <a:cubicBezTo>
                  <a:pt x="17" y="26"/>
                  <a:pt x="18" y="27"/>
                  <a:pt x="18" y="27"/>
                </a:cubicBezTo>
                <a:cubicBezTo>
                  <a:pt x="22" y="28"/>
                  <a:pt x="29" y="31"/>
                  <a:pt x="33" y="31"/>
                </a:cubicBezTo>
                <a:cubicBezTo>
                  <a:pt x="33" y="31"/>
                  <a:pt x="33" y="31"/>
                  <a:pt x="33" y="31"/>
                </a:cubicBezTo>
                <a:cubicBezTo>
                  <a:pt x="33" y="31"/>
                  <a:pt x="33" y="31"/>
                  <a:pt x="33" y="31"/>
                </a:cubicBezTo>
                <a:cubicBezTo>
                  <a:pt x="36" y="31"/>
                  <a:pt x="39" y="30"/>
                  <a:pt x="41" y="30"/>
                </a:cubicBezTo>
                <a:cubicBezTo>
                  <a:pt x="45" y="29"/>
                  <a:pt x="47" y="27"/>
                  <a:pt x="49" y="26"/>
                </a:cubicBezTo>
                <a:cubicBezTo>
                  <a:pt x="49" y="14"/>
                  <a:pt x="49" y="14"/>
                  <a:pt x="49" y="14"/>
                </a:cubicBezTo>
                <a:cubicBezTo>
                  <a:pt x="34" y="18"/>
                  <a:pt x="34" y="18"/>
                  <a:pt x="34" y="18"/>
                </a:cubicBezTo>
                <a:cubicBezTo>
                  <a:pt x="17" y="14"/>
                  <a:pt x="17" y="14"/>
                  <a:pt x="17" y="14"/>
                </a:cubicBezTo>
                <a:close/>
                <a:moveTo>
                  <a:pt x="59" y="16"/>
                </a:moveTo>
                <a:cubicBezTo>
                  <a:pt x="61" y="23"/>
                  <a:pt x="61" y="23"/>
                  <a:pt x="61" y="23"/>
                </a:cubicBezTo>
                <a:cubicBezTo>
                  <a:pt x="59" y="25"/>
                  <a:pt x="57" y="25"/>
                  <a:pt x="55" y="23"/>
                </a:cubicBezTo>
                <a:cubicBezTo>
                  <a:pt x="56" y="16"/>
                  <a:pt x="56" y="16"/>
                  <a:pt x="56" y="16"/>
                </a:cubicBezTo>
                <a:cubicBezTo>
                  <a:pt x="56" y="16"/>
                  <a:pt x="56" y="16"/>
                  <a:pt x="56" y="15"/>
                </a:cubicBezTo>
                <a:cubicBezTo>
                  <a:pt x="56" y="15"/>
                  <a:pt x="56" y="14"/>
                  <a:pt x="56" y="14"/>
                </a:cubicBezTo>
                <a:cubicBezTo>
                  <a:pt x="56" y="12"/>
                  <a:pt x="56" y="12"/>
                  <a:pt x="56" y="12"/>
                </a:cubicBezTo>
                <a:cubicBezTo>
                  <a:pt x="52" y="13"/>
                  <a:pt x="52" y="13"/>
                  <a:pt x="52" y="13"/>
                </a:cubicBezTo>
                <a:cubicBezTo>
                  <a:pt x="52" y="23"/>
                  <a:pt x="52" y="23"/>
                  <a:pt x="52" y="23"/>
                </a:cubicBezTo>
                <a:cubicBezTo>
                  <a:pt x="68" y="30"/>
                  <a:pt x="68" y="30"/>
                  <a:pt x="68" y="30"/>
                </a:cubicBezTo>
                <a:cubicBezTo>
                  <a:pt x="68" y="32"/>
                  <a:pt x="68" y="32"/>
                  <a:pt x="68" y="32"/>
                </a:cubicBezTo>
                <a:cubicBezTo>
                  <a:pt x="68" y="34"/>
                  <a:pt x="68" y="34"/>
                  <a:pt x="68" y="34"/>
                </a:cubicBezTo>
                <a:cubicBezTo>
                  <a:pt x="68" y="34"/>
                  <a:pt x="68" y="34"/>
                  <a:pt x="68" y="34"/>
                </a:cubicBezTo>
                <a:cubicBezTo>
                  <a:pt x="68" y="34"/>
                  <a:pt x="68" y="34"/>
                  <a:pt x="68" y="34"/>
                </a:cubicBezTo>
                <a:cubicBezTo>
                  <a:pt x="67" y="34"/>
                  <a:pt x="67" y="34"/>
                  <a:pt x="67" y="34"/>
                </a:cubicBezTo>
                <a:cubicBezTo>
                  <a:pt x="30" y="44"/>
                  <a:pt x="30" y="44"/>
                  <a:pt x="30" y="44"/>
                </a:cubicBezTo>
                <a:cubicBezTo>
                  <a:pt x="29" y="46"/>
                  <a:pt x="29" y="48"/>
                  <a:pt x="29" y="50"/>
                </a:cubicBezTo>
                <a:cubicBezTo>
                  <a:pt x="29" y="52"/>
                  <a:pt x="29" y="54"/>
                  <a:pt x="30" y="56"/>
                </a:cubicBezTo>
                <a:cubicBezTo>
                  <a:pt x="68" y="45"/>
                  <a:pt x="68" y="45"/>
                  <a:pt x="68" y="45"/>
                </a:cubicBezTo>
                <a:cubicBezTo>
                  <a:pt x="68" y="48"/>
                  <a:pt x="68" y="48"/>
                  <a:pt x="68" y="48"/>
                </a:cubicBezTo>
                <a:cubicBezTo>
                  <a:pt x="30" y="60"/>
                  <a:pt x="30" y="60"/>
                  <a:pt x="30" y="60"/>
                </a:cubicBezTo>
                <a:cubicBezTo>
                  <a:pt x="29" y="60"/>
                  <a:pt x="29" y="60"/>
                  <a:pt x="29" y="60"/>
                </a:cubicBezTo>
                <a:cubicBezTo>
                  <a:pt x="28" y="59"/>
                  <a:pt x="28" y="59"/>
                  <a:pt x="28" y="59"/>
                </a:cubicBezTo>
                <a:cubicBezTo>
                  <a:pt x="3" y="38"/>
                  <a:pt x="3" y="38"/>
                  <a:pt x="3" y="38"/>
                </a:cubicBezTo>
                <a:cubicBezTo>
                  <a:pt x="2" y="34"/>
                  <a:pt x="1" y="30"/>
                  <a:pt x="3" y="25"/>
                </a:cubicBezTo>
                <a:cubicBezTo>
                  <a:pt x="3" y="25"/>
                  <a:pt x="3" y="25"/>
                  <a:pt x="3" y="25"/>
                </a:cubicBezTo>
                <a:cubicBezTo>
                  <a:pt x="14" y="23"/>
                  <a:pt x="14" y="23"/>
                  <a:pt x="14" y="23"/>
                </a:cubicBezTo>
                <a:cubicBezTo>
                  <a:pt x="14" y="13"/>
                  <a:pt x="14" y="13"/>
                  <a:pt x="14" y="13"/>
                </a:cubicBezTo>
                <a:cubicBezTo>
                  <a:pt x="1" y="10"/>
                  <a:pt x="1" y="10"/>
                  <a:pt x="1" y="10"/>
                </a:cubicBezTo>
                <a:cubicBezTo>
                  <a:pt x="0" y="8"/>
                  <a:pt x="0" y="8"/>
                  <a:pt x="0" y="8"/>
                </a:cubicBezTo>
                <a:cubicBezTo>
                  <a:pt x="32" y="0"/>
                  <a:pt x="32" y="0"/>
                  <a:pt x="32" y="0"/>
                </a:cubicBezTo>
                <a:cubicBezTo>
                  <a:pt x="65" y="7"/>
                  <a:pt x="65" y="7"/>
                  <a:pt x="65" y="7"/>
                </a:cubicBezTo>
                <a:cubicBezTo>
                  <a:pt x="65" y="9"/>
                  <a:pt x="65" y="9"/>
                  <a:pt x="65" y="9"/>
                </a:cubicBezTo>
                <a:cubicBezTo>
                  <a:pt x="59" y="11"/>
                  <a:pt x="59" y="11"/>
                  <a:pt x="59" y="11"/>
                </a:cubicBezTo>
                <a:cubicBezTo>
                  <a:pt x="59" y="14"/>
                  <a:pt x="59" y="14"/>
                  <a:pt x="59" y="14"/>
                </a:cubicBezTo>
                <a:cubicBezTo>
                  <a:pt x="59" y="14"/>
                  <a:pt x="59" y="15"/>
                  <a:pt x="59" y="15"/>
                </a:cubicBezTo>
                <a:cubicBezTo>
                  <a:pt x="59" y="16"/>
                  <a:pt x="59" y="16"/>
                  <a:pt x="59" y="16"/>
                </a:cubicBezTo>
                <a:close/>
                <a:moveTo>
                  <a:pt x="54" y="10"/>
                </a:moveTo>
                <a:cubicBezTo>
                  <a:pt x="58" y="9"/>
                  <a:pt x="58" y="9"/>
                  <a:pt x="58" y="9"/>
                </a:cubicBezTo>
                <a:cubicBezTo>
                  <a:pt x="36" y="5"/>
                  <a:pt x="36" y="5"/>
                  <a:pt x="36" y="5"/>
                </a:cubicBezTo>
                <a:cubicBezTo>
                  <a:pt x="36" y="4"/>
                  <a:pt x="34" y="4"/>
                  <a:pt x="33" y="4"/>
                </a:cubicBezTo>
                <a:cubicBezTo>
                  <a:pt x="31" y="4"/>
                  <a:pt x="29" y="5"/>
                  <a:pt x="29" y="6"/>
                </a:cubicBezTo>
                <a:cubicBezTo>
                  <a:pt x="29" y="7"/>
                  <a:pt x="31" y="8"/>
                  <a:pt x="33" y="8"/>
                </a:cubicBezTo>
                <a:cubicBezTo>
                  <a:pt x="34" y="8"/>
                  <a:pt x="35" y="8"/>
                  <a:pt x="36" y="7"/>
                </a:cubicBezTo>
                <a:cubicBezTo>
                  <a:pt x="54" y="10"/>
                  <a:pt x="54" y="10"/>
                  <a:pt x="54" y="10"/>
                </a:cubicBezTo>
                <a:close/>
                <a:moveTo>
                  <a:pt x="32" y="52"/>
                </a:moveTo>
                <a:cubicBezTo>
                  <a:pt x="32" y="53"/>
                  <a:pt x="32" y="53"/>
                  <a:pt x="32" y="53"/>
                </a:cubicBezTo>
                <a:cubicBezTo>
                  <a:pt x="67" y="43"/>
                  <a:pt x="67" y="43"/>
                  <a:pt x="67" y="43"/>
                </a:cubicBezTo>
                <a:cubicBezTo>
                  <a:pt x="67" y="42"/>
                  <a:pt x="67" y="42"/>
                  <a:pt x="67" y="42"/>
                </a:cubicBezTo>
                <a:cubicBezTo>
                  <a:pt x="32" y="52"/>
                  <a:pt x="32" y="52"/>
                  <a:pt x="32" y="52"/>
                </a:cubicBezTo>
                <a:close/>
                <a:moveTo>
                  <a:pt x="32" y="49"/>
                </a:moveTo>
                <a:cubicBezTo>
                  <a:pt x="32" y="49"/>
                  <a:pt x="32" y="49"/>
                  <a:pt x="32" y="49"/>
                </a:cubicBezTo>
                <a:cubicBezTo>
                  <a:pt x="67" y="40"/>
                  <a:pt x="67" y="40"/>
                  <a:pt x="67" y="40"/>
                </a:cubicBezTo>
                <a:cubicBezTo>
                  <a:pt x="67" y="39"/>
                  <a:pt x="67" y="39"/>
                  <a:pt x="67" y="39"/>
                </a:cubicBezTo>
                <a:cubicBezTo>
                  <a:pt x="32" y="49"/>
                  <a:pt x="32" y="49"/>
                  <a:pt x="32" y="49"/>
                </a:cubicBezTo>
                <a:close/>
                <a:moveTo>
                  <a:pt x="31" y="46"/>
                </a:moveTo>
                <a:cubicBezTo>
                  <a:pt x="32" y="47"/>
                  <a:pt x="32" y="47"/>
                  <a:pt x="32" y="47"/>
                </a:cubicBezTo>
                <a:cubicBezTo>
                  <a:pt x="67" y="37"/>
                  <a:pt x="67" y="37"/>
                  <a:pt x="67" y="37"/>
                </a:cubicBezTo>
                <a:cubicBezTo>
                  <a:pt x="67" y="36"/>
                  <a:pt x="67" y="36"/>
                  <a:pt x="67" y="36"/>
                </a:cubicBezTo>
                <a:lnTo>
                  <a:pt x="31" y="4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pic>
        <p:nvPicPr>
          <p:cNvPr id="17" name="图片 16" descr="2015916225123342.jpg"/>
          <p:cNvPicPr>
            <a:picLocks noChangeAspect="1"/>
          </p:cNvPicPr>
          <p:nvPr/>
        </p:nvPicPr>
        <p:blipFill>
          <a:blip r:embed="rId2" cstate="print"/>
          <a:stretch>
            <a:fillRect/>
          </a:stretch>
        </p:blipFill>
        <p:spPr>
          <a:xfrm>
            <a:off x="339720" y="2259734"/>
            <a:ext cx="2466589" cy="2004366"/>
          </a:xfrm>
          <a:prstGeom prst="rect">
            <a:avLst/>
          </a:prstGeom>
        </p:spPr>
      </p:pic>
      <p:sp>
        <p:nvSpPr>
          <p:cNvPr id="19" name="文本框 11"/>
          <p:cNvSpPr txBox="1"/>
          <p:nvPr/>
        </p:nvSpPr>
        <p:spPr>
          <a:xfrm>
            <a:off x="8704954" y="5786260"/>
            <a:ext cx="3060699" cy="368300"/>
          </a:xfrm>
          <a:prstGeom prst="rect">
            <a:avLst/>
          </a:prstGeom>
          <a:noFill/>
        </p:spPr>
        <p:txBody>
          <a:bodyPr wrap="square" rtlCol="0">
            <a:spAutoFit/>
          </a:bodyPr>
          <a:lstStyle/>
          <a:p>
            <a:r>
              <a:rPr lang="zh-CN" altLang="en-US" b="1" dirty="0">
                <a:solidFill>
                  <a:srgbClr val="453D3A"/>
                </a:solidFill>
              </a:rPr>
              <a:t>日期 ：</a:t>
            </a:r>
            <a:r>
              <a:rPr lang="en-US" altLang="zh-CN" b="1" dirty="0">
                <a:solidFill>
                  <a:srgbClr val="453D3A"/>
                </a:solidFill>
              </a:rPr>
              <a:t>2022.03.31</a:t>
            </a:r>
            <a:endParaRPr lang="zh-CN" altLang="en-US" b="1" dirty="0">
              <a:solidFill>
                <a:srgbClr val="453D3A"/>
              </a:solidFill>
            </a:endParaRPr>
          </a:p>
        </p:txBody>
      </p:sp>
      <p:pic>
        <p:nvPicPr>
          <p:cNvPr id="3" name="图片 2"/>
          <p:cNvPicPr>
            <a:picLocks noChangeAspect="1"/>
          </p:cNvPicPr>
          <p:nvPr/>
        </p:nvPicPr>
        <p:blipFill>
          <a:blip r:link="rId3"/>
          <a:stretch>
            <a:fillRect/>
          </a:stretch>
        </p:blipFill>
        <p:spPr>
          <a:xfrm>
            <a:off x="1270000" y="1270000"/>
            <a:ext cx="63500" cy="7620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等腰三角形 15"/>
          <p:cNvSpPr/>
          <p:nvPr/>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2" name="矩形 3"/>
          <p:cNvSpPr>
            <a:spLocks noChangeArrowheads="1"/>
          </p:cNvSpPr>
          <p:nvPr/>
        </p:nvSpPr>
        <p:spPr bwMode="auto">
          <a:xfrm>
            <a:off x="2706688" y="649075"/>
            <a:ext cx="1697883" cy="5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zh-CN" altLang="en-US" sz="2935" b="1" noProof="1">
                <a:solidFill>
                  <a:srgbClr val="202A36"/>
                </a:solidFill>
                <a:latin typeface="Arial" panose="020B0604020202020204" pitchFamily="34" charset="0"/>
                <a:ea typeface="宋体" panose="02010600030101010101" pitchFamily="2" charset="-122"/>
                <a:cs typeface="Arial" panose="020B0604020202020204" pitchFamily="34" charset="0"/>
              </a:rPr>
              <a:t>实验结果</a:t>
            </a:r>
            <a:endPar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endParaRPr>
          </a:p>
        </p:txBody>
      </p:sp>
      <p:pic>
        <p:nvPicPr>
          <p:cNvPr id="22" name="图片 21"/>
          <p:cNvPicPr>
            <a:picLocks noChangeAspect="1"/>
          </p:cNvPicPr>
          <p:nvPr/>
        </p:nvPicPr>
        <p:blipFill>
          <a:blip r:embed="rId2"/>
          <a:stretch>
            <a:fillRect/>
          </a:stretch>
        </p:blipFill>
        <p:spPr>
          <a:xfrm>
            <a:off x="2707005" y="1151255"/>
            <a:ext cx="8394065" cy="190500"/>
          </a:xfrm>
          <a:prstGeom prst="rect">
            <a:avLst/>
          </a:prstGeom>
        </p:spPr>
      </p:pic>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altLang="zh-CN" noProof="1"/>
              <a:t>8</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sp>
        <p:nvSpPr>
          <p:cNvPr id="25" name="矩形 3"/>
          <p:cNvSpPr/>
          <p:nvPr/>
        </p:nvSpPr>
        <p:spPr>
          <a:xfrm>
            <a:off x="2706688" y="1497013"/>
            <a:ext cx="3729212" cy="377020"/>
          </a:xfrm>
          <a:prstGeom prst="rect">
            <a:avLst/>
          </a:prstGeom>
          <a:noFill/>
          <a:ln w="9525">
            <a:noFill/>
          </a:ln>
        </p:spPr>
        <p:txBody>
          <a:bodyPr wrap="none" lIns="68573" tIns="34287" rIns="68573" bIns="34287" anchor="t">
            <a:spAutoFit/>
          </a:bodyPr>
          <a:lstStyle/>
          <a:p>
            <a:pPr algn="l"/>
            <a:r>
              <a:rPr lang="zh-CN" altLang="en-US" sz="2000" dirty="0">
                <a:latin typeface="Calibri" panose="020F0502020204030204" pitchFamily="34" charset="0"/>
                <a:ea typeface="宋体" panose="02010600030101010101" pitchFamily="2" charset="-122"/>
              </a:rPr>
              <a:t>网络吞吐量、丢包率和延迟表现</a:t>
            </a:r>
          </a:p>
        </p:txBody>
      </p:sp>
      <p:sp>
        <p:nvSpPr>
          <p:cNvPr id="26" name="矩形 25"/>
          <p:cNvSpPr/>
          <p:nvPr/>
        </p:nvSpPr>
        <p:spPr>
          <a:xfrm>
            <a:off x="2706688" y="192563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27" name="矩形 26"/>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grpSp>
        <p:nvGrpSpPr>
          <p:cNvPr id="10" name="组合 9"/>
          <p:cNvGrpSpPr/>
          <p:nvPr/>
        </p:nvGrpSpPr>
        <p:grpSpPr>
          <a:xfrm>
            <a:off x="-8255" y="-184150"/>
            <a:ext cx="2152650" cy="7042150"/>
            <a:chOff x="-17" y="-290"/>
            <a:chExt cx="3390" cy="11090"/>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6" name="矩形 5"/>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 y="2088"/>
              <a:ext cx="3347" cy="63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背景介绍</a:t>
              </a:r>
            </a:p>
          </p:txBody>
        </p:sp>
        <p:sp>
          <p:nvSpPr>
            <p:cNvPr id="3" name="文本框 2"/>
            <p:cNvSpPr txBox="1"/>
            <p:nvPr/>
          </p:nvSpPr>
          <p:spPr>
            <a:xfrm>
              <a:off x="-17" y="3605"/>
              <a:ext cx="3373" cy="63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问题描述</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4" y="5213"/>
              <a:ext cx="3373" cy="63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endParaRPr lang="zh-CN" altLang="en-US" sz="2000" dirty="0">
                <a:solidFill>
                  <a:schemeClr val="bg1"/>
                </a:solidFill>
                <a:latin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8" name="文本框 7"/>
            <p:cNvSpPr txBox="1"/>
            <p:nvPr/>
          </p:nvSpPr>
          <p:spPr>
            <a:xfrm>
              <a:off x="-17" y="6868"/>
              <a:ext cx="3373" cy="824"/>
            </a:xfrm>
            <a:prstGeom prst="rect">
              <a:avLst/>
            </a:prstGeom>
            <a:noFill/>
          </p:spPr>
          <p:txBody>
            <a:bodyPr wrap="square" rtlCol="0">
              <a:spAutoFit/>
            </a:bodyPr>
            <a:lstStyle/>
            <a:p>
              <a:pPr algn="ctr"/>
              <a:r>
                <a:rPr lang="zh-CN" altLang="en-US" sz="2800" b="1" dirty="0">
                  <a:solidFill>
                    <a:schemeClr val="bg1"/>
                  </a:solidFill>
                  <a:latin typeface="微软雅黑" panose="020B0503020204020204" pitchFamily="34" charset="-122"/>
                  <a:sym typeface="+mn-ea"/>
                </a:rPr>
                <a:t>实验结果</a:t>
              </a:r>
            </a:p>
          </p:txBody>
        </p:sp>
      </p:grpSp>
      <p:sp>
        <p:nvSpPr>
          <p:cNvPr id="11" name="文本框 10"/>
          <p:cNvSpPr txBox="1"/>
          <p:nvPr/>
        </p:nvSpPr>
        <p:spPr>
          <a:xfrm>
            <a:off x="-8255" y="5438715"/>
            <a:ext cx="2133599"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未来工作</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9" name="等腰三角形 28">
            <a:extLst>
              <a:ext uri="{FF2B5EF4-FFF2-40B4-BE49-F238E27FC236}">
                <a16:creationId xmlns:a16="http://schemas.microsoft.com/office/drawing/2014/main" id="{57A45AB2-E990-4BF9-8EB5-581752E0E112}"/>
              </a:ext>
            </a:extLst>
          </p:cNvPr>
          <p:cNvSpPr/>
          <p:nvPr/>
        </p:nvSpPr>
        <p:spPr>
          <a:xfrm rot="16200000">
            <a:off x="1900428" y="4552950"/>
            <a:ext cx="180340"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4" name="图片 3">
            <a:extLst>
              <a:ext uri="{FF2B5EF4-FFF2-40B4-BE49-F238E27FC236}">
                <a16:creationId xmlns:a16="http://schemas.microsoft.com/office/drawing/2014/main" id="{A5C2DCA9-0869-4C3B-AE37-3900C3DF9F41}"/>
              </a:ext>
            </a:extLst>
          </p:cNvPr>
          <p:cNvPicPr>
            <a:picLocks noChangeAspect="1"/>
          </p:cNvPicPr>
          <p:nvPr/>
        </p:nvPicPr>
        <p:blipFill>
          <a:blip r:embed="rId3"/>
          <a:stretch>
            <a:fillRect/>
          </a:stretch>
        </p:blipFill>
        <p:spPr>
          <a:xfrm>
            <a:off x="2159105" y="2567359"/>
            <a:ext cx="3695490" cy="2817496"/>
          </a:xfrm>
          <a:prstGeom prst="rect">
            <a:avLst/>
          </a:prstGeom>
        </p:spPr>
      </p:pic>
      <p:pic>
        <p:nvPicPr>
          <p:cNvPr id="12" name="图片 11">
            <a:extLst>
              <a:ext uri="{FF2B5EF4-FFF2-40B4-BE49-F238E27FC236}">
                <a16:creationId xmlns:a16="http://schemas.microsoft.com/office/drawing/2014/main" id="{11509057-D8B9-4C51-A7EC-F872B4862CA5}"/>
              </a:ext>
            </a:extLst>
          </p:cNvPr>
          <p:cNvPicPr>
            <a:picLocks noChangeAspect="1"/>
          </p:cNvPicPr>
          <p:nvPr/>
        </p:nvPicPr>
        <p:blipFill>
          <a:blip r:embed="rId4"/>
          <a:stretch>
            <a:fillRect/>
          </a:stretch>
        </p:blipFill>
        <p:spPr>
          <a:xfrm>
            <a:off x="5422639" y="2551886"/>
            <a:ext cx="3695490" cy="2832969"/>
          </a:xfrm>
          <a:prstGeom prst="rect">
            <a:avLst/>
          </a:prstGeom>
        </p:spPr>
      </p:pic>
      <p:pic>
        <p:nvPicPr>
          <p:cNvPr id="13" name="图片 12">
            <a:extLst>
              <a:ext uri="{FF2B5EF4-FFF2-40B4-BE49-F238E27FC236}">
                <a16:creationId xmlns:a16="http://schemas.microsoft.com/office/drawing/2014/main" id="{CE3C8530-2562-4544-9394-40F72CF90C8B}"/>
              </a:ext>
            </a:extLst>
          </p:cNvPr>
          <p:cNvPicPr>
            <a:picLocks noChangeAspect="1"/>
          </p:cNvPicPr>
          <p:nvPr/>
        </p:nvPicPr>
        <p:blipFill>
          <a:blip r:embed="rId5"/>
          <a:stretch>
            <a:fillRect/>
          </a:stretch>
        </p:blipFill>
        <p:spPr>
          <a:xfrm>
            <a:off x="8692980" y="2567360"/>
            <a:ext cx="3496480" cy="2817496"/>
          </a:xfrm>
          <a:prstGeom prst="rect">
            <a:avLst/>
          </a:prstGeom>
        </p:spPr>
      </p:pic>
      <p:sp>
        <p:nvSpPr>
          <p:cNvPr id="28" name="文本框 27">
            <a:extLst>
              <a:ext uri="{FF2B5EF4-FFF2-40B4-BE49-F238E27FC236}">
                <a16:creationId xmlns:a16="http://schemas.microsoft.com/office/drawing/2014/main" id="{F903CF49-F9D8-41BE-9D8B-3D358824256A}"/>
              </a:ext>
            </a:extLst>
          </p:cNvPr>
          <p:cNvSpPr txBox="1"/>
          <p:nvPr/>
        </p:nvSpPr>
        <p:spPr>
          <a:xfrm>
            <a:off x="3702920" y="5507965"/>
            <a:ext cx="607859" cy="261610"/>
          </a:xfrm>
          <a:prstGeom prst="rect">
            <a:avLst/>
          </a:prstGeom>
          <a:noFill/>
        </p:spPr>
        <p:txBody>
          <a:bodyPr wrap="none" rtlCol="0">
            <a:spAutoFit/>
          </a:bodyPr>
          <a:lstStyle/>
          <a:p>
            <a:pPr algn="ctr"/>
            <a:r>
              <a:rPr lang="zh-CN" altLang="en-US" sz="1100" dirty="0"/>
              <a:t>吞吐量</a:t>
            </a:r>
          </a:p>
        </p:txBody>
      </p:sp>
      <p:sp>
        <p:nvSpPr>
          <p:cNvPr id="30" name="文本框 29">
            <a:extLst>
              <a:ext uri="{FF2B5EF4-FFF2-40B4-BE49-F238E27FC236}">
                <a16:creationId xmlns:a16="http://schemas.microsoft.com/office/drawing/2014/main" id="{8DB420B3-CA10-42F8-9398-881F61841DD8}"/>
              </a:ext>
            </a:extLst>
          </p:cNvPr>
          <p:cNvSpPr txBox="1"/>
          <p:nvPr/>
        </p:nvSpPr>
        <p:spPr>
          <a:xfrm>
            <a:off x="6966455" y="5507965"/>
            <a:ext cx="607859" cy="261610"/>
          </a:xfrm>
          <a:prstGeom prst="rect">
            <a:avLst/>
          </a:prstGeom>
          <a:noFill/>
        </p:spPr>
        <p:txBody>
          <a:bodyPr wrap="none" rtlCol="0">
            <a:spAutoFit/>
          </a:bodyPr>
          <a:lstStyle/>
          <a:p>
            <a:pPr algn="ctr"/>
            <a:r>
              <a:rPr lang="zh-CN" altLang="en-US" sz="1100" dirty="0"/>
              <a:t>丢包率</a:t>
            </a:r>
          </a:p>
        </p:txBody>
      </p:sp>
      <p:sp>
        <p:nvSpPr>
          <p:cNvPr id="31" name="文本框 30">
            <a:extLst>
              <a:ext uri="{FF2B5EF4-FFF2-40B4-BE49-F238E27FC236}">
                <a16:creationId xmlns:a16="http://schemas.microsoft.com/office/drawing/2014/main" id="{57947004-48F0-4F0C-A47B-00475EFB0008}"/>
              </a:ext>
            </a:extLst>
          </p:cNvPr>
          <p:cNvSpPr txBox="1"/>
          <p:nvPr/>
        </p:nvSpPr>
        <p:spPr>
          <a:xfrm>
            <a:off x="10207823" y="5507965"/>
            <a:ext cx="466794" cy="261610"/>
          </a:xfrm>
          <a:prstGeom prst="rect">
            <a:avLst/>
          </a:prstGeom>
          <a:noFill/>
        </p:spPr>
        <p:txBody>
          <a:bodyPr wrap="none" rtlCol="0">
            <a:spAutoFit/>
          </a:bodyPr>
          <a:lstStyle/>
          <a:p>
            <a:pPr algn="ctr"/>
            <a:r>
              <a:rPr lang="zh-CN" altLang="en-US" sz="1100" dirty="0"/>
              <a:t>延迟</a:t>
            </a:r>
          </a:p>
        </p:txBody>
      </p:sp>
    </p:spTree>
    <p:extLst>
      <p:ext uri="{BB962C8B-B14F-4D97-AF65-F5344CB8AC3E}">
        <p14:creationId xmlns:p14="http://schemas.microsoft.com/office/powerpoint/2010/main" val="288547001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等腰三角形 15"/>
          <p:cNvSpPr/>
          <p:nvPr/>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2" name="矩形 3"/>
          <p:cNvSpPr>
            <a:spLocks noChangeArrowheads="1"/>
          </p:cNvSpPr>
          <p:nvPr/>
        </p:nvSpPr>
        <p:spPr bwMode="auto">
          <a:xfrm>
            <a:off x="2706688" y="649075"/>
            <a:ext cx="1697883" cy="5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zh-CN" altLang="en-US" sz="2935" b="1" noProof="1">
                <a:solidFill>
                  <a:srgbClr val="202A36"/>
                </a:solidFill>
                <a:latin typeface="Arial" panose="020B0604020202020204" pitchFamily="34" charset="0"/>
                <a:ea typeface="宋体" panose="02010600030101010101" pitchFamily="2" charset="-122"/>
                <a:cs typeface="Arial" panose="020B0604020202020204" pitchFamily="34" charset="0"/>
              </a:rPr>
              <a:t>实验结果</a:t>
            </a:r>
            <a:endPar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endParaRPr>
          </a:p>
        </p:txBody>
      </p:sp>
      <p:pic>
        <p:nvPicPr>
          <p:cNvPr id="22" name="图片 21"/>
          <p:cNvPicPr>
            <a:picLocks noChangeAspect="1"/>
          </p:cNvPicPr>
          <p:nvPr/>
        </p:nvPicPr>
        <p:blipFill>
          <a:blip r:embed="rId2"/>
          <a:stretch>
            <a:fillRect/>
          </a:stretch>
        </p:blipFill>
        <p:spPr>
          <a:xfrm>
            <a:off x="2707005" y="1151255"/>
            <a:ext cx="8394065" cy="190500"/>
          </a:xfrm>
          <a:prstGeom prst="rect">
            <a:avLst/>
          </a:prstGeom>
        </p:spPr>
      </p:pic>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altLang="zh-CN" noProof="1"/>
              <a:t>9</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sp>
        <p:nvSpPr>
          <p:cNvPr id="25" name="矩形 3"/>
          <p:cNvSpPr/>
          <p:nvPr/>
        </p:nvSpPr>
        <p:spPr>
          <a:xfrm>
            <a:off x="2706688" y="1497013"/>
            <a:ext cx="5268095" cy="377020"/>
          </a:xfrm>
          <a:prstGeom prst="rect">
            <a:avLst/>
          </a:prstGeom>
          <a:noFill/>
          <a:ln w="9525">
            <a:noFill/>
          </a:ln>
        </p:spPr>
        <p:txBody>
          <a:bodyPr wrap="none" lIns="68573" tIns="34287" rIns="68573" bIns="34287" anchor="t">
            <a:spAutoFit/>
          </a:bodyPr>
          <a:lstStyle/>
          <a:p>
            <a:pPr algn="l"/>
            <a:r>
              <a:rPr lang="zh-CN" altLang="en-US" sz="2000" dirty="0">
                <a:latin typeface="Calibri" panose="020F0502020204030204" pitchFamily="34" charset="0"/>
                <a:ea typeface="宋体" panose="02010600030101010101" pitchFamily="2" charset="-122"/>
              </a:rPr>
              <a:t>节点不同移动性下的网络吞吐量和丢包率表现</a:t>
            </a:r>
          </a:p>
        </p:txBody>
      </p:sp>
      <p:sp>
        <p:nvSpPr>
          <p:cNvPr id="26" name="矩形 25"/>
          <p:cNvSpPr/>
          <p:nvPr/>
        </p:nvSpPr>
        <p:spPr>
          <a:xfrm>
            <a:off x="2706688" y="192563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27" name="矩形 26"/>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grpSp>
        <p:nvGrpSpPr>
          <p:cNvPr id="10" name="组合 9"/>
          <p:cNvGrpSpPr/>
          <p:nvPr/>
        </p:nvGrpSpPr>
        <p:grpSpPr>
          <a:xfrm>
            <a:off x="-8255" y="-184150"/>
            <a:ext cx="2152650" cy="7042150"/>
            <a:chOff x="-17" y="-290"/>
            <a:chExt cx="3390" cy="11090"/>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6" name="矩形 5"/>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 y="2088"/>
              <a:ext cx="3347" cy="63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背景介绍</a:t>
              </a:r>
            </a:p>
          </p:txBody>
        </p:sp>
        <p:sp>
          <p:nvSpPr>
            <p:cNvPr id="3" name="文本框 2"/>
            <p:cNvSpPr txBox="1"/>
            <p:nvPr/>
          </p:nvSpPr>
          <p:spPr>
            <a:xfrm>
              <a:off x="-17" y="3605"/>
              <a:ext cx="3373" cy="63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问题描述</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4" y="5213"/>
              <a:ext cx="3373" cy="63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endParaRPr lang="zh-CN" altLang="en-US" sz="2000" dirty="0">
                <a:solidFill>
                  <a:schemeClr val="bg1"/>
                </a:solidFill>
                <a:latin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8" name="文本框 7"/>
            <p:cNvSpPr txBox="1"/>
            <p:nvPr/>
          </p:nvSpPr>
          <p:spPr>
            <a:xfrm>
              <a:off x="-17" y="6868"/>
              <a:ext cx="3373" cy="824"/>
            </a:xfrm>
            <a:prstGeom prst="rect">
              <a:avLst/>
            </a:prstGeom>
            <a:noFill/>
          </p:spPr>
          <p:txBody>
            <a:bodyPr wrap="square" rtlCol="0">
              <a:spAutoFit/>
            </a:bodyPr>
            <a:lstStyle/>
            <a:p>
              <a:pPr algn="ctr"/>
              <a:r>
                <a:rPr lang="zh-CN" altLang="en-US" sz="2800" b="1" dirty="0">
                  <a:solidFill>
                    <a:schemeClr val="bg1"/>
                  </a:solidFill>
                  <a:latin typeface="微软雅黑" panose="020B0503020204020204" pitchFamily="34" charset="-122"/>
                  <a:sym typeface="+mn-ea"/>
                </a:rPr>
                <a:t>实验结果</a:t>
              </a:r>
            </a:p>
          </p:txBody>
        </p:sp>
      </p:grpSp>
      <p:sp>
        <p:nvSpPr>
          <p:cNvPr id="11" name="文本框 10"/>
          <p:cNvSpPr txBox="1"/>
          <p:nvPr/>
        </p:nvSpPr>
        <p:spPr>
          <a:xfrm>
            <a:off x="-8255" y="5438715"/>
            <a:ext cx="2133599"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未来工作</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9" name="等腰三角形 28">
            <a:extLst>
              <a:ext uri="{FF2B5EF4-FFF2-40B4-BE49-F238E27FC236}">
                <a16:creationId xmlns:a16="http://schemas.microsoft.com/office/drawing/2014/main" id="{57A45AB2-E990-4BF9-8EB5-581752E0E112}"/>
              </a:ext>
            </a:extLst>
          </p:cNvPr>
          <p:cNvSpPr/>
          <p:nvPr/>
        </p:nvSpPr>
        <p:spPr>
          <a:xfrm rot="16200000">
            <a:off x="1900428" y="4552950"/>
            <a:ext cx="180340"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4" name="图片 3">
            <a:extLst>
              <a:ext uri="{FF2B5EF4-FFF2-40B4-BE49-F238E27FC236}">
                <a16:creationId xmlns:a16="http://schemas.microsoft.com/office/drawing/2014/main" id="{FE94430F-C393-490C-A3A3-FE3DFFE51143}"/>
              </a:ext>
            </a:extLst>
          </p:cNvPr>
          <p:cNvPicPr>
            <a:picLocks noChangeAspect="1"/>
          </p:cNvPicPr>
          <p:nvPr/>
        </p:nvPicPr>
        <p:blipFill>
          <a:blip r:embed="rId3"/>
          <a:stretch>
            <a:fillRect/>
          </a:stretch>
        </p:blipFill>
        <p:spPr>
          <a:xfrm>
            <a:off x="2706688" y="2168752"/>
            <a:ext cx="3867097" cy="2956970"/>
          </a:xfrm>
          <a:prstGeom prst="rect">
            <a:avLst/>
          </a:prstGeom>
        </p:spPr>
      </p:pic>
      <p:pic>
        <p:nvPicPr>
          <p:cNvPr id="9" name="图片 8">
            <a:extLst>
              <a:ext uri="{FF2B5EF4-FFF2-40B4-BE49-F238E27FC236}">
                <a16:creationId xmlns:a16="http://schemas.microsoft.com/office/drawing/2014/main" id="{359BD2B9-5BE7-46C9-94AC-CB5C798E3536}"/>
              </a:ext>
            </a:extLst>
          </p:cNvPr>
          <p:cNvPicPr>
            <a:picLocks noChangeAspect="1"/>
          </p:cNvPicPr>
          <p:nvPr/>
        </p:nvPicPr>
        <p:blipFill>
          <a:blip r:embed="rId4"/>
          <a:stretch>
            <a:fillRect/>
          </a:stretch>
        </p:blipFill>
        <p:spPr>
          <a:xfrm>
            <a:off x="7486115" y="2168752"/>
            <a:ext cx="3937905" cy="3008175"/>
          </a:xfrm>
          <a:prstGeom prst="rect">
            <a:avLst/>
          </a:prstGeom>
        </p:spPr>
      </p:pic>
      <p:sp>
        <p:nvSpPr>
          <p:cNvPr id="24" name="文本框 23">
            <a:extLst>
              <a:ext uri="{FF2B5EF4-FFF2-40B4-BE49-F238E27FC236}">
                <a16:creationId xmlns:a16="http://schemas.microsoft.com/office/drawing/2014/main" id="{F43F82E1-ACBD-43FC-B3A9-8E163810C809}"/>
              </a:ext>
            </a:extLst>
          </p:cNvPr>
          <p:cNvSpPr txBox="1"/>
          <p:nvPr/>
        </p:nvSpPr>
        <p:spPr>
          <a:xfrm>
            <a:off x="4336306" y="5125722"/>
            <a:ext cx="607859" cy="261610"/>
          </a:xfrm>
          <a:prstGeom prst="rect">
            <a:avLst/>
          </a:prstGeom>
          <a:noFill/>
        </p:spPr>
        <p:txBody>
          <a:bodyPr wrap="none" rtlCol="0">
            <a:spAutoFit/>
          </a:bodyPr>
          <a:lstStyle/>
          <a:p>
            <a:pPr algn="ctr"/>
            <a:r>
              <a:rPr lang="zh-CN" altLang="en-US" sz="1100" dirty="0"/>
              <a:t>吞吐量</a:t>
            </a:r>
          </a:p>
        </p:txBody>
      </p:sp>
      <p:sp>
        <p:nvSpPr>
          <p:cNvPr id="28" name="文本框 27">
            <a:extLst>
              <a:ext uri="{FF2B5EF4-FFF2-40B4-BE49-F238E27FC236}">
                <a16:creationId xmlns:a16="http://schemas.microsoft.com/office/drawing/2014/main" id="{00B8CED3-A0B0-4D13-B6DE-F2F11B19E722}"/>
              </a:ext>
            </a:extLst>
          </p:cNvPr>
          <p:cNvSpPr txBox="1"/>
          <p:nvPr/>
        </p:nvSpPr>
        <p:spPr>
          <a:xfrm>
            <a:off x="9151137" y="5125722"/>
            <a:ext cx="607859" cy="261610"/>
          </a:xfrm>
          <a:prstGeom prst="rect">
            <a:avLst/>
          </a:prstGeom>
          <a:noFill/>
        </p:spPr>
        <p:txBody>
          <a:bodyPr wrap="none" rtlCol="0">
            <a:spAutoFit/>
          </a:bodyPr>
          <a:lstStyle/>
          <a:p>
            <a:pPr algn="ctr"/>
            <a:r>
              <a:rPr lang="zh-CN" altLang="en-US" sz="1100" dirty="0"/>
              <a:t>丢包率</a:t>
            </a:r>
          </a:p>
        </p:txBody>
      </p:sp>
      <p:sp>
        <p:nvSpPr>
          <p:cNvPr id="2" name="文本框 1">
            <a:extLst>
              <a:ext uri="{FF2B5EF4-FFF2-40B4-BE49-F238E27FC236}">
                <a16:creationId xmlns:a16="http://schemas.microsoft.com/office/drawing/2014/main" id="{A5678472-EA50-44C4-AC27-3A029D7C2DCB}"/>
              </a:ext>
            </a:extLst>
          </p:cNvPr>
          <p:cNvSpPr txBox="1"/>
          <p:nvPr/>
        </p:nvSpPr>
        <p:spPr>
          <a:xfrm>
            <a:off x="2818130" y="5607992"/>
            <a:ext cx="8434911" cy="61279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1200" dirty="0"/>
              <a:t>实验结果表明，</a:t>
            </a:r>
            <a:r>
              <a:rPr lang="en-US" altLang="zh-CN" sz="1200" dirty="0" err="1"/>
              <a:t>FeSAC</a:t>
            </a:r>
            <a:r>
              <a:rPr lang="en-US" altLang="zh-CN" sz="1200" dirty="0"/>
              <a:t> </a:t>
            </a:r>
            <a:r>
              <a:rPr lang="zh-CN" altLang="en-US" sz="1200" dirty="0"/>
              <a:t>流量卸载方法在四层 </a:t>
            </a:r>
            <a:r>
              <a:rPr lang="en-US" altLang="zh-CN" sz="1200" dirty="0"/>
              <a:t>SAGIN </a:t>
            </a:r>
            <a:r>
              <a:rPr lang="zh-CN" altLang="en-US" sz="1200" dirty="0"/>
              <a:t>架构下的各项网络性能指标明显优于基于 </a:t>
            </a:r>
            <a:r>
              <a:rPr lang="en-US" altLang="zh-CN" sz="1200" dirty="0"/>
              <a:t>DDQN </a:t>
            </a:r>
            <a:r>
              <a:rPr lang="zh-CN" altLang="en-US" sz="1200" dirty="0"/>
              <a:t>的和传统的流量卸载方法，并且能够更好的适应由于节点移动带来的网络环境改变。</a:t>
            </a:r>
          </a:p>
        </p:txBody>
      </p:sp>
    </p:spTree>
    <p:extLst>
      <p:ext uri="{BB962C8B-B14F-4D97-AF65-F5344CB8AC3E}">
        <p14:creationId xmlns:p14="http://schemas.microsoft.com/office/powerpoint/2010/main" val="288099201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2707005" y="607268"/>
            <a:ext cx="1697883" cy="5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zh-CN" altLang="en-US" sz="2935" b="1" noProof="1">
                <a:solidFill>
                  <a:srgbClr val="202A36"/>
                </a:solidFill>
                <a:latin typeface="Arial" panose="020B0604020202020204" pitchFamily="34" charset="0"/>
                <a:ea typeface="宋体" panose="02010600030101010101" pitchFamily="2" charset="-122"/>
                <a:cs typeface="Arial" panose="020B0604020202020204" pitchFamily="34" charset="0"/>
              </a:rPr>
              <a:t>未来工作</a:t>
            </a:r>
            <a:endPar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endParaRPr>
          </a:p>
        </p:txBody>
      </p:sp>
      <p:pic>
        <p:nvPicPr>
          <p:cNvPr id="22" name="图片 21"/>
          <p:cNvPicPr>
            <a:picLocks noChangeAspect="1"/>
          </p:cNvPicPr>
          <p:nvPr/>
        </p:nvPicPr>
        <p:blipFill>
          <a:blip r:embed="rId2"/>
          <a:stretch>
            <a:fillRect/>
          </a:stretch>
        </p:blipFill>
        <p:spPr>
          <a:xfrm>
            <a:off x="2707005" y="1151255"/>
            <a:ext cx="8394065" cy="190500"/>
          </a:xfrm>
          <a:prstGeom prst="rect">
            <a:avLst/>
          </a:prstGeom>
        </p:spPr>
      </p:pic>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altLang="zh-CN" noProof="1"/>
              <a:t>10</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grpSp>
        <p:nvGrpSpPr>
          <p:cNvPr id="10" name="组合 9"/>
          <p:cNvGrpSpPr/>
          <p:nvPr/>
        </p:nvGrpSpPr>
        <p:grpSpPr>
          <a:xfrm>
            <a:off x="-8255" y="-184150"/>
            <a:ext cx="2152650" cy="7042150"/>
            <a:chOff x="-17" y="-290"/>
            <a:chExt cx="3390" cy="11090"/>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6" name="矩形 5"/>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 y="2088"/>
              <a:ext cx="3347" cy="63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背景介绍</a:t>
              </a:r>
            </a:p>
          </p:txBody>
        </p:sp>
        <p:sp>
          <p:nvSpPr>
            <p:cNvPr id="3" name="文本框 2"/>
            <p:cNvSpPr txBox="1"/>
            <p:nvPr/>
          </p:nvSpPr>
          <p:spPr>
            <a:xfrm>
              <a:off x="-17" y="3605"/>
              <a:ext cx="3373" cy="63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问题描述</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4" y="5213"/>
              <a:ext cx="3373" cy="63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endParaRPr lang="zh-CN" altLang="en-US" sz="2000" dirty="0">
                <a:solidFill>
                  <a:schemeClr val="bg1"/>
                </a:solidFill>
                <a:latin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8" name="文本框 7"/>
            <p:cNvSpPr txBox="1"/>
            <p:nvPr/>
          </p:nvSpPr>
          <p:spPr>
            <a:xfrm>
              <a:off x="-17" y="6868"/>
              <a:ext cx="3373" cy="63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实验结果</a:t>
              </a:r>
            </a:p>
          </p:txBody>
        </p:sp>
      </p:grpSp>
      <p:sp>
        <p:nvSpPr>
          <p:cNvPr id="11" name="文本框 10"/>
          <p:cNvSpPr txBox="1"/>
          <p:nvPr/>
        </p:nvSpPr>
        <p:spPr>
          <a:xfrm>
            <a:off x="-8255" y="5438715"/>
            <a:ext cx="2133599" cy="523220"/>
          </a:xfrm>
          <a:prstGeom prst="rect">
            <a:avLst/>
          </a:prstGeom>
          <a:noFill/>
        </p:spPr>
        <p:txBody>
          <a:bodyPr wrap="square" rtlCol="0">
            <a:spAutoFit/>
          </a:bodyPr>
          <a:lstStyle/>
          <a:p>
            <a:pPr algn="ctr"/>
            <a:r>
              <a:rPr lang="zh-CN" altLang="en-US" sz="2800" b="1" dirty="0">
                <a:solidFill>
                  <a:schemeClr val="bg1"/>
                </a:solidFill>
                <a:latin typeface="微软雅黑" panose="020B0503020204020204" pitchFamily="34" charset="-122"/>
                <a:sym typeface="+mn-ea"/>
              </a:rPr>
              <a:t>未来工作</a:t>
            </a:r>
            <a:endParaRPr lang="zh-CN" altLang="en-US" sz="2800" b="1" dirty="0">
              <a:solidFill>
                <a:schemeClr val="bg1"/>
              </a:solidFill>
              <a:latin typeface="微软雅黑" panose="020B0503020204020204" pitchFamily="34" charset="-122"/>
            </a:endParaRPr>
          </a:p>
        </p:txBody>
      </p:sp>
      <p:sp>
        <p:nvSpPr>
          <p:cNvPr id="29" name="等腰三角形 28">
            <a:extLst>
              <a:ext uri="{FF2B5EF4-FFF2-40B4-BE49-F238E27FC236}">
                <a16:creationId xmlns:a16="http://schemas.microsoft.com/office/drawing/2014/main" id="{893253F6-C080-4FE6-99FF-414EABC3FCE4}"/>
              </a:ext>
            </a:extLst>
          </p:cNvPr>
          <p:cNvSpPr/>
          <p:nvPr/>
        </p:nvSpPr>
        <p:spPr>
          <a:xfrm rot="16200000">
            <a:off x="1872855" y="5630475"/>
            <a:ext cx="180340"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 name="文本框 1">
            <a:extLst>
              <a:ext uri="{FF2B5EF4-FFF2-40B4-BE49-F238E27FC236}">
                <a16:creationId xmlns:a16="http://schemas.microsoft.com/office/drawing/2014/main" id="{CA80F8E6-AC57-4271-A93E-03E8879F0754}"/>
              </a:ext>
            </a:extLst>
          </p:cNvPr>
          <p:cNvSpPr txBox="1"/>
          <p:nvPr/>
        </p:nvSpPr>
        <p:spPr>
          <a:xfrm>
            <a:off x="2707005" y="1880670"/>
            <a:ext cx="7889789" cy="166904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1400" dirty="0"/>
              <a:t>目前的工作中，神经网络模型的参数聚合尚未考虑到各训练节点的差异性，例如，节点训练的充分程度、节点的业务繁忙程度等。下一步将考虑这些因素用以提高联邦学习模型聚合的有效性。</a:t>
            </a:r>
            <a:endParaRPr lang="en-US" altLang="zh-CN" sz="1400" dirty="0"/>
          </a:p>
          <a:p>
            <a:pPr marL="285750" indent="-285750">
              <a:lnSpc>
                <a:spcPct val="150000"/>
              </a:lnSpc>
              <a:buFont typeface="Arial" panose="020B0604020202020204" pitchFamily="34" charset="0"/>
              <a:buChar char="•"/>
            </a:pPr>
            <a:r>
              <a:rPr lang="zh-CN" altLang="en-US" sz="1400" dirty="0"/>
              <a:t>另一方面，考虑引入多智能体强化学习方法。通过加强各训练节点之间的合作进一步提高对网络全局状态的感知，进而提升卸载方法的性能。</a:t>
            </a:r>
          </a:p>
        </p:txBody>
      </p:sp>
    </p:spTree>
    <p:extLst>
      <p:ext uri="{BB962C8B-B14F-4D97-AF65-F5344CB8AC3E}">
        <p14:creationId xmlns:p14="http://schemas.microsoft.com/office/powerpoint/2010/main" val="198277693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2178050"/>
            <a:ext cx="12192000" cy="22078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388023" y="2963189"/>
            <a:ext cx="8611739" cy="645160"/>
          </a:xfrm>
          <a:prstGeom prst="rect">
            <a:avLst/>
          </a:prstGeom>
          <a:noFill/>
        </p:spPr>
        <p:txBody>
          <a:bodyPr wrap="square" rtlCol="0">
            <a:spAutoFit/>
          </a:bodyPr>
          <a:lstStyle/>
          <a:p>
            <a:pPr marR="0" algn="ctr" defTabSz="914400" fontAlgn="auto">
              <a:buClrTx/>
              <a:buSzTx/>
              <a:buFontTx/>
              <a:defRPr/>
            </a:pPr>
            <a:r>
              <a:rPr lang="zh-CN" altLang="en-US" sz="3600" b="1" dirty="0">
                <a:solidFill>
                  <a:schemeClr val="bg1"/>
                </a:solidFill>
              </a:rPr>
              <a:t>谢谢您的聆听</a:t>
            </a:r>
            <a:r>
              <a:rPr lang="zh-CN" sz="3600" b="1" dirty="0">
                <a:solidFill>
                  <a:schemeClr val="bg1"/>
                </a:solidFill>
              </a:rPr>
              <a:t>！</a:t>
            </a:r>
          </a:p>
        </p:txBody>
      </p:sp>
      <p:sp>
        <p:nvSpPr>
          <p:cNvPr id="15" name="矩形 14"/>
          <p:cNvSpPr/>
          <p:nvPr/>
        </p:nvSpPr>
        <p:spPr>
          <a:xfrm>
            <a:off x="11172674" y="2260140"/>
            <a:ext cx="32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0920674" y="2008140"/>
            <a:ext cx="252000" cy="25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5"/>
          <p:cNvSpPr>
            <a:spLocks noEditPoints="1"/>
          </p:cNvSpPr>
          <p:nvPr/>
        </p:nvSpPr>
        <p:spPr bwMode="auto">
          <a:xfrm>
            <a:off x="11210264" y="2962924"/>
            <a:ext cx="555624" cy="489478"/>
          </a:xfrm>
          <a:custGeom>
            <a:avLst/>
            <a:gdLst>
              <a:gd name="T0" fmla="*/ 17 w 68"/>
              <a:gd name="T1" fmla="*/ 26 h 60"/>
              <a:gd name="T2" fmla="*/ 33 w 68"/>
              <a:gd name="T3" fmla="*/ 31 h 60"/>
              <a:gd name="T4" fmla="*/ 33 w 68"/>
              <a:gd name="T5" fmla="*/ 31 h 60"/>
              <a:gd name="T6" fmla="*/ 49 w 68"/>
              <a:gd name="T7" fmla="*/ 26 h 60"/>
              <a:gd name="T8" fmla="*/ 34 w 68"/>
              <a:gd name="T9" fmla="*/ 18 h 60"/>
              <a:gd name="T10" fmla="*/ 59 w 68"/>
              <a:gd name="T11" fmla="*/ 16 h 60"/>
              <a:gd name="T12" fmla="*/ 55 w 68"/>
              <a:gd name="T13" fmla="*/ 23 h 60"/>
              <a:gd name="T14" fmla="*/ 56 w 68"/>
              <a:gd name="T15" fmla="*/ 15 h 60"/>
              <a:gd name="T16" fmla="*/ 56 w 68"/>
              <a:gd name="T17" fmla="*/ 12 h 60"/>
              <a:gd name="T18" fmla="*/ 52 w 68"/>
              <a:gd name="T19" fmla="*/ 23 h 60"/>
              <a:gd name="T20" fmla="*/ 68 w 68"/>
              <a:gd name="T21" fmla="*/ 32 h 60"/>
              <a:gd name="T22" fmla="*/ 68 w 68"/>
              <a:gd name="T23" fmla="*/ 34 h 60"/>
              <a:gd name="T24" fmla="*/ 67 w 68"/>
              <a:gd name="T25" fmla="*/ 34 h 60"/>
              <a:gd name="T26" fmla="*/ 29 w 68"/>
              <a:gd name="T27" fmla="*/ 50 h 60"/>
              <a:gd name="T28" fmla="*/ 68 w 68"/>
              <a:gd name="T29" fmla="*/ 45 h 60"/>
              <a:gd name="T30" fmla="*/ 30 w 68"/>
              <a:gd name="T31" fmla="*/ 60 h 60"/>
              <a:gd name="T32" fmla="*/ 28 w 68"/>
              <a:gd name="T33" fmla="*/ 59 h 60"/>
              <a:gd name="T34" fmla="*/ 3 w 68"/>
              <a:gd name="T35" fmla="*/ 25 h 60"/>
              <a:gd name="T36" fmla="*/ 14 w 68"/>
              <a:gd name="T37" fmla="*/ 23 h 60"/>
              <a:gd name="T38" fmla="*/ 1 w 68"/>
              <a:gd name="T39" fmla="*/ 10 h 60"/>
              <a:gd name="T40" fmla="*/ 32 w 68"/>
              <a:gd name="T41" fmla="*/ 0 h 60"/>
              <a:gd name="T42" fmla="*/ 65 w 68"/>
              <a:gd name="T43" fmla="*/ 9 h 60"/>
              <a:gd name="T44" fmla="*/ 59 w 68"/>
              <a:gd name="T45" fmla="*/ 14 h 60"/>
              <a:gd name="T46" fmla="*/ 59 w 68"/>
              <a:gd name="T47" fmla="*/ 16 h 60"/>
              <a:gd name="T48" fmla="*/ 58 w 68"/>
              <a:gd name="T49" fmla="*/ 9 h 60"/>
              <a:gd name="T50" fmla="*/ 33 w 68"/>
              <a:gd name="T51" fmla="*/ 4 h 60"/>
              <a:gd name="T52" fmla="*/ 33 w 68"/>
              <a:gd name="T53" fmla="*/ 8 h 60"/>
              <a:gd name="T54" fmla="*/ 54 w 68"/>
              <a:gd name="T55" fmla="*/ 10 h 60"/>
              <a:gd name="T56" fmla="*/ 32 w 68"/>
              <a:gd name="T57" fmla="*/ 53 h 60"/>
              <a:gd name="T58" fmla="*/ 67 w 68"/>
              <a:gd name="T59" fmla="*/ 42 h 60"/>
              <a:gd name="T60" fmla="*/ 32 w 68"/>
              <a:gd name="T61" fmla="*/ 49 h 60"/>
              <a:gd name="T62" fmla="*/ 67 w 68"/>
              <a:gd name="T63" fmla="*/ 40 h 60"/>
              <a:gd name="T64" fmla="*/ 32 w 68"/>
              <a:gd name="T65" fmla="*/ 49 h 60"/>
              <a:gd name="T66" fmla="*/ 32 w 68"/>
              <a:gd name="T67" fmla="*/ 47 h 60"/>
              <a:gd name="T68" fmla="*/ 67 w 68"/>
              <a:gd name="T69"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 h="60">
                <a:moveTo>
                  <a:pt x="17" y="14"/>
                </a:moveTo>
                <a:cubicBezTo>
                  <a:pt x="17" y="26"/>
                  <a:pt x="17" y="26"/>
                  <a:pt x="17" y="26"/>
                </a:cubicBezTo>
                <a:cubicBezTo>
                  <a:pt x="17" y="26"/>
                  <a:pt x="18" y="27"/>
                  <a:pt x="18" y="27"/>
                </a:cubicBezTo>
                <a:cubicBezTo>
                  <a:pt x="22" y="28"/>
                  <a:pt x="29" y="31"/>
                  <a:pt x="33" y="31"/>
                </a:cubicBezTo>
                <a:cubicBezTo>
                  <a:pt x="33" y="31"/>
                  <a:pt x="33" y="31"/>
                  <a:pt x="33" y="31"/>
                </a:cubicBezTo>
                <a:cubicBezTo>
                  <a:pt x="33" y="31"/>
                  <a:pt x="33" y="31"/>
                  <a:pt x="33" y="31"/>
                </a:cubicBezTo>
                <a:cubicBezTo>
                  <a:pt x="36" y="31"/>
                  <a:pt x="39" y="30"/>
                  <a:pt x="41" y="30"/>
                </a:cubicBezTo>
                <a:cubicBezTo>
                  <a:pt x="45" y="29"/>
                  <a:pt x="47" y="27"/>
                  <a:pt x="49" y="26"/>
                </a:cubicBezTo>
                <a:cubicBezTo>
                  <a:pt x="49" y="14"/>
                  <a:pt x="49" y="14"/>
                  <a:pt x="49" y="14"/>
                </a:cubicBezTo>
                <a:cubicBezTo>
                  <a:pt x="34" y="18"/>
                  <a:pt x="34" y="18"/>
                  <a:pt x="34" y="18"/>
                </a:cubicBezTo>
                <a:cubicBezTo>
                  <a:pt x="17" y="14"/>
                  <a:pt x="17" y="14"/>
                  <a:pt x="17" y="14"/>
                </a:cubicBezTo>
                <a:close/>
                <a:moveTo>
                  <a:pt x="59" y="16"/>
                </a:moveTo>
                <a:cubicBezTo>
                  <a:pt x="61" y="23"/>
                  <a:pt x="61" y="23"/>
                  <a:pt x="61" y="23"/>
                </a:cubicBezTo>
                <a:cubicBezTo>
                  <a:pt x="59" y="25"/>
                  <a:pt x="57" y="25"/>
                  <a:pt x="55" y="23"/>
                </a:cubicBezTo>
                <a:cubicBezTo>
                  <a:pt x="56" y="16"/>
                  <a:pt x="56" y="16"/>
                  <a:pt x="56" y="16"/>
                </a:cubicBezTo>
                <a:cubicBezTo>
                  <a:pt x="56" y="16"/>
                  <a:pt x="56" y="16"/>
                  <a:pt x="56" y="15"/>
                </a:cubicBezTo>
                <a:cubicBezTo>
                  <a:pt x="56" y="15"/>
                  <a:pt x="56" y="14"/>
                  <a:pt x="56" y="14"/>
                </a:cubicBezTo>
                <a:cubicBezTo>
                  <a:pt x="56" y="12"/>
                  <a:pt x="56" y="12"/>
                  <a:pt x="56" y="12"/>
                </a:cubicBezTo>
                <a:cubicBezTo>
                  <a:pt x="52" y="13"/>
                  <a:pt x="52" y="13"/>
                  <a:pt x="52" y="13"/>
                </a:cubicBezTo>
                <a:cubicBezTo>
                  <a:pt x="52" y="23"/>
                  <a:pt x="52" y="23"/>
                  <a:pt x="52" y="23"/>
                </a:cubicBezTo>
                <a:cubicBezTo>
                  <a:pt x="68" y="30"/>
                  <a:pt x="68" y="30"/>
                  <a:pt x="68" y="30"/>
                </a:cubicBezTo>
                <a:cubicBezTo>
                  <a:pt x="68" y="32"/>
                  <a:pt x="68" y="32"/>
                  <a:pt x="68" y="32"/>
                </a:cubicBezTo>
                <a:cubicBezTo>
                  <a:pt x="68" y="34"/>
                  <a:pt x="68" y="34"/>
                  <a:pt x="68" y="34"/>
                </a:cubicBezTo>
                <a:cubicBezTo>
                  <a:pt x="68" y="34"/>
                  <a:pt x="68" y="34"/>
                  <a:pt x="68" y="34"/>
                </a:cubicBezTo>
                <a:cubicBezTo>
                  <a:pt x="68" y="34"/>
                  <a:pt x="68" y="34"/>
                  <a:pt x="68" y="34"/>
                </a:cubicBezTo>
                <a:cubicBezTo>
                  <a:pt x="67" y="34"/>
                  <a:pt x="67" y="34"/>
                  <a:pt x="67" y="34"/>
                </a:cubicBezTo>
                <a:cubicBezTo>
                  <a:pt x="30" y="44"/>
                  <a:pt x="30" y="44"/>
                  <a:pt x="30" y="44"/>
                </a:cubicBezTo>
                <a:cubicBezTo>
                  <a:pt x="29" y="46"/>
                  <a:pt x="29" y="48"/>
                  <a:pt x="29" y="50"/>
                </a:cubicBezTo>
                <a:cubicBezTo>
                  <a:pt x="29" y="52"/>
                  <a:pt x="29" y="54"/>
                  <a:pt x="30" y="56"/>
                </a:cubicBezTo>
                <a:cubicBezTo>
                  <a:pt x="68" y="45"/>
                  <a:pt x="68" y="45"/>
                  <a:pt x="68" y="45"/>
                </a:cubicBezTo>
                <a:cubicBezTo>
                  <a:pt x="68" y="48"/>
                  <a:pt x="68" y="48"/>
                  <a:pt x="68" y="48"/>
                </a:cubicBezTo>
                <a:cubicBezTo>
                  <a:pt x="30" y="60"/>
                  <a:pt x="30" y="60"/>
                  <a:pt x="30" y="60"/>
                </a:cubicBezTo>
                <a:cubicBezTo>
                  <a:pt x="29" y="60"/>
                  <a:pt x="29" y="60"/>
                  <a:pt x="29" y="60"/>
                </a:cubicBezTo>
                <a:cubicBezTo>
                  <a:pt x="28" y="59"/>
                  <a:pt x="28" y="59"/>
                  <a:pt x="28" y="59"/>
                </a:cubicBezTo>
                <a:cubicBezTo>
                  <a:pt x="3" y="38"/>
                  <a:pt x="3" y="38"/>
                  <a:pt x="3" y="38"/>
                </a:cubicBezTo>
                <a:cubicBezTo>
                  <a:pt x="2" y="34"/>
                  <a:pt x="1" y="30"/>
                  <a:pt x="3" y="25"/>
                </a:cubicBezTo>
                <a:cubicBezTo>
                  <a:pt x="3" y="25"/>
                  <a:pt x="3" y="25"/>
                  <a:pt x="3" y="25"/>
                </a:cubicBezTo>
                <a:cubicBezTo>
                  <a:pt x="14" y="23"/>
                  <a:pt x="14" y="23"/>
                  <a:pt x="14" y="23"/>
                </a:cubicBezTo>
                <a:cubicBezTo>
                  <a:pt x="14" y="13"/>
                  <a:pt x="14" y="13"/>
                  <a:pt x="14" y="13"/>
                </a:cubicBezTo>
                <a:cubicBezTo>
                  <a:pt x="1" y="10"/>
                  <a:pt x="1" y="10"/>
                  <a:pt x="1" y="10"/>
                </a:cubicBezTo>
                <a:cubicBezTo>
                  <a:pt x="0" y="8"/>
                  <a:pt x="0" y="8"/>
                  <a:pt x="0" y="8"/>
                </a:cubicBezTo>
                <a:cubicBezTo>
                  <a:pt x="32" y="0"/>
                  <a:pt x="32" y="0"/>
                  <a:pt x="32" y="0"/>
                </a:cubicBezTo>
                <a:cubicBezTo>
                  <a:pt x="65" y="7"/>
                  <a:pt x="65" y="7"/>
                  <a:pt x="65" y="7"/>
                </a:cubicBezTo>
                <a:cubicBezTo>
                  <a:pt x="65" y="9"/>
                  <a:pt x="65" y="9"/>
                  <a:pt x="65" y="9"/>
                </a:cubicBezTo>
                <a:cubicBezTo>
                  <a:pt x="59" y="11"/>
                  <a:pt x="59" y="11"/>
                  <a:pt x="59" y="11"/>
                </a:cubicBezTo>
                <a:cubicBezTo>
                  <a:pt x="59" y="14"/>
                  <a:pt x="59" y="14"/>
                  <a:pt x="59" y="14"/>
                </a:cubicBezTo>
                <a:cubicBezTo>
                  <a:pt x="59" y="14"/>
                  <a:pt x="59" y="15"/>
                  <a:pt x="59" y="15"/>
                </a:cubicBezTo>
                <a:cubicBezTo>
                  <a:pt x="59" y="16"/>
                  <a:pt x="59" y="16"/>
                  <a:pt x="59" y="16"/>
                </a:cubicBezTo>
                <a:close/>
                <a:moveTo>
                  <a:pt x="54" y="10"/>
                </a:moveTo>
                <a:cubicBezTo>
                  <a:pt x="58" y="9"/>
                  <a:pt x="58" y="9"/>
                  <a:pt x="58" y="9"/>
                </a:cubicBezTo>
                <a:cubicBezTo>
                  <a:pt x="36" y="5"/>
                  <a:pt x="36" y="5"/>
                  <a:pt x="36" y="5"/>
                </a:cubicBezTo>
                <a:cubicBezTo>
                  <a:pt x="36" y="4"/>
                  <a:pt x="34" y="4"/>
                  <a:pt x="33" y="4"/>
                </a:cubicBezTo>
                <a:cubicBezTo>
                  <a:pt x="31" y="4"/>
                  <a:pt x="29" y="5"/>
                  <a:pt x="29" y="6"/>
                </a:cubicBezTo>
                <a:cubicBezTo>
                  <a:pt x="29" y="7"/>
                  <a:pt x="31" y="8"/>
                  <a:pt x="33" y="8"/>
                </a:cubicBezTo>
                <a:cubicBezTo>
                  <a:pt x="34" y="8"/>
                  <a:pt x="35" y="8"/>
                  <a:pt x="36" y="7"/>
                </a:cubicBezTo>
                <a:cubicBezTo>
                  <a:pt x="54" y="10"/>
                  <a:pt x="54" y="10"/>
                  <a:pt x="54" y="10"/>
                </a:cubicBezTo>
                <a:close/>
                <a:moveTo>
                  <a:pt x="32" y="52"/>
                </a:moveTo>
                <a:cubicBezTo>
                  <a:pt x="32" y="53"/>
                  <a:pt x="32" y="53"/>
                  <a:pt x="32" y="53"/>
                </a:cubicBezTo>
                <a:cubicBezTo>
                  <a:pt x="67" y="43"/>
                  <a:pt x="67" y="43"/>
                  <a:pt x="67" y="43"/>
                </a:cubicBezTo>
                <a:cubicBezTo>
                  <a:pt x="67" y="42"/>
                  <a:pt x="67" y="42"/>
                  <a:pt x="67" y="42"/>
                </a:cubicBezTo>
                <a:cubicBezTo>
                  <a:pt x="32" y="52"/>
                  <a:pt x="32" y="52"/>
                  <a:pt x="32" y="52"/>
                </a:cubicBezTo>
                <a:close/>
                <a:moveTo>
                  <a:pt x="32" y="49"/>
                </a:moveTo>
                <a:cubicBezTo>
                  <a:pt x="32" y="49"/>
                  <a:pt x="32" y="49"/>
                  <a:pt x="32" y="49"/>
                </a:cubicBezTo>
                <a:cubicBezTo>
                  <a:pt x="67" y="40"/>
                  <a:pt x="67" y="40"/>
                  <a:pt x="67" y="40"/>
                </a:cubicBezTo>
                <a:cubicBezTo>
                  <a:pt x="67" y="39"/>
                  <a:pt x="67" y="39"/>
                  <a:pt x="67" y="39"/>
                </a:cubicBezTo>
                <a:cubicBezTo>
                  <a:pt x="32" y="49"/>
                  <a:pt x="32" y="49"/>
                  <a:pt x="32" y="49"/>
                </a:cubicBezTo>
                <a:close/>
                <a:moveTo>
                  <a:pt x="31" y="46"/>
                </a:moveTo>
                <a:cubicBezTo>
                  <a:pt x="32" y="47"/>
                  <a:pt x="32" y="47"/>
                  <a:pt x="32" y="47"/>
                </a:cubicBezTo>
                <a:cubicBezTo>
                  <a:pt x="67" y="37"/>
                  <a:pt x="67" y="37"/>
                  <a:pt x="67" y="37"/>
                </a:cubicBezTo>
                <a:cubicBezTo>
                  <a:pt x="67" y="36"/>
                  <a:pt x="67" y="36"/>
                  <a:pt x="67" y="36"/>
                </a:cubicBezTo>
                <a:lnTo>
                  <a:pt x="31" y="4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pic>
        <p:nvPicPr>
          <p:cNvPr id="17" name="图片 16" descr="2015916225123342.jpg"/>
          <p:cNvPicPr>
            <a:picLocks noChangeAspect="1"/>
          </p:cNvPicPr>
          <p:nvPr/>
        </p:nvPicPr>
        <p:blipFill>
          <a:blip r:embed="rId2" cstate="print"/>
          <a:stretch>
            <a:fillRect/>
          </a:stretch>
        </p:blipFill>
        <p:spPr>
          <a:xfrm>
            <a:off x="322580" y="2244090"/>
            <a:ext cx="2369820" cy="1927225"/>
          </a:xfrm>
          <a:prstGeom prst="rect">
            <a:avLst/>
          </a:prstGeom>
        </p:spPr>
      </p:pic>
      <p:pic>
        <p:nvPicPr>
          <p:cNvPr id="3" name="图片 2"/>
          <p:cNvPicPr>
            <a:picLocks noChangeAspect="1"/>
          </p:cNvPicPr>
          <p:nvPr/>
        </p:nvPicPr>
        <p:blipFill>
          <a:blip r:link="rId3"/>
          <a:stretch>
            <a:fillRect/>
          </a:stretch>
        </p:blipFill>
        <p:spPr>
          <a:xfrm>
            <a:off x="1270000" y="1270000"/>
            <a:ext cx="63500" cy="76200"/>
          </a:xfrm>
          <a:prstGeom prst="rect">
            <a:avLst/>
          </a:prstGeom>
        </p:spPr>
      </p:pic>
      <p:sp>
        <p:nvSpPr>
          <p:cNvPr id="2" name="文本框 1"/>
          <p:cNvSpPr txBox="1"/>
          <p:nvPr/>
        </p:nvSpPr>
        <p:spPr>
          <a:xfrm>
            <a:off x="9204960" y="4778375"/>
            <a:ext cx="1576310" cy="369332"/>
          </a:xfrm>
          <a:prstGeom prst="rect">
            <a:avLst/>
          </a:prstGeom>
          <a:noFill/>
        </p:spPr>
        <p:txBody>
          <a:bodyPr wrap="square" rtlCol="0">
            <a:spAutoFit/>
          </a:bodyPr>
          <a:lstStyle/>
          <a:p>
            <a:r>
              <a:rPr lang="zh-CN" altLang="en-US" dirty="0"/>
              <a:t>学生：杨易林</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196464" y="1615712"/>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6" name="矩形 5"/>
          <p:cNvSpPr/>
          <p:nvPr/>
        </p:nvSpPr>
        <p:spPr>
          <a:xfrm>
            <a:off x="-1" y="0"/>
            <a:ext cx="32162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896086" y="2593674"/>
            <a:ext cx="2320188" cy="1015663"/>
          </a:xfrm>
          <a:prstGeom prst="rect">
            <a:avLst/>
          </a:prstGeom>
          <a:noFill/>
        </p:spPr>
        <p:txBody>
          <a:bodyPr wrap="square" rtlCol="0">
            <a:spAutoFit/>
          </a:bodyPr>
          <a:lstStyle/>
          <a:p>
            <a:pPr algn="r"/>
            <a:r>
              <a:rPr lang="zh-CN" altLang="en-US" sz="6000" b="1" dirty="0">
                <a:solidFill>
                  <a:schemeClr val="bg1"/>
                </a:solidFill>
                <a:effectLst/>
                <a:latin typeface="微软雅黑" panose="020B0503020204020204" pitchFamily="34" charset="-122"/>
                <a:ea typeface="微软雅黑" panose="020B0503020204020204" pitchFamily="34" charset="-122"/>
              </a:rPr>
              <a:t>目录</a:t>
            </a:r>
          </a:p>
        </p:txBody>
      </p:sp>
      <p:sp>
        <p:nvSpPr>
          <p:cNvPr id="8" name="文本框 7"/>
          <p:cNvSpPr txBox="1"/>
          <p:nvPr/>
        </p:nvSpPr>
        <p:spPr>
          <a:xfrm>
            <a:off x="-1" y="3556441"/>
            <a:ext cx="3225297" cy="707886"/>
          </a:xfrm>
          <a:prstGeom prst="rect">
            <a:avLst/>
          </a:prstGeom>
          <a:noFill/>
        </p:spPr>
        <p:txBody>
          <a:bodyPr wrap="square" rtlCol="0">
            <a:spAutoFit/>
          </a:bodyPr>
          <a:lstStyle/>
          <a:p>
            <a:pPr algn="r"/>
            <a:r>
              <a:rPr lang="en-US" altLang="zh-CN" sz="4000" b="1" dirty="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rPr>
              <a:t>CONTENTS</a:t>
            </a:r>
            <a:endParaRPr lang="zh-CN" altLang="en-US" sz="4000" b="1" dirty="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70" name="组合 69"/>
          <p:cNvGrpSpPr/>
          <p:nvPr/>
        </p:nvGrpSpPr>
        <p:grpSpPr>
          <a:xfrm>
            <a:off x="4033520" y="1386840"/>
            <a:ext cx="3591560" cy="828384"/>
            <a:chOff x="3909356" y="1685526"/>
            <a:chExt cx="3370054" cy="828000"/>
          </a:xfrm>
        </p:grpSpPr>
        <p:sp>
          <p:nvSpPr>
            <p:cNvPr id="19" name="文本框 18"/>
            <p:cNvSpPr txBox="1"/>
            <p:nvPr/>
          </p:nvSpPr>
          <p:spPr>
            <a:xfrm>
              <a:off x="4884552" y="1768466"/>
              <a:ext cx="2394858" cy="521728"/>
            </a:xfrm>
            <a:prstGeom prst="rect">
              <a:avLst/>
            </a:prstGeom>
            <a:noFill/>
          </p:spPr>
          <p:txBody>
            <a:bodyPr wrap="square" rtlCol="0">
              <a:spAutoFit/>
            </a:bodyPr>
            <a:lstStyle/>
            <a:p>
              <a:r>
                <a:rPr lang="zh-CN" altLang="en-US" sz="2800" b="1" dirty="0">
                  <a:latin typeface="微软雅黑" panose="020B0503020204020204" pitchFamily="34" charset="-122"/>
                  <a:sym typeface="+mn-ea"/>
                </a:rPr>
                <a:t>背景介绍</a:t>
              </a:r>
            </a:p>
          </p:txBody>
        </p:sp>
        <p:grpSp>
          <p:nvGrpSpPr>
            <p:cNvPr id="69" name="组合 68"/>
            <p:cNvGrpSpPr/>
            <p:nvPr/>
          </p:nvGrpSpPr>
          <p:grpSpPr>
            <a:xfrm>
              <a:off x="3909356" y="1685526"/>
              <a:ext cx="828000" cy="828000"/>
              <a:chOff x="3909356" y="1685526"/>
              <a:chExt cx="828000" cy="828000"/>
            </a:xfrm>
          </p:grpSpPr>
          <p:sp>
            <p:nvSpPr>
              <p:cNvPr id="17" name="文本框 16"/>
              <p:cNvSpPr txBox="1"/>
              <p:nvPr/>
            </p:nvSpPr>
            <p:spPr>
              <a:xfrm>
                <a:off x="3909356" y="1745583"/>
                <a:ext cx="828000" cy="706427"/>
              </a:xfrm>
              <a:prstGeom prst="rect">
                <a:avLst/>
              </a:prstGeom>
              <a:noFill/>
              <a:ln>
                <a:noFill/>
              </a:ln>
            </p:spPr>
            <p:txBody>
              <a:bodyPr wrap="square" rtlCol="0">
                <a:spAutoFit/>
              </a:bodyPr>
              <a:lstStyle/>
              <a:p>
                <a:pPr algn="ctr"/>
                <a:r>
                  <a:rPr lang="en-US" altLang="zh-CN" sz="4000" b="1" dirty="0">
                    <a:solidFill>
                      <a:schemeClr val="accent1"/>
                    </a:solidFill>
                    <a:latin typeface="微软雅黑" panose="020B0503020204020204" pitchFamily="34" charset="-122"/>
                    <a:ea typeface="微软雅黑" panose="020B0503020204020204" pitchFamily="34" charset="-122"/>
                  </a:rPr>
                  <a:t>01</a:t>
                </a:r>
              </a:p>
            </p:txBody>
          </p:sp>
          <p:sp>
            <p:nvSpPr>
              <p:cNvPr id="32" name="矩形 31"/>
              <p:cNvSpPr/>
              <p:nvPr/>
            </p:nvSpPr>
            <p:spPr>
              <a:xfrm>
                <a:off x="3909356" y="1685526"/>
                <a:ext cx="828000" cy="828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3" name="组合 72"/>
          <p:cNvGrpSpPr/>
          <p:nvPr/>
        </p:nvGrpSpPr>
        <p:grpSpPr>
          <a:xfrm>
            <a:off x="3997640" y="2956007"/>
            <a:ext cx="3470452" cy="828000"/>
            <a:chOff x="3873413" y="3203903"/>
            <a:chExt cx="3470452" cy="828000"/>
          </a:xfrm>
        </p:grpSpPr>
        <p:sp>
          <p:nvSpPr>
            <p:cNvPr id="55" name="文本框 54"/>
            <p:cNvSpPr txBox="1"/>
            <p:nvPr/>
          </p:nvSpPr>
          <p:spPr>
            <a:xfrm>
              <a:off x="4949007" y="3282685"/>
              <a:ext cx="2394858" cy="52197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sym typeface="+mn-ea"/>
                </a:rPr>
                <a:t>研究方法</a:t>
              </a:r>
            </a:p>
          </p:txBody>
        </p:sp>
        <p:grpSp>
          <p:nvGrpSpPr>
            <p:cNvPr id="68" name="组合 67"/>
            <p:cNvGrpSpPr/>
            <p:nvPr/>
          </p:nvGrpSpPr>
          <p:grpSpPr>
            <a:xfrm>
              <a:off x="3873413" y="3203903"/>
              <a:ext cx="899886" cy="828000"/>
              <a:chOff x="3873413" y="3203903"/>
              <a:chExt cx="899886" cy="828000"/>
            </a:xfrm>
          </p:grpSpPr>
          <p:sp>
            <p:nvSpPr>
              <p:cNvPr id="57" name="文本框 56"/>
              <p:cNvSpPr txBox="1"/>
              <p:nvPr/>
            </p:nvSpPr>
            <p:spPr>
              <a:xfrm>
                <a:off x="3873413" y="3233183"/>
                <a:ext cx="899886" cy="769441"/>
              </a:xfrm>
              <a:prstGeom prst="rect">
                <a:avLst/>
              </a:prstGeom>
              <a:noFill/>
            </p:spPr>
            <p:txBody>
              <a:bodyPr wrap="square" rtlCol="0">
                <a:spAutoFit/>
              </a:bodyPr>
              <a:lstStyle/>
              <a:p>
                <a:pPr algn="ctr"/>
                <a:r>
                  <a:rPr lang="en-US" altLang="zh-CN" sz="4400" b="1" dirty="0">
                    <a:solidFill>
                      <a:schemeClr val="accent1"/>
                    </a:solidFill>
                    <a:latin typeface="微软雅黑" panose="020B0503020204020204" pitchFamily="34" charset="-122"/>
                    <a:ea typeface="微软雅黑" panose="020B0503020204020204" pitchFamily="34" charset="-122"/>
                  </a:rPr>
                  <a:t>03</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58" name="矩形 57"/>
              <p:cNvSpPr/>
              <p:nvPr/>
            </p:nvSpPr>
            <p:spPr>
              <a:xfrm>
                <a:off x="3909356" y="3203903"/>
                <a:ext cx="828000" cy="828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1" name="组合 30"/>
          <p:cNvGrpSpPr/>
          <p:nvPr/>
        </p:nvGrpSpPr>
        <p:grpSpPr>
          <a:xfrm>
            <a:off x="3983937" y="4452828"/>
            <a:ext cx="3875405" cy="828000"/>
            <a:chOff x="8098970" y="3203903"/>
            <a:chExt cx="3875405" cy="828000"/>
          </a:xfrm>
        </p:grpSpPr>
        <p:sp>
          <p:nvSpPr>
            <p:cNvPr id="34" name="文本框 33"/>
            <p:cNvSpPr txBox="1"/>
            <p:nvPr/>
          </p:nvSpPr>
          <p:spPr>
            <a:xfrm>
              <a:off x="9187995" y="3355981"/>
              <a:ext cx="2786380"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sym typeface="+mn-ea"/>
                </a:rPr>
                <a:t>未来工作</a:t>
              </a:r>
              <a:endParaRPr lang="zh-CN" altLang="en-US" sz="2800" b="1" dirty="0">
                <a:latin typeface="微软雅黑" panose="020B0503020204020204" pitchFamily="34" charset="-122"/>
              </a:endParaRPr>
            </a:p>
          </p:txBody>
        </p:sp>
        <p:grpSp>
          <p:nvGrpSpPr>
            <p:cNvPr id="35" name="组合 34"/>
            <p:cNvGrpSpPr/>
            <p:nvPr/>
          </p:nvGrpSpPr>
          <p:grpSpPr>
            <a:xfrm>
              <a:off x="8098970" y="3203903"/>
              <a:ext cx="899886" cy="828000"/>
              <a:chOff x="8098970" y="3203903"/>
              <a:chExt cx="899886" cy="828000"/>
            </a:xfrm>
          </p:grpSpPr>
          <p:sp>
            <p:nvSpPr>
              <p:cNvPr id="36" name="文本框 35"/>
              <p:cNvSpPr txBox="1"/>
              <p:nvPr/>
            </p:nvSpPr>
            <p:spPr>
              <a:xfrm>
                <a:off x="8098970" y="3233183"/>
                <a:ext cx="899886" cy="768350"/>
              </a:xfrm>
              <a:prstGeom prst="rect">
                <a:avLst/>
              </a:prstGeom>
              <a:noFill/>
            </p:spPr>
            <p:txBody>
              <a:bodyPr wrap="square" rtlCol="0">
                <a:spAutoFit/>
              </a:bodyPr>
              <a:lstStyle/>
              <a:p>
                <a:pPr algn="ctr"/>
                <a:r>
                  <a:rPr lang="en-US" altLang="zh-CN" sz="4400" b="1" dirty="0">
                    <a:solidFill>
                      <a:schemeClr val="accent1"/>
                    </a:solidFill>
                    <a:latin typeface="微软雅黑" panose="020B0503020204020204" pitchFamily="34" charset="-122"/>
                    <a:ea typeface="微软雅黑" panose="020B0503020204020204" pitchFamily="34" charset="-122"/>
                  </a:rPr>
                  <a:t>05</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37" name="矩形 36"/>
              <p:cNvSpPr/>
              <p:nvPr/>
            </p:nvSpPr>
            <p:spPr>
              <a:xfrm>
                <a:off x="8134913" y="3203903"/>
                <a:ext cx="828000" cy="828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3" name="组合 42"/>
          <p:cNvGrpSpPr/>
          <p:nvPr/>
        </p:nvGrpSpPr>
        <p:grpSpPr>
          <a:xfrm>
            <a:off x="8032062" y="2945973"/>
            <a:ext cx="3375077" cy="1106820"/>
            <a:chOff x="8098970" y="3203903"/>
            <a:chExt cx="3375077" cy="1106820"/>
          </a:xfrm>
        </p:grpSpPr>
        <p:sp>
          <p:nvSpPr>
            <p:cNvPr id="44" name="文本框 43"/>
            <p:cNvSpPr txBox="1"/>
            <p:nvPr/>
          </p:nvSpPr>
          <p:spPr>
            <a:xfrm>
              <a:off x="9079189" y="3356616"/>
              <a:ext cx="2394858" cy="954107"/>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sym typeface="+mn-ea"/>
                </a:rPr>
                <a:t>实验结果</a:t>
              </a:r>
              <a:endParaRPr lang="zh-CN" altLang="en-US" sz="2800" b="1" dirty="0">
                <a:latin typeface="微软雅黑" panose="020B0503020204020204" pitchFamily="34" charset="-122"/>
              </a:endParaRPr>
            </a:p>
            <a:p>
              <a:endParaRPr lang="zh-CN" altLang="en-US" sz="2800" b="1" dirty="0">
                <a:latin typeface="微软雅黑" panose="020B0503020204020204" pitchFamily="34" charset="-122"/>
              </a:endParaRPr>
            </a:p>
          </p:txBody>
        </p:sp>
        <p:grpSp>
          <p:nvGrpSpPr>
            <p:cNvPr id="45" name="组合 44"/>
            <p:cNvGrpSpPr/>
            <p:nvPr/>
          </p:nvGrpSpPr>
          <p:grpSpPr>
            <a:xfrm>
              <a:off x="8098970" y="3203903"/>
              <a:ext cx="899886" cy="828000"/>
              <a:chOff x="8098970" y="3203903"/>
              <a:chExt cx="899886" cy="828000"/>
            </a:xfrm>
          </p:grpSpPr>
          <p:sp>
            <p:nvSpPr>
              <p:cNvPr id="46" name="文本框 45"/>
              <p:cNvSpPr txBox="1"/>
              <p:nvPr/>
            </p:nvSpPr>
            <p:spPr>
              <a:xfrm>
                <a:off x="8098970" y="3233183"/>
                <a:ext cx="899886" cy="769441"/>
              </a:xfrm>
              <a:prstGeom prst="rect">
                <a:avLst/>
              </a:prstGeom>
              <a:noFill/>
            </p:spPr>
            <p:txBody>
              <a:bodyPr wrap="square" rtlCol="0">
                <a:spAutoFit/>
              </a:bodyPr>
              <a:lstStyle/>
              <a:p>
                <a:pPr algn="ctr"/>
                <a:r>
                  <a:rPr lang="en-US" altLang="zh-CN" sz="4400" b="1" dirty="0">
                    <a:solidFill>
                      <a:schemeClr val="accent1"/>
                    </a:solidFill>
                    <a:latin typeface="微软雅黑" panose="020B0503020204020204" pitchFamily="34" charset="-122"/>
                    <a:ea typeface="微软雅黑" panose="020B0503020204020204" pitchFamily="34" charset="-122"/>
                  </a:rPr>
                  <a:t>04</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47" name="矩形 46"/>
              <p:cNvSpPr/>
              <p:nvPr/>
            </p:nvSpPr>
            <p:spPr>
              <a:xfrm>
                <a:off x="8134913" y="3203903"/>
                <a:ext cx="828000" cy="828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9" name="组合 48"/>
          <p:cNvGrpSpPr/>
          <p:nvPr/>
        </p:nvGrpSpPr>
        <p:grpSpPr>
          <a:xfrm>
            <a:off x="8032062" y="1386009"/>
            <a:ext cx="3730625" cy="828000"/>
            <a:chOff x="8098970" y="1685526"/>
            <a:chExt cx="3730625" cy="828000"/>
          </a:xfrm>
        </p:grpSpPr>
        <p:sp>
          <p:nvSpPr>
            <p:cNvPr id="50" name="文本框 49"/>
            <p:cNvSpPr txBox="1"/>
            <p:nvPr/>
          </p:nvSpPr>
          <p:spPr>
            <a:xfrm>
              <a:off x="9044485" y="1769304"/>
              <a:ext cx="2785110" cy="521970"/>
            </a:xfrm>
            <a:prstGeom prst="rect">
              <a:avLst/>
            </a:prstGeom>
            <a:noFill/>
          </p:spPr>
          <p:txBody>
            <a:bodyPr wrap="square" rtlCol="0">
              <a:spAutoFit/>
            </a:bodyPr>
            <a:lstStyle/>
            <a:p>
              <a:r>
                <a:rPr lang="zh-CN" altLang="en-US" sz="2800" b="1" dirty="0">
                  <a:latin typeface="微软雅黑" panose="020B0503020204020204" pitchFamily="34" charset="-122"/>
                  <a:sym typeface="+mn-ea"/>
                </a:rPr>
                <a:t>问题描述</a:t>
              </a:r>
              <a:endParaRPr lang="zh-CN" altLang="en-US" sz="2800" b="1" dirty="0">
                <a:latin typeface="微软雅黑" panose="020B0503020204020204" pitchFamily="34" charset="-122"/>
              </a:endParaRPr>
            </a:p>
          </p:txBody>
        </p:sp>
        <p:grpSp>
          <p:nvGrpSpPr>
            <p:cNvPr id="51" name="组合 50"/>
            <p:cNvGrpSpPr/>
            <p:nvPr/>
          </p:nvGrpSpPr>
          <p:grpSpPr>
            <a:xfrm>
              <a:off x="8098970" y="1685526"/>
              <a:ext cx="899886" cy="828000"/>
              <a:chOff x="8098970" y="1685526"/>
              <a:chExt cx="899886" cy="828000"/>
            </a:xfrm>
          </p:grpSpPr>
          <p:sp>
            <p:nvSpPr>
              <p:cNvPr id="52" name="文本框 51"/>
              <p:cNvSpPr txBox="1"/>
              <p:nvPr/>
            </p:nvSpPr>
            <p:spPr>
              <a:xfrm>
                <a:off x="8098970" y="1714806"/>
                <a:ext cx="899886" cy="769441"/>
              </a:xfrm>
              <a:prstGeom prst="rect">
                <a:avLst/>
              </a:prstGeom>
              <a:noFill/>
            </p:spPr>
            <p:txBody>
              <a:bodyPr wrap="square" rtlCol="0">
                <a:spAutoFit/>
              </a:bodyPr>
              <a:lstStyle/>
              <a:p>
                <a:pPr algn="ctr"/>
                <a:r>
                  <a:rPr lang="en-US" altLang="zh-CN" sz="4400" b="1" dirty="0">
                    <a:solidFill>
                      <a:schemeClr val="accent1"/>
                    </a:solidFill>
                    <a:latin typeface="微软雅黑" panose="020B0503020204020204" pitchFamily="34" charset="-122"/>
                    <a:ea typeface="微软雅黑" panose="020B0503020204020204" pitchFamily="34" charset="-122"/>
                  </a:rPr>
                  <a:t>02</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53" name="矩形 52"/>
              <p:cNvSpPr/>
              <p:nvPr/>
            </p:nvSpPr>
            <p:spPr>
              <a:xfrm>
                <a:off x="8134913" y="1685526"/>
                <a:ext cx="828000" cy="828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等腰三角形 15"/>
          <p:cNvSpPr/>
          <p:nvPr/>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2" name="矩形 3"/>
          <p:cNvSpPr>
            <a:spLocks noChangeArrowheads="1"/>
          </p:cNvSpPr>
          <p:nvPr/>
        </p:nvSpPr>
        <p:spPr bwMode="auto">
          <a:xfrm>
            <a:off x="2818130" y="596099"/>
            <a:ext cx="1697883" cy="5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研究背景</a:t>
            </a:r>
          </a:p>
        </p:txBody>
      </p:sp>
      <p:pic>
        <p:nvPicPr>
          <p:cNvPr id="22" name="图片 21"/>
          <p:cNvPicPr>
            <a:picLocks noChangeAspect="1"/>
          </p:cNvPicPr>
          <p:nvPr/>
        </p:nvPicPr>
        <p:blipFill>
          <a:blip r:embed="rId2"/>
          <a:stretch>
            <a:fillRect/>
          </a:stretch>
        </p:blipFill>
        <p:spPr>
          <a:xfrm>
            <a:off x="2707005" y="1151255"/>
            <a:ext cx="8394065" cy="190500"/>
          </a:xfrm>
          <a:prstGeom prst="rect">
            <a:avLst/>
          </a:prstGeom>
        </p:spPr>
      </p:pic>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altLang="zh-CN" noProof="1"/>
              <a:t>1</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sp>
        <p:nvSpPr>
          <p:cNvPr id="101" name="文本框 100"/>
          <p:cNvSpPr txBox="1"/>
          <p:nvPr/>
        </p:nvSpPr>
        <p:spPr>
          <a:xfrm>
            <a:off x="6160770" y="1888863"/>
            <a:ext cx="5080000" cy="706755"/>
          </a:xfrm>
          <a:prstGeom prst="rect">
            <a:avLst/>
          </a:prstGeom>
          <a:noFill/>
          <a:ln w="9525">
            <a:noFill/>
          </a:ln>
        </p:spPr>
        <p:txBody>
          <a:bodyPr wrap="square">
            <a:spAutoFit/>
          </a:bodyPr>
          <a:lstStyle/>
          <a:p>
            <a:pPr indent="127000"/>
            <a:r>
              <a:rPr lang="en-US" altLang="zh-CN" sz="2000" b="0">
                <a:latin typeface="Times New Roman" panose="02020603050405020304" pitchFamily="18" charset="0"/>
                <a:ea typeface="宋体" panose="02010600030101010101" pitchFamily="2" charset="-122"/>
              </a:rPr>
              <a:t>   </a:t>
            </a:r>
            <a:endParaRPr lang="zh-CN" sz="2000" b="0">
              <a:latin typeface="Times New Roman" panose="02020603050405020304" pitchFamily="18" charset="0"/>
              <a:ea typeface="宋体" panose="02010600030101010101" pitchFamily="2" charset="-122"/>
            </a:endParaRPr>
          </a:p>
          <a:p>
            <a:pPr indent="127000"/>
            <a:r>
              <a:rPr lang="zh-CN" sz="2000" b="0">
                <a:latin typeface="Times New Roman" panose="02020603050405020304" pitchFamily="18" charset="0"/>
                <a:ea typeface="宋体" panose="02010600030101010101" pitchFamily="2" charset="-122"/>
              </a:rPr>
              <a:t>  </a:t>
            </a:r>
            <a:endParaRPr lang="zh-CN" altLang="en-US" sz="2000"/>
          </a:p>
        </p:txBody>
      </p:sp>
      <p:sp>
        <p:nvSpPr>
          <p:cNvPr id="39" name="AutoShape 6"/>
          <p:cNvSpPr>
            <a:spLocks noChangeArrowheads="1"/>
          </p:cNvSpPr>
          <p:nvPr/>
        </p:nvSpPr>
        <p:spPr bwMode="auto">
          <a:xfrm>
            <a:off x="2764791" y="2273672"/>
            <a:ext cx="3606466" cy="2675782"/>
          </a:xfrm>
          <a:prstGeom prst="roundRect">
            <a:avLst>
              <a:gd name="adj" fmla="val 0"/>
            </a:avLst>
          </a:prstGeom>
          <a:noFill/>
          <a:ln w="3175" cmpd="sng">
            <a:solidFill>
              <a:srgbClr val="969696"/>
            </a:solidFill>
            <a:miter lim="800000"/>
          </a:ln>
          <a:extLst>
            <a:ext uri="{909E8E84-426E-40DD-AFC4-6F175D3DCCD1}">
              <a14:hiddenFill xmlns:a14="http://schemas.microsoft.com/office/drawing/2010/main">
                <a:solidFill>
                  <a:srgbClr val="FFFFFF"/>
                </a:solidFill>
              </a14:hiddenFill>
            </a:ext>
          </a:extLst>
        </p:spPr>
        <p:txBody>
          <a:bodyPr lIns="117226" tIns="58613" rIns="117226" bIns="58613"/>
          <a:lstStyle/>
          <a:p>
            <a:pPr indent="0" algn="l" defTabSz="1172210">
              <a:lnSpc>
                <a:spcPct val="150000"/>
              </a:lnSpc>
              <a:spcBef>
                <a:spcPct val="50000"/>
              </a:spcBef>
              <a:buClr>
                <a:srgbClr val="333333"/>
              </a:buClr>
              <a:buFont typeface="Wingdings" panose="05000000000000000000" pitchFamily="2" charset="2"/>
              <a:buNone/>
              <a:defRPr/>
            </a:pPr>
            <a:r>
              <a:rPr lang="zh-CN" altLang="en-US" sz="1400" dirty="0"/>
              <a:t>随着智能设备数量的大量增加，现有的地基网络已经不能很好的满足日益增长的网络需求。空天地一体化网络</a:t>
            </a:r>
            <a:r>
              <a:rPr lang="en-US" altLang="zh-CN" sz="1400" dirty="0"/>
              <a:t>(Space-Air-Ground Integrated Network, SAGIN)</a:t>
            </a:r>
            <a:r>
              <a:rPr lang="zh-CN" altLang="en-US" sz="1400" dirty="0"/>
              <a:t>则一种是以地基网络为基础，天基网络和空基网络为补充和延伸，为广域空间范围内的各种网络提供泛在、智能、协同、高效的信息保障的网络基础设施。</a:t>
            </a:r>
          </a:p>
        </p:txBody>
      </p:sp>
      <p:sp>
        <p:nvSpPr>
          <p:cNvPr id="40" name="Rectangle 3"/>
          <p:cNvSpPr>
            <a:spLocks noChangeArrowheads="1"/>
          </p:cNvSpPr>
          <p:nvPr/>
        </p:nvSpPr>
        <p:spPr bwMode="auto">
          <a:xfrm>
            <a:off x="7403457" y="1441995"/>
            <a:ext cx="3756025" cy="461010"/>
          </a:xfrm>
          <a:prstGeom prst="rect">
            <a:avLst/>
          </a:prstGeom>
          <a:solidFill>
            <a:schemeClr val="bg1">
              <a:lumMod val="65000"/>
            </a:schemeClr>
          </a:solidFill>
          <a:ln>
            <a:noFill/>
          </a:ln>
        </p:spPr>
        <p:txBody>
          <a:bodyPr wrap="none" lIns="117226" tIns="58613" rIns="117226" bIns="58613" anchor="ctr"/>
          <a:lstStyle/>
          <a:p>
            <a:pPr algn="ctr" defTabSz="1172210">
              <a:defRPr/>
            </a:pPr>
            <a:r>
              <a:rPr lang="zh-CN" altLang="en-US" sz="2600" kern="0" dirty="0">
                <a:solidFill>
                  <a:srgbClr val="F8F8F8"/>
                </a:solidFill>
                <a:latin typeface="微软雅黑" panose="020B0503020204020204" pitchFamily="34" charset="-122"/>
                <a:ea typeface="微软雅黑" panose="020B0503020204020204" pitchFamily="34" charset="-122"/>
              </a:rPr>
              <a:t>面临的问题</a:t>
            </a:r>
          </a:p>
        </p:txBody>
      </p:sp>
      <p:sp>
        <p:nvSpPr>
          <p:cNvPr id="41" name="AutoShape 6"/>
          <p:cNvSpPr>
            <a:spLocks noChangeArrowheads="1"/>
          </p:cNvSpPr>
          <p:nvPr/>
        </p:nvSpPr>
        <p:spPr bwMode="auto">
          <a:xfrm>
            <a:off x="7200901" y="2235573"/>
            <a:ext cx="4161138" cy="2713882"/>
          </a:xfrm>
          <a:prstGeom prst="roundRect">
            <a:avLst>
              <a:gd name="adj" fmla="val 0"/>
            </a:avLst>
          </a:prstGeom>
          <a:noFill/>
          <a:ln w="3175" cmpd="sng">
            <a:solidFill>
              <a:srgbClr val="969696"/>
            </a:solidFill>
            <a:miter lim="800000"/>
          </a:ln>
          <a:extLst>
            <a:ext uri="{909E8E84-426E-40DD-AFC4-6F175D3DCCD1}">
              <a14:hiddenFill xmlns:a14="http://schemas.microsoft.com/office/drawing/2010/main">
                <a:solidFill>
                  <a:srgbClr val="FFFFFF"/>
                </a:solidFill>
              </a14:hiddenFill>
            </a:ext>
          </a:extLst>
        </p:spPr>
        <p:txBody>
          <a:bodyPr lIns="117226" tIns="58613" rIns="117226" bIns="58613"/>
          <a:lstStyle/>
          <a:p>
            <a:pPr marL="457835" indent="-457835" algn="l" defTabSz="1172210">
              <a:lnSpc>
                <a:spcPct val="150000"/>
              </a:lnSpc>
              <a:spcBef>
                <a:spcPct val="50000"/>
              </a:spcBef>
              <a:buClr>
                <a:srgbClr val="333333"/>
              </a:buClr>
              <a:buSzTx/>
              <a:buFont typeface="Wingdings" panose="05000000000000000000" pitchFamily="2" charset="2"/>
              <a:buChar char="l"/>
              <a:defRPr/>
            </a:pPr>
            <a:r>
              <a:rPr lang="en-US" altLang="zh-CN" sz="1400" dirty="0">
                <a:sym typeface="+mn-ea"/>
              </a:rPr>
              <a:t>SAGIN</a:t>
            </a:r>
            <a:r>
              <a:rPr lang="zh-CN" altLang="en-US" sz="1400" dirty="0">
                <a:sym typeface="+mn-ea"/>
              </a:rPr>
              <a:t>是一种异构多维网络，多种网络的融合使得网络结构更为复杂。</a:t>
            </a:r>
          </a:p>
          <a:p>
            <a:pPr marL="457835" indent="-457835" algn="l" defTabSz="1172210">
              <a:lnSpc>
                <a:spcPct val="150000"/>
              </a:lnSpc>
              <a:spcBef>
                <a:spcPct val="50000"/>
              </a:spcBef>
              <a:buClr>
                <a:srgbClr val="333333"/>
              </a:buClr>
              <a:buSzTx/>
              <a:buFont typeface="Wingdings" panose="05000000000000000000" pitchFamily="2" charset="2"/>
              <a:buChar char="l"/>
              <a:defRPr/>
            </a:pPr>
            <a:r>
              <a:rPr lang="zh-CN" altLang="en-US" sz="1400" dirty="0">
                <a:sym typeface="+mn-ea"/>
              </a:rPr>
              <a:t>空、天、地网络动态特性的不同导致网络整体的移动特性相比地基网络的移动特性更复杂。</a:t>
            </a:r>
            <a:endParaRPr lang="en-US" altLang="zh-CN" sz="1400" dirty="0">
              <a:sym typeface="+mn-ea"/>
            </a:endParaRPr>
          </a:p>
          <a:p>
            <a:pPr marL="457835" indent="-457835" algn="l" defTabSz="1172210">
              <a:lnSpc>
                <a:spcPct val="150000"/>
              </a:lnSpc>
              <a:spcBef>
                <a:spcPct val="50000"/>
              </a:spcBef>
              <a:buClr>
                <a:srgbClr val="333333"/>
              </a:buClr>
              <a:buSzTx/>
              <a:buFont typeface="Wingdings" panose="05000000000000000000" pitchFamily="2" charset="2"/>
              <a:buChar char="l"/>
              <a:defRPr/>
            </a:pPr>
            <a:r>
              <a:rPr lang="zh-CN" altLang="en-US" sz="1400" dirty="0">
                <a:sym typeface="+mn-ea"/>
              </a:rPr>
              <a:t>多样化的服务特性和服务质量需求极大地增加了网络优化的难度。</a:t>
            </a:r>
          </a:p>
        </p:txBody>
      </p:sp>
      <p:sp>
        <p:nvSpPr>
          <p:cNvPr id="56" name="Rectangle 3"/>
          <p:cNvSpPr>
            <a:spLocks noChangeArrowheads="1"/>
          </p:cNvSpPr>
          <p:nvPr/>
        </p:nvSpPr>
        <p:spPr bwMode="auto">
          <a:xfrm>
            <a:off x="2877971" y="1447538"/>
            <a:ext cx="3380105" cy="461010"/>
          </a:xfrm>
          <a:prstGeom prst="rect">
            <a:avLst/>
          </a:prstGeom>
          <a:solidFill>
            <a:schemeClr val="bg1">
              <a:lumMod val="65000"/>
            </a:schemeClr>
          </a:solidFill>
          <a:ln>
            <a:noFill/>
          </a:ln>
        </p:spPr>
        <p:txBody>
          <a:bodyPr wrap="none" lIns="117226" tIns="58613" rIns="117226" bIns="58613" anchor="ctr"/>
          <a:lstStyle/>
          <a:p>
            <a:pPr algn="ctr" defTabSz="1172210">
              <a:defRPr/>
            </a:pPr>
            <a:r>
              <a:rPr lang="zh-CN" altLang="en-US" sz="2600" kern="0" dirty="0">
                <a:solidFill>
                  <a:srgbClr val="F8F8F8"/>
                </a:solidFill>
                <a:latin typeface="微软雅黑" panose="020B0503020204020204" pitchFamily="34" charset="-122"/>
                <a:ea typeface="微软雅黑" panose="020B0503020204020204" pitchFamily="34" charset="-122"/>
              </a:rPr>
              <a:t>空天地一体化网络</a:t>
            </a:r>
          </a:p>
        </p:txBody>
      </p:sp>
      <p:grpSp>
        <p:nvGrpSpPr>
          <p:cNvPr id="10" name="组合 9"/>
          <p:cNvGrpSpPr/>
          <p:nvPr/>
        </p:nvGrpSpPr>
        <p:grpSpPr>
          <a:xfrm>
            <a:off x="-8255" y="-184150"/>
            <a:ext cx="2152650" cy="7042150"/>
            <a:chOff x="-17" y="-290"/>
            <a:chExt cx="3390" cy="11090"/>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6" name="矩形 5"/>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09" y="1877"/>
              <a:ext cx="2717" cy="1503"/>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背景介绍</a:t>
              </a:r>
              <a:endParaRPr lang="zh-CN" altLang="en-US" sz="2800" b="1" dirty="0">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7" y="3605"/>
              <a:ext cx="3373" cy="1113"/>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sym typeface="+mn-ea"/>
                </a:rPr>
                <a:t>问题描述</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4" y="5213"/>
              <a:ext cx="3373" cy="1115"/>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2994" y="2190"/>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17" y="6868"/>
              <a:ext cx="3373" cy="63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实验结果</a:t>
              </a:r>
            </a:p>
          </p:txBody>
        </p:sp>
      </p:grpSp>
      <p:sp>
        <p:nvSpPr>
          <p:cNvPr id="11" name="文本框 10"/>
          <p:cNvSpPr txBox="1"/>
          <p:nvPr/>
        </p:nvSpPr>
        <p:spPr>
          <a:xfrm>
            <a:off x="-8255" y="5438715"/>
            <a:ext cx="2133599"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未来工作</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91A6ED1C-D6E1-4441-9B28-FDCB5B3772F1}"/>
              </a:ext>
            </a:extLst>
          </p:cNvPr>
          <p:cNvSpPr txBox="1"/>
          <p:nvPr/>
        </p:nvSpPr>
        <p:spPr>
          <a:xfrm>
            <a:off x="2707005" y="5217618"/>
            <a:ext cx="8597248" cy="78630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1600" dirty="0"/>
              <a:t>因此，需要使用一种高效的流量卸载方法来控制不同网络中流量以便有效利用空天地一体化网络带来的优势。</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2818130" y="596099"/>
            <a:ext cx="1697883" cy="5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相关工作</a:t>
            </a:r>
          </a:p>
        </p:txBody>
      </p:sp>
      <p:pic>
        <p:nvPicPr>
          <p:cNvPr id="22" name="图片 21"/>
          <p:cNvPicPr>
            <a:picLocks noChangeAspect="1"/>
          </p:cNvPicPr>
          <p:nvPr/>
        </p:nvPicPr>
        <p:blipFill>
          <a:blip r:embed="rId2"/>
          <a:stretch>
            <a:fillRect/>
          </a:stretch>
        </p:blipFill>
        <p:spPr>
          <a:xfrm>
            <a:off x="2707005" y="1151255"/>
            <a:ext cx="8394065" cy="190500"/>
          </a:xfrm>
          <a:prstGeom prst="rect">
            <a:avLst/>
          </a:prstGeom>
        </p:spPr>
      </p:pic>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altLang="zh-CN" noProof="1"/>
              <a:t>2</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grpSp>
        <p:nvGrpSpPr>
          <p:cNvPr id="10" name="组合 9"/>
          <p:cNvGrpSpPr/>
          <p:nvPr/>
        </p:nvGrpSpPr>
        <p:grpSpPr>
          <a:xfrm>
            <a:off x="-8255" y="-184150"/>
            <a:ext cx="2152650" cy="7042150"/>
            <a:chOff x="-17" y="-290"/>
            <a:chExt cx="3390" cy="11090"/>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6" name="矩形 5"/>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09" y="1877"/>
              <a:ext cx="2717" cy="1503"/>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背景介绍</a:t>
              </a:r>
              <a:endParaRPr lang="zh-CN" altLang="en-US" sz="2800" b="1" dirty="0">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7" y="3605"/>
              <a:ext cx="3373" cy="1113"/>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sym typeface="+mn-ea"/>
                </a:rPr>
                <a:t>问题描述</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4" y="5213"/>
              <a:ext cx="3373" cy="1115"/>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2994" y="2190"/>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17" y="6868"/>
              <a:ext cx="3373" cy="63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实验结果</a:t>
              </a:r>
            </a:p>
          </p:txBody>
        </p:sp>
      </p:grpSp>
      <p:sp>
        <p:nvSpPr>
          <p:cNvPr id="11" name="文本框 10"/>
          <p:cNvSpPr txBox="1"/>
          <p:nvPr/>
        </p:nvSpPr>
        <p:spPr>
          <a:xfrm>
            <a:off x="-8255" y="5438715"/>
            <a:ext cx="2133599"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未来工作</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91A6ED1C-D6E1-4441-9B28-FDCB5B3772F1}"/>
              </a:ext>
            </a:extLst>
          </p:cNvPr>
          <p:cNvSpPr txBox="1"/>
          <p:nvPr/>
        </p:nvSpPr>
        <p:spPr>
          <a:xfrm>
            <a:off x="2707005" y="1460499"/>
            <a:ext cx="8914611" cy="190545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1600" dirty="0"/>
              <a:t>传统网络流量卸载算法</a:t>
            </a:r>
            <a:endParaRPr lang="en-US" altLang="zh-CN" sz="1600" dirty="0"/>
          </a:p>
          <a:p>
            <a:pPr>
              <a:lnSpc>
                <a:spcPct val="150000"/>
              </a:lnSpc>
            </a:pPr>
            <a:r>
              <a:rPr lang="en-US" altLang="zh-CN" sz="1600" b="1" dirty="0">
                <a:solidFill>
                  <a:srgbClr val="202A36"/>
                </a:solidFill>
                <a:latin typeface="微软雅黑" panose="020B0503020204020204" pitchFamily="34" charset="-122"/>
                <a:ea typeface="微软雅黑" panose="020B0503020204020204" pitchFamily="34" charset="-122"/>
              </a:rPr>
              <a:t>    </a:t>
            </a:r>
            <a:r>
              <a:rPr lang="zh-CN" altLang="en-US" sz="1200" b="1" dirty="0">
                <a:solidFill>
                  <a:srgbClr val="202A36"/>
                </a:solidFill>
                <a:latin typeface="微软雅黑" panose="020B0503020204020204" pitchFamily="34" charset="-122"/>
                <a:ea typeface="微软雅黑" panose="020B0503020204020204" pitchFamily="34" charset="-122"/>
              </a:rPr>
              <a:t>首先</a:t>
            </a:r>
            <a:r>
              <a:rPr lang="zh-CN" altLang="en-US" sz="1200" dirty="0">
                <a:solidFill>
                  <a:srgbClr val="202A36"/>
                </a:solidFill>
                <a:latin typeface="微软雅黑" panose="020B0503020204020204" pitchFamily="34" charset="-122"/>
                <a:ea typeface="微软雅黑" panose="020B0503020204020204" pitchFamily="34" charset="-122"/>
              </a:rPr>
              <a:t>，</a:t>
            </a:r>
            <a:r>
              <a:rPr lang="zh-CN" altLang="zh-CN" sz="1200" dirty="0">
                <a:solidFill>
                  <a:srgbClr val="202A36"/>
                </a:solidFill>
                <a:latin typeface="微软雅黑" panose="020B0503020204020204" pitchFamily="34" charset="-122"/>
                <a:ea typeface="微软雅黑" panose="020B0503020204020204" pitchFamily="34" charset="-122"/>
              </a:rPr>
              <a:t>在空天地一体化网络中，节点的高度机动性会经常导致网络拓扑大规模变动，而基于当前状态的网络流量控制协议则难以处理网络状态的突然变化从而导致大量非正常拥塞和网络故障发生。</a:t>
            </a:r>
            <a:r>
              <a:rPr lang="zh-CN" altLang="zh-CN" sz="1200" b="1" dirty="0">
                <a:solidFill>
                  <a:srgbClr val="202A36"/>
                </a:solidFill>
                <a:latin typeface="微软雅黑" panose="020B0503020204020204" pitchFamily="34" charset="-122"/>
                <a:ea typeface="微软雅黑" panose="020B0503020204020204" pitchFamily="34" charset="-122"/>
              </a:rPr>
              <a:t>其次</a:t>
            </a:r>
            <a:r>
              <a:rPr lang="zh-CN" altLang="zh-CN" sz="1200" dirty="0">
                <a:solidFill>
                  <a:srgbClr val="202A36"/>
                </a:solidFill>
                <a:latin typeface="微软雅黑" panose="020B0503020204020204" pitchFamily="34" charset="-122"/>
                <a:ea typeface="微软雅黑" panose="020B0503020204020204" pitchFamily="34" charset="-122"/>
              </a:rPr>
              <a:t>，基于排队论等数学模型建立的网络流量控制算法则难以应用到如此大规模的、异构的网络环境中。该类控制算法往往是基于对理想网络状态的精确建模，对于空天地一体化网络这种大规模的复杂异构网络环境，为其构建精确的网络建模是几乎不可能完成的任务。</a:t>
            </a:r>
            <a:r>
              <a:rPr lang="zh-CN" altLang="zh-CN" sz="1200" b="1" dirty="0">
                <a:solidFill>
                  <a:srgbClr val="202A36"/>
                </a:solidFill>
                <a:latin typeface="微软雅黑" panose="020B0503020204020204" pitchFamily="34" charset="-122"/>
                <a:ea typeface="微软雅黑" panose="020B0503020204020204" pitchFamily="34" charset="-122"/>
              </a:rPr>
              <a:t>最后</a:t>
            </a:r>
            <a:r>
              <a:rPr lang="zh-CN" altLang="zh-CN" sz="1200" dirty="0">
                <a:solidFill>
                  <a:srgbClr val="202A36"/>
                </a:solidFill>
                <a:latin typeface="微软雅黑" panose="020B0503020204020204" pitchFamily="34" charset="-122"/>
                <a:ea typeface="微软雅黑" panose="020B0503020204020204" pitchFamily="34" charset="-122"/>
              </a:rPr>
              <a:t>，传统的网络流量控制协议基本是建立在固定规则上设计的，缺乏自适应性</a:t>
            </a:r>
            <a:r>
              <a:rPr lang="zh-CN" altLang="en-US" sz="1200" dirty="0">
                <a:solidFill>
                  <a:srgbClr val="202A36"/>
                </a:solidFill>
                <a:latin typeface="微软雅黑" panose="020B0503020204020204" pitchFamily="34" charset="-122"/>
                <a:ea typeface="微软雅黑" panose="020B0503020204020204" pitchFamily="34" charset="-122"/>
              </a:rPr>
              <a:t>，难以应对设备的更新，需求的改变等。</a:t>
            </a:r>
            <a:endParaRPr lang="en-US" altLang="zh-CN" sz="1200" dirty="0"/>
          </a:p>
        </p:txBody>
      </p:sp>
      <p:sp>
        <p:nvSpPr>
          <p:cNvPr id="24" name="文本框 23">
            <a:extLst>
              <a:ext uri="{FF2B5EF4-FFF2-40B4-BE49-F238E27FC236}">
                <a16:creationId xmlns:a16="http://schemas.microsoft.com/office/drawing/2014/main" id="{B251B99E-A0A2-4287-87AD-F85B320730BF}"/>
              </a:ext>
            </a:extLst>
          </p:cNvPr>
          <p:cNvSpPr txBox="1"/>
          <p:nvPr/>
        </p:nvSpPr>
        <p:spPr>
          <a:xfrm>
            <a:off x="2707005" y="3624518"/>
            <a:ext cx="8914611" cy="107446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1600" dirty="0"/>
              <a:t>智能网络流量卸载算法</a:t>
            </a:r>
            <a:endParaRPr lang="en-US" altLang="zh-CN" sz="1600" dirty="0">
              <a:solidFill>
                <a:srgbClr val="202A36"/>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rgbClr val="202A36"/>
                </a:solidFill>
                <a:latin typeface="微软雅黑" panose="020B0503020204020204" pitchFamily="34" charset="-122"/>
                <a:ea typeface="微软雅黑" panose="020B0503020204020204" pitchFamily="34" charset="-122"/>
              </a:rPr>
              <a:t>    </a:t>
            </a:r>
            <a:r>
              <a:rPr lang="zh-CN" altLang="en-US" sz="1200" dirty="0">
                <a:solidFill>
                  <a:srgbClr val="202A36"/>
                </a:solidFill>
                <a:latin typeface="微软雅黑" panose="020B0503020204020204" pitchFamily="34" charset="-122"/>
                <a:ea typeface="微软雅黑" panose="020B0503020204020204" pitchFamily="34" charset="-122"/>
              </a:rPr>
              <a:t>为了更好的适应空天地一体化网络的特性，有研究者提出使用深度强化学习方法来解决</a:t>
            </a:r>
            <a:r>
              <a:rPr lang="en-US" altLang="zh-CN" sz="1200" dirty="0">
                <a:solidFill>
                  <a:srgbClr val="202A36"/>
                </a:solidFill>
                <a:latin typeface="微软雅黑" panose="020B0503020204020204" pitchFamily="34" charset="-122"/>
                <a:ea typeface="微软雅黑" panose="020B0503020204020204" pitchFamily="34" charset="-122"/>
              </a:rPr>
              <a:t>SAGIN</a:t>
            </a:r>
            <a:r>
              <a:rPr lang="zh-CN" altLang="en-US" sz="1200" dirty="0">
                <a:solidFill>
                  <a:srgbClr val="202A36"/>
                </a:solidFill>
                <a:latin typeface="微软雅黑" panose="020B0503020204020204" pitchFamily="34" charset="-122"/>
                <a:ea typeface="微软雅黑" panose="020B0503020204020204" pitchFamily="34" charset="-122"/>
              </a:rPr>
              <a:t>中的流量卸载问题。但是现有研究中所使用的方法缺乏积极的环境探索性，并且在太空网络中只考虑了单层的低轨通信卫星。</a:t>
            </a:r>
            <a:endParaRPr lang="en-US" altLang="zh-CN" sz="1200" dirty="0"/>
          </a:p>
        </p:txBody>
      </p:sp>
    </p:spTree>
    <p:extLst>
      <p:ext uri="{BB962C8B-B14F-4D97-AF65-F5344CB8AC3E}">
        <p14:creationId xmlns:p14="http://schemas.microsoft.com/office/powerpoint/2010/main" val="191588424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等腰三角形 15"/>
          <p:cNvSpPr/>
          <p:nvPr/>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2" name="矩形 3"/>
          <p:cNvSpPr>
            <a:spLocks noChangeArrowheads="1"/>
          </p:cNvSpPr>
          <p:nvPr/>
        </p:nvSpPr>
        <p:spPr bwMode="auto">
          <a:xfrm>
            <a:off x="2818130" y="607268"/>
            <a:ext cx="1697883" cy="5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zh-CN" altLang="en-US" sz="2935" b="1" noProof="1">
                <a:solidFill>
                  <a:srgbClr val="202A36"/>
                </a:solidFill>
                <a:latin typeface="Arial" panose="020B0604020202020204" pitchFamily="34" charset="0"/>
                <a:ea typeface="宋体" panose="02010600030101010101" pitchFamily="2" charset="-122"/>
                <a:cs typeface="Arial" panose="020B0604020202020204" pitchFamily="34" charset="0"/>
              </a:rPr>
              <a:t>问题描述</a:t>
            </a:r>
            <a:endPar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endParaRPr>
          </a:p>
        </p:txBody>
      </p:sp>
      <p:pic>
        <p:nvPicPr>
          <p:cNvPr id="22" name="图片 21"/>
          <p:cNvPicPr>
            <a:picLocks noChangeAspect="1"/>
          </p:cNvPicPr>
          <p:nvPr/>
        </p:nvPicPr>
        <p:blipFill>
          <a:blip r:embed="rId8"/>
          <a:stretch>
            <a:fillRect/>
          </a:stretch>
        </p:blipFill>
        <p:spPr>
          <a:xfrm>
            <a:off x="2707005" y="1151255"/>
            <a:ext cx="8394065" cy="190500"/>
          </a:xfrm>
          <a:prstGeom prst="rect">
            <a:avLst/>
          </a:prstGeom>
        </p:spPr>
      </p:pic>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kumimoji="0" lang="en-US" altLang="zh-CN" sz="1800" b="0" i="0" u="none" strike="noStrike" kern="1200" cap="none" spc="0" normalizeH="0" baseline="0" noProof="1">
                <a:ln>
                  <a:noFill/>
                </a:ln>
                <a:solidFill>
                  <a:schemeClr val="lt1"/>
                </a:solidFill>
                <a:effectLst/>
                <a:uLnTx/>
                <a:uFillTx/>
                <a:latin typeface="+mn-lt"/>
                <a:ea typeface="+mn-ea"/>
                <a:cs typeface="+mn-cs"/>
              </a:rPr>
              <a:t>3</a:t>
            </a:r>
          </a:p>
        </p:txBody>
      </p:sp>
      <p:grpSp>
        <p:nvGrpSpPr>
          <p:cNvPr id="10" name="组合 9"/>
          <p:cNvGrpSpPr/>
          <p:nvPr/>
        </p:nvGrpSpPr>
        <p:grpSpPr>
          <a:xfrm>
            <a:off x="-8255" y="-184150"/>
            <a:ext cx="2152650" cy="7042150"/>
            <a:chOff x="-17" y="-290"/>
            <a:chExt cx="3390" cy="11090"/>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6" name="矩形 5"/>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 y="2088"/>
              <a:ext cx="3347" cy="63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背景介绍</a:t>
              </a:r>
            </a:p>
          </p:txBody>
        </p:sp>
        <p:sp>
          <p:nvSpPr>
            <p:cNvPr id="3" name="文本框 2"/>
            <p:cNvSpPr txBox="1"/>
            <p:nvPr/>
          </p:nvSpPr>
          <p:spPr>
            <a:xfrm>
              <a:off x="-17" y="3605"/>
              <a:ext cx="3373" cy="824"/>
            </a:xfrm>
            <a:prstGeom prst="rect">
              <a:avLst/>
            </a:prstGeom>
            <a:noFill/>
          </p:spPr>
          <p:txBody>
            <a:bodyPr wrap="square" rtlCol="0">
              <a:spAutoFit/>
            </a:bodyPr>
            <a:lstStyle/>
            <a:p>
              <a:pPr algn="ctr"/>
              <a:r>
                <a:rPr lang="zh-CN" altLang="en-US" sz="2800" b="1" dirty="0">
                  <a:solidFill>
                    <a:schemeClr val="bg1"/>
                  </a:solidFill>
                  <a:latin typeface="微软雅黑" panose="020B0503020204020204" pitchFamily="34" charset="-122"/>
                  <a:sym typeface="+mn-ea"/>
                </a:rPr>
                <a:t>问题描述</a:t>
              </a:r>
              <a:endParaRPr lang="zh-CN" altLang="en-US" sz="2800" b="1" dirty="0">
                <a:solidFill>
                  <a:schemeClr val="bg1"/>
                </a:solidFill>
                <a:latin typeface="微软雅黑" panose="020B0503020204020204" pitchFamily="34" charset="-122"/>
              </a:endParaRPr>
            </a:p>
          </p:txBody>
        </p:sp>
        <p:sp>
          <p:nvSpPr>
            <p:cNvPr id="5" name="文本框 4"/>
            <p:cNvSpPr txBox="1"/>
            <p:nvPr/>
          </p:nvSpPr>
          <p:spPr>
            <a:xfrm>
              <a:off x="-4" y="5213"/>
              <a:ext cx="3373" cy="63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endParaRPr lang="zh-CN" altLang="en-US" sz="2000" dirty="0">
                <a:solidFill>
                  <a:schemeClr val="bg1"/>
                </a:solidFill>
                <a:latin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8" name="文本框 7"/>
            <p:cNvSpPr txBox="1"/>
            <p:nvPr/>
          </p:nvSpPr>
          <p:spPr>
            <a:xfrm>
              <a:off x="-17" y="6868"/>
              <a:ext cx="3373" cy="63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实验结果</a:t>
              </a:r>
            </a:p>
          </p:txBody>
        </p:sp>
      </p:grpSp>
      <p:sp>
        <p:nvSpPr>
          <p:cNvPr id="11" name="文本框 10"/>
          <p:cNvSpPr txBox="1"/>
          <p:nvPr/>
        </p:nvSpPr>
        <p:spPr>
          <a:xfrm>
            <a:off x="-8255" y="5438715"/>
            <a:ext cx="2133599"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未来工作</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8" name="等腰三角形 27">
            <a:extLst>
              <a:ext uri="{FF2B5EF4-FFF2-40B4-BE49-F238E27FC236}">
                <a16:creationId xmlns:a16="http://schemas.microsoft.com/office/drawing/2014/main" id="{03AB7EA8-B01A-4B82-846A-F0EEFAF1A66B}"/>
              </a:ext>
            </a:extLst>
          </p:cNvPr>
          <p:cNvSpPr/>
          <p:nvPr/>
        </p:nvSpPr>
        <p:spPr>
          <a:xfrm rot="16200000">
            <a:off x="1876974" y="2466023"/>
            <a:ext cx="180340"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4" name="图片 3">
            <a:extLst>
              <a:ext uri="{FF2B5EF4-FFF2-40B4-BE49-F238E27FC236}">
                <a16:creationId xmlns:a16="http://schemas.microsoft.com/office/drawing/2014/main" id="{6E9222AB-C27E-4016-BAC3-C42F70FFE144}"/>
              </a:ext>
            </a:extLst>
          </p:cNvPr>
          <p:cNvPicPr>
            <a:picLocks noChangeAspect="1"/>
          </p:cNvPicPr>
          <p:nvPr/>
        </p:nvPicPr>
        <p:blipFill>
          <a:blip r:embed="rId9"/>
          <a:stretch>
            <a:fillRect/>
          </a:stretch>
        </p:blipFill>
        <p:spPr>
          <a:xfrm>
            <a:off x="7575230" y="2035861"/>
            <a:ext cx="4090458" cy="3485361"/>
          </a:xfrm>
          <a:prstGeom prst="rect">
            <a:avLst/>
          </a:prstGeom>
        </p:spPr>
      </p:pic>
      <p:sp>
        <p:nvSpPr>
          <p:cNvPr id="9" name="文本框 8">
            <a:extLst>
              <a:ext uri="{FF2B5EF4-FFF2-40B4-BE49-F238E27FC236}">
                <a16:creationId xmlns:a16="http://schemas.microsoft.com/office/drawing/2014/main" id="{4695C44C-2DA8-432E-A77F-5C343ED836A9}"/>
              </a:ext>
            </a:extLst>
          </p:cNvPr>
          <p:cNvSpPr txBox="1"/>
          <p:nvPr/>
        </p:nvSpPr>
        <p:spPr>
          <a:xfrm>
            <a:off x="2818130" y="1762725"/>
            <a:ext cx="4649699" cy="453694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1200" dirty="0"/>
              <a:t>我们在</a:t>
            </a:r>
            <a:r>
              <a:rPr lang="en-US" altLang="zh-CN" sz="1200" dirty="0"/>
              <a:t>SAGIN</a:t>
            </a:r>
            <a:r>
              <a:rPr lang="zh-CN" altLang="en-US" sz="1200" dirty="0"/>
              <a:t>流量卸载问题中引入了</a:t>
            </a:r>
            <a:r>
              <a:rPr lang="en-US" altLang="zh-CN" sz="1200" dirty="0"/>
              <a:t>GEO</a:t>
            </a:r>
            <a:r>
              <a:rPr lang="zh-CN" altLang="en-US" sz="1200" dirty="0"/>
              <a:t>，重新建模了一种四层的</a:t>
            </a:r>
            <a:r>
              <a:rPr lang="en-US" altLang="zh-CN" sz="1200" dirty="0"/>
              <a:t>SAGIN</a:t>
            </a:r>
            <a:r>
              <a:rPr lang="zh-CN" altLang="en-US" sz="1200" dirty="0"/>
              <a:t>架构。这进一步扩充了</a:t>
            </a:r>
            <a:r>
              <a:rPr lang="en-US" altLang="zh-CN" sz="1200" dirty="0"/>
              <a:t>SAGIN</a:t>
            </a:r>
            <a:r>
              <a:rPr lang="zh-CN" altLang="en-US" sz="1200" dirty="0"/>
              <a:t>的资源池，并且缓和了由于</a:t>
            </a:r>
            <a:r>
              <a:rPr lang="en-US" altLang="zh-CN" sz="1200" dirty="0"/>
              <a:t>LEO</a:t>
            </a:r>
            <a:r>
              <a:rPr lang="zh-CN" altLang="en-US" sz="1200" dirty="0"/>
              <a:t>高机动性造成的网络不稳定性。</a:t>
            </a:r>
            <a:endParaRPr lang="en-US" altLang="zh-CN" sz="1200" dirty="0"/>
          </a:p>
          <a:p>
            <a:pPr marL="285750" indent="-285750">
              <a:lnSpc>
                <a:spcPct val="150000"/>
              </a:lnSpc>
              <a:buFont typeface="Arial" panose="020B0604020202020204" pitchFamily="34" charset="0"/>
              <a:buChar char="•"/>
            </a:pPr>
            <a:endParaRPr lang="en-US" altLang="zh-CN" sz="1400" dirty="0"/>
          </a:p>
          <a:p>
            <a:pPr marL="285750" indent="-285750">
              <a:lnSpc>
                <a:spcPct val="150000"/>
              </a:lnSpc>
              <a:buFont typeface="Arial" panose="020B0604020202020204" pitchFamily="34" charset="0"/>
              <a:buChar char="•"/>
            </a:pPr>
            <a:r>
              <a:rPr lang="zh-CN" altLang="en-US" sz="1200" dirty="0"/>
              <a:t>网络被视为一个有向连接图               ，其中</a:t>
            </a:r>
            <a:r>
              <a:rPr lang="en-US" altLang="zh-CN" sz="1200" dirty="0"/>
              <a:t>                                     		        </a:t>
            </a:r>
            <a:r>
              <a:rPr lang="zh-CN" altLang="en-US" sz="1200" dirty="0"/>
              <a:t>表示</a:t>
            </a:r>
            <a:r>
              <a:rPr lang="en-US" altLang="zh-CN" sz="1200" dirty="0"/>
              <a:t>SAGIN</a:t>
            </a:r>
            <a:r>
              <a:rPr lang="zh-CN" altLang="en-US" sz="1200" dirty="0"/>
              <a:t>中不同类型的节点，例如，                              表示的是用户设备节点。类似的     表示基站节点，    表示无人机节点等。节点之间连接的边                                 表示各节点的链接状态，其值由节点间的位置信息以及信道带宽等参数决定。</a:t>
            </a:r>
            <a:endParaRPr lang="en-US" altLang="zh-CN" sz="1200" dirty="0"/>
          </a:p>
          <a:p>
            <a:pPr marL="285750" indent="-285750">
              <a:lnSpc>
                <a:spcPct val="150000"/>
              </a:lnSpc>
              <a:buFont typeface="Arial" panose="020B0604020202020204" pitchFamily="34" charset="0"/>
              <a:buChar char="•"/>
            </a:pPr>
            <a:endParaRPr lang="en-US" altLang="zh-CN" sz="1200" dirty="0"/>
          </a:p>
          <a:p>
            <a:pPr marL="285750" indent="-285750">
              <a:lnSpc>
                <a:spcPct val="150000"/>
              </a:lnSpc>
              <a:buFont typeface="Arial" panose="020B0604020202020204" pitchFamily="34" charset="0"/>
              <a:buChar char="•"/>
            </a:pPr>
            <a:r>
              <a:rPr lang="zh-CN" altLang="en-US" sz="1200" dirty="0"/>
              <a:t>在模型中，节点被划分为源节点、中继节点和目标节点三类。源节点按照给定的生成模式通过中继节点向目标节点发送数据包。中继节点由基站、无人机和卫星节点组成。其中，基站节点作为流量卸载节点通过卸载算法决定数据包是否需要进行卸载。</a:t>
            </a:r>
            <a:endParaRPr lang="en-US" altLang="zh-CN" sz="1200" dirty="0"/>
          </a:p>
        </p:txBody>
      </p:sp>
      <p:pic>
        <p:nvPicPr>
          <p:cNvPr id="17" name="图片 16" descr="\documentclass{article}&#10;\usepackage{amsmath}&#10;\pagestyle{empty}&#10;\begin{document}&#10;&#10;${G=\left( V,E \right)}$&#10;&#10;&#10;\end{document}" title="IguanaTex Bitmap Display">
            <a:extLst>
              <a:ext uri="{FF2B5EF4-FFF2-40B4-BE49-F238E27FC236}">
                <a16:creationId xmlns:a16="http://schemas.microsoft.com/office/drawing/2014/main" id="{6C2FBCFE-9E71-4783-A91A-6B7FFC69A65A}"/>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5073135" y="3034273"/>
            <a:ext cx="703086" cy="152686"/>
          </a:xfrm>
          <a:prstGeom prst="rect">
            <a:avLst/>
          </a:prstGeom>
        </p:spPr>
      </p:pic>
      <p:pic>
        <p:nvPicPr>
          <p:cNvPr id="19" name="图片 18" descr="\documentclass{article}&#10;\usepackage{amsmath}&#10;\pagestyle{empty}&#10;\begin{document}&#10;&#10;${V=\left\{ {{V}^{D}},{{V}^{B}},{{V}^{U}},{{V}^{L}},{{V}^{G}} \right\}}$&#10;&#10;&#10;\end{document}" title="IguanaTex Bitmap Display">
            <a:extLst>
              <a:ext uri="{FF2B5EF4-FFF2-40B4-BE49-F238E27FC236}">
                <a16:creationId xmlns:a16="http://schemas.microsoft.com/office/drawing/2014/main" id="{6F4B7DE3-D6BA-450A-95DC-3FCDC4E38B97}"/>
              </a:ext>
            </a:extLst>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207642" y="3285677"/>
            <a:ext cx="1908433" cy="185983"/>
          </a:xfrm>
          <a:prstGeom prst="rect">
            <a:avLst/>
          </a:prstGeom>
        </p:spPr>
      </p:pic>
      <p:pic>
        <p:nvPicPr>
          <p:cNvPr id="24" name="图片 23" descr="\documentclass{article}&#10;\usepackage{amsmath}&#10;\pagestyle{empty}&#10;\begin{document}&#10;&#10;${{V}^{D}}=\left\{ v_{1}^{D},v_{2}^{D},\cdots ,v_{n}^{D} \right\}$&#10;&#10;&#10;\end{document}" title="IguanaTex Bitmap Display">
            <a:extLst>
              <a:ext uri="{FF2B5EF4-FFF2-40B4-BE49-F238E27FC236}">
                <a16:creationId xmlns:a16="http://schemas.microsoft.com/office/drawing/2014/main" id="{584E31A6-B79E-47F2-821A-C2C23A04D671}"/>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643880" y="3563240"/>
            <a:ext cx="1583543" cy="181943"/>
          </a:xfrm>
          <a:prstGeom prst="rect">
            <a:avLst/>
          </a:prstGeom>
        </p:spPr>
      </p:pic>
      <p:pic>
        <p:nvPicPr>
          <p:cNvPr id="30" name="图片 29" descr="\documentclass{article}&#10;\usepackage{amsmath}&#10;\pagestyle{empty}&#10;\begin{document}&#10;&#10;${{V}^{B}}$&#10;&#10;\end{document}" title="IguanaTex Bitmap Display">
            <a:extLst>
              <a:ext uri="{FF2B5EF4-FFF2-40B4-BE49-F238E27FC236}">
                <a16:creationId xmlns:a16="http://schemas.microsoft.com/office/drawing/2014/main" id="{D1440C69-6774-4850-99D9-1C2E0CAB4D64}"/>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3389043" y="3827330"/>
            <a:ext cx="203886" cy="130743"/>
          </a:xfrm>
          <a:prstGeom prst="rect">
            <a:avLst/>
          </a:prstGeom>
        </p:spPr>
      </p:pic>
      <p:pic>
        <p:nvPicPr>
          <p:cNvPr id="32" name="图片 31" descr="\documentclass{article}&#10;\usepackage{amsmath}&#10;\pagestyle{empty}&#10;\begin{document}&#10;&#10;${{V}^{U}}$&#10;&#10;&#10;\end{document}" title="IguanaTex Bitmap Display">
            <a:extLst>
              <a:ext uri="{FF2B5EF4-FFF2-40B4-BE49-F238E27FC236}">
                <a16:creationId xmlns:a16="http://schemas.microsoft.com/office/drawing/2014/main" id="{B93A7174-0784-4CF7-8F49-43CB7B4D1362}"/>
              </a:ext>
            </a:extLst>
          </p:cNvPr>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4656841" y="3827329"/>
            <a:ext cx="202971" cy="130743"/>
          </a:xfrm>
          <a:prstGeom prst="rect">
            <a:avLst/>
          </a:prstGeom>
        </p:spPr>
      </p:pic>
      <p:pic>
        <p:nvPicPr>
          <p:cNvPr id="34" name="图片 33" descr="\documentclass{article}&#10;\usepackage{amsmath}&#10;\pagestyle{empty}&#10;\begin{document}&#10;&#10;$E=\left\{ e_{11}^{DB},e_{12}^{DB},\cdots,e_{ij}^{xy} \right\}$&#10;&#10;&#10;\end{document}" title="IguanaTex Bitmap Display">
            <a:extLst>
              <a:ext uri="{FF2B5EF4-FFF2-40B4-BE49-F238E27FC236}">
                <a16:creationId xmlns:a16="http://schemas.microsoft.com/office/drawing/2014/main" id="{D4842078-B12A-4078-95E4-A903A3225555}"/>
              </a:ext>
            </a:extLst>
          </p:cNvPr>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3389043" y="4108357"/>
            <a:ext cx="1674971" cy="193829"/>
          </a:xfrm>
          <a:prstGeom prst="rect">
            <a:avLst/>
          </a:prstGeom>
        </p:spPr>
      </p:pic>
    </p:spTree>
    <p:extLst>
      <p:ext uri="{BB962C8B-B14F-4D97-AF65-F5344CB8AC3E}">
        <p14:creationId xmlns:p14="http://schemas.microsoft.com/office/powerpoint/2010/main" val="260197141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等腰三角形 15"/>
          <p:cNvSpPr/>
          <p:nvPr/>
        </p:nvSpPr>
        <p:spPr>
          <a:xfrm rot="16200000">
            <a:off x="2798445" y="1068230"/>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2" name="矩形 3"/>
          <p:cNvSpPr>
            <a:spLocks noChangeArrowheads="1"/>
          </p:cNvSpPr>
          <p:nvPr/>
        </p:nvSpPr>
        <p:spPr bwMode="auto">
          <a:xfrm>
            <a:off x="2818130" y="607268"/>
            <a:ext cx="1697883" cy="5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zh-CN" altLang="en-US" sz="2935" b="1" noProof="1">
                <a:solidFill>
                  <a:srgbClr val="202A36"/>
                </a:solidFill>
                <a:latin typeface="Arial" panose="020B0604020202020204" pitchFamily="34" charset="0"/>
                <a:ea typeface="宋体" panose="02010600030101010101" pitchFamily="2" charset="-122"/>
                <a:cs typeface="Arial" panose="020B0604020202020204" pitchFamily="34" charset="0"/>
              </a:rPr>
              <a:t>问题描述</a:t>
            </a:r>
            <a:endPar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endParaRPr>
          </a:p>
        </p:txBody>
      </p:sp>
      <p:pic>
        <p:nvPicPr>
          <p:cNvPr id="22" name="图片 21"/>
          <p:cNvPicPr>
            <a:picLocks noChangeAspect="1"/>
          </p:cNvPicPr>
          <p:nvPr/>
        </p:nvPicPr>
        <p:blipFill>
          <a:blip r:embed="rId7"/>
          <a:stretch>
            <a:fillRect/>
          </a:stretch>
        </p:blipFill>
        <p:spPr>
          <a:xfrm>
            <a:off x="2707005" y="1151255"/>
            <a:ext cx="8394065" cy="190500"/>
          </a:xfrm>
          <a:prstGeom prst="rect">
            <a:avLst/>
          </a:prstGeom>
        </p:spPr>
      </p:pic>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altLang="zh-CN" noProof="1"/>
              <a:t>4</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grpSp>
        <p:nvGrpSpPr>
          <p:cNvPr id="10" name="组合 9"/>
          <p:cNvGrpSpPr/>
          <p:nvPr/>
        </p:nvGrpSpPr>
        <p:grpSpPr>
          <a:xfrm>
            <a:off x="-8255" y="-184150"/>
            <a:ext cx="2152650" cy="7042150"/>
            <a:chOff x="-17" y="-290"/>
            <a:chExt cx="3390" cy="11090"/>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6" name="矩形 5"/>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 y="2088"/>
              <a:ext cx="3347" cy="63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背景介绍</a:t>
              </a:r>
            </a:p>
          </p:txBody>
        </p:sp>
        <p:sp>
          <p:nvSpPr>
            <p:cNvPr id="3" name="文本框 2"/>
            <p:cNvSpPr txBox="1"/>
            <p:nvPr/>
          </p:nvSpPr>
          <p:spPr>
            <a:xfrm>
              <a:off x="-17" y="3605"/>
              <a:ext cx="3373" cy="824"/>
            </a:xfrm>
            <a:prstGeom prst="rect">
              <a:avLst/>
            </a:prstGeom>
            <a:noFill/>
          </p:spPr>
          <p:txBody>
            <a:bodyPr wrap="square" rtlCol="0">
              <a:spAutoFit/>
            </a:bodyPr>
            <a:lstStyle/>
            <a:p>
              <a:pPr algn="ctr"/>
              <a:r>
                <a:rPr lang="zh-CN" altLang="en-US" sz="2800" b="1" dirty="0">
                  <a:solidFill>
                    <a:schemeClr val="bg1"/>
                  </a:solidFill>
                  <a:latin typeface="微软雅黑" panose="020B0503020204020204" pitchFamily="34" charset="-122"/>
                  <a:sym typeface="+mn-ea"/>
                </a:rPr>
                <a:t>问题描述</a:t>
              </a:r>
              <a:endParaRPr lang="zh-CN" altLang="en-US" sz="2800" b="1" dirty="0">
                <a:solidFill>
                  <a:schemeClr val="bg1"/>
                </a:solidFill>
                <a:latin typeface="微软雅黑" panose="020B0503020204020204" pitchFamily="34" charset="-122"/>
              </a:endParaRPr>
            </a:p>
          </p:txBody>
        </p:sp>
        <p:sp>
          <p:nvSpPr>
            <p:cNvPr id="5" name="文本框 4"/>
            <p:cNvSpPr txBox="1"/>
            <p:nvPr/>
          </p:nvSpPr>
          <p:spPr>
            <a:xfrm>
              <a:off x="-4" y="5213"/>
              <a:ext cx="3373" cy="63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endParaRPr lang="zh-CN" altLang="en-US" sz="2000" dirty="0">
                <a:solidFill>
                  <a:schemeClr val="bg1"/>
                </a:solidFill>
                <a:latin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8" name="文本框 7"/>
            <p:cNvSpPr txBox="1"/>
            <p:nvPr/>
          </p:nvSpPr>
          <p:spPr>
            <a:xfrm>
              <a:off x="-17" y="6868"/>
              <a:ext cx="3373" cy="63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实验结果</a:t>
              </a:r>
            </a:p>
          </p:txBody>
        </p:sp>
      </p:grpSp>
      <p:sp>
        <p:nvSpPr>
          <p:cNvPr id="11" name="文本框 10"/>
          <p:cNvSpPr txBox="1"/>
          <p:nvPr/>
        </p:nvSpPr>
        <p:spPr>
          <a:xfrm>
            <a:off x="-8255" y="5438715"/>
            <a:ext cx="2133599"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未来工作</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8" name="等腰三角形 27">
            <a:extLst>
              <a:ext uri="{FF2B5EF4-FFF2-40B4-BE49-F238E27FC236}">
                <a16:creationId xmlns:a16="http://schemas.microsoft.com/office/drawing/2014/main" id="{03AB7EA8-B01A-4B82-846A-F0EEFAF1A66B}"/>
              </a:ext>
            </a:extLst>
          </p:cNvPr>
          <p:cNvSpPr/>
          <p:nvPr/>
        </p:nvSpPr>
        <p:spPr>
          <a:xfrm rot="16200000">
            <a:off x="1876974" y="2466023"/>
            <a:ext cx="180340"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 name="文本框 8">
            <a:extLst>
              <a:ext uri="{FF2B5EF4-FFF2-40B4-BE49-F238E27FC236}">
                <a16:creationId xmlns:a16="http://schemas.microsoft.com/office/drawing/2014/main" id="{4695C44C-2DA8-432E-A77F-5C343ED836A9}"/>
              </a:ext>
            </a:extLst>
          </p:cNvPr>
          <p:cNvSpPr txBox="1"/>
          <p:nvPr/>
        </p:nvSpPr>
        <p:spPr>
          <a:xfrm>
            <a:off x="2820523" y="1286989"/>
            <a:ext cx="8167028" cy="69512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1400" dirty="0"/>
              <a:t>进一步地，我们将</a:t>
            </a:r>
            <a:r>
              <a:rPr lang="en-US" altLang="zh-CN" sz="1400" dirty="0"/>
              <a:t>SAGIN</a:t>
            </a:r>
            <a:r>
              <a:rPr lang="zh-CN" altLang="en-US" sz="1400" dirty="0"/>
              <a:t>中流量卸载问题定义为一个马尔可夫决策过程，使用联邦强化学习的方式获得合适的流量卸载策略。</a:t>
            </a:r>
            <a:endParaRPr lang="en-US" altLang="zh-CN" sz="1400" dirty="0"/>
          </a:p>
        </p:txBody>
      </p:sp>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374582CD-1F7B-4ACE-94E7-5006C3FA270E}"/>
                  </a:ext>
                </a:extLst>
              </p:cNvPr>
              <p:cNvSpPr txBox="1"/>
              <p:nvPr/>
            </p:nvSpPr>
            <p:spPr>
              <a:xfrm>
                <a:off x="3124835" y="2109353"/>
                <a:ext cx="7862716" cy="4213782"/>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zh-CN" altLang="en-US" sz="1200" b="1" dirty="0"/>
                  <a:t>状态空间 </a:t>
                </a:r>
                <a14:m>
                  <m:oMath xmlns:m="http://schemas.openxmlformats.org/officeDocument/2006/math">
                    <m:r>
                      <a:rPr lang="en-US" altLang="zh-CN" sz="1200" b="1" i="1" smtClean="0">
                        <a:latin typeface="Cambria Math" panose="02040503050406030204" pitchFamily="18" charset="0"/>
                      </a:rPr>
                      <m:t>𝑺</m:t>
                    </m:r>
                  </m:oMath>
                </a14:m>
                <a:r>
                  <a:rPr lang="en-US" altLang="zh-CN" sz="1200" b="1" dirty="0"/>
                  <a:t>: </a:t>
                </a:r>
              </a:p>
              <a:p>
                <a:pPr lvl="1">
                  <a:lnSpc>
                    <a:spcPct val="150000"/>
                  </a:lnSpc>
                </a:pPr>
                <a:r>
                  <a:rPr lang="zh-CN" altLang="en-US" sz="1200" dirty="0"/>
                  <a:t>在</a:t>
                </a:r>
                <a:r>
                  <a:rPr lang="en-US" altLang="zh-CN" sz="1200" dirty="0"/>
                  <a:t>SAGIN</a:t>
                </a:r>
                <a:r>
                  <a:rPr lang="zh-CN" altLang="en-US" sz="1200" dirty="0"/>
                  <a:t>这种大型异构网络中，如果收集全局网络信息用以卸载决策，所带来的通信开销是不可承受的。因此我们使用联邦学习训练方式，各节点收集本地网络信息训练后再进行聚合。</a:t>
                </a:r>
                <a:endParaRPr lang="en-US" altLang="zh-CN" sz="1200" dirty="0"/>
              </a:p>
              <a:p>
                <a:pPr marL="171450" indent="-171450">
                  <a:lnSpc>
                    <a:spcPct val="150000"/>
                  </a:lnSpc>
                  <a:buFont typeface="Arial" panose="020B0604020202020204" pitchFamily="34" charset="0"/>
                  <a:buChar char="•"/>
                </a:pPr>
                <a:r>
                  <a:rPr lang="zh-CN" altLang="en-US" sz="1200" b="1" dirty="0"/>
                  <a:t>动作空间 </a:t>
                </a:r>
                <a14:m>
                  <m:oMath xmlns:m="http://schemas.openxmlformats.org/officeDocument/2006/math">
                    <m:r>
                      <a:rPr lang="en-US" altLang="zh-CN" sz="1200" b="1" i="1" dirty="0">
                        <a:latin typeface="Cambria Math" panose="02040503050406030204" pitchFamily="18" charset="0"/>
                      </a:rPr>
                      <m:t>𝑨</m:t>
                    </m:r>
                  </m:oMath>
                </a14:m>
                <a:r>
                  <a:rPr lang="zh-CN" altLang="en-US" sz="1200" b="1" dirty="0"/>
                  <a:t>：</a:t>
                </a:r>
                <a:endParaRPr lang="en-US" altLang="zh-CN" sz="1200" b="1" dirty="0"/>
              </a:p>
              <a:p>
                <a:pPr lvl="1">
                  <a:lnSpc>
                    <a:spcPct val="150000"/>
                  </a:lnSpc>
                </a:pPr>
                <a:r>
                  <a:rPr lang="zh-CN" altLang="en-US" sz="1200" dirty="0"/>
                  <a:t>动作空间由一系列可卸载节点组成，如果取值为</a:t>
                </a:r>
                <a:r>
                  <a:rPr lang="en-US" altLang="zh-CN" sz="1200" dirty="0"/>
                  <a:t>0</a:t>
                </a:r>
                <a:r>
                  <a:rPr lang="zh-CN" altLang="en-US" sz="1200" dirty="0"/>
                  <a:t>不对该数据包进行卸载，否则的话将该数据包卸载至对应的节点上。</a:t>
                </a:r>
                <a:endParaRPr lang="en-US" altLang="zh-CN" sz="1200" dirty="0"/>
              </a:p>
              <a:p>
                <a:pPr marL="171450" indent="-171450">
                  <a:lnSpc>
                    <a:spcPct val="150000"/>
                  </a:lnSpc>
                  <a:buFont typeface="Arial" panose="020B0604020202020204" pitchFamily="34" charset="0"/>
                  <a:buChar char="•"/>
                </a:pPr>
                <a:r>
                  <a:rPr lang="zh-CN" altLang="en-US" sz="1200" b="1" dirty="0"/>
                  <a:t>转移概率 </a:t>
                </a:r>
                <a14:m>
                  <m:oMath xmlns:m="http://schemas.openxmlformats.org/officeDocument/2006/math">
                    <m:r>
                      <a:rPr lang="en-US" altLang="zh-CN" sz="1200" b="1" i="1" smtClean="0">
                        <a:latin typeface="Cambria Math" panose="02040503050406030204" pitchFamily="18" charset="0"/>
                      </a:rPr>
                      <m:t>𝑷</m:t>
                    </m:r>
                  </m:oMath>
                </a14:m>
                <a:r>
                  <a:rPr lang="en-US" altLang="zh-CN" sz="1200" b="1" dirty="0"/>
                  <a:t>:</a:t>
                </a:r>
              </a:p>
              <a:p>
                <a:pPr lvl="1">
                  <a:lnSpc>
                    <a:spcPct val="150000"/>
                  </a:lnSpc>
                </a:pPr>
                <a:r>
                  <a:rPr lang="zh-CN" altLang="en-US" sz="1200" dirty="0"/>
                  <a:t>由于</a:t>
                </a:r>
                <a:r>
                  <a:rPr lang="en-US" altLang="zh-CN" sz="1200" dirty="0"/>
                  <a:t>SAGIN</a:t>
                </a:r>
                <a:r>
                  <a:rPr lang="zh-CN" altLang="en-US" sz="1200" dirty="0"/>
                  <a:t>中节点的移动模型各不相同，节点间的传输率等参数也存在很大的差异。模型的状态转移概率矩阵很难用常规方法准确定义，所以我们使用深度神经网络来表示状态的转移概率。</a:t>
                </a:r>
                <a:endParaRPr lang="en-US" altLang="zh-CN" sz="1200" dirty="0"/>
              </a:p>
              <a:p>
                <a:pPr marL="171450" indent="-171450">
                  <a:lnSpc>
                    <a:spcPct val="150000"/>
                  </a:lnSpc>
                  <a:buFont typeface="Arial" panose="020B0604020202020204" pitchFamily="34" charset="0"/>
                  <a:buChar char="•"/>
                </a:pPr>
                <a:r>
                  <a:rPr lang="zh-CN" altLang="en-US" sz="1200" b="1" dirty="0"/>
                  <a:t>奖励函数 </a:t>
                </a:r>
                <a14:m>
                  <m:oMath xmlns:m="http://schemas.openxmlformats.org/officeDocument/2006/math">
                    <m:r>
                      <a:rPr lang="en-US" altLang="zh-CN" sz="1200" b="1" i="1" smtClean="0">
                        <a:latin typeface="Cambria Math" panose="02040503050406030204" pitchFamily="18" charset="0"/>
                      </a:rPr>
                      <m:t>𝑹</m:t>
                    </m:r>
                  </m:oMath>
                </a14:m>
                <a:r>
                  <a:rPr lang="en-US" altLang="zh-CN" sz="1200" b="1" dirty="0"/>
                  <a:t>: </a:t>
                </a:r>
              </a:p>
              <a:p>
                <a:pPr marL="171450" indent="-171450">
                  <a:lnSpc>
                    <a:spcPct val="150000"/>
                  </a:lnSpc>
                  <a:buFont typeface="Arial" panose="020B0604020202020204" pitchFamily="34" charset="0"/>
                  <a:buChar char="•"/>
                </a:pPr>
                <a:endParaRPr lang="en-US" altLang="zh-CN" sz="1200" dirty="0"/>
              </a:p>
              <a:p>
                <a:pPr lvl="6">
                  <a:lnSpc>
                    <a:spcPct val="150000"/>
                  </a:lnSpc>
                </a:pPr>
                <a:r>
                  <a:rPr lang="en-US" altLang="zh-CN" sz="1200" dirty="0"/>
                  <a:t>     </a:t>
                </a:r>
                <a:r>
                  <a:rPr lang="zh-CN" altLang="en-US" sz="1200" dirty="0"/>
                  <a:t>我们的目标是最小化网络延迟，因此设置了如上的奖励函数。</a:t>
                </a:r>
                <a:endParaRPr lang="en-US" altLang="zh-CN" sz="1200" dirty="0"/>
              </a:p>
              <a:p>
                <a:pPr marL="171450" indent="-171450">
                  <a:lnSpc>
                    <a:spcPct val="150000"/>
                  </a:lnSpc>
                  <a:buFont typeface="Arial" panose="020B0604020202020204" pitchFamily="34" charset="0"/>
                  <a:buChar char="•"/>
                </a:pPr>
                <a:r>
                  <a:rPr lang="zh-CN" altLang="en-US" sz="1200" b="1" dirty="0"/>
                  <a:t>策略函数</a:t>
                </a:r>
                <a:r>
                  <a:rPr lang="en-US" altLang="zh-CN" sz="1200" b="1" dirty="0"/>
                  <a:t> </a:t>
                </a:r>
                <a14:m>
                  <m:oMath xmlns:m="http://schemas.openxmlformats.org/officeDocument/2006/math">
                    <m:r>
                      <a:rPr lang="zh-CN" altLang="en-US" sz="1200" b="1" i="1" smtClean="0">
                        <a:latin typeface="Cambria Math" panose="02040503050406030204" pitchFamily="18" charset="0"/>
                      </a:rPr>
                      <m:t>𝝅</m:t>
                    </m:r>
                  </m:oMath>
                </a14:m>
                <a:r>
                  <a:rPr lang="en-US" altLang="zh-CN" sz="1200" b="1" dirty="0"/>
                  <a:t>: </a:t>
                </a:r>
              </a:p>
              <a:p>
                <a:pPr lvl="1">
                  <a:lnSpc>
                    <a:spcPct val="150000"/>
                  </a:lnSpc>
                </a:pPr>
                <a:r>
                  <a:rPr lang="zh-CN" altLang="en-US" sz="1200" dirty="0"/>
                  <a:t>策略函数的目标在于最大化状态值函数和奖励之和。与状态转移概率相同，在</a:t>
                </a:r>
                <a:r>
                  <a:rPr lang="en-US" altLang="zh-CN" sz="1200" dirty="0"/>
                  <a:t>SAGIN</a:t>
                </a:r>
                <a:r>
                  <a:rPr lang="zh-CN" altLang="en-US" sz="1200" dirty="0"/>
                  <a:t>中使用常规方法难以得到最优的流量卸载策略函数，我们同样使用深度神经网络来表示策略函数。</a:t>
                </a:r>
                <a:endParaRPr lang="en-US" altLang="zh-CN" sz="1200" dirty="0"/>
              </a:p>
            </p:txBody>
          </p:sp>
        </mc:Choice>
        <mc:Fallback xmlns="">
          <p:sp>
            <p:nvSpPr>
              <p:cNvPr id="27" name="文本框 26">
                <a:extLst>
                  <a:ext uri="{FF2B5EF4-FFF2-40B4-BE49-F238E27FC236}">
                    <a16:creationId xmlns:a16="http://schemas.microsoft.com/office/drawing/2014/main" id="{374582CD-1F7B-4ACE-94E7-5006C3FA270E}"/>
                  </a:ext>
                </a:extLst>
              </p:cNvPr>
              <p:cNvSpPr txBox="1">
                <a:spLocks noRot="1" noChangeAspect="1" noMove="1" noResize="1" noEditPoints="1" noAdjustHandles="1" noChangeArrowheads="1" noChangeShapeType="1" noTextEdit="1"/>
              </p:cNvSpPr>
              <p:nvPr/>
            </p:nvSpPr>
            <p:spPr>
              <a:xfrm>
                <a:off x="3124835" y="2109353"/>
                <a:ext cx="7862716" cy="4213782"/>
              </a:xfrm>
              <a:prstGeom prst="rect">
                <a:avLst/>
              </a:prstGeom>
              <a:blipFill>
                <a:blip r:embed="rId8"/>
                <a:stretch>
                  <a:fillRect b="-289"/>
                </a:stretch>
              </a:blipFill>
            </p:spPr>
            <p:txBody>
              <a:bodyPr/>
              <a:lstStyle/>
              <a:p>
                <a:r>
                  <a:rPr lang="zh-CN" altLang="en-US">
                    <a:noFill/>
                  </a:rPr>
                  <a:t> </a:t>
                </a:r>
              </a:p>
            </p:txBody>
          </p:sp>
        </mc:Fallback>
      </mc:AlternateContent>
      <p:pic>
        <p:nvPicPr>
          <p:cNvPr id="14" name="图片 13" descr="\documentclass{article}&#10;\usepackage{amsmath}&#10;\pagestyle{empty}&#10;\begin{document}&#10;&#10;$S=\{\left| \theta_{i} \right| \}, i \in \{ N(v_i^{B}), N(N(v_i^{B})) \}$&#10;&#10;&#10;\end{document}" title="IguanaTex Bitmap Display">
            <a:extLst>
              <a:ext uri="{FF2B5EF4-FFF2-40B4-BE49-F238E27FC236}">
                <a16:creationId xmlns:a16="http://schemas.microsoft.com/office/drawing/2014/main" id="{30996B44-8329-46D4-938B-9C8B2D326975}"/>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4298145" y="2230640"/>
            <a:ext cx="2305829" cy="167314"/>
          </a:xfrm>
          <a:prstGeom prst="rect">
            <a:avLst/>
          </a:prstGeom>
        </p:spPr>
      </p:pic>
      <p:pic>
        <p:nvPicPr>
          <p:cNvPr id="18" name="图片 17" descr="\documentclass{article}&#10;\usepackage{amsmath}&#10;\pagestyle{empty}&#10;\begin{document}&#10;&#10;&#10;$a \in\left\{0, \ldots, v_{j}^{y}\right\}, j \in \left|N\left(v_{i}^{B}\right)\right|,y \in  \{ {U}, {L},{G} \}$&#10;&#10;\end{document}" title="IguanaTex Bitmap Display">
            <a:extLst>
              <a:ext uri="{FF2B5EF4-FFF2-40B4-BE49-F238E27FC236}">
                <a16:creationId xmlns:a16="http://schemas.microsoft.com/office/drawing/2014/main" id="{A623CAAF-ACBC-4A6E-B171-C96F19AF9F1F}"/>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4298145" y="3031077"/>
            <a:ext cx="2900114" cy="196571"/>
          </a:xfrm>
          <a:prstGeom prst="rect">
            <a:avLst/>
          </a:prstGeom>
        </p:spPr>
      </p:pic>
      <p:pic>
        <p:nvPicPr>
          <p:cNvPr id="21" name="图片 20" descr="\documentclass{article}&#10;\usepackage{amsmath}&#10;\pagestyle{empty}&#10;\begin{document}&#10;&#10;$P(S_{t+1}\! \mid \!S_{t}, a)$&#10;&#10;&#10;\end{document}" title="IguanaTex Bitmap Display">
            <a:extLst>
              <a:ext uri="{FF2B5EF4-FFF2-40B4-BE49-F238E27FC236}">
                <a16:creationId xmlns:a16="http://schemas.microsoft.com/office/drawing/2014/main" id="{E28AC0F9-E23B-4DC4-9036-BDCBE16CCBAD}"/>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4298145" y="3891895"/>
            <a:ext cx="886857" cy="152686"/>
          </a:xfrm>
          <a:prstGeom prst="rect">
            <a:avLst/>
          </a:prstGeom>
        </p:spPr>
      </p:pic>
      <p:pic>
        <p:nvPicPr>
          <p:cNvPr id="41" name="图片 40" descr="\documentclass{article}&#10;\usepackage{amsmath}&#10;\pagestyle{empty}&#10;\begin{document}&#10;&#10;\begin{equation}\label{(14)}&#10;R(s_{t},a_{t})=\left\{&#10;\begin{split}&#10; &amp; \frac{1}{D_{t}}, &amp; arrive \\&#10; &amp; -(T_{drop}-T_{born}), &amp; drop&#10;\end{split}&#10;\right.\notag&#10;\end{equation}&#10;&#10;&#10;\end{document}" title="IguanaTex Bitmap Display">
            <a:extLst>
              <a:ext uri="{FF2B5EF4-FFF2-40B4-BE49-F238E27FC236}">
                <a16:creationId xmlns:a16="http://schemas.microsoft.com/office/drawing/2014/main" id="{2E9921C8-D386-425B-9905-4082D3B8E05C}"/>
              </a:ext>
            </a:extLst>
          </p:cNvPr>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3398487" y="4872576"/>
            <a:ext cx="2686171" cy="562286"/>
          </a:xfrm>
          <a:prstGeom prst="rect">
            <a:avLst/>
          </a:prstGeom>
        </p:spPr>
      </p:pic>
      <p:pic>
        <p:nvPicPr>
          <p:cNvPr id="44" name="图片 43" descr="\documentclass{article}&#10;\usepackage{amsmath}&#10;\pagestyle{empty}&#10;\begin{document}&#10;&#10;$\pi(s)= \underset{a}{\arg\!\max}\! \sum_{s_{t+1}}\!P(s_{t+1} \!\mid \!s_{t}, a)[R(s_{t}, a_{t}) + \gamma C(s_{t+1}\! \mid \!\pi)]$&#10;&#10;&#10;\end{document}" title="IguanaTex Bitmap Display">
            <a:extLst>
              <a:ext uri="{FF2B5EF4-FFF2-40B4-BE49-F238E27FC236}">
                <a16:creationId xmlns:a16="http://schemas.microsoft.com/office/drawing/2014/main" id="{36FF05AD-3CB9-46C4-96FB-9F77E43A9D56}"/>
              </a:ext>
            </a:extLst>
          </p:cNvPr>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4298145" y="5522621"/>
            <a:ext cx="3827200" cy="235886"/>
          </a:xfrm>
          <a:prstGeom prst="rect">
            <a:avLst/>
          </a:prstGeom>
        </p:spPr>
      </p:pic>
    </p:spTree>
    <p:extLst>
      <p:ext uri="{BB962C8B-B14F-4D97-AF65-F5344CB8AC3E}">
        <p14:creationId xmlns:p14="http://schemas.microsoft.com/office/powerpoint/2010/main" val="74737219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2764790" y="649075"/>
            <a:ext cx="1697883" cy="5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研究</a:t>
            </a:r>
            <a:r>
              <a:rPr lang="zh-CN" altLang="en-US" sz="2935" b="1" noProof="1">
                <a:solidFill>
                  <a:srgbClr val="202A36"/>
                </a:solidFill>
                <a:latin typeface="Arial" panose="020B0604020202020204" pitchFamily="34" charset="0"/>
                <a:ea typeface="宋体" panose="02010600030101010101" pitchFamily="2" charset="-122"/>
                <a:cs typeface="Arial" panose="020B0604020202020204" pitchFamily="34" charset="0"/>
              </a:rPr>
              <a:t>方法</a:t>
            </a:r>
            <a:endPar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endParaRPr>
          </a:p>
        </p:txBody>
      </p:sp>
      <p:pic>
        <p:nvPicPr>
          <p:cNvPr id="22" name="图片 21"/>
          <p:cNvPicPr>
            <a:picLocks noChangeAspect="1"/>
          </p:cNvPicPr>
          <p:nvPr/>
        </p:nvPicPr>
        <p:blipFill>
          <a:blip r:embed="rId2"/>
          <a:stretch>
            <a:fillRect/>
          </a:stretch>
        </p:blipFill>
        <p:spPr>
          <a:xfrm>
            <a:off x="2707005" y="1151255"/>
            <a:ext cx="8394065" cy="190500"/>
          </a:xfrm>
          <a:prstGeom prst="rect">
            <a:avLst/>
          </a:prstGeom>
        </p:spPr>
      </p:pic>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altLang="zh-CN" noProof="1"/>
              <a:t>5</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grpSp>
        <p:nvGrpSpPr>
          <p:cNvPr id="10" name="组合 9"/>
          <p:cNvGrpSpPr/>
          <p:nvPr/>
        </p:nvGrpSpPr>
        <p:grpSpPr>
          <a:xfrm>
            <a:off x="-8255" y="-184150"/>
            <a:ext cx="2152650" cy="7042150"/>
            <a:chOff x="-17" y="-290"/>
            <a:chExt cx="3390" cy="11090"/>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6" name="矩形 5"/>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 y="2088"/>
              <a:ext cx="3347" cy="63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背景介绍</a:t>
              </a:r>
            </a:p>
          </p:txBody>
        </p:sp>
        <p:sp>
          <p:nvSpPr>
            <p:cNvPr id="3" name="文本框 2"/>
            <p:cNvSpPr txBox="1"/>
            <p:nvPr/>
          </p:nvSpPr>
          <p:spPr>
            <a:xfrm>
              <a:off x="-17" y="3605"/>
              <a:ext cx="3373" cy="63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问题描述</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4" y="5213"/>
              <a:ext cx="3373" cy="824"/>
            </a:xfrm>
            <a:prstGeom prst="rect">
              <a:avLst/>
            </a:prstGeom>
            <a:noFill/>
          </p:spPr>
          <p:txBody>
            <a:bodyPr wrap="square" rtlCol="0">
              <a:spAutoFit/>
            </a:bodyPr>
            <a:lstStyle/>
            <a:p>
              <a:pPr algn="ctr"/>
              <a:r>
                <a:rPr lang="zh-CN" altLang="en-US" sz="2800" b="1" dirty="0">
                  <a:solidFill>
                    <a:schemeClr val="bg1"/>
                  </a:solidFill>
                  <a:latin typeface="微软雅黑" panose="020B0503020204020204" pitchFamily="34" charset="-122"/>
                  <a:sym typeface="+mn-ea"/>
                </a:rPr>
                <a:t>研究方法</a:t>
              </a:r>
              <a:endParaRPr lang="zh-CN" altLang="en-US" sz="2800" b="1" dirty="0">
                <a:solidFill>
                  <a:schemeClr val="bg1"/>
                </a:solidFill>
                <a:latin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8" name="文本框 7"/>
            <p:cNvSpPr txBox="1"/>
            <p:nvPr/>
          </p:nvSpPr>
          <p:spPr>
            <a:xfrm>
              <a:off x="-17" y="6868"/>
              <a:ext cx="3373" cy="63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实验结果</a:t>
              </a:r>
            </a:p>
          </p:txBody>
        </p:sp>
      </p:grpSp>
      <p:sp>
        <p:nvSpPr>
          <p:cNvPr id="11" name="文本框 10"/>
          <p:cNvSpPr txBox="1"/>
          <p:nvPr/>
        </p:nvSpPr>
        <p:spPr>
          <a:xfrm>
            <a:off x="-8255" y="5438715"/>
            <a:ext cx="2133599"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未来工作</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9" name="等腰三角形 28">
            <a:extLst>
              <a:ext uri="{FF2B5EF4-FFF2-40B4-BE49-F238E27FC236}">
                <a16:creationId xmlns:a16="http://schemas.microsoft.com/office/drawing/2014/main" id="{247C5651-E3B9-4028-BB06-43508DAAA483}"/>
              </a:ext>
            </a:extLst>
          </p:cNvPr>
          <p:cNvSpPr/>
          <p:nvPr/>
        </p:nvSpPr>
        <p:spPr>
          <a:xfrm rot="16200000">
            <a:off x="1876974" y="3502025"/>
            <a:ext cx="180340"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2" name="图片 1">
            <a:extLst>
              <a:ext uri="{FF2B5EF4-FFF2-40B4-BE49-F238E27FC236}">
                <a16:creationId xmlns:a16="http://schemas.microsoft.com/office/drawing/2014/main" id="{7DBC845D-C052-46E2-BD3C-57B030CAB819}"/>
              </a:ext>
            </a:extLst>
          </p:cNvPr>
          <p:cNvPicPr>
            <a:picLocks noChangeAspect="1"/>
          </p:cNvPicPr>
          <p:nvPr/>
        </p:nvPicPr>
        <p:blipFill>
          <a:blip r:embed="rId3"/>
          <a:stretch>
            <a:fillRect/>
          </a:stretch>
        </p:blipFill>
        <p:spPr>
          <a:xfrm>
            <a:off x="2903190" y="1341755"/>
            <a:ext cx="8001693" cy="3741744"/>
          </a:xfrm>
          <a:prstGeom prst="rect">
            <a:avLst/>
          </a:prstGeom>
        </p:spPr>
      </p:pic>
      <p:sp>
        <p:nvSpPr>
          <p:cNvPr id="4" name="文本框 3">
            <a:extLst>
              <a:ext uri="{FF2B5EF4-FFF2-40B4-BE49-F238E27FC236}">
                <a16:creationId xmlns:a16="http://schemas.microsoft.com/office/drawing/2014/main" id="{4B513298-56C9-41A0-B3A4-136F9407CD8B}"/>
              </a:ext>
            </a:extLst>
          </p:cNvPr>
          <p:cNvSpPr txBox="1"/>
          <p:nvPr/>
        </p:nvSpPr>
        <p:spPr>
          <a:xfrm>
            <a:off x="2903190" y="5273999"/>
            <a:ext cx="8138708" cy="11630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1200" dirty="0"/>
              <a:t>为了解决</a:t>
            </a:r>
            <a:r>
              <a:rPr lang="en-US" altLang="zh-CN" sz="1200" dirty="0"/>
              <a:t>SAGIN</a:t>
            </a:r>
            <a:r>
              <a:rPr lang="zh-CN" altLang="en-US" sz="1200" dirty="0"/>
              <a:t>中的流量卸载问题，我们提了基于联邦学习的 </a:t>
            </a:r>
            <a:r>
              <a:rPr lang="en-US" altLang="zh-CN" sz="1200" dirty="0" err="1"/>
              <a:t>FeSAC</a:t>
            </a:r>
            <a:r>
              <a:rPr lang="en-US" altLang="zh-CN" sz="1200" dirty="0"/>
              <a:t> </a:t>
            </a:r>
            <a:r>
              <a:rPr lang="zh-CN" altLang="en-US" sz="1200" dirty="0"/>
              <a:t>流量卸载方法如上图所示。</a:t>
            </a:r>
            <a:endParaRPr lang="en-US" altLang="zh-CN" sz="1200" dirty="0"/>
          </a:p>
          <a:p>
            <a:pPr marL="285750" indent="-285750">
              <a:lnSpc>
                <a:spcPct val="150000"/>
              </a:lnSpc>
              <a:buFont typeface="Arial" panose="020B0604020202020204" pitchFamily="34" charset="0"/>
              <a:buChar char="•"/>
            </a:pPr>
            <a:r>
              <a:rPr lang="zh-CN" altLang="en-US" sz="1200" dirty="0"/>
              <a:t>该方法具有积极的环境探索性，能够更好的适应</a:t>
            </a:r>
            <a:r>
              <a:rPr lang="en-US" altLang="zh-CN" sz="1200" dirty="0"/>
              <a:t>SAGIN</a:t>
            </a:r>
            <a:r>
              <a:rPr lang="zh-CN" altLang="en-US" sz="1200" dirty="0"/>
              <a:t>中多变的网络环境。并且，采用联邦学习的方式在减少通信开销的同时，通过设置</a:t>
            </a:r>
            <a:r>
              <a:rPr lang="en-US" altLang="zh-CN" sz="1200" dirty="0"/>
              <a:t>Global target Q-networks</a:t>
            </a:r>
            <a:r>
              <a:rPr lang="zh-CN" altLang="en-US" sz="1200" dirty="0"/>
              <a:t>对神经网络参数进行聚合，使得在本地训练的神经网络也能够很好的适应全局网络状态变化。</a:t>
            </a:r>
          </a:p>
        </p:txBody>
      </p:sp>
    </p:spTree>
    <p:extLst>
      <p:ext uri="{BB962C8B-B14F-4D97-AF65-F5344CB8AC3E}">
        <p14:creationId xmlns:p14="http://schemas.microsoft.com/office/powerpoint/2010/main" val="334595010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2764790" y="649075"/>
            <a:ext cx="1697883" cy="5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研究</a:t>
            </a:r>
            <a:r>
              <a:rPr lang="zh-CN" altLang="en-US" sz="2935" b="1" noProof="1">
                <a:solidFill>
                  <a:srgbClr val="202A36"/>
                </a:solidFill>
                <a:latin typeface="Arial" panose="020B0604020202020204" pitchFamily="34" charset="0"/>
                <a:ea typeface="宋体" panose="02010600030101010101" pitchFamily="2" charset="-122"/>
                <a:cs typeface="Arial" panose="020B0604020202020204" pitchFamily="34" charset="0"/>
              </a:rPr>
              <a:t>方法</a:t>
            </a:r>
            <a:endPar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endParaRPr>
          </a:p>
        </p:txBody>
      </p:sp>
      <p:pic>
        <p:nvPicPr>
          <p:cNvPr id="22" name="图片 21"/>
          <p:cNvPicPr>
            <a:picLocks noChangeAspect="1"/>
          </p:cNvPicPr>
          <p:nvPr/>
        </p:nvPicPr>
        <p:blipFill>
          <a:blip r:embed="rId3"/>
          <a:stretch>
            <a:fillRect/>
          </a:stretch>
        </p:blipFill>
        <p:spPr>
          <a:xfrm>
            <a:off x="2707005" y="1151255"/>
            <a:ext cx="8394065" cy="190500"/>
          </a:xfrm>
          <a:prstGeom prst="rect">
            <a:avLst/>
          </a:prstGeom>
        </p:spPr>
      </p:pic>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altLang="zh-CN" noProof="1"/>
              <a:t>6</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grpSp>
        <p:nvGrpSpPr>
          <p:cNvPr id="10" name="组合 9"/>
          <p:cNvGrpSpPr/>
          <p:nvPr/>
        </p:nvGrpSpPr>
        <p:grpSpPr>
          <a:xfrm>
            <a:off x="-8255" y="-184150"/>
            <a:ext cx="2152650" cy="7042150"/>
            <a:chOff x="-17" y="-290"/>
            <a:chExt cx="3390" cy="11090"/>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6" name="矩形 5"/>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 y="2088"/>
              <a:ext cx="3347" cy="63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背景介绍</a:t>
              </a:r>
            </a:p>
          </p:txBody>
        </p:sp>
        <p:sp>
          <p:nvSpPr>
            <p:cNvPr id="3" name="文本框 2"/>
            <p:cNvSpPr txBox="1"/>
            <p:nvPr/>
          </p:nvSpPr>
          <p:spPr>
            <a:xfrm>
              <a:off x="-17" y="3605"/>
              <a:ext cx="3373" cy="63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问题描述</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4" y="5213"/>
              <a:ext cx="3373" cy="824"/>
            </a:xfrm>
            <a:prstGeom prst="rect">
              <a:avLst/>
            </a:prstGeom>
            <a:noFill/>
          </p:spPr>
          <p:txBody>
            <a:bodyPr wrap="square" rtlCol="0">
              <a:spAutoFit/>
            </a:bodyPr>
            <a:lstStyle/>
            <a:p>
              <a:pPr algn="ctr"/>
              <a:r>
                <a:rPr lang="zh-CN" altLang="en-US" sz="2800" b="1" dirty="0">
                  <a:solidFill>
                    <a:schemeClr val="bg1"/>
                  </a:solidFill>
                  <a:latin typeface="微软雅黑" panose="020B0503020204020204" pitchFamily="34" charset="-122"/>
                  <a:sym typeface="+mn-ea"/>
                </a:rPr>
                <a:t>研究方法</a:t>
              </a:r>
              <a:endParaRPr lang="zh-CN" altLang="en-US" sz="2800" b="1" dirty="0">
                <a:solidFill>
                  <a:schemeClr val="bg1"/>
                </a:solidFill>
                <a:latin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8" name="文本框 7"/>
            <p:cNvSpPr txBox="1"/>
            <p:nvPr/>
          </p:nvSpPr>
          <p:spPr>
            <a:xfrm>
              <a:off x="-17" y="6868"/>
              <a:ext cx="3373" cy="63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实验结果</a:t>
              </a:r>
            </a:p>
          </p:txBody>
        </p:sp>
      </p:grpSp>
      <p:sp>
        <p:nvSpPr>
          <p:cNvPr id="11" name="文本框 10"/>
          <p:cNvSpPr txBox="1"/>
          <p:nvPr/>
        </p:nvSpPr>
        <p:spPr>
          <a:xfrm>
            <a:off x="-8255" y="5438715"/>
            <a:ext cx="2133599"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未来工作</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9" name="等腰三角形 28">
            <a:extLst>
              <a:ext uri="{FF2B5EF4-FFF2-40B4-BE49-F238E27FC236}">
                <a16:creationId xmlns:a16="http://schemas.microsoft.com/office/drawing/2014/main" id="{247C5651-E3B9-4028-BB06-43508DAAA483}"/>
              </a:ext>
            </a:extLst>
          </p:cNvPr>
          <p:cNvSpPr/>
          <p:nvPr/>
        </p:nvSpPr>
        <p:spPr>
          <a:xfrm rot="16200000">
            <a:off x="1876974" y="3502025"/>
            <a:ext cx="180340"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4B513298-56C9-41A0-B3A4-136F9407CD8B}"/>
                  </a:ext>
                </a:extLst>
              </p:cNvPr>
              <p:cNvSpPr txBox="1"/>
              <p:nvPr/>
            </p:nvSpPr>
            <p:spPr>
              <a:xfrm>
                <a:off x="2764790" y="1437226"/>
                <a:ext cx="8138708" cy="5502660"/>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altLang="zh-CN" sz="1200" dirty="0"/>
                  <a:t>Q-function </a:t>
                </a:r>
                <a:r>
                  <a:rPr lang="zh-CN" altLang="en-US" sz="1200" dirty="0"/>
                  <a:t>损失函数为：</a:t>
                </a:r>
                <a:endParaRPr lang="en-US" altLang="zh-CN" sz="1200" dirty="0"/>
              </a:p>
              <a:p>
                <a:pPr marL="285750" indent="-285750">
                  <a:lnSpc>
                    <a:spcPct val="200000"/>
                  </a:lnSpc>
                  <a:buFont typeface="Arial" panose="020B0604020202020204" pitchFamily="34" charset="0"/>
                  <a:buChar char="•"/>
                </a:pPr>
                <a:endParaRPr lang="en-US" altLang="zh-CN" sz="1200" dirty="0"/>
              </a:p>
              <a:p>
                <a:pPr lvl="1">
                  <a:lnSpc>
                    <a:spcPct val="200000"/>
                  </a:lnSpc>
                </a:pPr>
                <a:r>
                  <a:rPr lang="zh-CN" altLang="en-US" sz="1200" dirty="0"/>
                  <a:t>其中，</a:t>
                </a:r>
                <a:r>
                  <a:rPr lang="en-US" altLang="zh-CN" sz="1200" dirty="0"/>
                  <a:t>V-function</a:t>
                </a:r>
                <a:r>
                  <a:rPr lang="zh-CN" altLang="en-US" sz="1200" dirty="0"/>
                  <a:t>为：</a:t>
                </a:r>
                <a:endParaRPr lang="en-US" altLang="zh-CN" sz="1200" dirty="0"/>
              </a:p>
              <a:p>
                <a:pPr>
                  <a:lnSpc>
                    <a:spcPct val="200000"/>
                  </a:lnSpc>
                </a:pPr>
                <a:endParaRPr lang="en-US" altLang="zh-CN" sz="1200" dirty="0"/>
              </a:p>
              <a:p>
                <a:pPr marL="285750" indent="-285750">
                  <a:lnSpc>
                    <a:spcPct val="200000"/>
                  </a:lnSpc>
                  <a:buFont typeface="Arial" panose="020B0604020202020204" pitchFamily="34" charset="0"/>
                  <a:buChar char="•"/>
                </a:pPr>
                <a:r>
                  <a:rPr lang="zh-CN" altLang="en-US" sz="1200" dirty="0"/>
                  <a:t>策略网络的损失函数为：</a:t>
                </a:r>
                <a:endParaRPr lang="en-US" altLang="zh-CN" sz="1200" dirty="0"/>
              </a:p>
              <a:p>
                <a:pPr marL="285750" indent="-285750">
                  <a:lnSpc>
                    <a:spcPct val="200000"/>
                  </a:lnSpc>
                  <a:buFont typeface="Arial" panose="020B0604020202020204" pitchFamily="34" charset="0"/>
                  <a:buChar char="•"/>
                </a:pPr>
                <a:endParaRPr lang="en-US" altLang="zh-CN" sz="1200" dirty="0"/>
              </a:p>
              <a:p>
                <a:pPr marL="285750" indent="-285750">
                  <a:lnSpc>
                    <a:spcPct val="200000"/>
                  </a:lnSpc>
                  <a:buFont typeface="Arial" panose="020B0604020202020204" pitchFamily="34" charset="0"/>
                  <a:buChar char="•"/>
                </a:pPr>
                <a:r>
                  <a:rPr lang="zh-CN" altLang="en-US" sz="1200" dirty="0"/>
                  <a:t>为了更全面的对环境进行探索，在</a:t>
                </a:r>
                <a:r>
                  <a:rPr lang="zh-CN" altLang="en-US" sz="1200" dirty="0">
                    <a:solidFill>
                      <a:srgbClr val="121212"/>
                    </a:solidFill>
                    <a:latin typeface="-apple-system"/>
                  </a:rPr>
                  <a:t>训练</a:t>
                </a:r>
                <a:r>
                  <a:rPr lang="zh-CN" altLang="en-US" sz="1200" b="0" i="0" dirty="0">
                    <a:solidFill>
                      <a:srgbClr val="121212"/>
                    </a:solidFill>
                    <a:effectLst/>
                    <a:latin typeface="-apple-system"/>
                  </a:rPr>
                  <a:t>策略以获取更高累计收益的同时，也会追求最大化策略的熵。</a:t>
                </a:r>
                <a:r>
                  <a:rPr lang="zh-CN" altLang="en-US" sz="1200" dirty="0">
                    <a:solidFill>
                      <a:srgbClr val="121212"/>
                    </a:solidFill>
                    <a:latin typeface="-apple-system"/>
                  </a:rPr>
                  <a:t>并且</a:t>
                </a:r>
                <a:r>
                  <a:rPr lang="zh-CN" altLang="en-US" sz="1200" b="0" i="0" dirty="0">
                    <a:solidFill>
                      <a:srgbClr val="121212"/>
                    </a:solidFill>
                    <a:effectLst/>
                    <a:latin typeface="-apple-system"/>
                  </a:rPr>
                  <a:t>引入了温度控制系数</a:t>
                </a:r>
                <a14:m>
                  <m:oMath xmlns:m="http://schemas.openxmlformats.org/officeDocument/2006/math">
                    <m:r>
                      <a:rPr lang="en-US" altLang="zh-CN" sz="1200" b="0" i="0" smtClean="0">
                        <a:solidFill>
                          <a:srgbClr val="121212"/>
                        </a:solidFill>
                        <a:effectLst/>
                        <a:latin typeface="Cambria Math" panose="02040503050406030204" pitchFamily="18" charset="0"/>
                      </a:rPr>
                      <m:t> </m:t>
                    </m:r>
                    <m:r>
                      <a:rPr lang="zh-CN" altLang="en-US" sz="1200" b="0" i="1" smtClean="0">
                        <a:solidFill>
                          <a:srgbClr val="121212"/>
                        </a:solidFill>
                        <a:effectLst/>
                        <a:latin typeface="Cambria Math" panose="02040503050406030204" pitchFamily="18" charset="0"/>
                      </a:rPr>
                      <m:t>𝛼</m:t>
                    </m:r>
                  </m:oMath>
                </a14:m>
                <a:r>
                  <a:rPr lang="zh-CN" altLang="en-US" sz="1200" dirty="0"/>
                  <a:t>，控制对熵的重视程度。但是训练的不同阶段</a:t>
                </a:r>
                <a:r>
                  <a:rPr lang="zh-CN" altLang="en-US" sz="1200" dirty="0">
                    <a:solidFill>
                      <a:srgbClr val="121212"/>
                    </a:solidFill>
                    <a:latin typeface="-apple-system"/>
                  </a:rPr>
                  <a:t>都有其各自合适的</a:t>
                </a:r>
                <a14:m>
                  <m:oMath xmlns:m="http://schemas.openxmlformats.org/officeDocument/2006/math">
                    <m:r>
                      <a:rPr lang="en-US" altLang="zh-CN" sz="1200" b="0" i="0" smtClean="0">
                        <a:solidFill>
                          <a:srgbClr val="121212"/>
                        </a:solidFill>
                        <a:latin typeface="Cambria Math" panose="02040503050406030204" pitchFamily="18" charset="0"/>
                      </a:rPr>
                      <m:t> </m:t>
                    </m:r>
                    <m:r>
                      <a:rPr lang="zh-CN" altLang="en-US" sz="1200" i="1">
                        <a:solidFill>
                          <a:srgbClr val="121212"/>
                        </a:solidFill>
                        <a:latin typeface="Cambria Math" panose="02040503050406030204" pitchFamily="18" charset="0"/>
                      </a:rPr>
                      <m:t>𝛼</m:t>
                    </m:r>
                  </m:oMath>
                </a14:m>
                <a:r>
                  <a:rPr lang="zh-CN" altLang="en-US" sz="1200" dirty="0">
                    <a:solidFill>
                      <a:srgbClr val="121212"/>
                    </a:solidFill>
                    <a:latin typeface="-apple-system"/>
                  </a:rPr>
                  <a:t> 值，因此将其构造为一个带约束的优化问题：最大化期望收益的同时，保持策略的熵大于一个阈值。最终得到</a:t>
                </a:r>
                <a14:m>
                  <m:oMath xmlns:m="http://schemas.openxmlformats.org/officeDocument/2006/math">
                    <m:r>
                      <a:rPr lang="en-US" altLang="zh-CN" sz="1200" b="0" i="0" smtClean="0">
                        <a:solidFill>
                          <a:srgbClr val="121212"/>
                        </a:solidFill>
                        <a:latin typeface="Cambria Math" panose="02040503050406030204" pitchFamily="18" charset="0"/>
                      </a:rPr>
                      <m:t> </m:t>
                    </m:r>
                    <m:r>
                      <a:rPr lang="zh-CN" altLang="en-US" sz="1200" i="1">
                        <a:solidFill>
                          <a:srgbClr val="121212"/>
                        </a:solidFill>
                        <a:latin typeface="Cambria Math" panose="02040503050406030204" pitchFamily="18" charset="0"/>
                      </a:rPr>
                      <m:t>𝛼</m:t>
                    </m:r>
                  </m:oMath>
                </a14:m>
                <a:r>
                  <a:rPr lang="zh-CN" altLang="en-US" sz="1200" dirty="0">
                    <a:solidFill>
                      <a:srgbClr val="121212"/>
                    </a:solidFill>
                    <a:latin typeface="-apple-system"/>
                  </a:rPr>
                  <a:t> 的损失函数为：</a:t>
                </a:r>
                <a:endParaRPr lang="en-US" altLang="zh-CN" sz="1200" dirty="0">
                  <a:solidFill>
                    <a:srgbClr val="121212"/>
                  </a:solidFill>
                  <a:latin typeface="-apple-system"/>
                </a:endParaRPr>
              </a:p>
              <a:p>
                <a:pPr marL="285750" indent="-285750">
                  <a:lnSpc>
                    <a:spcPct val="200000"/>
                  </a:lnSpc>
                  <a:buFont typeface="Arial" panose="020B0604020202020204" pitchFamily="34" charset="0"/>
                  <a:buChar char="•"/>
                </a:pPr>
                <a:endParaRPr lang="en-US" altLang="zh-CN" sz="1200" dirty="0">
                  <a:solidFill>
                    <a:srgbClr val="121212"/>
                  </a:solidFill>
                  <a:latin typeface="-apple-system"/>
                </a:endParaRPr>
              </a:p>
              <a:p>
                <a:pPr marL="285750" indent="-285750">
                  <a:lnSpc>
                    <a:spcPct val="200000"/>
                  </a:lnSpc>
                  <a:buFont typeface="Arial" panose="020B0604020202020204" pitchFamily="34" charset="0"/>
                  <a:buChar char="•"/>
                </a:pPr>
                <a:r>
                  <a:rPr lang="zh-CN" altLang="en-US" sz="1200" dirty="0">
                    <a:solidFill>
                      <a:srgbClr val="121212"/>
                    </a:solidFill>
                    <a:latin typeface="-apple-system"/>
                  </a:rPr>
                  <a:t>最后，对得到的模型参数进行聚合：</a:t>
                </a:r>
                <a:endParaRPr lang="en-US" altLang="zh-CN" sz="1200" dirty="0">
                  <a:solidFill>
                    <a:srgbClr val="121212"/>
                  </a:solidFill>
                  <a:latin typeface="-apple-system"/>
                </a:endParaRPr>
              </a:p>
              <a:p>
                <a:pPr marL="285750" indent="-285750">
                  <a:lnSpc>
                    <a:spcPct val="200000"/>
                  </a:lnSpc>
                  <a:buFont typeface="Arial" panose="020B0604020202020204" pitchFamily="34" charset="0"/>
                  <a:buChar char="•"/>
                </a:pPr>
                <a:endParaRPr lang="en-US" altLang="zh-CN" sz="1200" dirty="0">
                  <a:solidFill>
                    <a:srgbClr val="121212"/>
                  </a:solidFill>
                  <a:latin typeface="-apple-system"/>
                </a:endParaRPr>
              </a:p>
              <a:p>
                <a:pPr>
                  <a:lnSpc>
                    <a:spcPct val="200000"/>
                  </a:lnSpc>
                </a:pPr>
                <a:endParaRPr lang="en-US" altLang="zh-CN" sz="1200" dirty="0"/>
              </a:p>
              <a:p>
                <a:pPr lvl="1">
                  <a:lnSpc>
                    <a:spcPct val="200000"/>
                  </a:lnSpc>
                </a:pPr>
                <a:endParaRPr lang="en-US" altLang="zh-CN" sz="1200" dirty="0"/>
              </a:p>
              <a:p>
                <a:pPr lvl="1">
                  <a:lnSpc>
                    <a:spcPct val="150000"/>
                  </a:lnSpc>
                </a:pPr>
                <a:endParaRPr lang="zh-CN" altLang="en-US" sz="1200" dirty="0"/>
              </a:p>
            </p:txBody>
          </p:sp>
        </mc:Choice>
        <mc:Fallback xmlns="">
          <p:sp>
            <p:nvSpPr>
              <p:cNvPr id="4" name="文本框 3">
                <a:extLst>
                  <a:ext uri="{FF2B5EF4-FFF2-40B4-BE49-F238E27FC236}">
                    <a16:creationId xmlns:a16="http://schemas.microsoft.com/office/drawing/2014/main" id="{4B513298-56C9-41A0-B3A4-136F9407CD8B}"/>
                  </a:ext>
                </a:extLst>
              </p:cNvPr>
              <p:cNvSpPr txBox="1">
                <a:spLocks noRot="1" noChangeAspect="1" noMove="1" noResize="1" noEditPoints="1" noAdjustHandles="1" noChangeArrowheads="1" noChangeShapeType="1" noTextEdit="1"/>
              </p:cNvSpPr>
              <p:nvPr/>
            </p:nvSpPr>
            <p:spPr>
              <a:xfrm>
                <a:off x="2764790" y="1437226"/>
                <a:ext cx="8138708" cy="5502660"/>
              </a:xfrm>
              <a:prstGeom prst="rect">
                <a:avLst/>
              </a:prstGeom>
              <a:blipFill>
                <a:blip r:embed="rId4"/>
                <a:stretch>
                  <a:fillRect/>
                </a:stretch>
              </a:blipFill>
            </p:spPr>
            <p:txBody>
              <a:bodyPr/>
              <a:lstStyle/>
              <a:p>
                <a:r>
                  <a:rPr lang="zh-CN" altLang="en-US">
                    <a:noFill/>
                  </a:rPr>
                  <a:t> </a:t>
                </a:r>
              </a:p>
            </p:txBody>
          </p:sp>
        </mc:Fallback>
      </mc:AlternateContent>
      <p:pic>
        <p:nvPicPr>
          <p:cNvPr id="17" name="图片 16">
            <a:extLst>
              <a:ext uri="{FF2B5EF4-FFF2-40B4-BE49-F238E27FC236}">
                <a16:creationId xmlns:a16="http://schemas.microsoft.com/office/drawing/2014/main" id="{9B276FDF-E387-4E0F-92E8-0F11257CB2C0}"/>
              </a:ext>
            </a:extLst>
          </p:cNvPr>
          <p:cNvPicPr/>
          <p:nvPr/>
        </p:nvPicPr>
        <p:blipFill>
          <a:blip r:embed="rId5"/>
          <a:stretch>
            <a:fillRect/>
          </a:stretch>
        </p:blipFill>
        <p:spPr>
          <a:xfrm>
            <a:off x="3342323" y="1874206"/>
            <a:ext cx="4135755" cy="361315"/>
          </a:xfrm>
          <a:prstGeom prst="rect">
            <a:avLst/>
          </a:prstGeom>
        </p:spPr>
      </p:pic>
      <p:pic>
        <p:nvPicPr>
          <p:cNvPr id="18" name="图片 17">
            <a:extLst>
              <a:ext uri="{FF2B5EF4-FFF2-40B4-BE49-F238E27FC236}">
                <a16:creationId xmlns:a16="http://schemas.microsoft.com/office/drawing/2014/main" id="{3D2DB9BB-AA7B-4189-BF92-896912A75248}"/>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342323" y="2672501"/>
            <a:ext cx="2590800" cy="257175"/>
          </a:xfrm>
          <a:prstGeom prst="rect">
            <a:avLst/>
          </a:prstGeom>
          <a:noFill/>
        </p:spPr>
      </p:pic>
      <p:pic>
        <p:nvPicPr>
          <p:cNvPr id="19" name="图片 18">
            <a:extLst>
              <a:ext uri="{FF2B5EF4-FFF2-40B4-BE49-F238E27FC236}">
                <a16:creationId xmlns:a16="http://schemas.microsoft.com/office/drawing/2014/main" id="{4DDD4467-996A-423E-AC80-E92B5F53BE16}"/>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3342323" y="3366656"/>
            <a:ext cx="3333750" cy="285750"/>
          </a:xfrm>
          <a:prstGeom prst="rect">
            <a:avLst/>
          </a:prstGeom>
          <a:noFill/>
        </p:spPr>
      </p:pic>
      <p:pic>
        <p:nvPicPr>
          <p:cNvPr id="20" name="图片 19">
            <a:extLst>
              <a:ext uri="{FF2B5EF4-FFF2-40B4-BE49-F238E27FC236}">
                <a16:creationId xmlns:a16="http://schemas.microsoft.com/office/drawing/2014/main" id="{51AE8505-E7F7-4005-AD6B-23E61C2544AA}"/>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3342323" y="4848360"/>
            <a:ext cx="2600325" cy="295275"/>
          </a:xfrm>
          <a:prstGeom prst="rect">
            <a:avLst/>
          </a:prstGeom>
          <a:noFill/>
        </p:spPr>
      </p:pic>
      <p:pic>
        <p:nvPicPr>
          <p:cNvPr id="9" name="图片 8" descr="\documentclass{article}&#10;\usepackage{amsmath}&#10;\pagestyle{empty}&#10;\begin{document}&#10;&#10;${{\bar{Q}}_{i}}\leftarrow \tau Q_{i}^{n}+(1-\tau ){{\bar{Q}}_{i}}$ for $i\in \left\{ 1,2 \right\}$ and $n\in \left\{ 1,2,\ldots ,N \right\}$&#10;&#10;&#10;\end{document}" title="IguanaTex Bitmap Display">
            <a:extLst>
              <a:ext uri="{FF2B5EF4-FFF2-40B4-BE49-F238E27FC236}">
                <a16:creationId xmlns:a16="http://schemas.microsoft.com/office/drawing/2014/main" id="{B423FBD6-78F3-4290-93CD-2D223D12CDB3}"/>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342323" y="5554655"/>
            <a:ext cx="3854629" cy="168229"/>
          </a:xfrm>
          <a:prstGeom prst="rect">
            <a:avLst/>
          </a:prstGeom>
        </p:spPr>
      </p:pic>
    </p:spTree>
    <p:extLst>
      <p:ext uri="{BB962C8B-B14F-4D97-AF65-F5344CB8AC3E}">
        <p14:creationId xmlns:p14="http://schemas.microsoft.com/office/powerpoint/2010/main" val="75758053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等腰三角形 15"/>
          <p:cNvSpPr/>
          <p:nvPr/>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2" name="矩形 3"/>
          <p:cNvSpPr>
            <a:spLocks noChangeArrowheads="1"/>
          </p:cNvSpPr>
          <p:nvPr/>
        </p:nvSpPr>
        <p:spPr bwMode="auto">
          <a:xfrm>
            <a:off x="2706688" y="649075"/>
            <a:ext cx="1697883" cy="5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zh-CN" altLang="en-US" sz="2935" b="1" noProof="1">
                <a:solidFill>
                  <a:srgbClr val="202A36"/>
                </a:solidFill>
                <a:latin typeface="Arial" panose="020B0604020202020204" pitchFamily="34" charset="0"/>
                <a:ea typeface="宋体" panose="02010600030101010101" pitchFamily="2" charset="-122"/>
                <a:cs typeface="Arial" panose="020B0604020202020204" pitchFamily="34" charset="0"/>
              </a:rPr>
              <a:t>实验结果</a:t>
            </a:r>
            <a:endPar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endParaRPr>
          </a:p>
        </p:txBody>
      </p:sp>
      <p:pic>
        <p:nvPicPr>
          <p:cNvPr id="22" name="图片 21"/>
          <p:cNvPicPr>
            <a:picLocks noChangeAspect="1"/>
          </p:cNvPicPr>
          <p:nvPr/>
        </p:nvPicPr>
        <p:blipFill>
          <a:blip r:embed="rId2"/>
          <a:stretch>
            <a:fillRect/>
          </a:stretch>
        </p:blipFill>
        <p:spPr>
          <a:xfrm>
            <a:off x="2707005" y="1151255"/>
            <a:ext cx="8394065" cy="190500"/>
          </a:xfrm>
          <a:prstGeom prst="rect">
            <a:avLst/>
          </a:prstGeom>
        </p:spPr>
      </p:pic>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altLang="zh-CN" noProof="1"/>
              <a:t>7</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sp>
        <p:nvSpPr>
          <p:cNvPr id="25" name="矩形 3"/>
          <p:cNvSpPr/>
          <p:nvPr/>
        </p:nvSpPr>
        <p:spPr>
          <a:xfrm>
            <a:off x="2706688" y="1497013"/>
            <a:ext cx="1164407" cy="377020"/>
          </a:xfrm>
          <a:prstGeom prst="rect">
            <a:avLst/>
          </a:prstGeom>
          <a:noFill/>
          <a:ln w="9525">
            <a:noFill/>
          </a:ln>
        </p:spPr>
        <p:txBody>
          <a:bodyPr wrap="none" lIns="68573" tIns="34287" rIns="68573" bIns="34287" anchor="t">
            <a:spAutoFit/>
          </a:bodyPr>
          <a:lstStyle/>
          <a:p>
            <a:pPr algn="l"/>
            <a:r>
              <a:rPr lang="zh-CN" altLang="en-US" sz="2000" dirty="0">
                <a:latin typeface="Calibri" panose="020F0502020204030204" pitchFamily="34" charset="0"/>
                <a:ea typeface="宋体" panose="02010600030101010101" pitchFamily="2" charset="-122"/>
              </a:rPr>
              <a:t>损失函数</a:t>
            </a:r>
          </a:p>
        </p:txBody>
      </p:sp>
      <p:sp>
        <p:nvSpPr>
          <p:cNvPr id="26" name="矩形 25"/>
          <p:cNvSpPr/>
          <p:nvPr/>
        </p:nvSpPr>
        <p:spPr>
          <a:xfrm>
            <a:off x="2706688" y="192563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27" name="矩形 26"/>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grpSp>
        <p:nvGrpSpPr>
          <p:cNvPr id="10" name="组合 9"/>
          <p:cNvGrpSpPr/>
          <p:nvPr/>
        </p:nvGrpSpPr>
        <p:grpSpPr>
          <a:xfrm>
            <a:off x="-8255" y="-184150"/>
            <a:ext cx="2152650" cy="7042150"/>
            <a:chOff x="-17" y="-290"/>
            <a:chExt cx="3390" cy="11090"/>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6" name="矩形 5"/>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 y="2088"/>
              <a:ext cx="3347" cy="63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背景介绍</a:t>
              </a:r>
            </a:p>
          </p:txBody>
        </p:sp>
        <p:sp>
          <p:nvSpPr>
            <p:cNvPr id="3" name="文本框 2"/>
            <p:cNvSpPr txBox="1"/>
            <p:nvPr/>
          </p:nvSpPr>
          <p:spPr>
            <a:xfrm>
              <a:off x="-17" y="3605"/>
              <a:ext cx="3373" cy="63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问题描述</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4" y="5213"/>
              <a:ext cx="3373" cy="63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endParaRPr lang="zh-CN" altLang="en-US" sz="2000" dirty="0">
                <a:solidFill>
                  <a:schemeClr val="bg1"/>
                </a:solidFill>
                <a:latin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8" name="文本框 7"/>
            <p:cNvSpPr txBox="1"/>
            <p:nvPr/>
          </p:nvSpPr>
          <p:spPr>
            <a:xfrm>
              <a:off x="-17" y="6868"/>
              <a:ext cx="3373" cy="824"/>
            </a:xfrm>
            <a:prstGeom prst="rect">
              <a:avLst/>
            </a:prstGeom>
            <a:noFill/>
          </p:spPr>
          <p:txBody>
            <a:bodyPr wrap="square" rtlCol="0">
              <a:spAutoFit/>
            </a:bodyPr>
            <a:lstStyle/>
            <a:p>
              <a:pPr algn="ctr"/>
              <a:r>
                <a:rPr lang="zh-CN" altLang="en-US" sz="2800" b="1" dirty="0">
                  <a:solidFill>
                    <a:schemeClr val="bg1"/>
                  </a:solidFill>
                  <a:latin typeface="微软雅黑" panose="020B0503020204020204" pitchFamily="34" charset="-122"/>
                  <a:sym typeface="+mn-ea"/>
                </a:rPr>
                <a:t>实验结果</a:t>
              </a:r>
            </a:p>
          </p:txBody>
        </p:sp>
      </p:grpSp>
      <p:sp>
        <p:nvSpPr>
          <p:cNvPr id="11" name="文本框 10"/>
          <p:cNvSpPr txBox="1"/>
          <p:nvPr/>
        </p:nvSpPr>
        <p:spPr>
          <a:xfrm>
            <a:off x="-8255" y="5438715"/>
            <a:ext cx="2133599"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未来工作</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9" name="等腰三角形 28">
            <a:extLst>
              <a:ext uri="{FF2B5EF4-FFF2-40B4-BE49-F238E27FC236}">
                <a16:creationId xmlns:a16="http://schemas.microsoft.com/office/drawing/2014/main" id="{57A45AB2-E990-4BF9-8EB5-581752E0E112}"/>
              </a:ext>
            </a:extLst>
          </p:cNvPr>
          <p:cNvSpPr/>
          <p:nvPr/>
        </p:nvSpPr>
        <p:spPr>
          <a:xfrm rot="16200000">
            <a:off x="1900428" y="4552950"/>
            <a:ext cx="180340"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2" name="图片 1">
            <a:extLst>
              <a:ext uri="{FF2B5EF4-FFF2-40B4-BE49-F238E27FC236}">
                <a16:creationId xmlns:a16="http://schemas.microsoft.com/office/drawing/2014/main" id="{67874A6F-C3D1-4FEF-A002-617D7BC595B0}"/>
              </a:ext>
            </a:extLst>
          </p:cNvPr>
          <p:cNvPicPr>
            <a:picLocks noChangeAspect="1"/>
          </p:cNvPicPr>
          <p:nvPr/>
        </p:nvPicPr>
        <p:blipFill>
          <a:blip r:embed="rId3"/>
          <a:stretch>
            <a:fillRect/>
          </a:stretch>
        </p:blipFill>
        <p:spPr>
          <a:xfrm>
            <a:off x="4102932" y="2200017"/>
            <a:ext cx="4751310" cy="3638808"/>
          </a:xfrm>
          <a:prstGeom prst="rect">
            <a:avLst/>
          </a:prstGeom>
        </p:spPr>
      </p:pic>
      <p:sp>
        <p:nvSpPr>
          <p:cNvPr id="4" name="文本框 3">
            <a:extLst>
              <a:ext uri="{FF2B5EF4-FFF2-40B4-BE49-F238E27FC236}">
                <a16:creationId xmlns:a16="http://schemas.microsoft.com/office/drawing/2014/main" id="{31B50315-25AB-4C70-A919-DF4B179C522E}"/>
              </a:ext>
            </a:extLst>
          </p:cNvPr>
          <p:cNvSpPr txBox="1"/>
          <p:nvPr/>
        </p:nvSpPr>
        <p:spPr>
          <a:xfrm>
            <a:off x="5924269" y="5838825"/>
            <a:ext cx="1313180" cy="261610"/>
          </a:xfrm>
          <a:prstGeom prst="rect">
            <a:avLst/>
          </a:prstGeom>
          <a:noFill/>
        </p:spPr>
        <p:txBody>
          <a:bodyPr wrap="none" rtlCol="0">
            <a:spAutoFit/>
          </a:bodyPr>
          <a:lstStyle/>
          <a:p>
            <a:pPr algn="ctr"/>
            <a:r>
              <a:rPr lang="zh-CN" altLang="en-US" sz="1100" dirty="0"/>
              <a:t>策略网络损失函数</a:t>
            </a:r>
          </a:p>
        </p:txBody>
      </p:sp>
    </p:spTree>
    <p:extLst>
      <p:ext uri="{BB962C8B-B14F-4D97-AF65-F5344CB8AC3E}">
        <p14:creationId xmlns:p14="http://schemas.microsoft.com/office/powerpoint/2010/main" val="15998496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576.6779"/>
  <p:tag name="LATEXADDIN" val="\documentclass{article}&#10;\usepackage{amsmath}&#10;\pagestyle{empty}&#10;\begin{document}&#10;&#10;${G=\left( V,E \right)}$&#10;&#10;&#10;\end{document}"/>
  <p:tag name="IGUANATEXSIZE" val="12"/>
  <p:tag name="IGUANATEXCURSOR" val="105"/>
  <p:tag name="TRANSPARENCY" val="True"/>
  <p:tag name="FILENAME" val=""/>
  <p:tag name="LATEXENGINEID" val="0"/>
  <p:tag name="TEMPFOLDER" val=".\.\"/>
  <p:tag name="LATEXFORMHEIGHT" val="312"/>
  <p:tag name="LATEXFORMWIDTH" val="384"/>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461.1924"/>
  <p:tag name="ORIGINALWIDTH" val="2203.225"/>
  <p:tag name="LATEXADDIN" val="\documentclass{article}&#10;\usepackage{amsmath}&#10;\pagestyle{empty}&#10;\begin{document}&#10;&#10;\begin{equation}\label{(14)}&#10;R(s_{t},a_{t})=\left\{&#10;\begin{split}&#10; &amp; \frac{1}{D_{t}}, &amp; arrive \\&#10; &amp; -(T_{drop}-T_{born}), &amp; drop&#10;\end{split}&#10;\right.\notag&#10;\end{equation}&#10;&#10;&#10;\end{document}"/>
  <p:tag name="IGUANATEXSIZE" val="12"/>
  <p:tag name="IGUANATEXCURSOR" val="236"/>
  <p:tag name="TRANSPARENCY" val="True"/>
  <p:tag name="FILENAME" val=""/>
  <p:tag name="LATEXENGINEID" val="0"/>
  <p:tag name="TEMPFOLDER" val=".\.\"/>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193.4758"/>
  <p:tag name="ORIGINALWIDTH" val="3139.107"/>
  <p:tag name="LATEXADDIN" val="\documentclass{article}&#10;\usepackage{amsmath}&#10;\pagestyle{empty}&#10;\begin{document}&#10;&#10;$\pi(s)= \underset{a}{\arg\!\max}\! \sum_{s_{t+1}}\!P(s_{t+1} \!\mid \!s_{t}, a)[R(s_{t}, a_{t}) + \gamma C(s_{t+1}\! \mid \!\pi)]$&#10;&#10;&#10;\end{document}"/>
  <p:tag name="IGUANATEXSIZE" val="12"/>
  <p:tag name="IGUANATEXCURSOR" val="212"/>
  <p:tag name="TRANSPARENCY" val="True"/>
  <p:tag name="FILENAME" val=""/>
  <p:tag name="LATEXENGINEID" val="0"/>
  <p:tag name="TEMPFOLDER" val=".\.\"/>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137.9828"/>
  <p:tag name="ORIGINALWIDTH" val="3161.605"/>
  <p:tag name="LATEXADDIN" val="\documentclass{article}&#10;\usepackage{amsmath}&#10;\pagestyle{empty}&#10;\begin{document}&#10;&#10;${{\bar{Q}}_{i}}\leftarrow \tau Q_{i}^{n}+(1-\tau ){{\bar{Q}}_{i}}$ for $i\in \left\{ 1,2 \right\}$ and $n\in \left\{ 1,2,\ldots ,N \right\}$&#10;&#10;&#10;\end{document}"/>
  <p:tag name="IGUANATEXSIZE" val="12"/>
  <p:tag name="IGUANATEXCURSOR" val="222"/>
  <p:tag name="TRANSPARENCY" val="True"/>
  <p:tag name="FILENAME" val=""/>
  <p:tag name="LATEXENGINEID" val="0"/>
  <p:tag name="TEMPFOLDER" val=".\.\"/>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149.2313"/>
  <p:tag name="ORIGINALWIDTH" val="1531.309"/>
  <p:tag name="LATEXADDIN" val="\documentclass{article}&#10;\usepackage{amsmath}&#10;\pagestyle{empty}&#10;\begin{document}&#10;&#10;${V=\left\{ {{V}^{D}},{{V}^{B}},{{V}^{U}},{{V}^{L}},{{V}^{G}} \right\}}$&#10;&#10;&#10;\end{document}"/>
  <p:tag name="IGUANATEXSIZE" val="20"/>
  <p:tag name="IGUANATEXCURSOR" val="153"/>
  <p:tag name="TRANSPARENCY" val="True"/>
  <p:tag name="FILENAME" val=""/>
  <p:tag name="LATEXENGINEID" val="0"/>
  <p:tag name="TEMPFOLDER" val=".\.\"/>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149.2313"/>
  <p:tag name="ORIGINALWIDTH" val="1298.838"/>
  <p:tag name="LATEXADDIN" val="\documentclass{article}&#10;\usepackage{amsmath}&#10;\pagestyle{empty}&#10;\begin{document}&#10;&#10;${{V}^{D}}=\left\{ v_{1}^{D},v_{2}^{D},\cdots ,v_{n}^{D} \right\}$&#10;&#10;&#10;\end{document}"/>
  <p:tag name="IGUANATEXSIZE" val="12"/>
  <p:tag name="IGUANATEXCURSOR" val="147"/>
  <p:tag name="TRANSPARENCY" val="True"/>
  <p:tag name="FILENAME" val=""/>
  <p:tag name="LATEXENGINEID" val="0"/>
  <p:tag name="TEMPFOLDER" val=".\.\"/>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107.2366"/>
  <p:tag name="ORIGINALWIDTH" val="167.2291"/>
  <p:tag name="LATEXADDIN" val="\documentclass{article}&#10;\usepackage{amsmath}&#10;\pagestyle{empty}&#10;\begin{document}&#10;&#10;${{V}^{B}}$&#10;&#10;\end{document}"/>
  <p:tag name="IGUANATEXSIZE" val="12"/>
  <p:tag name="IGUANATEXCURSOR" val="92"/>
  <p:tag name="TRANSPARENCY" val="True"/>
  <p:tag name="FILENAME" val=""/>
  <p:tag name="LATEXENGINEID" val="0"/>
  <p:tag name="TEMPFOLDER" val=".\.\"/>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107.2366"/>
  <p:tag name="ORIGINALWIDTH" val="166.4792"/>
  <p:tag name="LATEXADDIN" val="\documentclass{article}&#10;\usepackage{amsmath}&#10;\pagestyle{empty}&#10;\begin{document}&#10;&#10;${{V}^{U}}$&#10;&#10;&#10;\end{document}"/>
  <p:tag name="IGUANATEXSIZE" val="12"/>
  <p:tag name="IGUANATEXCURSOR" val="92"/>
  <p:tag name="TRANSPARENCY" val="True"/>
  <p:tag name="FILENAME" val=""/>
  <p:tag name="LATEXENGINEID" val="0"/>
  <p:tag name="TEMPFOLDER" val=".\.\"/>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158.9802"/>
  <p:tag name="ORIGINALWIDTH" val="1373.828"/>
  <p:tag name="LATEXADDIN" val="\documentclass{article}&#10;\usepackage{amsmath}&#10;\pagestyle{empty}&#10;\begin{document}&#10;&#10;$E=\left\{ e_{11}^{DB},e_{12}^{DB},\cdots,e_{ij}^{xy} \right\}$&#10;&#10;&#10;\end{document}"/>
  <p:tag name="IGUANATEXSIZE" val="12"/>
  <p:tag name="IGUANATEXCURSOR" val="144"/>
  <p:tag name="TRANSPARENCY" val="True"/>
  <p:tag name="FILENAME" val=""/>
  <p:tag name="LATEXENGINEID" val="0"/>
  <p:tag name="TEMPFOLDER" val=".\.\"/>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137.2328"/>
  <p:tag name="ORIGINALWIDTH" val="1891.264"/>
  <p:tag name="LATEXADDIN" val="\documentclass{article}&#10;\usepackage{amsmath}&#10;\pagestyle{empty}&#10;\begin{document}&#10;&#10;$S=\{\left| \theta_{i} \right| \}, i \in \{ N(v_i^{B}), N(N(v_i^{B})) \}$&#10;&#10;&#10;\end{document}"/>
  <p:tag name="IGUANATEXSIZE" val="12"/>
  <p:tag name="IGUANATEXCURSOR" val="82"/>
  <p:tag name="TRANSPARENCY" val="True"/>
  <p:tag name="FILENAME" val=""/>
  <p:tag name="LATEXENGINEID" val="0"/>
  <p:tag name="TEMPFOLDER" val=".\.\"/>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161.2298"/>
  <p:tag name="ORIGINALWIDTH" val="2378.703"/>
  <p:tag name="LATEXADDIN" val="\documentclass{article}&#10;\usepackage{amsmath}&#10;\pagestyle{empty}&#10;\begin{document}&#10;&#10;&#10;$a \in\left\{0, \ldots, v_{j}^{y}\right\}, j \in \left|N\left(v_{i}^{B}\right)\right|,y \in  \{ {U}, {L},{G} \}$&#10;&#10;\end{document}"/>
  <p:tag name="IGUANATEXSIZE" val="12"/>
  <p:tag name="IGUANATEXCURSOR" val="194"/>
  <p:tag name="TRANSPARENCY" val="True"/>
  <p:tag name="FILENAME" val=""/>
  <p:tag name="LATEXENGINEID" val="0"/>
  <p:tag name="TEMPFOLDER" val=".\.\"/>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27.4091"/>
  <p:tag name="LATEXADDIN" val="\documentclass{article}&#10;\usepackage{amsmath}&#10;\pagestyle{empty}&#10;\begin{document}&#10;&#10;$P(S_{t+1}\! \mid \!S_{t}, a)$&#10;&#10;&#10;\end{document}"/>
  <p:tag name="IGUANATEXSIZE" val="12"/>
  <p:tag name="IGUANATEXCURSOR" val="111"/>
  <p:tag name="TRANSPARENCY" val="True"/>
  <p:tag name="FILENAME" val=""/>
  <p:tag name="LATEXENGINEID" val="0"/>
  <p:tag name="TEMPFOLDER" val=".\.\"/>
  <p:tag name="LATEXFORMHEIGHT" val="312"/>
  <p:tag name="LATEXFORMWIDTH" val="384"/>
  <p:tag name="LATEXFORMWRAP" val="True"/>
  <p:tag name="BITMAPVECTOR" val="0"/>
</p:tagLst>
</file>

<file path=ppt/theme/theme1.xml><?xml version="1.0" encoding="utf-8"?>
<a:theme xmlns:a="http://schemas.openxmlformats.org/drawingml/2006/main" name="Office 主题">
  <a:themeElements>
    <a:clrScheme name="工大蓝">
      <a:dk1>
        <a:sysClr val="windowText" lastClr="000000"/>
      </a:dk1>
      <a:lt1>
        <a:sysClr val="window" lastClr="FFFFFF"/>
      </a:lt1>
      <a:dk2>
        <a:srgbClr val="44546A"/>
      </a:dk2>
      <a:lt2>
        <a:srgbClr val="E7E6E6"/>
      </a:lt2>
      <a:accent1>
        <a:srgbClr val="0053A3"/>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2230</TotalTime>
  <Words>3320</Words>
  <Application>Microsoft Office PowerPoint</Application>
  <PresentationFormat>宽屏</PresentationFormat>
  <Paragraphs>241</Paragraphs>
  <Slides>13</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13</vt:i4>
      </vt:variant>
    </vt:vector>
  </HeadingPairs>
  <TitlesOfParts>
    <vt:vector size="23" baseType="lpstr">
      <vt:lpstr>-apple-system</vt:lpstr>
      <vt:lpstr>微软雅黑</vt:lpstr>
      <vt:lpstr>Arial</vt:lpstr>
      <vt:lpstr>Calibri</vt:lpstr>
      <vt:lpstr>Cambria Math</vt:lpstr>
      <vt:lpstr>Consolas</vt:lpstr>
      <vt:lpstr>Times New Roman</vt:lpstr>
      <vt:lpstr>Verdana</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第一PPT模板网-WWW.1PPT.COM</dc:creator>
  <dc:description>第一PPT模板网-WWW.1PPT.COM</dc:description>
  <cp:lastModifiedBy>Lin .</cp:lastModifiedBy>
  <cp:revision>648</cp:revision>
  <dcterms:created xsi:type="dcterms:W3CDTF">2015-10-24T01:57:00Z</dcterms:created>
  <dcterms:modified xsi:type="dcterms:W3CDTF">2022-03-30T15:53:23Z</dcterms:modified>
  <cp:category>第一PPT模板网-WWW.1PPT.COM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y fmtid="{D5CDD505-2E9C-101B-9397-08002B2CF9AE}" pid="3" name="KSORubyTemplateID">
    <vt:lpwstr>8</vt:lpwstr>
  </property>
</Properties>
</file>