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447" r:id="rId4"/>
    <p:sldId id="521" r:id="rId5"/>
    <p:sldId id="506" r:id="rId6"/>
    <p:sldId id="507" r:id="rId7"/>
    <p:sldId id="505" r:id="rId8"/>
    <p:sldId id="510" r:id="rId9"/>
    <p:sldId id="515" r:id="rId10"/>
    <p:sldId id="42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92C2"/>
    <a:srgbClr val="404040"/>
    <a:srgbClr val="0053A3"/>
    <a:srgbClr val="ECECEC"/>
    <a:srgbClr val="45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46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224155" y="1952625"/>
            <a:ext cx="1550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196215" y="3830955"/>
            <a:ext cx="1512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901190" y="121793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196215" y="1972310"/>
            <a:ext cx="1550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196215" y="3830955"/>
            <a:ext cx="1512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901190" y="121793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65" y="1964055"/>
            <a:ext cx="1724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196215" y="3830955"/>
            <a:ext cx="1512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 userDrawn="1"/>
        </p:nvSpPr>
        <p:spPr>
          <a:xfrm rot="16200000">
            <a:off x="1889760" y="215519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65" y="1964055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196215" y="3830955"/>
            <a:ext cx="1512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 userDrawn="1"/>
        </p:nvSpPr>
        <p:spPr>
          <a:xfrm rot="16200000">
            <a:off x="1889760" y="306197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65" y="1964055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3185" y="3830955"/>
            <a:ext cx="1657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 userDrawn="1"/>
        </p:nvSpPr>
        <p:spPr>
          <a:xfrm rot="16200000">
            <a:off x="1889760" y="402209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65" y="1964055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3185" y="3830955"/>
            <a:ext cx="165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-164465" y="4825365"/>
            <a:ext cx="2153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角三角形 9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等腰三角形 5"/>
          <p:cNvSpPr/>
          <p:nvPr userDrawn="1"/>
        </p:nvSpPr>
        <p:spPr>
          <a:xfrm rot="16200000">
            <a:off x="1881505" y="501650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w/0ftrt2wj1sx03zt3_zycm4_c0000gn/T/com.microsoft.Powerpoint/converted_emf.em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w/0ftrt2wj1sx03zt3_zycm4_c0000gn/T/com.microsoft.Powerpoint/converted_emf.em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78050"/>
            <a:ext cx="12192000" cy="2207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84593" y="2662834"/>
            <a:ext cx="861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心脏速度编码磁共振影像去模糊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9280" y="4771903"/>
            <a:ext cx="30606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53D3A"/>
                </a:solidFill>
              </a:rPr>
              <a:t>汇报人：徐斐然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75095" y="4772025"/>
            <a:ext cx="194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53D3A"/>
                </a:solidFill>
              </a:rPr>
              <a:t>导师：赵明</a:t>
            </a:r>
            <a:r>
              <a:rPr lang="zh-CN" altLang="en-US" b="1" dirty="0">
                <a:solidFill>
                  <a:srgbClr val="453D3A"/>
                </a:solidFill>
                <a:sym typeface="+mn-ea"/>
              </a:rPr>
              <a:t>教授</a:t>
            </a:r>
            <a:endParaRPr lang="zh-CN" altLang="en-US" dirty="0"/>
          </a:p>
          <a:p>
            <a:endParaRPr lang="zh-CN" altLang="en-US" b="1" dirty="0">
              <a:solidFill>
                <a:srgbClr val="453D3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72674" y="2260140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920674" y="2008140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422354" y="2955939"/>
            <a:ext cx="555624" cy="489478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 descr="2015916225123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720" y="2259734"/>
            <a:ext cx="2466589" cy="2004366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8704954" y="5786260"/>
            <a:ext cx="30606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53D3A"/>
                </a:solidFill>
              </a:rPr>
              <a:t>日期 ：</a:t>
            </a:r>
            <a:r>
              <a:rPr lang="en-US" altLang="zh-CN" b="1" dirty="0">
                <a:solidFill>
                  <a:srgbClr val="453D3A"/>
                </a:solidFill>
              </a:rPr>
              <a:t>2021.10.17</a:t>
            </a:r>
            <a:endParaRPr lang="zh-CN" altLang="en-US" b="1" dirty="0">
              <a:solidFill>
                <a:srgbClr val="453D3A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78050"/>
            <a:ext cx="12192000" cy="2207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88023" y="2963189"/>
            <a:ext cx="861173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buClrTx/>
              <a:buSzTx/>
              <a:buFontTx/>
              <a:defRPr/>
            </a:pPr>
            <a:r>
              <a:rPr lang="zh-CN" sz="3600" b="1" dirty="0">
                <a:solidFill>
                  <a:schemeClr val="bg1"/>
                </a:solidFill>
              </a:rPr>
              <a:t>恳请各位老师批评指正！</a:t>
            </a:r>
          </a:p>
        </p:txBody>
      </p:sp>
      <p:sp>
        <p:nvSpPr>
          <p:cNvPr id="15" name="矩形 14"/>
          <p:cNvSpPr/>
          <p:nvPr/>
        </p:nvSpPr>
        <p:spPr>
          <a:xfrm>
            <a:off x="11172674" y="2260140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920674" y="2008140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210264" y="2962924"/>
            <a:ext cx="555624" cy="489478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 descr="2015916225123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80" y="2244090"/>
            <a:ext cx="2369820" cy="192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04960" y="4778375"/>
            <a:ext cx="171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学生：徐斐然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033520" y="1386840"/>
            <a:ext cx="3591560" cy="828384"/>
            <a:chOff x="3909356" y="1685526"/>
            <a:chExt cx="3370054" cy="828000"/>
          </a:xfrm>
        </p:grpSpPr>
        <p:sp>
          <p:nvSpPr>
            <p:cNvPr id="19" name="文本框 18"/>
            <p:cNvSpPr txBox="1"/>
            <p:nvPr/>
          </p:nvSpPr>
          <p:spPr>
            <a:xfrm>
              <a:off x="4884552" y="1768466"/>
              <a:ext cx="2394858" cy="52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sym typeface="+mn-ea"/>
                </a:rPr>
                <a:t>研究背景</a:t>
              </a: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64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997640" y="2956007"/>
            <a:ext cx="3470452" cy="828000"/>
            <a:chOff x="3873413" y="3203903"/>
            <a:chExt cx="3470452" cy="828000"/>
          </a:xfrm>
        </p:grpSpPr>
        <p:sp>
          <p:nvSpPr>
            <p:cNvPr id="55" name="文本框 54"/>
            <p:cNvSpPr txBox="1"/>
            <p:nvPr/>
          </p:nvSpPr>
          <p:spPr>
            <a:xfrm>
              <a:off x="4949007" y="3282685"/>
              <a:ext cx="239485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实验结果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032062" y="2945973"/>
            <a:ext cx="3375077" cy="828000"/>
            <a:chOff x="8098970" y="3203903"/>
            <a:chExt cx="3375077" cy="828000"/>
          </a:xfrm>
        </p:grpSpPr>
        <p:sp>
          <p:nvSpPr>
            <p:cNvPr id="44" name="文本框 43"/>
            <p:cNvSpPr txBox="1"/>
            <p:nvPr/>
          </p:nvSpPr>
          <p:spPr>
            <a:xfrm>
              <a:off x="9079189" y="3356616"/>
              <a:ext cx="239485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</a:rPr>
                <a:t>展望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8032062" y="1386009"/>
            <a:ext cx="3730625" cy="828000"/>
            <a:chOff x="8098970" y="1685526"/>
            <a:chExt cx="3730625" cy="828000"/>
          </a:xfrm>
        </p:grpSpPr>
        <p:sp>
          <p:nvSpPr>
            <p:cNvPr id="50" name="文本框 49"/>
            <p:cNvSpPr txBox="1"/>
            <p:nvPr/>
          </p:nvSpPr>
          <p:spPr>
            <a:xfrm>
              <a:off x="9044485" y="1769304"/>
              <a:ext cx="278511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1">
                  <a:latin typeface="微软雅黑" panose="020B0503020204020204" pitchFamily="34" charset="-122"/>
                  <a:sym typeface="Calibri" panose="020F0502020204030204" pitchFamily="34" charset="0"/>
                </a:rPr>
                <a:t>去模糊算法</a:t>
              </a:r>
              <a:endParaRPr lang="zh-CN" altLang="en-US" sz="2800" b="1" noProof="1">
                <a:latin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682750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研究背景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05" y="1151255"/>
            <a:ext cx="8394065" cy="190500"/>
          </a:xfrm>
          <a:prstGeom prst="rect">
            <a:avLst/>
          </a:prstGeom>
        </p:spPr>
      </p:pic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540" y="-184150"/>
            <a:ext cx="2141855" cy="7042150"/>
            <a:chOff x="0" y="-290"/>
            <a:chExt cx="3373" cy="11090"/>
          </a:xfrm>
        </p:grpSpPr>
        <p:sp>
          <p:nvSpPr>
            <p:cNvPr id="48" name="矩形 47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9" y="1605"/>
              <a:ext cx="259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5" y="3768"/>
              <a:ext cx="2382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去模糊算法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1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2994" y="1918"/>
              <a:ext cx="284" cy="2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5" y="5543"/>
              <a:ext cx="20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实验结果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5310" y="4651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4068F62-F857-4A1D-AFF8-ED18AEFDE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05" y="1495742"/>
            <a:ext cx="6111513" cy="513683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9D1613A-B036-4E56-A574-D638136A6686}"/>
              </a:ext>
            </a:extLst>
          </p:cNvPr>
          <p:cNvSpPr txBox="1"/>
          <p:nvPr/>
        </p:nvSpPr>
        <p:spPr>
          <a:xfrm>
            <a:off x="7947739" y="3733919"/>
            <a:ext cx="2717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速度编码磁共振成像</a:t>
            </a:r>
            <a:r>
              <a:rPr lang="zh-CN" altLang="en-US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原理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682750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研究背景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05" y="1151255"/>
            <a:ext cx="8394065" cy="190500"/>
          </a:xfrm>
          <a:prstGeom prst="rect">
            <a:avLst/>
          </a:prstGeom>
        </p:spPr>
      </p:pic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noProof="1"/>
              <a:t>4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40" y="-184150"/>
            <a:ext cx="2141855" cy="7042150"/>
            <a:chOff x="0" y="-290"/>
            <a:chExt cx="3373" cy="11090"/>
          </a:xfrm>
        </p:grpSpPr>
        <p:sp>
          <p:nvSpPr>
            <p:cNvPr id="48" name="矩形 47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9" y="1605"/>
              <a:ext cx="259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5" y="3768"/>
              <a:ext cx="238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实验模型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941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2994" y="1918"/>
              <a:ext cx="284" cy="2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5" y="5543"/>
              <a:ext cx="20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实验结果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5310" y="4651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FDB3089-7684-48F2-AF1F-F3B13A733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719388"/>
            <a:ext cx="182181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9EEB479-5F10-4659-A4B6-10474CC43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57" y="2714308"/>
            <a:ext cx="1814830" cy="224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147C8E7-E2E5-4661-B29F-452AEFA53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755" y="2709228"/>
            <a:ext cx="1913890" cy="21831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F0D15C3-AB48-4756-87CD-5026C43DC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7515" y="2709228"/>
            <a:ext cx="1913255" cy="2182495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2C2323B-10D8-49DF-B435-0FA9CC190EB1}"/>
              </a:ext>
            </a:extLst>
          </p:cNvPr>
          <p:cNvSpPr txBox="1"/>
          <p:nvPr/>
        </p:nvSpPr>
        <p:spPr>
          <a:xfrm>
            <a:off x="3295332" y="5137389"/>
            <a:ext cx="2864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存在运动模糊的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VENC MRI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3E91C24-81C9-42E0-961B-F8910D670DB5}"/>
              </a:ext>
            </a:extLst>
          </p:cNvPr>
          <p:cNvSpPr txBox="1"/>
          <p:nvPr/>
        </p:nvSpPr>
        <p:spPr>
          <a:xfrm>
            <a:off x="8203247" y="5136873"/>
            <a:ext cx="2042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心脏血液漩涡云图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71051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76191" cy="54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去模糊算法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noProof="1"/>
              <a:t>5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0795" y="-184150"/>
            <a:ext cx="2061210" cy="5549265"/>
            <a:chOff x="-17" y="-290"/>
            <a:chExt cx="3246" cy="8739"/>
          </a:xfrm>
        </p:grpSpPr>
        <p:sp>
          <p:nvSpPr>
            <p:cNvPr id="48" name="矩形 47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0" y="1886"/>
              <a:ext cx="25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-17" y="3362"/>
              <a:ext cx="324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0" y="4809"/>
              <a:ext cx="2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1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2977" y="5110"/>
              <a:ext cx="284" cy="2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2706688" y="1925638"/>
            <a:ext cx="1300163" cy="46038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006850" y="1925638"/>
            <a:ext cx="4943475" cy="46038"/>
          </a:xfrm>
          <a:prstGeom prst="rect">
            <a:avLst/>
          </a:prstGeom>
          <a:solidFill>
            <a:srgbClr val="FCB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7515" y="4796790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研究方法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010" y="5760720"/>
            <a:ext cx="1250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进度安排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03830" y="1428750"/>
            <a:ext cx="520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宋体" panose="02010600030101010101" pitchFamily="2" charset="-122"/>
              </a:rPr>
              <a:t>SRN-Deblur(</a:t>
            </a:r>
            <a:r>
              <a:rPr lang="en-US" altLang="zh-CN" sz="2000" b="1" i="0" dirty="0">
                <a:solidFill>
                  <a:srgbClr val="121212"/>
                </a:solidFill>
                <a:effectLst/>
                <a:latin typeface="-apple-system"/>
              </a:rPr>
              <a:t>Scale-recurrent Network</a:t>
            </a:r>
            <a:r>
              <a:rPr lang="en-US" altLang="zh-CN" sz="2000" b="1" dirty="0">
                <a:latin typeface="Calibri" panose="020F0502020204030204" pitchFamily="34" charset="0"/>
                <a:ea typeface="宋体" panose="02010600030101010101" pitchFamily="2" charset="-122"/>
              </a:rPr>
              <a:t>)</a:t>
            </a:r>
            <a:endParaRPr lang="zh-CN" altLang="en-US" sz="20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5310" y="4651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540" y="-184150"/>
            <a:ext cx="2141855" cy="7042150"/>
            <a:chOff x="0" y="-290"/>
            <a:chExt cx="3373" cy="11090"/>
          </a:xfrm>
        </p:grpSpPr>
        <p:sp>
          <p:nvSpPr>
            <p:cNvPr id="39" name="矩形 38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09" y="1605"/>
              <a:ext cx="25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2953" y="4010"/>
              <a:ext cx="364" cy="2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5" y="5543"/>
              <a:ext cx="20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实验结果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02310" y="4778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CB086BA-801F-443B-A4A3-FF15555AEC1C}"/>
              </a:ext>
            </a:extLst>
          </p:cNvPr>
          <p:cNvSpPr txBox="1"/>
          <p:nvPr/>
        </p:nvSpPr>
        <p:spPr>
          <a:xfrm>
            <a:off x="129540" y="2331085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实验模型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38FF049-BA53-44D3-9137-E8BAAAFEEDBA}"/>
              </a:ext>
            </a:extLst>
          </p:cNvPr>
          <p:cNvSpPr txBox="1"/>
          <p:nvPr/>
        </p:nvSpPr>
        <p:spPr>
          <a:xfrm>
            <a:off x="3038474" y="2910185"/>
            <a:ext cx="75025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Scale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: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指的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multi scale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的网络结构，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SRN-Deblur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沿用了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coarse-to-fine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的方案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R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ecurrent: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 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之前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的基于学习的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Deblur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只使用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CNN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，这篇论文中用了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RNN</a:t>
            </a:r>
          </a:p>
          <a:p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Encoder-decoder </a:t>
            </a:r>
            <a:r>
              <a:rPr lang="en-US" altLang="zh-CN" b="1" i="0" dirty="0" err="1">
                <a:solidFill>
                  <a:srgbClr val="121212"/>
                </a:solidFill>
                <a:effectLst/>
                <a:latin typeface="-apple-system"/>
              </a:rPr>
              <a:t>ResBlock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: </a:t>
            </a:r>
            <a:r>
              <a:rPr lang="zh-CN" altLang="en-US" b="0" dirty="0">
                <a:solidFill>
                  <a:srgbClr val="121212"/>
                </a:solidFill>
                <a:effectLst/>
                <a:latin typeface="-apple-system"/>
              </a:rPr>
              <a:t>编码器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将输入数据逐步转换为具有较小空间大小和更多通道的特征图，</a:t>
            </a:r>
            <a:r>
              <a:rPr lang="zh-CN" altLang="en-US" b="0" dirty="0">
                <a:solidFill>
                  <a:srgbClr val="121212"/>
                </a:solidFill>
                <a:effectLst/>
                <a:latin typeface="-apple-system"/>
              </a:rPr>
              <a:t>解码器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将它们转换回输入的形状。相应特征图之间的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跳层连接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被广泛用于组合不同级别的信息，有益于梯度传播并加速收敛。在现有编解码器结构的基础上引入了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R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esidual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，增加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感受野。</a:t>
            </a:r>
            <a:endParaRPr lang="zh-CN" altLang="en-US" dirty="0"/>
          </a:p>
        </p:txBody>
      </p: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941265" cy="54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935" b="1" noProof="1">
                <a:solidFill>
                  <a:srgbClr val="202A36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问题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noProof="1"/>
              <a:t>6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540" y="-184150"/>
            <a:ext cx="2141855" cy="7042150"/>
            <a:chOff x="0" y="-290"/>
            <a:chExt cx="3373" cy="11090"/>
          </a:xfrm>
        </p:grpSpPr>
        <p:sp>
          <p:nvSpPr>
            <p:cNvPr id="39" name="矩形 38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09" y="1605"/>
              <a:ext cx="25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0" y="3671"/>
              <a:ext cx="271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实验模型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2953" y="4010"/>
              <a:ext cx="364" cy="2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5" y="5543"/>
              <a:ext cx="20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实验结果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575310" y="4651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50CC80-A1B3-445F-9C6C-7F14521422CC}"/>
              </a:ext>
            </a:extLst>
          </p:cNvPr>
          <p:cNvSpPr txBox="1"/>
          <p:nvPr/>
        </p:nvSpPr>
        <p:spPr>
          <a:xfrm>
            <a:off x="2954867" y="2023533"/>
            <a:ext cx="732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问题：</a:t>
            </a:r>
            <a:r>
              <a:rPr lang="en-US" altLang="zh-CN" dirty="0"/>
              <a:t>VENC</a:t>
            </a:r>
            <a:r>
              <a:rPr lang="zh-CN" altLang="en-US" dirty="0"/>
              <a:t> </a:t>
            </a:r>
            <a:r>
              <a:rPr lang="en-US" altLang="zh-CN" dirty="0"/>
              <a:t>MRI</a:t>
            </a:r>
            <a:r>
              <a:rPr lang="zh-CN" altLang="en-US" dirty="0"/>
              <a:t>成像过程中，病人的移动方向比较固定，这个特点区别于自然图像。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解决方式：</a:t>
            </a:r>
            <a:r>
              <a:rPr lang="zh-CN" altLang="en-US" dirty="0"/>
              <a:t>在去模糊之前，使用</a:t>
            </a:r>
            <a:r>
              <a:rPr lang="en-US" altLang="zh-CN" dirty="0" err="1"/>
              <a:t>ResNet</a:t>
            </a:r>
            <a:r>
              <a:rPr lang="zh-CN" altLang="en-US" dirty="0"/>
              <a:t>对图像进行模糊方向预分类。</a:t>
            </a:r>
            <a:endParaRPr lang="zh-CN" altLang="en-US" b="1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78C94A5-E3F7-4A58-8D30-ACE02870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56" y="3665748"/>
            <a:ext cx="5184843" cy="251492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697883" cy="54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935" b="1" noProof="1">
                <a:solidFill>
                  <a:srgbClr val="202A36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分类模型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40990" y="2438400"/>
            <a:ext cx="7713345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手持手机录像，并朝特定方向抖动手机，截取其中帧。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分类模型：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个残差块的残差网络。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7515" y="4796790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研究方法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010" y="5760720"/>
            <a:ext cx="1250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进度安排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75310" y="4651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540" y="-184150"/>
            <a:ext cx="2141855" cy="7042150"/>
            <a:chOff x="0" y="-290"/>
            <a:chExt cx="3373" cy="11090"/>
          </a:xfrm>
        </p:grpSpPr>
        <p:sp>
          <p:nvSpPr>
            <p:cNvPr id="39" name="矩形 38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09" y="1605"/>
              <a:ext cx="25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0" y="3671"/>
              <a:ext cx="271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实验模型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2953" y="4010"/>
              <a:ext cx="364" cy="2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5" y="5543"/>
              <a:ext cx="20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实验结果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02310" y="4778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F81F19-CE65-4F72-BC13-767C31EF4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0" y="4124326"/>
            <a:ext cx="4859866" cy="27336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765F0A-B731-4922-B26B-765C8B27B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43" y="4124326"/>
            <a:ext cx="4859865" cy="2733674"/>
          </a:xfrm>
          <a:prstGeom prst="rect">
            <a:avLst/>
          </a:prstGeom>
        </p:spPr>
      </p:pic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noProof="1"/>
              <a:t>7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682750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实验结果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noProof="1"/>
              <a:t>8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06688" y="1918018"/>
            <a:ext cx="1300163" cy="46038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006850" y="1925638"/>
            <a:ext cx="4943475" cy="46038"/>
          </a:xfrm>
          <a:prstGeom prst="rect">
            <a:avLst/>
          </a:prstGeom>
          <a:solidFill>
            <a:srgbClr val="FCB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7515" y="4796790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研究方法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010" y="5760720"/>
            <a:ext cx="1250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进度安排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03830" y="1428750"/>
            <a:ext cx="302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分类结果</a:t>
            </a:r>
          </a:p>
        </p:txBody>
      </p:sp>
      <p:sp>
        <p:nvSpPr>
          <p:cNvPr id="27" name="未知 26"/>
          <p:cNvSpPr/>
          <p:nvPr/>
        </p:nvSpPr>
        <p:spPr>
          <a:xfrm>
            <a:off x="1844357" y="2839720"/>
            <a:ext cx="3517900" cy="641350"/>
          </a:xfrm>
          <a:prstGeom prst="rect">
            <a:avLst/>
          </a:prstGeom>
        </p:spPr>
      </p:sp>
      <p:sp>
        <p:nvSpPr>
          <p:cNvPr id="57" name="文本框 56"/>
          <p:cNvSpPr txBox="1"/>
          <p:nvPr/>
        </p:nvSpPr>
        <p:spPr>
          <a:xfrm>
            <a:off x="575310" y="4651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0" y="-184150"/>
            <a:ext cx="2141855" cy="7042150"/>
            <a:chOff x="-12" y="-290"/>
            <a:chExt cx="3373" cy="11090"/>
          </a:xfrm>
        </p:grpSpPr>
        <p:sp>
          <p:nvSpPr>
            <p:cNvPr id="59" name="矩形 58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-12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80" y="1571"/>
              <a:ext cx="25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00" y="3671"/>
              <a:ext cx="271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16200000">
              <a:off x="2930" y="5842"/>
              <a:ext cx="364" cy="2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1" y="5543"/>
              <a:ext cx="2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实验结果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02310" y="4778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44F974B-1EC0-4C9C-BF54-EF7AD8E49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30" y="2331085"/>
            <a:ext cx="4448810" cy="3664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B9A8C9B-ADAF-4FA2-8520-490B2F96AB83}"/>
              </a:ext>
            </a:extLst>
          </p:cNvPr>
          <p:cNvSpPr txBox="1"/>
          <p:nvPr/>
        </p:nvSpPr>
        <p:spPr>
          <a:xfrm>
            <a:off x="7950200" y="3160395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分类准确率接近</a:t>
            </a:r>
            <a:r>
              <a:rPr lang="en-US" altLang="zh-CN" dirty="0"/>
              <a:t>100%</a:t>
            </a:r>
            <a:endParaRPr lang="zh-CN" altLang="en-US" dirty="0"/>
          </a:p>
        </p:txBody>
      </p:sp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682750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实验结果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noProof="1"/>
              <a:t>9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06688" y="1918018"/>
            <a:ext cx="1300163" cy="46038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006850" y="1925638"/>
            <a:ext cx="4943475" cy="46038"/>
          </a:xfrm>
          <a:prstGeom prst="rect">
            <a:avLst/>
          </a:prstGeom>
          <a:solidFill>
            <a:srgbClr val="FCB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7515" y="4796790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研究方法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010" y="5760720"/>
            <a:ext cx="1250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进度安排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03830" y="1428750"/>
            <a:ext cx="302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去模糊结果</a:t>
            </a:r>
          </a:p>
        </p:txBody>
      </p:sp>
      <p:sp>
        <p:nvSpPr>
          <p:cNvPr id="27" name="未知 26"/>
          <p:cNvSpPr/>
          <p:nvPr/>
        </p:nvSpPr>
        <p:spPr>
          <a:xfrm>
            <a:off x="1844357" y="2839720"/>
            <a:ext cx="3517900" cy="641350"/>
          </a:xfrm>
          <a:prstGeom prst="rect">
            <a:avLst/>
          </a:prstGeom>
        </p:spPr>
      </p:sp>
      <p:grpSp>
        <p:nvGrpSpPr>
          <p:cNvPr id="9" name="组合 8"/>
          <p:cNvGrpSpPr/>
          <p:nvPr/>
        </p:nvGrpSpPr>
        <p:grpSpPr>
          <a:xfrm>
            <a:off x="62230" y="-222885"/>
            <a:ext cx="2141855" cy="7034530"/>
            <a:chOff x="0" y="-290"/>
            <a:chExt cx="3373" cy="11078"/>
          </a:xfrm>
        </p:grpSpPr>
        <p:sp>
          <p:nvSpPr>
            <p:cNvPr id="26" name="矩形 25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-12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09" y="1605"/>
              <a:ext cx="25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5" y="3768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6200000">
              <a:off x="2787" y="5750"/>
              <a:ext cx="284" cy="26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1" y="5543"/>
              <a:ext cx="27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实验结果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75310" y="4651375"/>
            <a:ext cx="127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A7A79240-CE12-4CEB-A2ED-3A18666BC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30" y="1997288"/>
            <a:ext cx="6206890" cy="4687674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DBC625DA-D069-4A2C-AC51-E3A2FD22E81F}"/>
              </a:ext>
            </a:extLst>
          </p:cNvPr>
          <p:cNvSpPr txBox="1"/>
          <p:nvPr/>
        </p:nvSpPr>
        <p:spPr>
          <a:xfrm>
            <a:off x="8950325" y="2586494"/>
            <a:ext cx="2712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A: sharp image</a:t>
            </a: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B: our model</a:t>
            </a: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C: SRN-deblur</a:t>
            </a: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D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</a:rPr>
              <a:t>: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blurred image </a:t>
            </a:r>
            <a:endParaRPr lang="zh-CN" altLang="en-US" dirty="0"/>
          </a:p>
        </p:txBody>
      </p:sp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2003</Words>
  <Application>Microsoft Office PowerPoint</Application>
  <PresentationFormat>宽屏</PresentationFormat>
  <Paragraphs>182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-apple-system</vt:lpstr>
      <vt:lpstr>等线</vt:lpstr>
      <vt:lpstr>微软雅黑</vt:lpstr>
      <vt:lpstr>Arial</vt:lpstr>
      <vt:lpstr>Calibri</vt:lpstr>
      <vt:lpstr>Consolas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lastModifiedBy>912194294@qq.com</cp:lastModifiedBy>
  <cp:revision>683</cp:revision>
  <dcterms:created xsi:type="dcterms:W3CDTF">2015-10-24T01:57:00Z</dcterms:created>
  <dcterms:modified xsi:type="dcterms:W3CDTF">2021-10-17T04:31:57Z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KSORubyTemplateID">
    <vt:lpwstr>8</vt:lpwstr>
  </property>
  <property fmtid="{D5CDD505-2E9C-101B-9397-08002B2CF9AE}" pid="4" name="ICV">
    <vt:lpwstr>231A4994D4FB47E295A0227BDA86ED5A</vt:lpwstr>
  </property>
</Properties>
</file>