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526" r:id="rId4"/>
    <p:sldId id="527" r:id="rId5"/>
    <p:sldId id="506" r:id="rId6"/>
    <p:sldId id="528" r:id="rId7"/>
    <p:sldId id="529" r:id="rId8"/>
    <p:sldId id="530"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4" r:id="rId23"/>
    <p:sldId id="42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92C2"/>
    <a:srgbClr val="404040"/>
    <a:srgbClr val="0053A3"/>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4660"/>
  </p:normalViewPr>
  <p:slideViewPr>
    <p:cSldViewPr snapToGrid="0" showGuides="1">
      <p:cViewPr varScale="1">
        <p:scale>
          <a:sx n="63" d="100"/>
          <a:sy n="63" d="100"/>
        </p:scale>
        <p:origin x="708" y="104"/>
      </p:cViewPr>
      <p:guideLst>
        <p:guide orient="horz" pos="2112"/>
        <p:guide pos="3840"/>
      </p:guideLst>
    </p:cSldViewPr>
  </p:slideViewPr>
  <p:notesTextViewPr>
    <p:cViewPr>
      <p:scale>
        <a:sx n="1" d="1"/>
        <a:sy n="1" d="1"/>
      </p:scale>
      <p:origin x="0" y="0"/>
    </p:cViewPr>
  </p:notesTextViewPr>
  <p:sorterViewPr>
    <p:cViewPr>
      <p:scale>
        <a:sx n="120" d="100"/>
        <a:sy n="120" d="100"/>
      </p:scale>
      <p:origin x="0" y="-1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2021/10/17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224155" y="1952625"/>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userDrawn="1"/>
        </p:nvSpPr>
        <p:spPr>
          <a:xfrm rot="16200000">
            <a:off x="1889760" y="21551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306197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40220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164465" y="4825365"/>
            <a:ext cx="215392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等腰三角形 5"/>
          <p:cNvSpPr/>
          <p:nvPr userDrawn="1"/>
        </p:nvSpPr>
        <p:spPr>
          <a:xfrm rot="16200000">
            <a:off x="1881505" y="501650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4C821-51AF-415E-BF5B-CDCDE3466362}" type="datetime1">
              <a:rPr lang="zh-CN" altLang="en-US" smtClean="0"/>
              <a:t>2021/10/17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D91E7F-84B6-4064-9D4E-CC7D244BCA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2021/10/17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84935" y="2335754"/>
            <a:ext cx="8611739" cy="1815882"/>
          </a:xfrm>
          <a:prstGeom prst="rect">
            <a:avLst/>
          </a:prstGeom>
          <a:noFill/>
        </p:spPr>
        <p:txBody>
          <a:bodyPr wrap="square" rtlCol="0">
            <a:spAutoFit/>
          </a:bodyPr>
          <a:lstStyle/>
          <a:p>
            <a:pPr>
              <a:defRPr/>
            </a:pPr>
            <a:r>
              <a:rPr lang="en-US" altLang="zh-CN" sz="2800" b="1" dirty="0">
                <a:solidFill>
                  <a:schemeClr val="bg1"/>
                </a:solidFill>
                <a:latin typeface="微软雅黑" panose="020B0503020204020204" pitchFamily="34" charset="-122"/>
              </a:rPr>
              <a:t>H-BILSTM: A Novel Bidirectional Long Short Term Memory Network Based Intelligent Early Warning Scheme in Mobile Edge Computing</a:t>
            </a:r>
          </a:p>
          <a:p>
            <a:pPr>
              <a:defRPr/>
            </a:pPr>
            <a:r>
              <a:rPr lang="en-US" altLang="zh-CN" sz="2800" b="1" dirty="0">
                <a:solidFill>
                  <a:schemeClr val="bg1"/>
                </a:solidFill>
                <a:latin typeface="微软雅黑" panose="020B0503020204020204" pitchFamily="34" charset="-122"/>
              </a:rPr>
              <a:t>(MEC)</a:t>
            </a:r>
            <a:endParaRPr lang="zh-CN" altLang="en-US" sz="2800" b="1" dirty="0">
              <a:solidFill>
                <a:schemeClr val="bg1"/>
              </a:solidFill>
              <a:latin typeface="微软雅黑" panose="020B0503020204020204" pitchFamily="34" charset="-122"/>
            </a:endParaRPr>
          </a:p>
        </p:txBody>
      </p:sp>
      <p:sp>
        <p:nvSpPr>
          <p:cNvPr id="12" name="文本框 11"/>
          <p:cNvSpPr txBox="1"/>
          <p:nvPr/>
        </p:nvSpPr>
        <p:spPr>
          <a:xfrm>
            <a:off x="5146415" y="4901952"/>
            <a:ext cx="3060699" cy="368300"/>
          </a:xfrm>
          <a:prstGeom prst="rect">
            <a:avLst/>
          </a:prstGeom>
          <a:noFill/>
        </p:spPr>
        <p:txBody>
          <a:bodyPr wrap="square" rtlCol="0">
            <a:spAutoFit/>
          </a:bodyPr>
          <a:lstStyle/>
          <a:p>
            <a:r>
              <a:rPr lang="zh-CN" altLang="en-US" b="1" dirty="0">
                <a:solidFill>
                  <a:srgbClr val="453D3A"/>
                </a:solidFill>
              </a:rPr>
              <a:t>汇报人：李智博</a:t>
            </a: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422354" y="2955939"/>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39720" y="2259734"/>
            <a:ext cx="2466589" cy="2004366"/>
          </a:xfrm>
          <a:prstGeom prst="rect">
            <a:avLst/>
          </a:prstGeom>
        </p:spPr>
      </p:pic>
      <p:sp>
        <p:nvSpPr>
          <p:cNvPr id="19" name="文本框 11"/>
          <p:cNvSpPr txBox="1"/>
          <p:nvPr/>
        </p:nvSpPr>
        <p:spPr>
          <a:xfrm>
            <a:off x="8704954" y="5786260"/>
            <a:ext cx="3060699" cy="368300"/>
          </a:xfrm>
          <a:prstGeom prst="rect">
            <a:avLst/>
          </a:prstGeom>
          <a:noFill/>
        </p:spPr>
        <p:txBody>
          <a:bodyPr wrap="square" rtlCol="0">
            <a:spAutoFit/>
          </a:bodyPr>
          <a:lstStyle/>
          <a:p>
            <a:r>
              <a:rPr lang="zh-CN" altLang="en-US" b="1" dirty="0">
                <a:solidFill>
                  <a:srgbClr val="453D3A"/>
                </a:solidFill>
              </a:rPr>
              <a:t>日期 ：</a:t>
            </a:r>
            <a:r>
              <a:rPr lang="en-US" altLang="zh-CN" b="1" dirty="0">
                <a:solidFill>
                  <a:srgbClr val="453D3A"/>
                </a:solidFill>
              </a:rPr>
              <a:t>2021.10.17</a:t>
            </a:r>
            <a:endParaRPr lang="zh-CN" altLang="en-US" b="1" dirty="0">
              <a:solidFill>
                <a:srgbClr val="453D3A"/>
              </a:solidFill>
            </a:endParaRPr>
          </a:p>
        </p:txBody>
      </p:sp>
      <p:pic>
        <p:nvPicPr>
          <p:cNvPr id="3" name="图片 2"/>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8</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23" y="5546"/>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123507" y="3319503"/>
            <a:ext cx="1724025"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AEC0094E-B817-4A48-BD35-0A0A740C892F}"/>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预警方案</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A71F215F-5870-484E-92B3-450908B18274}"/>
                  </a:ext>
                </a:extLst>
              </p:cNvPr>
              <p:cNvSpPr txBox="1"/>
              <p:nvPr/>
            </p:nvSpPr>
            <p:spPr>
              <a:xfrm>
                <a:off x="9173845" y="2030548"/>
                <a:ext cx="2433955" cy="2171300"/>
              </a:xfrm>
              <a:prstGeom prst="rect">
                <a:avLst/>
              </a:prstGeom>
              <a:noFill/>
            </p:spPr>
            <p:txBody>
              <a:bodyPr wrap="square" rtlCol="0">
                <a:spAutoFit/>
              </a:bodyPr>
              <a:lstStyle/>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一个带有预警模块的边缘服务器为其覆盖范围内的多个终端设备提供服务</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50000"/>
                  </a:lnSpc>
                </a:pPr>
                <a14:m>
                  <m:oMath xmlns:m="http://schemas.openxmlformats.org/officeDocument/2006/math">
                    <m:sSub>
                      <m:sSubPr>
                        <m:ctrlPr>
                          <a:rPr lang="en-US" altLang="zh-CN" i="1" smtClean="0">
                            <a:latin typeface="Cambria Math" panose="02040503050406030204" pitchFamily="18" charset="0"/>
                            <a:ea typeface="微软雅黑" panose="020B0503020204020204" pitchFamily="34" charset="-122"/>
                          </a:rPr>
                        </m:ctrlPr>
                      </m:sSubPr>
                      <m:e>
                        <m:r>
                          <a:rPr lang="en-US" altLang="zh-CN" b="0" i="1" smtClean="0">
                            <a:latin typeface="Cambria Math" panose="02040503050406030204" pitchFamily="18" charset="0"/>
                            <a:ea typeface="微软雅黑" panose="020B0503020204020204" pitchFamily="34" charset="-122"/>
                          </a:rPr>
                          <m:t>𝑢</m:t>
                        </m:r>
                      </m:e>
                      <m:sub>
                        <m:r>
                          <a:rPr lang="en-US" altLang="zh-CN" b="0" i="1" smtClean="0">
                            <a:latin typeface="Cambria Math" panose="02040503050406030204" pitchFamily="18" charset="0"/>
                            <a:ea typeface="微软雅黑" panose="020B0503020204020204" pitchFamily="34" charset="-122"/>
                          </a:rPr>
                          <m:t>1</m:t>
                        </m:r>
                      </m:sub>
                    </m:sSub>
                  </m:oMath>
                </a14:m>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b="0" i="1" smtClean="0">
                            <a:latin typeface="Cambria Math" panose="02040503050406030204" pitchFamily="18" charset="0"/>
                          </a:rPr>
                          <m:t>2</m:t>
                        </m:r>
                      </m:sub>
                    </m:sSub>
                  </m:oMath>
                </a14:m>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b="0" i="1" smtClean="0">
                            <a:latin typeface="Cambria Math" panose="02040503050406030204" pitchFamily="18" charset="0"/>
                          </a:rPr>
                          <m:t>3</m:t>
                        </m:r>
                      </m:sub>
                    </m:sSub>
                  </m:oMath>
                </a14:m>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50" name="文本框 49">
                <a:extLst>
                  <a:ext uri="{FF2B5EF4-FFF2-40B4-BE49-F238E27FC236}">
                    <a16:creationId xmlns:a16="http://schemas.microsoft.com/office/drawing/2014/main" id="{A71F215F-5870-484E-92B3-450908B18274}"/>
                  </a:ext>
                </a:extLst>
              </p:cNvPr>
              <p:cNvSpPr txBox="1">
                <a:spLocks noRot="1" noChangeAspect="1" noMove="1" noResize="1" noEditPoints="1" noAdjustHandles="1" noChangeArrowheads="1" noChangeShapeType="1" noTextEdit="1"/>
              </p:cNvSpPr>
              <p:nvPr/>
            </p:nvSpPr>
            <p:spPr>
              <a:xfrm>
                <a:off x="9173845" y="2030548"/>
                <a:ext cx="2433955" cy="2171300"/>
              </a:xfrm>
              <a:prstGeom prst="rect">
                <a:avLst/>
              </a:prstGeom>
              <a:blipFill>
                <a:blip r:embed="rId3"/>
                <a:stretch>
                  <a:fillRect l="-2256" r="-2005" b="-1404"/>
                </a:stretch>
              </a:blipFill>
            </p:spPr>
            <p:txBody>
              <a:bodyPr/>
              <a:lstStyle/>
              <a:p>
                <a:r>
                  <a:rPr lang="zh-CN" altLang="en-US">
                    <a:noFill/>
                  </a:rPr>
                  <a:t> </a:t>
                </a:r>
              </a:p>
            </p:txBody>
          </p:sp>
        </mc:Fallback>
      </mc:AlternateContent>
      <p:sp>
        <p:nvSpPr>
          <p:cNvPr id="51" name="矩形 50">
            <a:extLst>
              <a:ext uri="{FF2B5EF4-FFF2-40B4-BE49-F238E27FC236}">
                <a16:creationId xmlns:a16="http://schemas.microsoft.com/office/drawing/2014/main" id="{89584BE9-0C75-4727-8EBA-32058EBEAB2A}"/>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矩形 51">
            <a:extLst>
              <a:ext uri="{FF2B5EF4-FFF2-40B4-BE49-F238E27FC236}">
                <a16:creationId xmlns:a16="http://schemas.microsoft.com/office/drawing/2014/main" id="{161CBF61-7FAE-48B8-A1C5-1505E6CA777F}"/>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6" name="文本框 55">
            <a:extLst>
              <a:ext uri="{FF2B5EF4-FFF2-40B4-BE49-F238E27FC236}">
                <a16:creationId xmlns:a16="http://schemas.microsoft.com/office/drawing/2014/main" id="{450B354C-311B-4123-9AF9-A9D5EE0A253B}"/>
              </a:ext>
            </a:extLst>
          </p:cNvPr>
          <p:cNvSpPr txBox="1"/>
          <p:nvPr/>
        </p:nvSpPr>
        <p:spPr>
          <a:xfrm>
            <a:off x="2703830" y="1428750"/>
            <a:ext cx="4106545" cy="40011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1</a:t>
            </a:r>
            <a:r>
              <a:rPr lang="zh-CN" altLang="en-US" sz="2000" b="1" dirty="0">
                <a:latin typeface="Calibri" panose="020F0502020204030204" pitchFamily="34" charset="0"/>
                <a:ea typeface="宋体" panose="02010600030101010101" pitchFamily="2" charset="-122"/>
              </a:rPr>
              <a:t>、</a:t>
            </a:r>
            <a:r>
              <a:rPr lang="zh-CN" altLang="en-US" sz="2000" dirty="0">
                <a:latin typeface="宋体" panose="02010600030101010101" pitchFamily="2" charset="-122"/>
                <a:ea typeface="宋体" panose="02010600030101010101" pitchFamily="2" charset="-122"/>
              </a:rPr>
              <a:t>带有预警单元</a:t>
            </a:r>
            <a:r>
              <a:rPr lang="en-US" altLang="zh-CN" sz="2000" dirty="0">
                <a:latin typeface="宋体" panose="02010600030101010101" pitchFamily="2" charset="-122"/>
                <a:ea typeface="宋体" panose="02010600030101010101" pitchFamily="2" charset="-122"/>
              </a:rPr>
              <a:t>(EWU)</a:t>
            </a:r>
            <a:r>
              <a:rPr lang="zh-CN" altLang="en-US" sz="2000" dirty="0">
                <a:latin typeface="宋体" panose="02010600030101010101" pitchFamily="2" charset="-122"/>
                <a:ea typeface="宋体" panose="02010600030101010101" pitchFamily="2" charset="-122"/>
              </a:rPr>
              <a:t>的</a:t>
            </a:r>
            <a:r>
              <a:rPr lang="en-US" altLang="zh-CN" sz="2000" dirty="0">
                <a:latin typeface="宋体" panose="02010600030101010101" pitchFamily="2" charset="-122"/>
                <a:ea typeface="宋体" panose="02010600030101010101" pitchFamily="2" charset="-122"/>
              </a:rPr>
              <a:t>MEC</a:t>
            </a:r>
            <a:r>
              <a:rPr lang="zh-CN" altLang="en-US" sz="2000" dirty="0">
                <a:latin typeface="宋体" panose="02010600030101010101" pitchFamily="2" charset="-122"/>
                <a:ea typeface="宋体" panose="02010600030101010101" pitchFamily="2" charset="-122"/>
              </a:rPr>
              <a:t>系统</a:t>
            </a:r>
          </a:p>
        </p:txBody>
      </p:sp>
      <p:pic>
        <p:nvPicPr>
          <p:cNvPr id="57" name="图片 56">
            <a:extLst>
              <a:ext uri="{FF2B5EF4-FFF2-40B4-BE49-F238E27FC236}">
                <a16:creationId xmlns:a16="http://schemas.microsoft.com/office/drawing/2014/main" id="{6CEDD771-D04A-46DA-9416-1CFB095BC7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165" y="2048411"/>
            <a:ext cx="6285865" cy="4458267"/>
          </a:xfrm>
          <a:prstGeom prst="rect">
            <a:avLst/>
          </a:prstGeom>
        </p:spPr>
      </p:pic>
      <p:pic>
        <p:nvPicPr>
          <p:cNvPr id="58" name="图片 57">
            <a:extLst>
              <a:ext uri="{FF2B5EF4-FFF2-40B4-BE49-F238E27FC236}">
                <a16:creationId xmlns:a16="http://schemas.microsoft.com/office/drawing/2014/main" id="{0079AEE3-B50F-4FF7-B2B0-E6CF405C3595}"/>
              </a:ext>
            </a:extLst>
          </p:cNvPr>
          <p:cNvPicPr>
            <a:picLocks noChangeAspect="1"/>
          </p:cNvPicPr>
          <p:nvPr/>
        </p:nvPicPr>
        <p:blipFill>
          <a:blip r:embed="rId5"/>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656503202"/>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9</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23" y="5546"/>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123507" y="3319503"/>
            <a:ext cx="1724025"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AEC0094E-B817-4A48-BD35-0A0A740C892F}"/>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预警方案</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3" name="矩形 52">
            <a:extLst>
              <a:ext uri="{FF2B5EF4-FFF2-40B4-BE49-F238E27FC236}">
                <a16:creationId xmlns:a16="http://schemas.microsoft.com/office/drawing/2014/main" id="{DEC5FF5C-C499-4CA1-91AB-1387812FF121}"/>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4" name="矩形 53">
            <a:extLst>
              <a:ext uri="{FF2B5EF4-FFF2-40B4-BE49-F238E27FC236}">
                <a16:creationId xmlns:a16="http://schemas.microsoft.com/office/drawing/2014/main" id="{A4ED887B-2244-4AA7-980D-D7E3C446B575}"/>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5" name="文本框 54">
            <a:extLst>
              <a:ext uri="{FF2B5EF4-FFF2-40B4-BE49-F238E27FC236}">
                <a16:creationId xmlns:a16="http://schemas.microsoft.com/office/drawing/2014/main" id="{E626A1A6-1B6D-4317-80EF-B045795A52C8}"/>
              </a:ext>
            </a:extLst>
          </p:cNvPr>
          <p:cNvSpPr txBox="1"/>
          <p:nvPr/>
        </p:nvSpPr>
        <p:spPr>
          <a:xfrm>
            <a:off x="2703830" y="1428750"/>
            <a:ext cx="275717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预警算法</a:t>
            </a:r>
          </a:p>
        </p:txBody>
      </p:sp>
      <p:pic>
        <p:nvPicPr>
          <p:cNvPr id="60" name="图片 59">
            <a:extLst>
              <a:ext uri="{FF2B5EF4-FFF2-40B4-BE49-F238E27FC236}">
                <a16:creationId xmlns:a16="http://schemas.microsoft.com/office/drawing/2014/main" id="{7C8C3375-6987-45BA-B536-D3C9E1B52DDA}"/>
              </a:ext>
            </a:extLst>
          </p:cNvPr>
          <p:cNvPicPr>
            <a:picLocks noChangeAspect="1"/>
          </p:cNvPicPr>
          <p:nvPr/>
        </p:nvPicPr>
        <p:blipFill>
          <a:blip r:embed="rId3"/>
          <a:stretch>
            <a:fillRect/>
          </a:stretch>
        </p:blipFill>
        <p:spPr>
          <a:xfrm>
            <a:off x="3851275" y="2053041"/>
            <a:ext cx="4102311" cy="4804959"/>
          </a:xfrm>
          <a:prstGeom prst="rect">
            <a:avLst/>
          </a:prstGeom>
        </p:spPr>
      </p:pic>
      <p:pic>
        <p:nvPicPr>
          <p:cNvPr id="61" name="图片 60">
            <a:extLst>
              <a:ext uri="{FF2B5EF4-FFF2-40B4-BE49-F238E27FC236}">
                <a16:creationId xmlns:a16="http://schemas.microsoft.com/office/drawing/2014/main" id="{A109AFE1-19D3-4FA5-9983-260875475BFF}"/>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2942019756"/>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10</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34" name="矩形 3">
            <a:extLst>
              <a:ext uri="{FF2B5EF4-FFF2-40B4-BE49-F238E27FC236}">
                <a16:creationId xmlns:a16="http://schemas.microsoft.com/office/drawing/2014/main" id="{7886752F-80C1-42D6-A12D-909425C96EFF}"/>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35" name="矩形 34">
            <a:extLst>
              <a:ext uri="{FF2B5EF4-FFF2-40B4-BE49-F238E27FC236}">
                <a16:creationId xmlns:a16="http://schemas.microsoft.com/office/drawing/2014/main" id="{378BD0FB-C7DA-4EFC-A1C6-8869FCA4ADA6}"/>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7" name="矩形 36">
            <a:extLst>
              <a:ext uri="{FF2B5EF4-FFF2-40B4-BE49-F238E27FC236}">
                <a16:creationId xmlns:a16="http://schemas.microsoft.com/office/drawing/2014/main" id="{972FE146-54E9-492A-9D80-431B00BC8BB8}"/>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41" name="文本框 40">
            <a:extLst>
              <a:ext uri="{FF2B5EF4-FFF2-40B4-BE49-F238E27FC236}">
                <a16:creationId xmlns:a16="http://schemas.microsoft.com/office/drawing/2014/main" id="{992FF2FB-1B27-4174-BD8E-F6172015464B}"/>
              </a:ext>
            </a:extLst>
          </p:cNvPr>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1</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数据集处理</a:t>
            </a:r>
          </a:p>
        </p:txBody>
      </p:sp>
      <p:sp>
        <p:nvSpPr>
          <p:cNvPr id="42" name="文本框 41">
            <a:extLst>
              <a:ext uri="{FF2B5EF4-FFF2-40B4-BE49-F238E27FC236}">
                <a16:creationId xmlns:a16="http://schemas.microsoft.com/office/drawing/2014/main" id="{A06D41B4-43D1-4C4C-ABE5-085692115001}"/>
              </a:ext>
            </a:extLst>
          </p:cNvPr>
          <p:cNvSpPr txBox="1"/>
          <p:nvPr/>
        </p:nvSpPr>
        <p:spPr>
          <a:xfrm>
            <a:off x="2703830" y="2076034"/>
            <a:ext cx="8307471" cy="2120902"/>
          </a:xfrm>
          <a:prstGeom prst="rect">
            <a:avLst/>
          </a:prstGeom>
          <a:noFill/>
        </p:spPr>
        <p:txBody>
          <a:bodyPr wrap="square" rtlCol="0">
            <a:spAutoFit/>
          </a:bodyPr>
          <a:lstStyle/>
          <a:p>
            <a:pPr marL="285750" indent="-285750" algn="just" fontAlgn="auto">
              <a:lnSpc>
                <a:spcPct val="150000"/>
              </a:lnSpc>
              <a:buFont typeface="Arial" panose="020B0604020202020204" pitchFamily="34" charset="0"/>
              <a:buChar char="•"/>
            </a:pPr>
            <a:r>
              <a:rPr lang="en-US" altLang="zh-CN" sz="1800" b="1" dirty="0">
                <a:solidFill>
                  <a:srgbClr val="000000"/>
                </a:solidFill>
                <a:effectLst/>
                <a:latin typeface="+mn-ea"/>
              </a:rPr>
              <a:t>Google Cluster Trace</a:t>
            </a:r>
          </a:p>
          <a:p>
            <a:pPr marL="285750" indent="-285750" algn="just" fontAlgn="auto">
              <a:lnSpc>
                <a:spcPct val="150000"/>
              </a:lnSpc>
              <a:buFont typeface="Arial" panose="020B0604020202020204" pitchFamily="34" charset="0"/>
              <a:buChar char="•"/>
            </a:pPr>
            <a:r>
              <a:rPr lang="zh-CN" altLang="en-US" sz="1800" b="1" dirty="0">
                <a:solidFill>
                  <a:srgbClr val="000000"/>
                </a:solidFill>
                <a:effectLst/>
                <a:latin typeface="+mn-ea"/>
              </a:rPr>
              <a:t>目标机器</a:t>
            </a:r>
            <a:r>
              <a:rPr lang="en-US" altLang="zh-CN" sz="1800" b="1" dirty="0">
                <a:solidFill>
                  <a:srgbClr val="000000"/>
                </a:solidFill>
                <a:effectLst/>
                <a:latin typeface="+mn-ea"/>
              </a:rPr>
              <a:t>id</a:t>
            </a:r>
            <a:r>
              <a:rPr lang="zh-CN" altLang="en-US" sz="1800" b="1" dirty="0">
                <a:solidFill>
                  <a:srgbClr val="000000"/>
                </a:solidFill>
                <a:effectLst/>
                <a:latin typeface="+mn-ea"/>
              </a:rPr>
              <a:t>：</a:t>
            </a:r>
            <a:r>
              <a:rPr lang="en-US" altLang="zh-CN" sz="1800" dirty="0">
                <a:solidFill>
                  <a:srgbClr val="000000"/>
                </a:solidFill>
                <a:effectLst/>
                <a:latin typeface="+mn-ea"/>
              </a:rPr>
              <a:t>979583</a:t>
            </a:r>
            <a:r>
              <a:rPr lang="en-US" altLang="zh-CN" sz="1800" b="1" dirty="0">
                <a:solidFill>
                  <a:srgbClr val="000000"/>
                </a:solidFill>
                <a:effectLst/>
                <a:latin typeface="+mn-ea"/>
              </a:rPr>
              <a:t> </a:t>
            </a:r>
          </a:p>
          <a:p>
            <a:pPr marL="285750" indent="-285750" algn="just" fontAlgn="auto">
              <a:lnSpc>
                <a:spcPct val="150000"/>
              </a:lnSpc>
              <a:buFont typeface="Arial" panose="020B0604020202020204" pitchFamily="34" charset="0"/>
              <a:buChar char="•"/>
            </a:pPr>
            <a:r>
              <a:rPr lang="zh-CN" altLang="en-US" b="1" dirty="0">
                <a:solidFill>
                  <a:srgbClr val="000000"/>
                </a:solidFill>
                <a:latin typeface="+mn-ea"/>
              </a:rPr>
              <a:t>异常值处理：缺失值、超出参数允许范围的值</a:t>
            </a:r>
            <a:endParaRPr lang="en-US" altLang="zh-CN" b="1" dirty="0">
              <a:solidFill>
                <a:srgbClr val="000000"/>
              </a:solidFill>
              <a:latin typeface="+mn-ea"/>
            </a:endParaRPr>
          </a:p>
          <a:p>
            <a:pPr marL="285750" indent="-285750" algn="just" fontAlgn="auto">
              <a:lnSpc>
                <a:spcPct val="150000"/>
              </a:lnSpc>
              <a:buFont typeface="Arial" panose="020B0604020202020204" pitchFamily="34" charset="0"/>
              <a:buChar char="•"/>
            </a:pPr>
            <a:r>
              <a:rPr lang="zh-CN" altLang="en-US" sz="1800" b="1" dirty="0">
                <a:solidFill>
                  <a:srgbClr val="000000"/>
                </a:solidFill>
                <a:effectLst/>
                <a:latin typeface="+mn-ea"/>
              </a:rPr>
              <a:t>交叉验证：数据集划分</a:t>
            </a:r>
            <a:endParaRPr lang="en-US" altLang="zh-CN" sz="1800" b="1" dirty="0">
              <a:solidFill>
                <a:srgbClr val="000000"/>
              </a:solidFill>
              <a:effectLst/>
              <a:latin typeface="+mn-ea"/>
            </a:endParaRPr>
          </a:p>
          <a:p>
            <a:pPr marL="285750" indent="-285750" algn="just" fontAlgn="auto">
              <a:lnSpc>
                <a:spcPct val="150000"/>
              </a:lnSpc>
              <a:buFont typeface="Arial" panose="020B0604020202020204" pitchFamily="34" charset="0"/>
              <a:buChar cha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0" name="图片 49">
            <a:extLst>
              <a:ext uri="{FF2B5EF4-FFF2-40B4-BE49-F238E27FC236}">
                <a16:creationId xmlns:a16="http://schemas.microsoft.com/office/drawing/2014/main" id="{D384A171-94C6-4643-B1E0-BF5AA5719932}"/>
              </a:ext>
            </a:extLst>
          </p:cNvPr>
          <p:cNvPicPr>
            <a:picLocks noChangeAspect="1"/>
          </p:cNvPicPr>
          <p:nvPr/>
        </p:nvPicPr>
        <p:blipFill>
          <a:blip r:embed="rId3"/>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2514106510"/>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11</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预测实验结果</a:t>
            </a:r>
            <a:endParaRPr lang="en-US" altLang="zh-CN" sz="2000" dirty="0">
              <a:latin typeface="Calibri" panose="020F0502020204030204" pitchFamily="34" charset="0"/>
              <a:ea typeface="宋体" panose="02010600030101010101" pitchFamily="2" charset="-122"/>
            </a:endParaRPr>
          </a:p>
        </p:txBody>
      </p:sp>
      <p:pic>
        <p:nvPicPr>
          <p:cNvPr id="53" name="图片 52">
            <a:extLst>
              <a:ext uri="{FF2B5EF4-FFF2-40B4-BE49-F238E27FC236}">
                <a16:creationId xmlns:a16="http://schemas.microsoft.com/office/drawing/2014/main" id="{9B599780-949E-4348-8876-EE6AB1A22B56}"/>
              </a:ext>
            </a:extLst>
          </p:cNvPr>
          <p:cNvPicPr>
            <a:picLocks noChangeAspect="1"/>
          </p:cNvPicPr>
          <p:nvPr/>
        </p:nvPicPr>
        <p:blipFill>
          <a:blip r:embed="rId3"/>
          <a:stretch>
            <a:fillRect/>
          </a:stretch>
        </p:blipFill>
        <p:spPr>
          <a:xfrm>
            <a:off x="2703830" y="2183207"/>
            <a:ext cx="6246495" cy="3396325"/>
          </a:xfrm>
          <a:prstGeom prst="rect">
            <a:avLst/>
          </a:prstGeom>
        </p:spPr>
      </p:pic>
      <p:sp>
        <p:nvSpPr>
          <p:cNvPr id="54" name="文本框 53">
            <a:extLst>
              <a:ext uri="{FF2B5EF4-FFF2-40B4-BE49-F238E27FC236}">
                <a16:creationId xmlns:a16="http://schemas.microsoft.com/office/drawing/2014/main" id="{6FA5A91C-99C2-4115-88E4-D7CB67478065}"/>
              </a:ext>
            </a:extLst>
          </p:cNvPr>
          <p:cNvSpPr txBox="1"/>
          <p:nvPr/>
        </p:nvSpPr>
        <p:spPr>
          <a:xfrm>
            <a:off x="9385511" y="2164276"/>
            <a:ext cx="2433955" cy="458908"/>
          </a:xfrm>
          <a:prstGeom prst="rect">
            <a:avLst/>
          </a:prstGeom>
          <a:noFill/>
        </p:spPr>
        <p:txBody>
          <a:bodyPr wrap="square" rtlCol="0">
            <a:spAutoFit/>
          </a:bodyPr>
          <a:lstStyle/>
          <a:p>
            <a:pPr algn="just" fontAlgn="auto">
              <a:lnSpc>
                <a:spcPct val="150000"/>
              </a:lnSpc>
            </a:pP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max_cpu_usage</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5" name="图片 54">
            <a:extLst>
              <a:ext uri="{FF2B5EF4-FFF2-40B4-BE49-F238E27FC236}">
                <a16:creationId xmlns:a16="http://schemas.microsoft.com/office/drawing/2014/main" id="{F53999CD-857E-45F9-BAEA-62494B9AAC57}"/>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981566669"/>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预测实验结果</a:t>
            </a:r>
            <a:endParaRPr lang="en-US" altLang="zh-CN" sz="2000" dirty="0">
              <a:latin typeface="Calibri" panose="020F0502020204030204" pitchFamily="34" charset="0"/>
              <a:ea typeface="宋体" panose="02010600030101010101" pitchFamily="2" charset="-122"/>
            </a:endParaRPr>
          </a:p>
        </p:txBody>
      </p:sp>
      <p:pic>
        <p:nvPicPr>
          <p:cNvPr id="34" name="图片 33">
            <a:extLst>
              <a:ext uri="{FF2B5EF4-FFF2-40B4-BE49-F238E27FC236}">
                <a16:creationId xmlns:a16="http://schemas.microsoft.com/office/drawing/2014/main" id="{5322DE20-195D-46C3-8B43-62B9F0F7D135}"/>
              </a:ext>
            </a:extLst>
          </p:cNvPr>
          <p:cNvPicPr>
            <a:picLocks noChangeAspect="1"/>
          </p:cNvPicPr>
          <p:nvPr/>
        </p:nvPicPr>
        <p:blipFill>
          <a:blip r:embed="rId3"/>
          <a:stretch>
            <a:fillRect/>
          </a:stretch>
        </p:blipFill>
        <p:spPr>
          <a:xfrm>
            <a:off x="2717165" y="2054544"/>
            <a:ext cx="6233160" cy="3374705"/>
          </a:xfrm>
          <a:prstGeom prst="rect">
            <a:avLst/>
          </a:prstGeom>
        </p:spPr>
      </p:pic>
      <p:sp>
        <p:nvSpPr>
          <p:cNvPr id="35" name="文本框 34">
            <a:extLst>
              <a:ext uri="{FF2B5EF4-FFF2-40B4-BE49-F238E27FC236}">
                <a16:creationId xmlns:a16="http://schemas.microsoft.com/office/drawing/2014/main" id="{6C6558F7-F0F4-48C8-9C28-96391CFC26D5}"/>
              </a:ext>
            </a:extLst>
          </p:cNvPr>
          <p:cNvSpPr txBox="1"/>
          <p:nvPr/>
        </p:nvSpPr>
        <p:spPr>
          <a:xfrm>
            <a:off x="9385511" y="2164276"/>
            <a:ext cx="2433955" cy="458908"/>
          </a:xfrm>
          <a:prstGeom prst="rect">
            <a:avLst/>
          </a:prstGeom>
          <a:noFill/>
        </p:spPr>
        <p:txBody>
          <a:bodyPr wrap="square" rtlCol="0">
            <a:spAutoFit/>
          </a:bodyPr>
          <a:lstStyle/>
          <a:p>
            <a:pPr algn="just" fontAlgn="auto">
              <a:lnSpc>
                <a:spcPct val="150000"/>
              </a:lnSpc>
            </a:pP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max_memory_usage</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7" name="图片 36">
            <a:extLst>
              <a:ext uri="{FF2B5EF4-FFF2-40B4-BE49-F238E27FC236}">
                <a16:creationId xmlns:a16="http://schemas.microsoft.com/office/drawing/2014/main" id="{B99340C8-0C77-433C-9C4D-EEA8F6A2495E}"/>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2902547731"/>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预测实验结果</a:t>
            </a:r>
            <a:endParaRPr lang="en-US" altLang="zh-CN" sz="2000" dirty="0">
              <a:latin typeface="Calibri" panose="020F0502020204030204" pitchFamily="34" charset="0"/>
              <a:ea typeface="宋体" panose="02010600030101010101" pitchFamily="2" charset="-122"/>
            </a:endParaRPr>
          </a:p>
        </p:txBody>
      </p:sp>
      <p:pic>
        <p:nvPicPr>
          <p:cNvPr id="34" name="图片 33">
            <a:extLst>
              <a:ext uri="{FF2B5EF4-FFF2-40B4-BE49-F238E27FC236}">
                <a16:creationId xmlns:a16="http://schemas.microsoft.com/office/drawing/2014/main" id="{E4AF4CDF-93C8-4547-B13C-DB6B13F0416F}"/>
              </a:ext>
            </a:extLst>
          </p:cNvPr>
          <p:cNvPicPr>
            <a:picLocks noChangeAspect="1"/>
          </p:cNvPicPr>
          <p:nvPr/>
        </p:nvPicPr>
        <p:blipFill>
          <a:blip r:embed="rId3"/>
          <a:stretch>
            <a:fillRect/>
          </a:stretch>
        </p:blipFill>
        <p:spPr>
          <a:xfrm>
            <a:off x="2703830" y="2174113"/>
            <a:ext cx="6246495" cy="3498554"/>
          </a:xfrm>
          <a:prstGeom prst="rect">
            <a:avLst/>
          </a:prstGeom>
        </p:spPr>
      </p:pic>
      <p:sp>
        <p:nvSpPr>
          <p:cNvPr id="35" name="文本框 34">
            <a:extLst>
              <a:ext uri="{FF2B5EF4-FFF2-40B4-BE49-F238E27FC236}">
                <a16:creationId xmlns:a16="http://schemas.microsoft.com/office/drawing/2014/main" id="{52D70820-22E6-4D94-91E3-83452D1CE059}"/>
              </a:ext>
            </a:extLst>
          </p:cNvPr>
          <p:cNvSpPr txBox="1"/>
          <p:nvPr/>
        </p:nvSpPr>
        <p:spPr>
          <a:xfrm>
            <a:off x="9385511" y="2164276"/>
            <a:ext cx="2433955" cy="458908"/>
          </a:xfrm>
          <a:prstGeom prst="rect">
            <a:avLst/>
          </a:prstGeom>
          <a:noFill/>
        </p:spPr>
        <p:txBody>
          <a:bodyPr wrap="square" rtlCol="0">
            <a:spAutoFit/>
          </a:bodyPr>
          <a:lstStyle/>
          <a:p>
            <a:pPr algn="just" fontAlgn="auto">
              <a:lnSpc>
                <a:spcPct val="150000"/>
              </a:lnSpc>
            </a:pP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max_disk_I</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/O</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7" name="图片 36">
            <a:extLst>
              <a:ext uri="{FF2B5EF4-FFF2-40B4-BE49-F238E27FC236}">
                <a16:creationId xmlns:a16="http://schemas.microsoft.com/office/drawing/2014/main" id="{869279C1-631A-4819-B509-E9BD1993DE06}"/>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3136117578"/>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14</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预测实验结果</a:t>
            </a:r>
            <a:endParaRPr lang="en-US" altLang="zh-CN" sz="2000" dirty="0">
              <a:latin typeface="Calibri" panose="020F0502020204030204" pitchFamily="34" charset="0"/>
              <a:ea typeface="宋体" panose="02010600030101010101" pitchFamily="2" charset="-122"/>
            </a:endParaRPr>
          </a:p>
        </p:txBody>
      </p:sp>
      <p:sp>
        <p:nvSpPr>
          <p:cNvPr id="35" name="文本框 34">
            <a:extLst>
              <a:ext uri="{FF2B5EF4-FFF2-40B4-BE49-F238E27FC236}">
                <a16:creationId xmlns:a16="http://schemas.microsoft.com/office/drawing/2014/main" id="{52D70820-22E6-4D94-91E3-83452D1CE059}"/>
              </a:ext>
            </a:extLst>
          </p:cNvPr>
          <p:cNvSpPr txBox="1"/>
          <p:nvPr/>
        </p:nvSpPr>
        <p:spPr>
          <a:xfrm>
            <a:off x="2703830" y="5672455"/>
            <a:ext cx="2433955" cy="458908"/>
          </a:xfrm>
          <a:prstGeom prst="rect">
            <a:avLst/>
          </a:prstGeom>
          <a:noFill/>
        </p:spPr>
        <p:txBody>
          <a:bodyPr wrap="square" rtlCol="0">
            <a:spAutoFit/>
          </a:bodyPr>
          <a:lstStyle/>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与五个模型进行比较</a:t>
            </a:r>
          </a:p>
        </p:txBody>
      </p:sp>
      <p:pic>
        <p:nvPicPr>
          <p:cNvPr id="6" name="图片 5">
            <a:extLst>
              <a:ext uri="{FF2B5EF4-FFF2-40B4-BE49-F238E27FC236}">
                <a16:creationId xmlns:a16="http://schemas.microsoft.com/office/drawing/2014/main" id="{CAB1490E-D4E6-4DA8-820D-B515D1D8FACE}"/>
              </a:ext>
            </a:extLst>
          </p:cNvPr>
          <p:cNvPicPr>
            <a:picLocks noChangeAspect="1"/>
          </p:cNvPicPr>
          <p:nvPr/>
        </p:nvPicPr>
        <p:blipFill>
          <a:blip r:embed="rId3"/>
          <a:stretch>
            <a:fillRect/>
          </a:stretch>
        </p:blipFill>
        <p:spPr>
          <a:xfrm>
            <a:off x="2825749" y="2027555"/>
            <a:ext cx="8035290" cy="3602770"/>
          </a:xfrm>
          <a:prstGeom prst="rect">
            <a:avLst/>
          </a:prstGeom>
        </p:spPr>
      </p:pic>
      <p:pic>
        <p:nvPicPr>
          <p:cNvPr id="37" name="图片 36">
            <a:extLst>
              <a:ext uri="{FF2B5EF4-FFF2-40B4-BE49-F238E27FC236}">
                <a16:creationId xmlns:a16="http://schemas.microsoft.com/office/drawing/2014/main" id="{76833F7F-34B3-4D88-AF8D-230BF397E800}"/>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498190970"/>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预测实验结果</a:t>
            </a:r>
            <a:endParaRPr lang="en-US" altLang="zh-CN" sz="2000" dirty="0">
              <a:latin typeface="Calibri" panose="020F0502020204030204" pitchFamily="34" charset="0"/>
              <a:ea typeface="宋体" panose="02010600030101010101" pitchFamily="2" charset="-122"/>
            </a:endParaRPr>
          </a:p>
        </p:txBody>
      </p:sp>
      <p:sp>
        <p:nvSpPr>
          <p:cNvPr id="35" name="文本框 34">
            <a:extLst>
              <a:ext uri="{FF2B5EF4-FFF2-40B4-BE49-F238E27FC236}">
                <a16:creationId xmlns:a16="http://schemas.microsoft.com/office/drawing/2014/main" id="{52D70820-22E6-4D94-91E3-83452D1CE059}"/>
              </a:ext>
            </a:extLst>
          </p:cNvPr>
          <p:cNvSpPr txBox="1"/>
          <p:nvPr/>
        </p:nvSpPr>
        <p:spPr>
          <a:xfrm>
            <a:off x="9152255" y="2087146"/>
            <a:ext cx="2433955" cy="874407"/>
          </a:xfrm>
          <a:prstGeom prst="rect">
            <a:avLst/>
          </a:prstGeom>
          <a:noFill/>
        </p:spPr>
        <p:txBody>
          <a:bodyPr wrap="square" rtlCol="0">
            <a:spAutoFit/>
          </a:bodyPr>
          <a:lstStyle/>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训练损失抖动图</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更快收敛；更低损失</a:t>
            </a:r>
          </a:p>
        </p:txBody>
      </p:sp>
      <p:pic>
        <p:nvPicPr>
          <p:cNvPr id="9" name="图片 8">
            <a:extLst>
              <a:ext uri="{FF2B5EF4-FFF2-40B4-BE49-F238E27FC236}">
                <a16:creationId xmlns:a16="http://schemas.microsoft.com/office/drawing/2014/main" id="{24F09862-1D60-4492-90D3-FED126109F78}"/>
              </a:ext>
            </a:extLst>
          </p:cNvPr>
          <p:cNvPicPr>
            <a:picLocks noChangeAspect="1"/>
          </p:cNvPicPr>
          <p:nvPr/>
        </p:nvPicPr>
        <p:blipFill>
          <a:blip r:embed="rId3"/>
          <a:stretch>
            <a:fillRect/>
          </a:stretch>
        </p:blipFill>
        <p:spPr>
          <a:xfrm>
            <a:off x="2731769" y="2087146"/>
            <a:ext cx="5574031" cy="4208878"/>
          </a:xfrm>
          <a:prstGeom prst="rect">
            <a:avLst/>
          </a:prstGeom>
        </p:spPr>
      </p:pic>
      <p:pic>
        <p:nvPicPr>
          <p:cNvPr id="37" name="图片 36">
            <a:extLst>
              <a:ext uri="{FF2B5EF4-FFF2-40B4-BE49-F238E27FC236}">
                <a16:creationId xmlns:a16="http://schemas.microsoft.com/office/drawing/2014/main" id="{A4C77DF2-8B9D-4D6A-9BE8-860D4CCFCDD3}"/>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2991739175"/>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16</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40011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3</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优化目标实验结果</a:t>
            </a:r>
            <a:endParaRPr lang="en-US" altLang="zh-CN" sz="2000" dirty="0">
              <a:latin typeface="Calibri" panose="020F0502020204030204" pitchFamily="34" charset="0"/>
              <a:ea typeface="宋体" panose="02010600030101010101" pitchFamily="2" charset="-122"/>
            </a:endParaRPr>
          </a:p>
        </p:txBody>
      </p:sp>
      <p:sp>
        <p:nvSpPr>
          <p:cNvPr id="35" name="文本框 34">
            <a:extLst>
              <a:ext uri="{FF2B5EF4-FFF2-40B4-BE49-F238E27FC236}">
                <a16:creationId xmlns:a16="http://schemas.microsoft.com/office/drawing/2014/main" id="{52D70820-22E6-4D94-91E3-83452D1CE059}"/>
              </a:ext>
            </a:extLst>
          </p:cNvPr>
          <p:cNvSpPr txBox="1"/>
          <p:nvPr/>
        </p:nvSpPr>
        <p:spPr>
          <a:xfrm>
            <a:off x="9152255" y="2087146"/>
            <a:ext cx="2433955" cy="1705403"/>
          </a:xfrm>
          <a:prstGeom prst="rect">
            <a:avLst/>
          </a:prstGeom>
          <a:noFill/>
        </p:spPr>
        <p:txBody>
          <a:bodyPr wrap="square" rtlCol="0">
            <a:spAutoFit/>
          </a:bodyPr>
          <a:lstStyle/>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单个</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ED</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的计算任务响应时间</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排队时间以及卸载失败指令返回时间</a:t>
            </a:r>
          </a:p>
        </p:txBody>
      </p:sp>
      <p:pic>
        <p:nvPicPr>
          <p:cNvPr id="6" name="图片 5">
            <a:extLst>
              <a:ext uri="{FF2B5EF4-FFF2-40B4-BE49-F238E27FC236}">
                <a16:creationId xmlns:a16="http://schemas.microsoft.com/office/drawing/2014/main" id="{1C42806E-4BDB-42F8-B43A-470539E14AD9}"/>
              </a:ext>
            </a:extLst>
          </p:cNvPr>
          <p:cNvPicPr>
            <a:picLocks noChangeAspect="1"/>
          </p:cNvPicPr>
          <p:nvPr/>
        </p:nvPicPr>
        <p:blipFill>
          <a:blip r:embed="rId3"/>
          <a:stretch>
            <a:fillRect/>
          </a:stretch>
        </p:blipFill>
        <p:spPr>
          <a:xfrm>
            <a:off x="2845752" y="2134870"/>
            <a:ext cx="5417185" cy="4262849"/>
          </a:xfrm>
          <a:prstGeom prst="rect">
            <a:avLst/>
          </a:prstGeom>
        </p:spPr>
      </p:pic>
      <p:pic>
        <p:nvPicPr>
          <p:cNvPr id="37" name="图片 36">
            <a:extLst>
              <a:ext uri="{FF2B5EF4-FFF2-40B4-BE49-F238E27FC236}">
                <a16:creationId xmlns:a16="http://schemas.microsoft.com/office/drawing/2014/main" id="{8AC3C6FA-C364-4EB6-AA3A-724D24121150}"/>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1786158111"/>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17</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38" y="695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3" y="6664"/>
              <a:ext cx="2627"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F412BDF5-16C4-404E-A32B-ECEBF58642F7}"/>
              </a:ext>
            </a:extLst>
          </p:cNvPr>
          <p:cNvSpPr txBox="1"/>
          <p:nvPr/>
        </p:nvSpPr>
        <p:spPr>
          <a:xfrm>
            <a:off x="2703830" y="1428750"/>
            <a:ext cx="3021330" cy="40011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3</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优化目标实验结果</a:t>
            </a:r>
            <a:endParaRPr lang="en-US" altLang="zh-CN" sz="2000" dirty="0">
              <a:latin typeface="Calibri" panose="020F0502020204030204" pitchFamily="34" charset="0"/>
              <a:ea typeface="宋体" panose="02010600030101010101" pitchFamily="2" charset="-122"/>
            </a:endParaRPr>
          </a:p>
        </p:txBody>
      </p:sp>
      <p:sp>
        <p:nvSpPr>
          <p:cNvPr id="35" name="文本框 34">
            <a:extLst>
              <a:ext uri="{FF2B5EF4-FFF2-40B4-BE49-F238E27FC236}">
                <a16:creationId xmlns:a16="http://schemas.microsoft.com/office/drawing/2014/main" id="{52D70820-22E6-4D94-91E3-83452D1CE059}"/>
              </a:ext>
            </a:extLst>
          </p:cNvPr>
          <p:cNvSpPr txBox="1"/>
          <p:nvPr/>
        </p:nvSpPr>
        <p:spPr>
          <a:xfrm>
            <a:off x="9152255" y="2087146"/>
            <a:ext cx="2433955" cy="458908"/>
          </a:xfrm>
          <a:prstGeom prst="rect">
            <a:avLst/>
          </a:prstGeom>
          <a:noFill/>
        </p:spPr>
        <p:txBody>
          <a:bodyPr wrap="square" rtlCol="0">
            <a:spAutoFit/>
          </a:bodyPr>
          <a:lstStyle/>
          <a:p>
            <a:pPr algn="just"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失误率：</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E</a:t>
            </a:r>
          </a:p>
        </p:txBody>
      </p:sp>
      <p:pic>
        <p:nvPicPr>
          <p:cNvPr id="9" name="图片 8">
            <a:extLst>
              <a:ext uri="{FF2B5EF4-FFF2-40B4-BE49-F238E27FC236}">
                <a16:creationId xmlns:a16="http://schemas.microsoft.com/office/drawing/2014/main" id="{64D0D798-D4A4-4A6D-82F3-A207B3F52A44}"/>
              </a:ext>
            </a:extLst>
          </p:cNvPr>
          <p:cNvPicPr>
            <a:picLocks noChangeAspect="1"/>
          </p:cNvPicPr>
          <p:nvPr/>
        </p:nvPicPr>
        <p:blipFill>
          <a:blip r:embed="rId3"/>
          <a:stretch>
            <a:fillRect/>
          </a:stretch>
        </p:blipFill>
        <p:spPr>
          <a:xfrm>
            <a:off x="2825748" y="2092861"/>
            <a:ext cx="5213351" cy="4024630"/>
          </a:xfrm>
          <a:prstGeom prst="rect">
            <a:avLst/>
          </a:prstGeom>
        </p:spPr>
      </p:pic>
      <p:pic>
        <p:nvPicPr>
          <p:cNvPr id="37" name="图片 36">
            <a:extLst>
              <a:ext uri="{FF2B5EF4-FFF2-40B4-BE49-F238E27FC236}">
                <a16:creationId xmlns:a16="http://schemas.microsoft.com/office/drawing/2014/main" id="{AD950476-97BD-42B5-B666-C38D95693911}"/>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3001307053"/>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6086" y="2593674"/>
            <a:ext cx="2320188" cy="1015663"/>
          </a:xfrm>
          <a:prstGeom prst="rect">
            <a:avLst/>
          </a:prstGeom>
          <a:noFill/>
        </p:spPr>
        <p:txBody>
          <a:bodyPr wrap="square" rtlCol="0">
            <a:spAutoFit/>
          </a:bodyPr>
          <a:lstStyle/>
          <a:p>
            <a:pPr algn="r"/>
            <a:r>
              <a:rPr lang="zh-CN" altLang="en-US" sz="6000" b="1" dirty="0">
                <a:solidFill>
                  <a:schemeClr val="bg1"/>
                </a:solidFill>
                <a:effectLst/>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 y="3556441"/>
            <a:ext cx="3225297" cy="707886"/>
          </a:xfrm>
          <a:prstGeom prst="rect">
            <a:avLst/>
          </a:prstGeom>
          <a:noFill/>
        </p:spPr>
        <p:txBody>
          <a:bodyPr wrap="square" rtlCol="0">
            <a:spAutoFit/>
          </a:bodyPr>
          <a:lstStyle/>
          <a:p>
            <a:pPr algn="r"/>
            <a:r>
              <a:rPr lang="en-US" altLang="zh-CN"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4033520" y="1386840"/>
            <a:ext cx="3591560" cy="828384"/>
            <a:chOff x="3909356" y="1685526"/>
            <a:chExt cx="3370054" cy="828000"/>
          </a:xfrm>
        </p:grpSpPr>
        <p:sp>
          <p:nvSpPr>
            <p:cNvPr id="19" name="文本框 18"/>
            <p:cNvSpPr txBox="1"/>
            <p:nvPr/>
          </p:nvSpPr>
          <p:spPr>
            <a:xfrm>
              <a:off x="4884552" y="1768466"/>
              <a:ext cx="2394858" cy="521728"/>
            </a:xfrm>
            <a:prstGeom prst="rect">
              <a:avLst/>
            </a:prstGeom>
            <a:noFill/>
          </p:spPr>
          <p:txBody>
            <a:bodyPr wrap="square" rtlCol="0">
              <a:spAutoFit/>
            </a:bodyPr>
            <a:lstStyle/>
            <a:p>
              <a:r>
                <a:rPr lang="zh-CN" altLang="en-US" sz="2800" b="1" dirty="0">
                  <a:latin typeface="微软雅黑" panose="020B0503020204020204" pitchFamily="34" charset="-122"/>
                  <a:sym typeface="+mn-ea"/>
                </a:rPr>
                <a:t>研究背景</a:t>
              </a:r>
            </a:p>
          </p:txBody>
        </p:sp>
        <p:grpSp>
          <p:nvGrpSpPr>
            <p:cNvPr id="69" name="组合 68"/>
            <p:cNvGrpSpPr/>
            <p:nvPr/>
          </p:nvGrpSpPr>
          <p:grpSpPr>
            <a:xfrm>
              <a:off x="3909356" y="1685526"/>
              <a:ext cx="828000" cy="828000"/>
              <a:chOff x="3909356" y="1685526"/>
              <a:chExt cx="828000" cy="828000"/>
            </a:xfrm>
          </p:grpSpPr>
          <p:sp>
            <p:nvSpPr>
              <p:cNvPr id="17" name="文本框 16"/>
              <p:cNvSpPr txBox="1"/>
              <p:nvPr/>
            </p:nvSpPr>
            <p:spPr>
              <a:xfrm>
                <a:off x="3909356" y="1745583"/>
                <a:ext cx="828000" cy="706427"/>
              </a:xfrm>
              <a:prstGeom prst="rect">
                <a:avLst/>
              </a:prstGeom>
              <a:noFill/>
              <a:ln>
                <a:noFill/>
              </a:ln>
            </p:spPr>
            <p:txBody>
              <a:bodyPr wrap="square" rtlCol="0">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01</a:t>
                </a:r>
              </a:p>
            </p:txBody>
          </p:sp>
          <p:sp>
            <p:nvSpPr>
              <p:cNvPr id="32" name="矩形 31"/>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a:off x="3997640" y="2956007"/>
            <a:ext cx="3470452" cy="828000"/>
            <a:chOff x="3873413" y="3203903"/>
            <a:chExt cx="3470452" cy="828000"/>
          </a:xfrm>
        </p:grpSpPr>
        <p:sp>
          <p:nvSpPr>
            <p:cNvPr id="55" name="文本框 54"/>
            <p:cNvSpPr txBox="1"/>
            <p:nvPr/>
          </p:nvSpPr>
          <p:spPr>
            <a:xfrm>
              <a:off x="4949007" y="3282685"/>
              <a:ext cx="2394858"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预警方案</a:t>
              </a:r>
            </a:p>
          </p:txBody>
        </p:sp>
        <p:grpSp>
          <p:nvGrpSpPr>
            <p:cNvPr id="68" name="组合 67"/>
            <p:cNvGrpSpPr/>
            <p:nvPr/>
          </p:nvGrpSpPr>
          <p:grpSpPr>
            <a:xfrm>
              <a:off x="3873413" y="3203903"/>
              <a:ext cx="899886" cy="828000"/>
              <a:chOff x="3873413" y="3203903"/>
              <a:chExt cx="899886" cy="828000"/>
            </a:xfrm>
          </p:grpSpPr>
          <p:sp>
            <p:nvSpPr>
              <p:cNvPr id="57" name="文本框 56"/>
              <p:cNvSpPr txBox="1"/>
              <p:nvPr/>
            </p:nvSpPr>
            <p:spPr>
              <a:xfrm>
                <a:off x="3873413"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03</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8" name="矩形 57"/>
              <p:cNvSpPr/>
              <p:nvPr/>
            </p:nvSpPr>
            <p:spPr>
              <a:xfrm>
                <a:off x="3909356"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p:cNvGrpSpPr/>
          <p:nvPr/>
        </p:nvGrpSpPr>
        <p:grpSpPr>
          <a:xfrm>
            <a:off x="8032062" y="2945973"/>
            <a:ext cx="3375077" cy="828000"/>
            <a:chOff x="8098970" y="3203903"/>
            <a:chExt cx="3375077" cy="828000"/>
          </a:xfrm>
        </p:grpSpPr>
        <p:sp>
          <p:nvSpPr>
            <p:cNvPr id="44" name="文本框 43"/>
            <p:cNvSpPr txBox="1"/>
            <p:nvPr/>
          </p:nvSpPr>
          <p:spPr>
            <a:xfrm>
              <a:off x="9079189" y="3356616"/>
              <a:ext cx="2394858" cy="523220"/>
            </a:xfrm>
            <a:prstGeom prst="rect">
              <a:avLst/>
            </a:prstGeom>
            <a:noFill/>
          </p:spPr>
          <p:txBody>
            <a:bodyPr wrap="square" rtlCol="0">
              <a:spAutoFit/>
            </a:bodyPr>
            <a:lstStyle/>
            <a:p>
              <a:r>
                <a:rPr lang="zh-CN" altLang="en-US" sz="2800" b="1" dirty="0">
                  <a:latin typeface="微软雅黑" panose="020B0503020204020204" pitchFamily="34" charset="-122"/>
                </a:rPr>
                <a:t>实验结果</a:t>
              </a:r>
            </a:p>
          </p:txBody>
        </p:sp>
        <p:grpSp>
          <p:nvGrpSpPr>
            <p:cNvPr id="45" name="组合 44"/>
            <p:cNvGrpSpPr/>
            <p:nvPr/>
          </p:nvGrpSpPr>
          <p:grpSpPr>
            <a:xfrm>
              <a:off x="8098970" y="3203903"/>
              <a:ext cx="899886" cy="828000"/>
              <a:chOff x="8098970" y="3203903"/>
              <a:chExt cx="899886" cy="828000"/>
            </a:xfrm>
          </p:grpSpPr>
          <p:sp>
            <p:nvSpPr>
              <p:cNvPr id="46" name="文本框 45"/>
              <p:cNvSpPr txBox="1"/>
              <p:nvPr/>
            </p:nvSpPr>
            <p:spPr>
              <a:xfrm>
                <a:off x="8098970"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04</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 name="组合 48"/>
          <p:cNvGrpSpPr/>
          <p:nvPr/>
        </p:nvGrpSpPr>
        <p:grpSpPr>
          <a:xfrm>
            <a:off x="8032062" y="1386009"/>
            <a:ext cx="3730625" cy="828000"/>
            <a:chOff x="8098970" y="1685526"/>
            <a:chExt cx="3730625" cy="828000"/>
          </a:xfrm>
        </p:grpSpPr>
        <p:sp>
          <p:nvSpPr>
            <p:cNvPr id="50" name="文本框 49"/>
            <p:cNvSpPr txBox="1"/>
            <p:nvPr/>
          </p:nvSpPr>
          <p:spPr>
            <a:xfrm>
              <a:off x="9044485" y="1769304"/>
              <a:ext cx="2785110" cy="521970"/>
            </a:xfrm>
            <a:prstGeom prst="rect">
              <a:avLst/>
            </a:prstGeom>
            <a:noFill/>
          </p:spPr>
          <p:txBody>
            <a:bodyPr wrap="square" rtlCol="0">
              <a:spAutoFit/>
            </a:bodyPr>
            <a:lstStyle/>
            <a:p>
              <a:r>
                <a:rPr lang="zh-CN" altLang="en-US" sz="2800" b="1" dirty="0">
                  <a:latin typeface="微软雅黑" panose="020B0503020204020204" pitchFamily="34" charset="-122"/>
                  <a:sym typeface="+mn-ea"/>
                </a:rPr>
                <a:t>预测方法</a:t>
              </a:r>
              <a:endParaRPr lang="zh-CN" altLang="en-US" sz="2800" b="1" dirty="0">
                <a:latin typeface="微软雅黑" panose="020B0503020204020204" pitchFamily="34" charset="-122"/>
              </a:endParaRPr>
            </a:p>
          </p:txBody>
        </p:sp>
        <p:grpSp>
          <p:nvGrpSpPr>
            <p:cNvPr id="51" name="组合 50"/>
            <p:cNvGrpSpPr/>
            <p:nvPr/>
          </p:nvGrpSpPr>
          <p:grpSpPr>
            <a:xfrm>
              <a:off x="8098970" y="1685526"/>
              <a:ext cx="899886" cy="828000"/>
              <a:chOff x="8098970" y="1685526"/>
              <a:chExt cx="899886" cy="828000"/>
            </a:xfrm>
          </p:grpSpPr>
          <p:sp>
            <p:nvSpPr>
              <p:cNvPr id="52" name="文本框 51"/>
              <p:cNvSpPr txBox="1"/>
              <p:nvPr/>
            </p:nvSpPr>
            <p:spPr>
              <a:xfrm>
                <a:off x="8098970" y="1714806"/>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02</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3" name="矩形 52"/>
              <p:cNvSpPr/>
              <p:nvPr/>
            </p:nvSpPr>
            <p:spPr>
              <a:xfrm>
                <a:off x="8134913"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6" name="组合 25">
            <a:extLst>
              <a:ext uri="{FF2B5EF4-FFF2-40B4-BE49-F238E27FC236}">
                <a16:creationId xmlns:a16="http://schemas.microsoft.com/office/drawing/2014/main" id="{3B84AAB4-9FA8-4ADA-B047-3D323B039624}"/>
              </a:ext>
            </a:extLst>
          </p:cNvPr>
          <p:cNvGrpSpPr/>
          <p:nvPr/>
        </p:nvGrpSpPr>
        <p:grpSpPr>
          <a:xfrm>
            <a:off x="4033520" y="4554070"/>
            <a:ext cx="3375077" cy="828000"/>
            <a:chOff x="8098970" y="3203903"/>
            <a:chExt cx="3375077" cy="828000"/>
          </a:xfrm>
        </p:grpSpPr>
        <p:sp>
          <p:nvSpPr>
            <p:cNvPr id="27" name="文本框 26">
              <a:extLst>
                <a:ext uri="{FF2B5EF4-FFF2-40B4-BE49-F238E27FC236}">
                  <a16:creationId xmlns:a16="http://schemas.microsoft.com/office/drawing/2014/main" id="{C850F3E6-EC6F-4863-832B-C56587AE3E15}"/>
                </a:ext>
              </a:extLst>
            </p:cNvPr>
            <p:cNvSpPr txBox="1"/>
            <p:nvPr/>
          </p:nvSpPr>
          <p:spPr>
            <a:xfrm>
              <a:off x="9079189" y="3356616"/>
              <a:ext cx="2394858" cy="521970"/>
            </a:xfrm>
            <a:prstGeom prst="rect">
              <a:avLst/>
            </a:prstGeom>
            <a:noFill/>
          </p:spPr>
          <p:txBody>
            <a:bodyPr wrap="square" rtlCol="0">
              <a:spAutoFit/>
            </a:bodyPr>
            <a:lstStyle/>
            <a:p>
              <a:r>
                <a:rPr lang="zh-CN" altLang="en-US" sz="2800" b="1" dirty="0">
                  <a:latin typeface="微软雅黑" panose="020B0503020204020204" pitchFamily="34" charset="-122"/>
                </a:rPr>
                <a:t>展望</a:t>
              </a:r>
            </a:p>
          </p:txBody>
        </p:sp>
        <p:grpSp>
          <p:nvGrpSpPr>
            <p:cNvPr id="28" name="组合 27">
              <a:extLst>
                <a:ext uri="{FF2B5EF4-FFF2-40B4-BE49-F238E27FC236}">
                  <a16:creationId xmlns:a16="http://schemas.microsoft.com/office/drawing/2014/main" id="{C38EBBFE-0209-410E-B278-86D6255C57A8}"/>
                </a:ext>
              </a:extLst>
            </p:cNvPr>
            <p:cNvGrpSpPr/>
            <p:nvPr/>
          </p:nvGrpSpPr>
          <p:grpSpPr>
            <a:xfrm>
              <a:off x="8098970" y="3203903"/>
              <a:ext cx="899886" cy="828000"/>
              <a:chOff x="8098970" y="3203903"/>
              <a:chExt cx="899886" cy="828000"/>
            </a:xfrm>
          </p:grpSpPr>
          <p:sp>
            <p:nvSpPr>
              <p:cNvPr id="29" name="文本框 28">
                <a:extLst>
                  <a:ext uri="{FF2B5EF4-FFF2-40B4-BE49-F238E27FC236}">
                    <a16:creationId xmlns:a16="http://schemas.microsoft.com/office/drawing/2014/main" id="{85E9FB94-8799-4556-BADB-C303209196BE}"/>
                  </a:ext>
                </a:extLst>
              </p:cNvPr>
              <p:cNvSpPr txBox="1"/>
              <p:nvPr/>
            </p:nvSpPr>
            <p:spPr>
              <a:xfrm>
                <a:off x="8098970"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05</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FFDE320E-218B-4024-8CB9-DCC754AB1432}"/>
                  </a:ext>
                </a:extLst>
              </p:cNvPr>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18</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00" y="857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 y="6728"/>
              <a:ext cx="2627"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12774" y="5260995"/>
            <a:ext cx="96393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mn-ea"/>
              </a:rPr>
              <a:t>展望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展望</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pic>
        <p:nvPicPr>
          <p:cNvPr id="37" name="图片 36">
            <a:extLst>
              <a:ext uri="{FF2B5EF4-FFF2-40B4-BE49-F238E27FC236}">
                <a16:creationId xmlns:a16="http://schemas.microsoft.com/office/drawing/2014/main" id="{AD950476-97BD-42B5-B666-C38D95693911}"/>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34" name="文本框 33">
            <a:extLst>
              <a:ext uri="{FF2B5EF4-FFF2-40B4-BE49-F238E27FC236}">
                <a16:creationId xmlns:a16="http://schemas.microsoft.com/office/drawing/2014/main" id="{507D0C06-8810-41E5-8655-A9A0A95679A6}"/>
              </a:ext>
            </a:extLst>
          </p:cNvPr>
          <p:cNvSpPr txBox="1"/>
          <p:nvPr/>
        </p:nvSpPr>
        <p:spPr>
          <a:xfrm>
            <a:off x="2703830" y="2166182"/>
            <a:ext cx="8240395" cy="2536400"/>
          </a:xfrm>
          <a:prstGeom prst="rect">
            <a:avLst/>
          </a:prstGeom>
          <a:noFill/>
        </p:spPr>
        <p:txBody>
          <a:bodyPr wrap="square" rtlCol="0">
            <a:spAutoFit/>
          </a:bodyPr>
          <a:lstStyle/>
          <a:p>
            <a:pPr algn="just" fontAlgn="auto">
              <a:lnSpc>
                <a:spcPct val="15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Lyapunov-based Partial Computation Offloading for Multiple Mobile Devices Enabled by Harvested Energy in MEC</a:t>
            </a:r>
          </a:p>
          <a:p>
            <a:pPr algn="just" fontAlgn="auto">
              <a:lnSpc>
                <a:spcPct val="150000"/>
              </a:lnSpc>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IEEE INTERNET OF THINGS JOURNAL</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2579310619"/>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19</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00" y="857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 y="6728"/>
              <a:ext cx="2627"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12774" y="5260995"/>
            <a:ext cx="96393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mn-ea"/>
              </a:rPr>
              <a:t>展望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展望</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pic>
        <p:nvPicPr>
          <p:cNvPr id="37" name="图片 36">
            <a:extLst>
              <a:ext uri="{FF2B5EF4-FFF2-40B4-BE49-F238E27FC236}">
                <a16:creationId xmlns:a16="http://schemas.microsoft.com/office/drawing/2014/main" id="{AD950476-97BD-42B5-B666-C38D95693911}"/>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35" name="文本框 34">
            <a:extLst>
              <a:ext uri="{FF2B5EF4-FFF2-40B4-BE49-F238E27FC236}">
                <a16:creationId xmlns:a16="http://schemas.microsoft.com/office/drawing/2014/main" id="{C52224C6-DD2D-4A14-B70E-F5AFABA34D57}"/>
              </a:ext>
            </a:extLst>
          </p:cNvPr>
          <p:cNvSpPr txBox="1"/>
          <p:nvPr/>
        </p:nvSpPr>
        <p:spPr>
          <a:xfrm>
            <a:off x="2703830" y="2166182"/>
            <a:ext cx="8240395" cy="2951898"/>
          </a:xfrm>
          <a:prstGeom prst="rect">
            <a:avLst/>
          </a:prstGeom>
          <a:noFill/>
        </p:spPr>
        <p:txBody>
          <a:bodyPr wrap="square" rtlCol="0">
            <a:spAutoFit/>
          </a:bodyPr>
          <a:lstStyle/>
          <a:p>
            <a:pPr marL="342900" indent="-342900" algn="just" fontAlgn="auto">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目标：满足延迟约束条件下最小化能耗</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部分卸载：卸载率</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5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Lyapunov</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：解决时隙之间卸载策略的</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强耦合</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，将非凸问题转换成多个凸子问题</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变量替换：传输功率、移动设备</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CPU</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周期频率</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50000"/>
              </a:lnSpc>
              <a:buFont typeface="Wingdings" panose="05000000000000000000" pitchFamily="2" charset="2"/>
              <a:buChar char="l"/>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50000"/>
              </a:lnSpc>
              <a:buFont typeface="Wingdings" panose="05000000000000000000" pitchFamily="2" charset="2"/>
              <a:buChar char="l"/>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3956192536"/>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20</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19"/>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00" y="857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27" y="6728"/>
              <a:ext cx="2627"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12774" y="5260995"/>
            <a:ext cx="96393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sym typeface="+mn-ea"/>
              </a:rPr>
              <a:t>展望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93028" y="3309530"/>
            <a:ext cx="172402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9" name="矩形 3">
            <a:extLst>
              <a:ext uri="{FF2B5EF4-FFF2-40B4-BE49-F238E27FC236}">
                <a16:creationId xmlns:a16="http://schemas.microsoft.com/office/drawing/2014/main" id="{68B03A80-00FA-46D8-A571-0AC721ED904D}"/>
              </a:ext>
            </a:extLst>
          </p:cNvPr>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展望</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50" name="矩形 49">
            <a:extLst>
              <a:ext uri="{FF2B5EF4-FFF2-40B4-BE49-F238E27FC236}">
                <a16:creationId xmlns:a16="http://schemas.microsoft.com/office/drawing/2014/main" id="{5EBE8C8C-1F9D-45B9-9B1A-886881E2705F}"/>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175757E9-5AF9-4C7C-A4FA-CB2FD1DEED59}"/>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pic>
        <p:nvPicPr>
          <p:cNvPr id="37" name="图片 36">
            <a:extLst>
              <a:ext uri="{FF2B5EF4-FFF2-40B4-BE49-F238E27FC236}">
                <a16:creationId xmlns:a16="http://schemas.microsoft.com/office/drawing/2014/main" id="{AD950476-97BD-42B5-B666-C38D95693911}"/>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34" name="文本框 33">
            <a:extLst>
              <a:ext uri="{FF2B5EF4-FFF2-40B4-BE49-F238E27FC236}">
                <a16:creationId xmlns:a16="http://schemas.microsoft.com/office/drawing/2014/main" id="{984ECD15-81BE-4D84-AB57-1BB9F31EC05C}"/>
              </a:ext>
            </a:extLst>
          </p:cNvPr>
          <p:cNvSpPr txBox="1"/>
          <p:nvPr/>
        </p:nvSpPr>
        <p:spPr>
          <a:xfrm>
            <a:off x="6160770" y="2976245"/>
            <a:ext cx="5080000" cy="706755"/>
          </a:xfrm>
          <a:prstGeom prst="rect">
            <a:avLst/>
          </a:prstGeom>
          <a:noFill/>
          <a:ln w="9525">
            <a:noFill/>
          </a:ln>
        </p:spPr>
        <p:txBody>
          <a:bodyPr wrap="square">
            <a:spAutoFit/>
          </a:bodyPr>
          <a:lstStyle/>
          <a:p>
            <a:pPr indent="127000"/>
            <a:r>
              <a:rPr lang="en-US" altLang="zh-CN" sz="2000" b="0">
                <a:latin typeface="Times New Roman" panose="02020603050405020304" pitchFamily="18" charset="0"/>
                <a:ea typeface="宋体" panose="02010600030101010101" pitchFamily="2" charset="-122"/>
              </a:rPr>
              <a:t>   </a:t>
            </a:r>
            <a:endParaRPr lang="zh-CN" sz="2000" b="0">
              <a:latin typeface="Times New Roman" panose="02020603050405020304" pitchFamily="18" charset="0"/>
              <a:ea typeface="宋体" panose="02010600030101010101" pitchFamily="2" charset="-122"/>
            </a:endParaRPr>
          </a:p>
          <a:p>
            <a:pPr indent="127000"/>
            <a:r>
              <a:rPr lang="zh-CN" sz="2000" b="0">
                <a:latin typeface="Times New Roman" panose="02020603050405020304" pitchFamily="18" charset="0"/>
                <a:ea typeface="宋体" panose="02010600030101010101" pitchFamily="2" charset="-122"/>
              </a:rPr>
              <a:t>  </a:t>
            </a:r>
            <a:endParaRPr lang="zh-CN" altLang="en-US" sz="2000"/>
          </a:p>
        </p:txBody>
      </p:sp>
      <p:sp>
        <p:nvSpPr>
          <p:cNvPr id="41" name="AutoShape 6">
            <a:extLst>
              <a:ext uri="{FF2B5EF4-FFF2-40B4-BE49-F238E27FC236}">
                <a16:creationId xmlns:a16="http://schemas.microsoft.com/office/drawing/2014/main" id="{24AEB2D4-6472-4E88-8BD3-AC191082D2E0}"/>
              </a:ext>
            </a:extLst>
          </p:cNvPr>
          <p:cNvSpPr>
            <a:spLocks noChangeArrowheads="1"/>
          </p:cNvSpPr>
          <p:nvPr/>
        </p:nvSpPr>
        <p:spPr bwMode="auto">
          <a:xfrm>
            <a:off x="2764790" y="3361055"/>
            <a:ext cx="3453765" cy="20040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342900" indent="-342900" algn="just" fontAlgn="auto">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建模</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Rectangle 3">
            <a:extLst>
              <a:ext uri="{FF2B5EF4-FFF2-40B4-BE49-F238E27FC236}">
                <a16:creationId xmlns:a16="http://schemas.microsoft.com/office/drawing/2014/main" id="{1B6E8EA7-158B-4AAC-A336-6F7CE6C2E047}"/>
              </a:ext>
            </a:extLst>
          </p:cNvPr>
          <p:cNvSpPr>
            <a:spLocks noChangeArrowheads="1"/>
          </p:cNvSpPr>
          <p:nvPr/>
        </p:nvSpPr>
        <p:spPr bwMode="auto">
          <a:xfrm>
            <a:off x="7287260" y="2515235"/>
            <a:ext cx="375602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创新点</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sp>
        <p:nvSpPr>
          <p:cNvPr id="52" name="AutoShape 6">
            <a:extLst>
              <a:ext uri="{FF2B5EF4-FFF2-40B4-BE49-F238E27FC236}">
                <a16:creationId xmlns:a16="http://schemas.microsoft.com/office/drawing/2014/main" id="{332550CF-A1BA-4048-BC5B-DCAE13368B1C}"/>
              </a:ext>
            </a:extLst>
          </p:cNvPr>
          <p:cNvSpPr>
            <a:spLocks noChangeArrowheads="1"/>
          </p:cNvSpPr>
          <p:nvPr/>
        </p:nvSpPr>
        <p:spPr bwMode="auto">
          <a:xfrm>
            <a:off x="7200900" y="3322955"/>
            <a:ext cx="4161155" cy="20421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342900" indent="-342900" algn="just" fontAlgn="auto">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认为边缘服务器的资源是无限的</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解决非凸问题的方法</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Rectangle 3">
            <a:extLst>
              <a:ext uri="{FF2B5EF4-FFF2-40B4-BE49-F238E27FC236}">
                <a16:creationId xmlns:a16="http://schemas.microsoft.com/office/drawing/2014/main" id="{0A94A04A-1045-4237-8EBF-47AB4864FE6E}"/>
              </a:ext>
            </a:extLst>
          </p:cNvPr>
          <p:cNvSpPr>
            <a:spLocks noChangeArrowheads="1"/>
          </p:cNvSpPr>
          <p:nvPr/>
        </p:nvSpPr>
        <p:spPr bwMode="auto">
          <a:xfrm>
            <a:off x="2764790" y="2515235"/>
            <a:ext cx="338010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借鉴</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4302670"/>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88023" y="2963189"/>
            <a:ext cx="8611739" cy="645160"/>
          </a:xfrm>
          <a:prstGeom prst="rect">
            <a:avLst/>
          </a:prstGeom>
          <a:noFill/>
        </p:spPr>
        <p:txBody>
          <a:bodyPr wrap="square" rtlCol="0">
            <a:spAutoFit/>
          </a:bodyPr>
          <a:lstStyle/>
          <a:p>
            <a:pPr marR="0" algn="ctr" defTabSz="914400" fontAlgn="auto">
              <a:buClrTx/>
              <a:buSzTx/>
              <a:buFontTx/>
              <a:defRPr/>
            </a:pPr>
            <a:r>
              <a:rPr lang="zh-CN" altLang="en-US" sz="3600" b="1" dirty="0">
                <a:solidFill>
                  <a:schemeClr val="bg1"/>
                </a:solidFill>
              </a:rPr>
              <a:t>谢谢</a:t>
            </a:r>
            <a:r>
              <a:rPr lang="zh-CN" sz="3600" b="1" dirty="0">
                <a:solidFill>
                  <a:schemeClr val="bg1"/>
                </a:solidFill>
              </a:rPr>
              <a:t>！</a:t>
            </a: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22580" y="2244090"/>
            <a:ext cx="2369820" cy="1927225"/>
          </a:xfrm>
          <a:prstGeom prst="rect">
            <a:avLst/>
          </a:prstGeom>
        </p:spPr>
      </p:pic>
      <p:pic>
        <p:nvPicPr>
          <p:cNvPr id="3" name="图片 2"/>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1</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66"/>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17" y="241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96215" y="1371253"/>
            <a:ext cx="1657349"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35" name="等腰三角形 34">
            <a:extLst>
              <a:ext uri="{FF2B5EF4-FFF2-40B4-BE49-F238E27FC236}">
                <a16:creationId xmlns:a16="http://schemas.microsoft.com/office/drawing/2014/main" id="{03193EDB-F239-4266-B2F3-BD951B31750E}"/>
              </a:ext>
            </a:extLst>
          </p:cNvPr>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 name="矩形 3">
            <a:extLst>
              <a:ext uri="{FF2B5EF4-FFF2-40B4-BE49-F238E27FC236}">
                <a16:creationId xmlns:a16="http://schemas.microsoft.com/office/drawing/2014/main" id="{C30FF2A3-806C-4A1E-A89E-3F47070D0DC7}"/>
              </a:ext>
            </a:extLst>
          </p:cNvPr>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p>
        </p:txBody>
      </p:sp>
      <p:pic>
        <p:nvPicPr>
          <p:cNvPr id="41" name="图片 40">
            <a:extLst>
              <a:ext uri="{FF2B5EF4-FFF2-40B4-BE49-F238E27FC236}">
                <a16:creationId xmlns:a16="http://schemas.microsoft.com/office/drawing/2014/main" id="{7D425E42-C4E8-4A51-B807-3C803CCDFE78}"/>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49" name="矩形 3">
            <a:extLst>
              <a:ext uri="{FF2B5EF4-FFF2-40B4-BE49-F238E27FC236}">
                <a16:creationId xmlns:a16="http://schemas.microsoft.com/office/drawing/2014/main" id="{7AD7E89A-41FD-4F75-ADEC-9A414F145846}"/>
              </a:ext>
            </a:extLst>
          </p:cNvPr>
          <p:cNvSpPr/>
          <p:nvPr/>
        </p:nvSpPr>
        <p:spPr>
          <a:xfrm>
            <a:off x="2706688" y="1497013"/>
            <a:ext cx="1534795" cy="37465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1</a:t>
            </a:r>
            <a:r>
              <a:rPr lang="zh-CN" altLang="en-US" sz="2000" dirty="0">
                <a:latin typeface="Calibri" panose="020F0502020204030204" pitchFamily="34" charset="0"/>
                <a:ea typeface="宋体" panose="02010600030101010101" pitchFamily="2" charset="-122"/>
              </a:rPr>
              <a:t>、选题背景</a:t>
            </a:r>
          </a:p>
        </p:txBody>
      </p:sp>
      <p:sp>
        <p:nvSpPr>
          <p:cNvPr id="50" name="矩形 49">
            <a:extLst>
              <a:ext uri="{FF2B5EF4-FFF2-40B4-BE49-F238E27FC236}">
                <a16:creationId xmlns:a16="http://schemas.microsoft.com/office/drawing/2014/main" id="{DBAF1189-ABC3-44CA-8E6C-9730FB730607}"/>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0006DE7C-E780-4EFE-8DC9-782A0C040470}"/>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2" name="文本框 51">
            <a:extLst>
              <a:ext uri="{FF2B5EF4-FFF2-40B4-BE49-F238E27FC236}">
                <a16:creationId xmlns:a16="http://schemas.microsoft.com/office/drawing/2014/main" id="{39E07F6C-2513-4BB8-93A8-EF045BA8B4C0}"/>
              </a:ext>
            </a:extLst>
          </p:cNvPr>
          <p:cNvSpPr txBox="1"/>
          <p:nvPr/>
        </p:nvSpPr>
        <p:spPr>
          <a:xfrm>
            <a:off x="6160770" y="2976245"/>
            <a:ext cx="5080000" cy="706755"/>
          </a:xfrm>
          <a:prstGeom prst="rect">
            <a:avLst/>
          </a:prstGeom>
          <a:noFill/>
          <a:ln w="9525">
            <a:noFill/>
          </a:ln>
        </p:spPr>
        <p:txBody>
          <a:bodyPr wrap="square">
            <a:spAutoFit/>
          </a:bodyPr>
          <a:lstStyle/>
          <a:p>
            <a:pPr indent="127000"/>
            <a:r>
              <a:rPr lang="en-US" altLang="zh-CN" sz="2000" b="0">
                <a:latin typeface="Times New Roman" panose="02020603050405020304" pitchFamily="18" charset="0"/>
                <a:ea typeface="宋体" panose="02010600030101010101" pitchFamily="2" charset="-122"/>
              </a:rPr>
              <a:t>   </a:t>
            </a:r>
            <a:endParaRPr lang="zh-CN" sz="2000" b="0">
              <a:latin typeface="Times New Roman" panose="02020603050405020304" pitchFamily="18" charset="0"/>
              <a:ea typeface="宋体" panose="02010600030101010101" pitchFamily="2" charset="-122"/>
            </a:endParaRPr>
          </a:p>
          <a:p>
            <a:pPr indent="127000"/>
            <a:r>
              <a:rPr lang="zh-CN" sz="2000" b="0">
                <a:latin typeface="Times New Roman" panose="02020603050405020304" pitchFamily="18" charset="0"/>
                <a:ea typeface="宋体" panose="02010600030101010101" pitchFamily="2" charset="-122"/>
              </a:rPr>
              <a:t>  </a:t>
            </a:r>
            <a:endParaRPr lang="zh-CN" altLang="en-US" sz="2000"/>
          </a:p>
        </p:txBody>
      </p:sp>
      <p:sp>
        <p:nvSpPr>
          <p:cNvPr id="53" name="AutoShape 6">
            <a:extLst>
              <a:ext uri="{FF2B5EF4-FFF2-40B4-BE49-F238E27FC236}">
                <a16:creationId xmlns:a16="http://schemas.microsoft.com/office/drawing/2014/main" id="{A5AD5C84-9807-414D-9AA0-B1092141E65B}"/>
              </a:ext>
            </a:extLst>
          </p:cNvPr>
          <p:cNvSpPr>
            <a:spLocks noChangeArrowheads="1"/>
          </p:cNvSpPr>
          <p:nvPr/>
        </p:nvSpPr>
        <p:spPr bwMode="auto">
          <a:xfrm>
            <a:off x="2764790" y="2281238"/>
            <a:ext cx="8617585" cy="3083877"/>
          </a:xfrm>
          <a:prstGeom prst="roundRect">
            <a:avLst>
              <a:gd name="adj" fmla="val 0"/>
            </a:avLst>
          </a:prstGeom>
          <a:noFill/>
          <a:ln w="3175" cmpd="sng">
            <a:no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indent="0" algn="l" defTabSz="1172210">
              <a:lnSpc>
                <a:spcPct val="120000"/>
              </a:lnSpc>
              <a:spcBef>
                <a:spcPct val="50000"/>
              </a:spcBef>
              <a:buClr>
                <a:srgbClr val="333333"/>
              </a:buClr>
              <a:buFont typeface="Wingdings" panose="05000000000000000000" pitchFamily="2" charset="2"/>
              <a:buNone/>
              <a:defRPr/>
            </a:pPr>
            <a:endParaRPr lang="en-US" altLang="zh-CN" dirty="0">
              <a:latin typeface="微软雅黑" panose="020B0503020204020204" pitchFamily="34" charset="-122"/>
              <a:ea typeface="微软雅黑" panose="020B0503020204020204" pitchFamily="34" charset="-122"/>
              <a:sym typeface="+mn-ea"/>
            </a:endParaRPr>
          </a:p>
          <a:p>
            <a:pPr indent="0" algn="l" defTabSz="1172210">
              <a:lnSpc>
                <a:spcPct val="120000"/>
              </a:lnSpc>
              <a:spcBef>
                <a:spcPct val="50000"/>
              </a:spcBef>
              <a:buClr>
                <a:srgbClr val="333333"/>
              </a:buClr>
              <a:buFont typeface="Wingdings" panose="05000000000000000000" pitchFamily="2" charset="2"/>
              <a:buNone/>
              <a:defRPr/>
            </a:pPr>
            <a:endParaRPr lang="en-US" altLang="zh-CN" dirty="0">
              <a:latin typeface="微软雅黑" panose="020B0503020204020204" pitchFamily="34" charset="-122"/>
              <a:ea typeface="微软雅黑" panose="020B0503020204020204" pitchFamily="34" charset="-122"/>
              <a:sym typeface="+mn-ea"/>
            </a:endParaRPr>
          </a:p>
          <a:p>
            <a:pPr indent="0" algn="l" defTabSz="1172210">
              <a:lnSpc>
                <a:spcPct val="120000"/>
              </a:lnSpc>
              <a:spcBef>
                <a:spcPct val="50000"/>
              </a:spcBef>
              <a:buClr>
                <a:srgbClr val="333333"/>
              </a:buClr>
              <a:buFont typeface="Wingdings" panose="05000000000000000000" pitchFamily="2" charset="2"/>
              <a:buNone/>
              <a:defRPr/>
            </a:pPr>
            <a:r>
              <a:rPr lang="zh-CN" altLang="en-US" dirty="0">
                <a:latin typeface="微软雅黑" panose="020B0503020204020204" pitchFamily="34" charset="-122"/>
                <a:ea typeface="微软雅黑" panose="020B0503020204020204" pitchFamily="34" charset="-122"/>
                <a:sym typeface="+mn-ea"/>
              </a:rPr>
              <a:t>全球设备产生的数据量大幅增加。据统计，联网的设备数量超过</a:t>
            </a:r>
            <a:r>
              <a:rPr lang="en-US" altLang="zh-CN" dirty="0">
                <a:latin typeface="微软雅黑" panose="020B0503020204020204" pitchFamily="34" charset="-122"/>
                <a:ea typeface="微软雅黑" panose="020B0503020204020204" pitchFamily="34" charset="-122"/>
                <a:sym typeface="+mn-ea"/>
              </a:rPr>
              <a:t>90</a:t>
            </a:r>
            <a:r>
              <a:rPr lang="zh-CN" altLang="en-US" dirty="0">
                <a:latin typeface="微软雅黑" panose="020B0503020204020204" pitchFamily="34" charset="-122"/>
                <a:ea typeface="微软雅黑" panose="020B0503020204020204" pitchFamily="34" charset="-122"/>
                <a:sym typeface="+mn-ea"/>
              </a:rPr>
              <a:t>亿台，并以每年</a:t>
            </a:r>
            <a:r>
              <a:rPr lang="en-US" altLang="zh-CN" dirty="0">
                <a:latin typeface="微软雅黑" panose="020B0503020204020204" pitchFamily="34" charset="-122"/>
                <a:ea typeface="微软雅黑" panose="020B0503020204020204" pitchFamily="34" charset="-122"/>
                <a:sym typeface="+mn-ea"/>
              </a:rPr>
              <a:t>50%</a:t>
            </a:r>
            <a:r>
              <a:rPr lang="zh-CN" altLang="en-US" dirty="0">
                <a:latin typeface="微软雅黑" panose="020B0503020204020204" pitchFamily="34" charset="-122"/>
                <a:ea typeface="微软雅黑" panose="020B0503020204020204" pitchFamily="34" charset="-122"/>
                <a:sym typeface="+mn-ea"/>
              </a:rPr>
              <a:t>的速度增长。然而，主干网络的传输速度仅增长速度小于</a:t>
            </a:r>
            <a:r>
              <a:rPr lang="en-US" altLang="zh-CN" dirty="0">
                <a:latin typeface="微软雅黑" panose="020B0503020204020204" pitchFamily="34" charset="-122"/>
                <a:ea typeface="微软雅黑" panose="020B0503020204020204" pitchFamily="34" charset="-122"/>
                <a:sym typeface="+mn-ea"/>
              </a:rPr>
              <a:t>10%</a:t>
            </a:r>
            <a:r>
              <a:rPr lang="zh-CN" altLang="en-US" dirty="0">
                <a:latin typeface="微软雅黑" panose="020B0503020204020204" pitchFamily="34" charset="-122"/>
                <a:ea typeface="微软雅黑" panose="020B0503020204020204" pitchFamily="34" charset="-122"/>
                <a:sym typeface="+mn-ea"/>
              </a:rPr>
              <a:t>。当前的网络模型面临着淹没在这快速增长的数据中的挑战。</a:t>
            </a:r>
            <a:endParaRPr lang="zh-CN" altLang="en-US" dirty="0"/>
          </a:p>
        </p:txBody>
      </p:sp>
      <p:sp>
        <p:nvSpPr>
          <p:cNvPr id="56" name="Rectangle 3">
            <a:extLst>
              <a:ext uri="{FF2B5EF4-FFF2-40B4-BE49-F238E27FC236}">
                <a16:creationId xmlns:a16="http://schemas.microsoft.com/office/drawing/2014/main" id="{3E2A86FA-0825-4997-BB65-A0F660BD7304}"/>
              </a:ext>
            </a:extLst>
          </p:cNvPr>
          <p:cNvSpPr>
            <a:spLocks noChangeArrowheads="1"/>
          </p:cNvSpPr>
          <p:nvPr/>
        </p:nvSpPr>
        <p:spPr bwMode="auto">
          <a:xfrm>
            <a:off x="2764790" y="2515235"/>
            <a:ext cx="338010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现状</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8868132"/>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66"/>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17" y="241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96215" y="1371253"/>
            <a:ext cx="1657349"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2" name="等腰三角形 41">
            <a:extLst>
              <a:ext uri="{FF2B5EF4-FFF2-40B4-BE49-F238E27FC236}">
                <a16:creationId xmlns:a16="http://schemas.microsoft.com/office/drawing/2014/main" id="{D45D5CE1-1AA3-437D-A177-B0BB86DED0A2}"/>
              </a:ext>
            </a:extLst>
          </p:cNvPr>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7" name="矩形 3">
            <a:extLst>
              <a:ext uri="{FF2B5EF4-FFF2-40B4-BE49-F238E27FC236}">
                <a16:creationId xmlns:a16="http://schemas.microsoft.com/office/drawing/2014/main" id="{DEFE26F1-B131-40E5-BED8-E1E880CAE410}"/>
              </a:ext>
            </a:extLst>
          </p:cNvPr>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p>
        </p:txBody>
      </p:sp>
      <p:pic>
        <p:nvPicPr>
          <p:cNvPr id="58" name="图片 57">
            <a:extLst>
              <a:ext uri="{FF2B5EF4-FFF2-40B4-BE49-F238E27FC236}">
                <a16:creationId xmlns:a16="http://schemas.microsoft.com/office/drawing/2014/main" id="{461BC515-30EA-41A9-9F6E-344431AC972D}"/>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59" name="矩形 3">
            <a:extLst>
              <a:ext uri="{FF2B5EF4-FFF2-40B4-BE49-F238E27FC236}">
                <a16:creationId xmlns:a16="http://schemas.microsoft.com/office/drawing/2014/main" id="{CE1A9EEF-0235-4ADB-A330-7B964D3A7CA4}"/>
              </a:ext>
            </a:extLst>
          </p:cNvPr>
          <p:cNvSpPr/>
          <p:nvPr/>
        </p:nvSpPr>
        <p:spPr>
          <a:xfrm>
            <a:off x="2706688" y="1497013"/>
            <a:ext cx="1534795" cy="37465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2</a:t>
            </a:r>
            <a:r>
              <a:rPr lang="zh-CN" altLang="en-US" sz="2000" dirty="0">
                <a:latin typeface="Calibri" panose="020F0502020204030204" pitchFamily="34" charset="0"/>
                <a:ea typeface="宋体" panose="02010600030101010101" pitchFamily="2" charset="-122"/>
              </a:rPr>
              <a:t>、选题意义</a:t>
            </a:r>
          </a:p>
        </p:txBody>
      </p:sp>
      <p:sp>
        <p:nvSpPr>
          <p:cNvPr id="60" name="矩形 59">
            <a:extLst>
              <a:ext uri="{FF2B5EF4-FFF2-40B4-BE49-F238E27FC236}">
                <a16:creationId xmlns:a16="http://schemas.microsoft.com/office/drawing/2014/main" id="{27360048-5DCF-4887-A503-841CD918BD69}"/>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1" name="矩形 60">
            <a:extLst>
              <a:ext uri="{FF2B5EF4-FFF2-40B4-BE49-F238E27FC236}">
                <a16:creationId xmlns:a16="http://schemas.microsoft.com/office/drawing/2014/main" id="{FDC3FA7C-8F4F-4910-8E93-9FA851EAA0CB}"/>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3" name="AutoShape 6">
            <a:extLst>
              <a:ext uri="{FF2B5EF4-FFF2-40B4-BE49-F238E27FC236}">
                <a16:creationId xmlns:a16="http://schemas.microsoft.com/office/drawing/2014/main" id="{DF2B24C1-DCC4-4FF8-A4CA-4299BF0A1A65}"/>
              </a:ext>
            </a:extLst>
          </p:cNvPr>
          <p:cNvSpPr>
            <a:spLocks noChangeArrowheads="1"/>
          </p:cNvSpPr>
          <p:nvPr/>
        </p:nvSpPr>
        <p:spPr bwMode="auto">
          <a:xfrm>
            <a:off x="2707005" y="2281238"/>
            <a:ext cx="6243320" cy="3832224"/>
          </a:xfrm>
          <a:prstGeom prst="roundRect">
            <a:avLst>
              <a:gd name="adj" fmla="val 0"/>
            </a:avLst>
          </a:prstGeom>
          <a:noFill/>
          <a:ln w="3175" cmpd="sng">
            <a:no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indent="0" algn="l" defTabSz="1172210">
              <a:lnSpc>
                <a:spcPct val="120000"/>
              </a:lnSpc>
              <a:spcBef>
                <a:spcPct val="50000"/>
              </a:spcBef>
              <a:buClr>
                <a:srgbClr val="333333"/>
              </a:buClr>
              <a:buFont typeface="Wingdings" panose="05000000000000000000" pitchFamily="2" charset="2"/>
              <a:buNone/>
              <a:defRPr/>
            </a:pPr>
            <a:r>
              <a:rPr lang="zh-CN" altLang="en-US" dirty="0">
                <a:latin typeface="微软雅黑" panose="020B0503020204020204" pitchFamily="34" charset="-122"/>
                <a:ea typeface="微软雅黑" panose="020B0503020204020204" pitchFamily="34" charset="-122"/>
                <a:sym typeface="+mn-ea"/>
              </a:rPr>
              <a:t>边缘服务器资源</a:t>
            </a:r>
            <a:endParaRPr lang="en-US" altLang="zh-CN" dirty="0">
              <a:latin typeface="微软雅黑" panose="020B0503020204020204" pitchFamily="34" charset="-122"/>
              <a:ea typeface="微软雅黑" panose="020B0503020204020204" pitchFamily="34" charset="-122"/>
              <a:sym typeface="+mn-ea"/>
            </a:endParaRPr>
          </a:p>
          <a:p>
            <a:pPr marL="285750" indent="-285750" algn="l" defTabSz="1172210">
              <a:lnSpc>
                <a:spcPct val="120000"/>
              </a:lnSpc>
              <a:spcBef>
                <a:spcPct val="50000"/>
              </a:spcBef>
              <a:buClr>
                <a:srgbClr val="333333"/>
              </a:buClr>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有限性</a:t>
            </a:r>
            <a:endParaRPr lang="en-US" altLang="zh-CN" dirty="0">
              <a:latin typeface="微软雅黑" panose="020B0503020204020204" pitchFamily="34" charset="-122"/>
              <a:ea typeface="微软雅黑" panose="020B0503020204020204" pitchFamily="34" charset="-122"/>
              <a:sym typeface="+mn-ea"/>
            </a:endParaRPr>
          </a:p>
          <a:p>
            <a:pPr marL="285750" indent="-285750" algn="l" defTabSz="1172210">
              <a:lnSpc>
                <a:spcPct val="120000"/>
              </a:lnSpc>
              <a:spcBef>
                <a:spcPct val="50000"/>
              </a:spcBef>
              <a:buClr>
                <a:srgbClr val="333333"/>
              </a:buClr>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动态变化</a:t>
            </a:r>
            <a:endParaRPr lang="zh-CN" altLang="en-US" dirty="0"/>
          </a:p>
        </p:txBody>
      </p:sp>
    </p:spTree>
    <p:extLst>
      <p:ext uri="{BB962C8B-B14F-4D97-AF65-F5344CB8AC3E}">
        <p14:creationId xmlns:p14="http://schemas.microsoft.com/office/powerpoint/2010/main" val="353091023"/>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2363470" cy="40011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3</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现有预测方法</a:t>
            </a:r>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66"/>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17" y="241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96215" y="1371253"/>
            <a:ext cx="1657349"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34" name="AutoShape 6">
            <a:extLst>
              <a:ext uri="{FF2B5EF4-FFF2-40B4-BE49-F238E27FC236}">
                <a16:creationId xmlns:a16="http://schemas.microsoft.com/office/drawing/2014/main" id="{99FDE0A6-8357-4994-B004-9047E04BE953}"/>
              </a:ext>
            </a:extLst>
          </p:cNvPr>
          <p:cNvSpPr>
            <a:spLocks noChangeArrowheads="1"/>
          </p:cNvSpPr>
          <p:nvPr/>
        </p:nvSpPr>
        <p:spPr bwMode="auto">
          <a:xfrm>
            <a:off x="2703830" y="2358708"/>
            <a:ext cx="8347709" cy="3983354"/>
          </a:xfrm>
          <a:prstGeom prst="roundRect">
            <a:avLst>
              <a:gd name="adj" fmla="val 0"/>
            </a:avLst>
          </a:prstGeom>
          <a:noFill/>
          <a:ln w="3175" cmpd="sng">
            <a:no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传统方法：</a:t>
            </a:r>
            <a:r>
              <a:rPr lang="en-US" altLang="zh-CN" dirty="0">
                <a:latin typeface="微软雅黑" panose="020B0503020204020204" pitchFamily="34" charset="-122"/>
                <a:ea typeface="微软雅黑" panose="020B0503020204020204" pitchFamily="34" charset="-122"/>
                <a:sym typeface="+mn-ea"/>
              </a:rPr>
              <a:t>AR</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ARIMA</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SVM</a:t>
            </a:r>
            <a:endParaRPr lang="zh-CN" altLang="en-US" dirty="0">
              <a:latin typeface="微软雅黑" panose="020B0503020204020204" pitchFamily="34" charset="-122"/>
              <a:ea typeface="微软雅黑" panose="020B0503020204020204" pitchFamily="34" charset="-122"/>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深度学习方法：</a:t>
            </a:r>
            <a:r>
              <a:rPr lang="en-US" altLang="zh-CN" dirty="0">
                <a:latin typeface="微软雅黑" panose="020B0503020204020204" pitchFamily="34" charset="-122"/>
                <a:ea typeface="微软雅黑" panose="020B0503020204020204" pitchFamily="34" charset="-122"/>
                <a:sym typeface="+mn-ea"/>
              </a:rPr>
              <a:t>CNN</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Attention</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RNN</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LSTM</a:t>
            </a:r>
            <a:endParaRPr lang="zh-CN" altLang="en-US" dirty="0">
              <a:latin typeface="微软雅黑" panose="020B0503020204020204" pitchFamily="34" charset="-122"/>
              <a:ea typeface="微软雅黑" panose="020B0503020204020204" pitchFamily="34" charset="-122"/>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组合方法：</a:t>
            </a:r>
            <a:r>
              <a:rPr lang="en-US" altLang="zh-CN" dirty="0">
                <a:latin typeface="微软雅黑" panose="020B0503020204020204" pitchFamily="34" charset="-122"/>
                <a:ea typeface="微软雅黑" panose="020B0503020204020204" pitchFamily="34" charset="-122"/>
                <a:sym typeface="+mn-ea"/>
              </a:rPr>
              <a:t>S-G</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rPr>
              <a:t>Stochastic LSTM</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SLSTM</a:t>
            </a:r>
            <a:endParaRPr lang="zh-CN" altLang="en-US" dirty="0">
              <a:latin typeface="微软雅黑" panose="020B0503020204020204" pitchFamily="34" charset="-122"/>
              <a:ea typeface="微软雅黑" panose="020B0503020204020204" pitchFamily="34" charset="-122"/>
              <a:sym typeface="+mn-ea"/>
            </a:endParaRPr>
          </a:p>
        </p:txBody>
      </p:sp>
      <p:pic>
        <p:nvPicPr>
          <p:cNvPr id="35" name="图片 34">
            <a:extLst>
              <a:ext uri="{FF2B5EF4-FFF2-40B4-BE49-F238E27FC236}">
                <a16:creationId xmlns:a16="http://schemas.microsoft.com/office/drawing/2014/main" id="{2C3E2F62-E851-4C29-B985-8201BEA4DD0D}"/>
              </a:ext>
            </a:extLst>
          </p:cNvPr>
          <p:cNvPicPr>
            <a:picLocks noChangeAspect="1"/>
          </p:cNvPicPr>
          <p:nvPr/>
        </p:nvPicPr>
        <p:blipFill>
          <a:blip r:embed="rId3"/>
          <a:stretch>
            <a:fillRect/>
          </a:stretch>
        </p:blipFill>
        <p:spPr>
          <a:xfrm>
            <a:off x="2707005" y="1151255"/>
            <a:ext cx="8394065" cy="190500"/>
          </a:xfrm>
          <a:prstGeom prst="rect">
            <a:avLst/>
          </a:prstGeom>
        </p:spPr>
      </p:pic>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4</a:t>
            </a: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66"/>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17" y="241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96215" y="1371253"/>
            <a:ext cx="1657349"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35" name="等腰三角形 34">
            <a:extLst>
              <a:ext uri="{FF2B5EF4-FFF2-40B4-BE49-F238E27FC236}">
                <a16:creationId xmlns:a16="http://schemas.microsoft.com/office/drawing/2014/main" id="{4C0A4E14-73ED-4A79-8759-62C088F44BC4}"/>
              </a:ext>
            </a:extLst>
          </p:cNvPr>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 name="矩形 3">
            <a:extLst>
              <a:ext uri="{FF2B5EF4-FFF2-40B4-BE49-F238E27FC236}">
                <a16:creationId xmlns:a16="http://schemas.microsoft.com/office/drawing/2014/main" id="{D66C1063-452E-46EE-83E4-2424B332C9D0}"/>
              </a:ext>
            </a:extLst>
          </p:cNvPr>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p>
        </p:txBody>
      </p:sp>
      <p:pic>
        <p:nvPicPr>
          <p:cNvPr id="41" name="图片 40">
            <a:extLst>
              <a:ext uri="{FF2B5EF4-FFF2-40B4-BE49-F238E27FC236}">
                <a16:creationId xmlns:a16="http://schemas.microsoft.com/office/drawing/2014/main" id="{39737B8B-61BD-4149-834E-B940453D1246}"/>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49" name="矩形 3">
            <a:extLst>
              <a:ext uri="{FF2B5EF4-FFF2-40B4-BE49-F238E27FC236}">
                <a16:creationId xmlns:a16="http://schemas.microsoft.com/office/drawing/2014/main" id="{EDBC8F6B-0270-4306-8D37-72949090748D}"/>
              </a:ext>
            </a:extLst>
          </p:cNvPr>
          <p:cNvSpPr/>
          <p:nvPr/>
        </p:nvSpPr>
        <p:spPr>
          <a:xfrm>
            <a:off x="2706688" y="1497013"/>
            <a:ext cx="2028618" cy="37702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4</a:t>
            </a:r>
            <a:r>
              <a:rPr lang="zh-CN" altLang="en-US" sz="2000" dirty="0">
                <a:latin typeface="Calibri" panose="020F0502020204030204" pitchFamily="34" charset="0"/>
                <a:ea typeface="宋体" panose="02010600030101010101" pitchFamily="2" charset="-122"/>
              </a:rPr>
              <a:t>、</a:t>
            </a:r>
            <a:r>
              <a:rPr lang="en-US" altLang="zh-CN" sz="2000" dirty="0">
                <a:latin typeface="Calibri" panose="020F0502020204030204" pitchFamily="34" charset="0"/>
                <a:ea typeface="宋体" panose="02010600030101010101" pitchFamily="2" charset="-122"/>
              </a:rPr>
              <a:t>MEC</a:t>
            </a:r>
            <a:r>
              <a:rPr lang="zh-CN" altLang="en-US" sz="2000" dirty="0">
                <a:latin typeface="Calibri" panose="020F0502020204030204" pitchFamily="34" charset="0"/>
                <a:ea typeface="宋体" panose="02010600030101010101" pitchFamily="2" charset="-122"/>
              </a:rPr>
              <a:t>系统模型</a:t>
            </a:r>
          </a:p>
        </p:txBody>
      </p:sp>
      <p:sp>
        <p:nvSpPr>
          <p:cNvPr id="50" name="矩形 49">
            <a:extLst>
              <a:ext uri="{FF2B5EF4-FFF2-40B4-BE49-F238E27FC236}">
                <a16:creationId xmlns:a16="http://schemas.microsoft.com/office/drawing/2014/main" id="{E5395382-455B-4CA3-9D24-2F3BCB38F6DC}"/>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矩形 50">
            <a:extLst>
              <a:ext uri="{FF2B5EF4-FFF2-40B4-BE49-F238E27FC236}">
                <a16:creationId xmlns:a16="http://schemas.microsoft.com/office/drawing/2014/main" id="{E7D39931-770F-4942-BC0C-A5B6A465AD7D}"/>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pic>
        <p:nvPicPr>
          <p:cNvPr id="52" name="图片 51">
            <a:extLst>
              <a:ext uri="{FF2B5EF4-FFF2-40B4-BE49-F238E27FC236}">
                <a16:creationId xmlns:a16="http://schemas.microsoft.com/office/drawing/2014/main" id="{3D73D24B-35B3-4164-BA9E-ACAA998156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687" y="2032661"/>
            <a:ext cx="6243638" cy="3728059"/>
          </a:xfrm>
          <a:prstGeom prst="rect">
            <a:avLst/>
          </a:prstGeom>
        </p:spPr>
      </p:pic>
      <p:sp>
        <p:nvSpPr>
          <p:cNvPr id="53" name="文本框 52">
            <a:extLst>
              <a:ext uri="{FF2B5EF4-FFF2-40B4-BE49-F238E27FC236}">
                <a16:creationId xmlns:a16="http://schemas.microsoft.com/office/drawing/2014/main" id="{6838CD8C-BD0D-4165-8A98-601B8B345CCF}"/>
              </a:ext>
            </a:extLst>
          </p:cNvPr>
          <p:cNvSpPr txBox="1"/>
          <p:nvPr/>
        </p:nvSpPr>
        <p:spPr>
          <a:xfrm>
            <a:off x="9173845" y="2030548"/>
            <a:ext cx="2433955" cy="458908"/>
          </a:xfrm>
          <a:prstGeom prst="rect">
            <a:avLst/>
          </a:prstGeom>
          <a:noFill/>
        </p:spPr>
        <p:txBody>
          <a:bodyPr wrap="square" rtlCol="0">
            <a:spAutoFit/>
          </a:bodyPr>
          <a:lstStyle/>
          <a:p>
            <a:pPr algn="just"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MEC</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系统模型</a:t>
            </a:r>
          </a:p>
        </p:txBody>
      </p:sp>
    </p:spTree>
    <p:extLst>
      <p:ext uri="{BB962C8B-B14F-4D97-AF65-F5344CB8AC3E}">
        <p14:creationId xmlns:p14="http://schemas.microsoft.com/office/powerpoint/2010/main" val="3911173617"/>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6200" y="-184150"/>
            <a:ext cx="2220595" cy="7042150"/>
            <a:chOff x="-124" y="-290"/>
            <a:chExt cx="3497"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4" y="3866"/>
              <a:ext cx="2715"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预测方法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17" y="2418"/>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96215" y="1371253"/>
            <a:ext cx="1657349"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34" name="等腰三角形 33">
            <a:extLst>
              <a:ext uri="{FF2B5EF4-FFF2-40B4-BE49-F238E27FC236}">
                <a16:creationId xmlns:a16="http://schemas.microsoft.com/office/drawing/2014/main" id="{C413B12C-B8B5-4900-8CAA-96544089406E}"/>
              </a:ext>
            </a:extLst>
          </p:cNvPr>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a:extLst>
              <a:ext uri="{FF2B5EF4-FFF2-40B4-BE49-F238E27FC236}">
                <a16:creationId xmlns:a16="http://schemas.microsoft.com/office/drawing/2014/main" id="{703B4073-C8D6-4F37-82C6-72AF8761A76C}"/>
              </a:ext>
            </a:extLst>
          </p:cNvPr>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p>
        </p:txBody>
      </p:sp>
      <p:pic>
        <p:nvPicPr>
          <p:cNvPr id="53" name="图片 52">
            <a:extLst>
              <a:ext uri="{FF2B5EF4-FFF2-40B4-BE49-F238E27FC236}">
                <a16:creationId xmlns:a16="http://schemas.microsoft.com/office/drawing/2014/main" id="{BC3B5B4F-C897-4AC7-8F02-67E87936B775}"/>
              </a:ext>
            </a:extLst>
          </p:cNvPr>
          <p:cNvPicPr>
            <a:picLocks noChangeAspect="1"/>
          </p:cNvPicPr>
          <p:nvPr/>
        </p:nvPicPr>
        <p:blipFill>
          <a:blip r:embed="rId3"/>
          <a:stretch>
            <a:fillRect/>
          </a:stretch>
        </p:blipFill>
        <p:spPr>
          <a:xfrm>
            <a:off x="2707005" y="1151255"/>
            <a:ext cx="8394065" cy="190500"/>
          </a:xfrm>
          <a:prstGeom prst="rect">
            <a:avLst/>
          </a:prstGeom>
        </p:spPr>
      </p:pic>
      <p:sp>
        <p:nvSpPr>
          <p:cNvPr id="54" name="矩形 3">
            <a:extLst>
              <a:ext uri="{FF2B5EF4-FFF2-40B4-BE49-F238E27FC236}">
                <a16:creationId xmlns:a16="http://schemas.microsoft.com/office/drawing/2014/main" id="{C0F5F726-E7B1-4E36-A849-F219C685BE94}"/>
              </a:ext>
            </a:extLst>
          </p:cNvPr>
          <p:cNvSpPr/>
          <p:nvPr/>
        </p:nvSpPr>
        <p:spPr>
          <a:xfrm>
            <a:off x="2706688" y="1497013"/>
            <a:ext cx="1550731" cy="37702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5</a:t>
            </a:r>
            <a:r>
              <a:rPr lang="zh-CN" altLang="en-US" sz="2000" dirty="0">
                <a:latin typeface="Calibri" panose="020F0502020204030204" pitchFamily="34" charset="0"/>
                <a:ea typeface="宋体" panose="02010600030101010101" pitchFamily="2" charset="-122"/>
              </a:rPr>
              <a:t>、优化目标</a:t>
            </a:r>
          </a:p>
        </p:txBody>
      </p:sp>
      <p:sp>
        <p:nvSpPr>
          <p:cNvPr id="55" name="矩形 54">
            <a:extLst>
              <a:ext uri="{FF2B5EF4-FFF2-40B4-BE49-F238E27FC236}">
                <a16:creationId xmlns:a16="http://schemas.microsoft.com/office/drawing/2014/main" id="{84BDCAEC-A2C2-4911-B50B-E4B8B91F8F94}"/>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6" name="矩形 55">
            <a:extLst>
              <a:ext uri="{FF2B5EF4-FFF2-40B4-BE49-F238E27FC236}">
                <a16:creationId xmlns:a16="http://schemas.microsoft.com/office/drawing/2014/main" id="{F6D4EC83-ED75-45DC-95E6-0518D830D5DC}"/>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57" name="AutoShape 6">
                <a:extLst>
                  <a:ext uri="{FF2B5EF4-FFF2-40B4-BE49-F238E27FC236}">
                    <a16:creationId xmlns:a16="http://schemas.microsoft.com/office/drawing/2014/main" id="{A51C491C-8755-4551-9757-F746ACF9D065}"/>
                  </a:ext>
                </a:extLst>
              </p:cNvPr>
              <p:cNvSpPr>
                <a:spLocks noChangeArrowheads="1"/>
              </p:cNvSpPr>
              <p:nvPr/>
            </p:nvSpPr>
            <p:spPr bwMode="auto">
              <a:xfrm>
                <a:off x="7079615" y="2097405"/>
                <a:ext cx="4161155" cy="2042160"/>
              </a:xfrm>
              <a:prstGeom prst="roundRect">
                <a:avLst>
                  <a:gd name="adj" fmla="val 0"/>
                </a:avLst>
              </a:prstGeom>
              <a:noFill/>
              <a:ln w="3175" cmpd="sng">
                <a:solidFill>
                  <a:srgbClr val="969696"/>
                </a:solidFill>
                <a:miter lim="800000"/>
              </a:ln>
              <a:extLst>
                <a:ext uri="{909E8E84-426E-40DD-AFC4-6F175D3DCCD1}">
                  <a14:hiddenFill>
                    <a:solidFill>
                      <a:srgbClr val="FFFFFF"/>
                    </a:solidFill>
                  </a14:hiddenFill>
                </a:ext>
              </a:extLst>
            </p:spPr>
            <p:txBody>
              <a:bodyPr lIns="117226" tIns="58613" rIns="117226" bIns="58613"/>
              <a:lstStyle/>
              <a:p>
                <a:pPr algn="l" defTabSz="1172210">
                  <a:lnSpc>
                    <a:spcPct val="120000"/>
                  </a:lnSpc>
                  <a:spcBef>
                    <a:spcPct val="50000"/>
                  </a:spcBef>
                  <a:buClr>
                    <a:srgbClr val="333333"/>
                  </a:buClr>
                  <a:buSzTx/>
                  <a:defRPr/>
                </a:pPr>
                <a:r>
                  <a:rPr lang="zh-CN" altLang="en-US" dirty="0">
                    <a:latin typeface="微软雅黑" panose="020B0503020204020204" pitchFamily="34" charset="-122"/>
                    <a:ea typeface="微软雅黑" panose="020B0503020204020204" pitchFamily="34" charset="-122"/>
                    <a:sym typeface="+mn-ea"/>
                  </a:rPr>
                  <a:t>预测</a:t>
                </a:r>
                <a:endParaRPr lang="en-US" altLang="zh-CN" dirty="0">
                  <a:latin typeface="微软雅黑" panose="020B0503020204020204" pitchFamily="34" charset="-122"/>
                  <a:ea typeface="微软雅黑" panose="020B0503020204020204" pitchFamily="34" charset="-122"/>
                  <a:sym typeface="+mn-ea"/>
                </a:endParaRPr>
              </a:p>
              <a:p>
                <a:pPr marL="285750" indent="-285750" algn="l" defTabSz="1172210">
                  <a:lnSpc>
                    <a:spcPct val="120000"/>
                  </a:lnSpc>
                  <a:spcBef>
                    <a:spcPct val="50000"/>
                  </a:spcBef>
                  <a:buClr>
                    <a:srgbClr val="333333"/>
                  </a:buClr>
                  <a:buSzTx/>
                  <a:buFont typeface="Wingdings" panose="05000000000000000000" pitchFamily="2" charset="2"/>
                  <a:buChar char="n"/>
                  <a:defRPr/>
                </a:pPr>
                <a14:m>
                  <m:oMath xmlns:m="http://schemas.openxmlformats.org/officeDocument/2006/math">
                    <m:sSub>
                      <m:sSubPr>
                        <m:ctrlPr>
                          <a:rPr lang="zh-CN" altLang="zh-CN" sz="18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𝐹</m:t>
                        </m:r>
                      </m:e>
                      <m:sub>
                        <m:r>
                          <a:rPr lang="en-US" altLang="zh-CN" sz="18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t+1</a:t>
                </a:r>
                <a:r>
                  <a:rPr lang="zh-CN" altLang="en-US" dirty="0">
                    <a:latin typeface="微软雅黑" panose="020B0503020204020204" pitchFamily="34" charset="-122"/>
                    <a:ea typeface="微软雅黑" panose="020B0503020204020204" pitchFamily="34" charset="-122"/>
                    <a:sym typeface="+mn-ea"/>
                  </a:rPr>
                  <a:t>时隙内计算任务所需负载量；</a:t>
                </a:r>
                <a14:m>
                  <m:oMath xmlns:m="http://schemas.openxmlformats.org/officeDocument/2006/math">
                    <m:r>
                      <a:rPr lang="en-US" altLang="zh-CN" b="0" i="1" smtClean="0">
                        <a:latin typeface="Cambria Math" panose="02040503050406030204" pitchFamily="18" charset="0"/>
                        <a:ea typeface="微软雅黑" panose="020B0503020204020204" pitchFamily="34" charset="-122"/>
                        <a:sym typeface="+mn-ea"/>
                      </a:rPr>
                      <m:t>𝐻</m:t>
                    </m:r>
                  </m:oMath>
                </a14:m>
                <a:r>
                  <a:rPr lang="zh-CN" altLang="en-US" dirty="0">
                    <a:latin typeface="微软雅黑" panose="020B0503020204020204" pitchFamily="34" charset="-122"/>
                    <a:ea typeface="微软雅黑" panose="020B0503020204020204" pitchFamily="34" charset="-122"/>
                    <a:sym typeface="+mn-ea"/>
                  </a:rPr>
                  <a:t>：边缘服务器总负载量；</a:t>
                </a:r>
                <a:endParaRPr lang="en-US" altLang="zh-CN" dirty="0">
                  <a:latin typeface="微软雅黑" panose="020B0503020204020204" pitchFamily="34" charset="-122"/>
                  <a:ea typeface="微软雅黑" panose="020B0503020204020204" pitchFamily="34" charset="-122"/>
                  <a:sym typeface="+mn-ea"/>
                </a:endParaRPr>
              </a:p>
              <a:p>
                <a:pPr marL="285750" indent="-285750" algn="l" defTabSz="1172210">
                  <a:lnSpc>
                    <a:spcPct val="120000"/>
                  </a:lnSpc>
                  <a:spcBef>
                    <a:spcPct val="50000"/>
                  </a:spcBef>
                  <a:buClr>
                    <a:srgbClr val="333333"/>
                  </a:buClr>
                  <a:buSzTx/>
                  <a:buFont typeface="Wingdings" panose="05000000000000000000" pitchFamily="2" charset="2"/>
                  <a:buChar char="n"/>
                  <a:defRPr/>
                </a:pPr>
                <a14:m>
                  <m:oMath xmlns:m="http://schemas.openxmlformats.org/officeDocument/2006/math">
                    <m:r>
                      <a:rPr lang="en-US" altLang="zh-CN" b="0" i="1" smtClean="0">
                        <a:latin typeface="Cambria Math" panose="02040503050406030204" pitchFamily="18" charset="0"/>
                        <a:ea typeface="微软雅黑" panose="020B0503020204020204" pitchFamily="34" charset="-122"/>
                        <a:sym typeface="+mn-ea"/>
                      </a:rPr>
                      <m:t>𝑢</m:t>
                    </m:r>
                  </m:oMath>
                </a14:m>
                <a:r>
                  <a:rPr lang="zh-CN" altLang="en-US" dirty="0">
                    <a:latin typeface="微软雅黑" panose="020B0503020204020204" pitchFamily="34" charset="-122"/>
                    <a:ea typeface="微软雅黑" panose="020B0503020204020204" pitchFamily="34" charset="-122"/>
                    <a:sym typeface="+mn-ea"/>
                  </a:rPr>
                  <a:t>：阈值；</a:t>
                </a:r>
                <a14:m>
                  <m:oMath xmlns:m="http://schemas.openxmlformats.org/officeDocument/2006/math">
                    <m:r>
                      <a:rPr lang="en-US" altLang="zh-CN" b="0" i="1" smtClean="0">
                        <a:latin typeface="Cambria Math" panose="02040503050406030204" pitchFamily="18" charset="0"/>
                        <a:ea typeface="微软雅黑" panose="020B0503020204020204" pitchFamily="34" charset="-122"/>
                        <a:sym typeface="+mn-ea"/>
                      </a:rPr>
                      <m:t>𝑅</m:t>
                    </m:r>
                    <m:r>
                      <a:rPr lang="zh-CN" altLang="en-US" i="1">
                        <a:latin typeface="Cambria Math" panose="02040503050406030204" pitchFamily="18" charset="0"/>
                        <a:ea typeface="微软雅黑" panose="020B0503020204020204" pitchFamily="34" charset="-122"/>
                        <a:sym typeface="+mn-ea"/>
                      </a:rPr>
                      <m:t>：</m:t>
                    </m:r>
                    <m:r>
                      <a:rPr lang="zh-CN" altLang="en-US" i="1" smtClean="0">
                        <a:latin typeface="Cambria Math" panose="02040503050406030204" pitchFamily="18" charset="0"/>
                        <a:ea typeface="微软雅黑" panose="020B0503020204020204" pitchFamily="34" charset="-122"/>
                        <a:sym typeface="+mn-ea"/>
                      </a:rPr>
                      <m:t>实际</m:t>
                    </m:r>
                  </m:oMath>
                </a14:m>
                <a:r>
                  <a:rPr lang="zh-CN" altLang="en-US" dirty="0">
                    <a:latin typeface="微软雅黑" panose="020B0503020204020204" pitchFamily="34" charset="-122"/>
                    <a:ea typeface="微软雅黑" panose="020B0503020204020204" pitchFamily="34" charset="-122"/>
                    <a:sym typeface="+mn-ea"/>
                  </a:rPr>
                  <a:t>负载利用率；</a:t>
                </a:r>
                <a14:m>
                  <m:oMath xmlns:m="http://schemas.openxmlformats.org/officeDocument/2006/math">
                    <m:r>
                      <a:rPr lang="en-US" altLang="zh-CN" b="0" i="1" smtClean="0">
                        <a:latin typeface="Cambria Math" panose="02040503050406030204" pitchFamily="18" charset="0"/>
                        <a:ea typeface="微软雅黑" panose="020B0503020204020204" pitchFamily="34" charset="-122"/>
                        <a:sym typeface="+mn-ea"/>
                      </a:rPr>
                      <m:t>𝑚</m:t>
                    </m:r>
                    <m:r>
                      <a:rPr lang="zh-CN" altLang="en-US" i="1">
                        <a:latin typeface="Cambria Math" panose="02040503050406030204" pitchFamily="18" charset="0"/>
                        <a:ea typeface="微软雅黑" panose="020B0503020204020204" pitchFamily="34" charset="-122"/>
                        <a:sym typeface="+mn-ea"/>
                      </a:rPr>
                      <m:t>：</m:t>
                    </m:r>
                  </m:oMath>
                </a14:m>
                <a:r>
                  <a:rPr lang="zh-CN" altLang="en-US" dirty="0">
                    <a:latin typeface="微软雅黑" panose="020B0503020204020204" pitchFamily="34" charset="-122"/>
                    <a:ea typeface="微软雅黑" panose="020B0503020204020204" pitchFamily="34" charset="-122"/>
                    <a:sym typeface="+mn-ea"/>
                  </a:rPr>
                  <a:t>时隙数</a:t>
                </a:r>
              </a:p>
              <a:p>
                <a:pPr algn="l" defTabSz="1172210">
                  <a:lnSpc>
                    <a:spcPct val="120000"/>
                  </a:lnSpc>
                  <a:spcBef>
                    <a:spcPct val="50000"/>
                  </a:spcBef>
                  <a:buClr>
                    <a:srgbClr val="333333"/>
                  </a:buClr>
                  <a:buSzTx/>
                  <a:defRPr/>
                </a:pPr>
                <a:endParaRPr lang="zh-CN" altLang="en-US" dirty="0">
                  <a:sym typeface="+mn-ea"/>
                </a:endParaRPr>
              </a:p>
            </p:txBody>
          </p:sp>
        </mc:Choice>
        <mc:Fallback xmlns="">
          <p:sp>
            <p:nvSpPr>
              <p:cNvPr id="57" name="AutoShape 6">
                <a:extLst>
                  <a:ext uri="{FF2B5EF4-FFF2-40B4-BE49-F238E27FC236}">
                    <a16:creationId xmlns:a16="http://schemas.microsoft.com/office/drawing/2014/main" id="{A51C491C-8755-4551-9757-F746ACF9D065}"/>
                  </a:ext>
                </a:extLst>
              </p:cNvPr>
              <p:cNvSpPr>
                <a:spLocks noRot="1" noChangeAspect="1" noMove="1" noResize="1" noEditPoints="1" noAdjustHandles="1" noChangeArrowheads="1" noChangeShapeType="1" noTextEdit="1"/>
              </p:cNvSpPr>
              <p:nvPr/>
            </p:nvSpPr>
            <p:spPr bwMode="auto">
              <a:xfrm>
                <a:off x="7079615" y="2097405"/>
                <a:ext cx="4161155" cy="2042160"/>
              </a:xfrm>
              <a:prstGeom prst="roundRect">
                <a:avLst>
                  <a:gd name="adj" fmla="val 0"/>
                </a:avLst>
              </a:prstGeom>
              <a:blipFill>
                <a:blip r:embed="rId4"/>
                <a:stretch>
                  <a:fillRect l="-585" b="-2381"/>
                </a:stretch>
              </a:blip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pic>
        <p:nvPicPr>
          <p:cNvPr id="58" name="图片 57">
            <a:extLst>
              <a:ext uri="{FF2B5EF4-FFF2-40B4-BE49-F238E27FC236}">
                <a16:creationId xmlns:a16="http://schemas.microsoft.com/office/drawing/2014/main" id="{E4E51491-C28D-4608-AB27-BBD2FD8BD4FC}"/>
              </a:ext>
            </a:extLst>
          </p:cNvPr>
          <p:cNvPicPr>
            <a:picLocks noChangeAspect="1"/>
          </p:cNvPicPr>
          <p:nvPr/>
        </p:nvPicPr>
        <p:blipFill>
          <a:blip r:embed="rId5"/>
          <a:stretch>
            <a:fillRect/>
          </a:stretch>
        </p:blipFill>
        <p:spPr>
          <a:xfrm>
            <a:off x="2648585" y="4228952"/>
            <a:ext cx="3859196" cy="789453"/>
          </a:xfrm>
          <a:prstGeom prst="rect">
            <a:avLst/>
          </a:prstGeom>
        </p:spPr>
      </p:pic>
      <mc:AlternateContent xmlns:mc="http://schemas.openxmlformats.org/markup-compatibility/2006" xmlns:a14="http://schemas.microsoft.com/office/drawing/2010/main">
        <mc:Choice Requires="a14">
          <p:sp>
            <p:nvSpPr>
              <p:cNvPr id="59" name="AutoShape 6">
                <a:extLst>
                  <a:ext uri="{FF2B5EF4-FFF2-40B4-BE49-F238E27FC236}">
                    <a16:creationId xmlns:a16="http://schemas.microsoft.com/office/drawing/2014/main" id="{3F398570-67FC-4FC4-B1E7-90828BCDFBDD}"/>
                  </a:ext>
                </a:extLst>
              </p:cNvPr>
              <p:cNvSpPr>
                <a:spLocks noChangeArrowheads="1"/>
              </p:cNvSpPr>
              <p:nvPr/>
            </p:nvSpPr>
            <p:spPr bwMode="auto">
              <a:xfrm>
                <a:off x="2648585" y="2097405"/>
                <a:ext cx="4161155" cy="2042160"/>
              </a:xfrm>
              <a:prstGeom prst="roundRect">
                <a:avLst>
                  <a:gd name="adj" fmla="val 0"/>
                </a:avLst>
              </a:prstGeom>
              <a:noFill/>
              <a:ln w="3175" cmpd="sng">
                <a:solidFill>
                  <a:srgbClr val="969696"/>
                </a:solidFill>
                <a:miter lim="800000"/>
              </a:ln>
              <a:extLst>
                <a:ext uri="{909E8E84-426E-40DD-AFC4-6F175D3DCCD1}">
                  <a14:hiddenFill>
                    <a:solidFill>
                      <a:srgbClr val="FFFFFF"/>
                    </a:solidFill>
                  </a14:hiddenFill>
                </a:ext>
              </a:extLst>
            </p:spPr>
            <p:txBody>
              <a:bodyPr lIns="117226" tIns="58613" rIns="117226" bIns="58613"/>
              <a:lstStyle/>
              <a:p>
                <a:pPr algn="l" defTabSz="1172210">
                  <a:lnSpc>
                    <a:spcPct val="120000"/>
                  </a:lnSpc>
                  <a:spcBef>
                    <a:spcPct val="50000"/>
                  </a:spcBef>
                  <a:buClr>
                    <a:srgbClr val="333333"/>
                  </a:buClr>
                  <a:buSzTx/>
                  <a:defRPr/>
                </a:pPr>
                <a:r>
                  <a:rPr lang="zh-CN" altLang="en-US" dirty="0">
                    <a:sym typeface="+mn-ea"/>
                  </a:rPr>
                  <a:t>响应时间</a:t>
                </a:r>
                <a:endParaRPr lang="en-US" altLang="zh-CN" sz="1800" i="1" kern="100" dirty="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endParaRPr>
              </a:p>
              <a:p>
                <a:pPr marL="285750" indent="-285750" defTabSz="1172210">
                  <a:lnSpc>
                    <a:spcPct val="120000"/>
                  </a:lnSpc>
                  <a:spcBef>
                    <a:spcPct val="50000"/>
                  </a:spcBef>
                  <a:buClr>
                    <a:srgbClr val="333333"/>
                  </a:buClr>
                  <a:buFont typeface="Wingdings" panose="05000000000000000000" pitchFamily="2" charset="2"/>
                  <a:buChar char="n"/>
                  <a:defRPr/>
                </a:pPr>
                <a14:m>
                  <m:oMath xmlns:m="http://schemas.openxmlformats.org/officeDocument/2006/math">
                    <m:sSub>
                      <m:sSubPr>
                        <m:ctrlPr>
                          <a:rPr lang="zh-CN" altLang="zh-CN" sz="18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sz="18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dirty="0">
                    <a:sym typeface="+mn-ea"/>
                  </a:rPr>
                  <a:t>：传输时间；</a:t>
                </a:r>
                <a:r>
                  <a:rPr lang="zh-CN" altLang="zh-CN" dirty="0"/>
                  <a:t> </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𝑇</m:t>
                        </m:r>
                      </m:e>
                      <m:sub>
                        <m:r>
                          <a:rPr lang="en-US" altLang="zh-CN" i="1">
                            <a:latin typeface="Cambria Math" panose="02040503050406030204" pitchFamily="18" charset="0"/>
                          </a:rPr>
                          <m:t>𝑖</m:t>
                        </m:r>
                      </m:sub>
                      <m:sup>
                        <m:r>
                          <a:rPr lang="en-US" altLang="zh-CN" i="1">
                            <a:latin typeface="Cambria Math" panose="02040503050406030204" pitchFamily="18" charset="0"/>
                          </a:rPr>
                          <m:t>𝑒𝑥</m:t>
                        </m:r>
                      </m:sup>
                    </m:sSubSup>
                  </m:oMath>
                </a14:m>
                <a:r>
                  <a:rPr lang="zh-CN" altLang="en-US" dirty="0">
                    <a:sym typeface="+mn-ea"/>
                  </a:rPr>
                  <a:t>：计算时间；</a:t>
                </a:r>
                <a:r>
                  <a:rPr lang="zh-CN" altLang="zh-CN" dirty="0"/>
                  <a:t> </a:t>
                </a:r>
                <a14:m>
                  <m:oMath xmlns:m="http://schemas.openxmlformats.org/officeDocument/2006/math">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=0</m:t>
                        </m:r>
                      </m:sub>
                      <m:sup>
                        <m:r>
                          <a:rPr lang="en-US" altLang="zh-CN" i="1">
                            <a:latin typeface="Cambria Math" panose="02040503050406030204" pitchFamily="18" charset="0"/>
                          </a:rPr>
                          <m:t>𝑛</m:t>
                        </m:r>
                        <m:r>
                          <a:rPr lang="en-US" altLang="zh-CN" i="1">
                            <a:latin typeface="Cambria Math" panose="02040503050406030204" pitchFamily="18" charset="0"/>
                          </a:rPr>
                          <m:t>−1</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𝑇</m:t>
                            </m:r>
                          </m:e>
                          <m:sub>
                            <m:r>
                              <a:rPr lang="en-US" altLang="zh-CN" i="1">
                                <a:latin typeface="Cambria Math" panose="02040503050406030204" pitchFamily="18" charset="0"/>
                              </a:rPr>
                              <m:t>𝑖</m:t>
                            </m:r>
                          </m:sub>
                          <m:sup>
                            <m:r>
                              <a:rPr lang="en-US" altLang="zh-CN" i="1">
                                <a:latin typeface="Cambria Math" panose="02040503050406030204" pitchFamily="18" charset="0"/>
                              </a:rPr>
                              <m:t>𝑒𝑥</m:t>
                            </m:r>
                          </m:sup>
                        </m:sSubSup>
                      </m:e>
                    </m:nary>
                  </m:oMath>
                </a14:m>
                <a:r>
                  <a:rPr lang="zh-CN" altLang="en-US" dirty="0">
                    <a:sym typeface="+mn-ea"/>
                  </a:rPr>
                  <a:t>：等待时间；</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𝑅</m:t>
                        </m:r>
                      </m:sup>
                    </m:sSup>
                  </m:oMath>
                </a14:m>
                <a:r>
                  <a:rPr lang="zh-CN" altLang="en-US" dirty="0">
                    <a:sym typeface="+mn-ea"/>
                  </a:rPr>
                  <a:t>：响应时间</a:t>
                </a:r>
                <a:endParaRPr lang="en-US" altLang="zh-CN" dirty="0">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endParaRPr lang="en-US" altLang="zh-CN" dirty="0">
                  <a:sym typeface="+mn-ea"/>
                </a:endParaRPr>
              </a:p>
              <a:p>
                <a:pPr algn="l" defTabSz="1172210">
                  <a:lnSpc>
                    <a:spcPct val="120000"/>
                  </a:lnSpc>
                  <a:spcBef>
                    <a:spcPct val="50000"/>
                  </a:spcBef>
                  <a:buClr>
                    <a:srgbClr val="333333"/>
                  </a:buClr>
                  <a:buSzTx/>
                  <a:defRPr/>
                </a:pPr>
                <a:endParaRPr lang="en-US" altLang="zh-CN" dirty="0">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endParaRPr lang="en-US" altLang="zh-CN" dirty="0">
                  <a:sym typeface="+mn-ea"/>
                </a:endParaRPr>
              </a:p>
              <a:p>
                <a:pPr algn="l" defTabSz="1172210">
                  <a:lnSpc>
                    <a:spcPct val="120000"/>
                  </a:lnSpc>
                  <a:spcBef>
                    <a:spcPct val="50000"/>
                  </a:spcBef>
                  <a:buClr>
                    <a:srgbClr val="333333"/>
                  </a:buClr>
                  <a:buSzTx/>
                  <a:defRPr/>
                </a:pPr>
                <a:endParaRPr lang="zh-CN" altLang="en-US" dirty="0">
                  <a:sym typeface="+mn-ea"/>
                </a:endParaRPr>
              </a:p>
            </p:txBody>
          </p:sp>
        </mc:Choice>
        <mc:Fallback xmlns="">
          <p:sp>
            <p:nvSpPr>
              <p:cNvPr id="59" name="AutoShape 6">
                <a:extLst>
                  <a:ext uri="{FF2B5EF4-FFF2-40B4-BE49-F238E27FC236}">
                    <a16:creationId xmlns:a16="http://schemas.microsoft.com/office/drawing/2014/main" id="{3F398570-67FC-4FC4-B1E7-90828BCDFBDD}"/>
                  </a:ext>
                </a:extLst>
              </p:cNvPr>
              <p:cNvSpPr>
                <a:spLocks noRot="1" noChangeAspect="1" noMove="1" noResize="1" noEditPoints="1" noAdjustHandles="1" noChangeArrowheads="1" noChangeShapeType="1" noTextEdit="1"/>
              </p:cNvSpPr>
              <p:nvPr/>
            </p:nvSpPr>
            <p:spPr bwMode="auto">
              <a:xfrm>
                <a:off x="2648585" y="2097405"/>
                <a:ext cx="4161155" cy="2042160"/>
              </a:xfrm>
              <a:prstGeom prst="roundRect">
                <a:avLst>
                  <a:gd name="adj" fmla="val 0"/>
                </a:avLst>
              </a:prstGeom>
              <a:blipFill>
                <a:blip r:embed="rId6"/>
                <a:stretch>
                  <a:fillRect l="-585" r="-439"/>
                </a:stretch>
              </a:blip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pic>
        <p:nvPicPr>
          <p:cNvPr id="60" name="图片 59">
            <a:extLst>
              <a:ext uri="{FF2B5EF4-FFF2-40B4-BE49-F238E27FC236}">
                <a16:creationId xmlns:a16="http://schemas.microsoft.com/office/drawing/2014/main" id="{44781720-1058-4C22-ABE9-732440F46934}"/>
              </a:ext>
            </a:extLst>
          </p:cNvPr>
          <p:cNvPicPr>
            <a:picLocks noChangeAspect="1"/>
          </p:cNvPicPr>
          <p:nvPr/>
        </p:nvPicPr>
        <p:blipFill>
          <a:blip r:embed="rId7"/>
          <a:stretch>
            <a:fillRect/>
          </a:stretch>
        </p:blipFill>
        <p:spPr>
          <a:xfrm>
            <a:off x="7607225" y="4260702"/>
            <a:ext cx="2927425" cy="789453"/>
          </a:xfrm>
          <a:prstGeom prst="rect">
            <a:avLst/>
          </a:prstGeom>
        </p:spPr>
      </p:pic>
      <p:pic>
        <p:nvPicPr>
          <p:cNvPr id="61" name="图片 60">
            <a:extLst>
              <a:ext uri="{FF2B5EF4-FFF2-40B4-BE49-F238E27FC236}">
                <a16:creationId xmlns:a16="http://schemas.microsoft.com/office/drawing/2014/main" id="{B4C8756A-FD1E-45F4-A3D9-CA53D4F7D351}"/>
              </a:ext>
            </a:extLst>
          </p:cNvPr>
          <p:cNvPicPr>
            <a:picLocks noChangeAspect="1"/>
          </p:cNvPicPr>
          <p:nvPr/>
        </p:nvPicPr>
        <p:blipFill>
          <a:blip r:embed="rId8"/>
          <a:stretch>
            <a:fillRect/>
          </a:stretch>
        </p:blipFill>
        <p:spPr>
          <a:xfrm>
            <a:off x="7208663" y="5266467"/>
            <a:ext cx="4032107" cy="854075"/>
          </a:xfrm>
          <a:prstGeom prst="rect">
            <a:avLst/>
          </a:prstGeom>
        </p:spPr>
      </p:pic>
    </p:spTree>
    <p:extLst>
      <p:ext uri="{BB962C8B-B14F-4D97-AF65-F5344CB8AC3E}">
        <p14:creationId xmlns:p14="http://schemas.microsoft.com/office/powerpoint/2010/main" val="1770515598"/>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6</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38" y="3776"/>
              <a:ext cx="2715"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预测方法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53" y="410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1" name="矩形 3">
            <a:extLst>
              <a:ext uri="{FF2B5EF4-FFF2-40B4-BE49-F238E27FC236}">
                <a16:creationId xmlns:a16="http://schemas.microsoft.com/office/drawing/2014/main" id="{6FDB8D49-42E9-4B81-A6D3-997995960241}"/>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预测方法</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49" name="矩形 48">
            <a:extLst>
              <a:ext uri="{FF2B5EF4-FFF2-40B4-BE49-F238E27FC236}">
                <a16:creationId xmlns:a16="http://schemas.microsoft.com/office/drawing/2014/main" id="{49AA2617-86F7-499E-839B-8498627D3C3D}"/>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0" name="矩形 49">
            <a:extLst>
              <a:ext uri="{FF2B5EF4-FFF2-40B4-BE49-F238E27FC236}">
                <a16:creationId xmlns:a16="http://schemas.microsoft.com/office/drawing/2014/main" id="{E30CF610-32FC-44F3-A4FB-DE3B971FC20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51" name="文本框 50">
            <a:extLst>
              <a:ext uri="{FF2B5EF4-FFF2-40B4-BE49-F238E27FC236}">
                <a16:creationId xmlns:a16="http://schemas.microsoft.com/office/drawing/2014/main" id="{1ABBAC06-99B2-4D38-B5B2-6DEA728C666C}"/>
              </a:ext>
            </a:extLst>
          </p:cNvPr>
          <p:cNvSpPr txBox="1"/>
          <p:nvPr/>
        </p:nvSpPr>
        <p:spPr>
          <a:xfrm>
            <a:off x="2703830" y="1428750"/>
            <a:ext cx="1888490" cy="40011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1</a:t>
            </a:r>
            <a:r>
              <a:rPr lang="zh-CN" altLang="en-US" sz="2000" b="1" dirty="0">
                <a:latin typeface="Calibri" panose="020F0502020204030204" pitchFamily="34" charset="0"/>
                <a:ea typeface="宋体" panose="02010600030101010101" pitchFamily="2" charset="-122"/>
              </a:rPr>
              <a:t>、</a:t>
            </a:r>
            <a:r>
              <a:rPr lang="en-US" altLang="zh-CN" sz="2000" dirty="0">
                <a:latin typeface="Calibri" panose="020F0502020204030204" pitchFamily="34" charset="0"/>
                <a:ea typeface="宋体" panose="02010600030101010101" pitchFamily="2" charset="-122"/>
              </a:rPr>
              <a:t>H-BILSTM</a:t>
            </a:r>
            <a:endParaRPr lang="zh-CN" altLang="en-US" sz="2000" dirty="0">
              <a:latin typeface="Calibri" panose="020F0502020204030204" pitchFamily="34" charset="0"/>
              <a:ea typeface="宋体" panose="02010600030101010101" pitchFamily="2" charset="-122"/>
            </a:endParaRPr>
          </a:p>
        </p:txBody>
      </p:sp>
      <p:pic>
        <p:nvPicPr>
          <p:cNvPr id="52" name="图片 51">
            <a:extLst>
              <a:ext uri="{FF2B5EF4-FFF2-40B4-BE49-F238E27FC236}">
                <a16:creationId xmlns:a16="http://schemas.microsoft.com/office/drawing/2014/main" id="{7A01CCE2-D8C3-4BC9-A2FE-1F5C6D65E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520" y="2071663"/>
            <a:ext cx="9396931" cy="4367638"/>
          </a:xfrm>
          <a:prstGeom prst="rect">
            <a:avLst/>
          </a:prstGeom>
        </p:spPr>
      </p:pic>
      <p:pic>
        <p:nvPicPr>
          <p:cNvPr id="62" name="图片 61">
            <a:extLst>
              <a:ext uri="{FF2B5EF4-FFF2-40B4-BE49-F238E27FC236}">
                <a16:creationId xmlns:a16="http://schemas.microsoft.com/office/drawing/2014/main" id="{D5404617-7A2F-45EC-BE57-AE1930D3100C}"/>
              </a:ext>
            </a:extLst>
          </p:cNvPr>
          <p:cNvPicPr>
            <a:picLocks noChangeAspect="1"/>
          </p:cNvPicPr>
          <p:nvPr/>
        </p:nvPicPr>
        <p:blipFill>
          <a:blip r:embed="rId4"/>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2823065000"/>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zh-CN" noProof="1"/>
              <a:t>7</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38" y="3776"/>
              <a:ext cx="2715"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预测方法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853" y="4105"/>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469" y="6858"/>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p>
          </p:txBody>
        </p:sp>
      </p:grpSp>
      <p:sp>
        <p:nvSpPr>
          <p:cNvPr id="67" name="文本框 66"/>
          <p:cNvSpPr txBox="1"/>
          <p:nvPr/>
        </p:nvSpPr>
        <p:spPr>
          <a:xfrm>
            <a:off x="683894" y="52736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F6CA5C9C-6EEB-417D-A083-DCB2FEB04DF2}"/>
              </a:ext>
            </a:extLst>
          </p:cNvPr>
          <p:cNvSpPr txBox="1"/>
          <p:nvPr/>
        </p:nvSpPr>
        <p:spPr>
          <a:xfrm>
            <a:off x="313690" y="3379788"/>
            <a:ext cx="1310005"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预警方案</a:t>
            </a:r>
          </a:p>
        </p:txBody>
      </p:sp>
      <p:sp>
        <p:nvSpPr>
          <p:cNvPr id="33" name="文本框 32">
            <a:extLst>
              <a:ext uri="{FF2B5EF4-FFF2-40B4-BE49-F238E27FC236}">
                <a16:creationId xmlns:a16="http://schemas.microsoft.com/office/drawing/2014/main" id="{B10D9B29-8B83-493B-8443-72F3CBC97007}"/>
              </a:ext>
            </a:extLst>
          </p:cNvPr>
          <p:cNvSpPr txBox="1"/>
          <p:nvPr/>
        </p:nvSpPr>
        <p:spPr>
          <a:xfrm>
            <a:off x="15241" y="1422945"/>
            <a:ext cx="1657349"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p>
        </p:txBody>
      </p:sp>
      <p:sp>
        <p:nvSpPr>
          <p:cNvPr id="41" name="矩形 3">
            <a:extLst>
              <a:ext uri="{FF2B5EF4-FFF2-40B4-BE49-F238E27FC236}">
                <a16:creationId xmlns:a16="http://schemas.microsoft.com/office/drawing/2014/main" id="{6FDB8D49-42E9-4B81-A6D3-997995960241}"/>
              </a:ext>
            </a:extLst>
          </p:cNvPr>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CN" altLang="en-US" sz="2935" b="1" noProof="1">
                <a:solidFill>
                  <a:srgbClr val="202A36"/>
                </a:solidFill>
                <a:latin typeface="Arial" panose="020B0604020202020204" pitchFamily="34" charset="0"/>
                <a:ea typeface="宋体" panose="02010600030101010101" pitchFamily="2" charset="-122"/>
                <a:cs typeface="Arial" panose="020B0604020202020204" pitchFamily="34" charset="0"/>
              </a:rPr>
              <a:t>预测方法</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34" name="矩形 33">
            <a:extLst>
              <a:ext uri="{FF2B5EF4-FFF2-40B4-BE49-F238E27FC236}">
                <a16:creationId xmlns:a16="http://schemas.microsoft.com/office/drawing/2014/main" id="{E2449327-6037-483A-823A-0ED76C41A6C1}"/>
              </a:ext>
            </a:extLst>
          </p:cNvPr>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5" name="矩形 34">
            <a:extLst>
              <a:ext uri="{FF2B5EF4-FFF2-40B4-BE49-F238E27FC236}">
                <a16:creationId xmlns:a16="http://schemas.microsoft.com/office/drawing/2014/main" id="{A01E6FFA-4802-48D6-8993-D3FBF498FFB1}"/>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7" name="文本框 36">
            <a:extLst>
              <a:ext uri="{FF2B5EF4-FFF2-40B4-BE49-F238E27FC236}">
                <a16:creationId xmlns:a16="http://schemas.microsoft.com/office/drawing/2014/main" id="{B8421D58-BAD9-4964-B35F-040713920EFB}"/>
              </a:ext>
            </a:extLst>
          </p:cNvPr>
          <p:cNvSpPr txBox="1"/>
          <p:nvPr/>
        </p:nvSpPr>
        <p:spPr>
          <a:xfrm>
            <a:off x="2703829" y="1428750"/>
            <a:ext cx="2487295" cy="40011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模型评估指标</a:t>
            </a:r>
          </a:p>
        </p:txBody>
      </p:sp>
      <p:sp>
        <p:nvSpPr>
          <p:cNvPr id="42" name="AutoShape 6">
            <a:extLst>
              <a:ext uri="{FF2B5EF4-FFF2-40B4-BE49-F238E27FC236}">
                <a16:creationId xmlns:a16="http://schemas.microsoft.com/office/drawing/2014/main" id="{78FA272C-6627-48C9-8EF7-49675528C34E}"/>
              </a:ext>
            </a:extLst>
          </p:cNvPr>
          <p:cNvSpPr>
            <a:spLocks noChangeArrowheads="1"/>
          </p:cNvSpPr>
          <p:nvPr/>
        </p:nvSpPr>
        <p:spPr bwMode="auto">
          <a:xfrm>
            <a:off x="7079615" y="2097405"/>
            <a:ext cx="4161155" cy="20421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285750" indent="-285750" algn="l" defTabSz="1172210">
              <a:lnSpc>
                <a:spcPct val="120000"/>
              </a:lnSpc>
              <a:spcBef>
                <a:spcPct val="50000"/>
              </a:spcBef>
              <a:buClr>
                <a:srgbClr val="333333"/>
              </a:buClr>
              <a:buSzTx/>
              <a:buFont typeface="Wingdings" panose="05000000000000000000" pitchFamily="2" charset="2"/>
              <a:buChar char="n"/>
              <a:defRPr/>
            </a:pPr>
            <a:r>
              <a:rPr lang="zh-CN" altLang="en-US" dirty="0">
                <a:latin typeface="微软雅黑" panose="020B0503020204020204" pitchFamily="34" charset="-122"/>
                <a:ea typeface="微软雅黑" panose="020B0503020204020204" pitchFamily="34" charset="-122"/>
                <a:sym typeface="+mn-ea"/>
              </a:rPr>
              <a:t>绝对平均误差函数</a:t>
            </a:r>
            <a:endParaRPr lang="en-US" altLang="zh-CN" dirty="0">
              <a:latin typeface="微软雅黑" panose="020B0503020204020204" pitchFamily="34" charset="-122"/>
              <a:ea typeface="微软雅黑" panose="020B0503020204020204" pitchFamily="34" charset="-122"/>
              <a:sym typeface="+mn-ea"/>
            </a:endParaRPr>
          </a:p>
          <a:p>
            <a:pPr marL="285750" indent="-285750" algn="l" defTabSz="1172210">
              <a:lnSpc>
                <a:spcPct val="120000"/>
              </a:lnSpc>
              <a:spcBef>
                <a:spcPct val="50000"/>
              </a:spcBef>
              <a:buClr>
                <a:srgbClr val="333333"/>
              </a:buClr>
              <a:buSzTx/>
              <a:buFont typeface="Wingdings" panose="05000000000000000000" pitchFamily="2" charset="2"/>
              <a:buChar char="n"/>
              <a:defRPr/>
            </a:pPr>
            <a:endParaRPr lang="zh-CN" altLang="en-US" dirty="0">
              <a:latin typeface="微软雅黑" panose="020B0503020204020204" pitchFamily="34" charset="-122"/>
              <a:ea typeface="微软雅黑" panose="020B0503020204020204" pitchFamily="34" charset="-122"/>
              <a:sym typeface="+mn-ea"/>
            </a:endParaRPr>
          </a:p>
          <a:p>
            <a:pPr algn="l" defTabSz="1172210">
              <a:lnSpc>
                <a:spcPct val="120000"/>
              </a:lnSpc>
              <a:spcBef>
                <a:spcPct val="50000"/>
              </a:spcBef>
              <a:buClr>
                <a:srgbClr val="333333"/>
              </a:buClr>
              <a:buSzTx/>
              <a:defRPr/>
            </a:pPr>
            <a:endParaRPr lang="zh-CN" altLang="en-US" dirty="0">
              <a:sym typeface="+mn-ea"/>
            </a:endParaRPr>
          </a:p>
        </p:txBody>
      </p:sp>
      <p:sp>
        <p:nvSpPr>
          <p:cNvPr id="53" name="AutoShape 6">
            <a:extLst>
              <a:ext uri="{FF2B5EF4-FFF2-40B4-BE49-F238E27FC236}">
                <a16:creationId xmlns:a16="http://schemas.microsoft.com/office/drawing/2014/main" id="{F225DE74-0436-46A2-AE02-86F47A988218}"/>
              </a:ext>
            </a:extLst>
          </p:cNvPr>
          <p:cNvSpPr>
            <a:spLocks noChangeArrowheads="1"/>
          </p:cNvSpPr>
          <p:nvPr/>
        </p:nvSpPr>
        <p:spPr bwMode="auto">
          <a:xfrm>
            <a:off x="2648585" y="2097405"/>
            <a:ext cx="4161155" cy="20421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285750" indent="-285750" algn="l" defTabSz="1172210">
              <a:lnSpc>
                <a:spcPct val="120000"/>
              </a:lnSpc>
              <a:spcBef>
                <a:spcPct val="50000"/>
              </a:spcBef>
              <a:buClr>
                <a:srgbClr val="333333"/>
              </a:buClr>
              <a:buSzTx/>
              <a:buFont typeface="Wingdings" panose="05000000000000000000" pitchFamily="2" charset="2"/>
              <a:buChar char="n"/>
              <a:defRPr/>
            </a:pPr>
            <a:r>
              <a:rPr lang="zh-CN" altLang="en-US" dirty="0">
                <a:sym typeface="+mn-ea"/>
              </a:rPr>
              <a:t>均方根误差函数</a:t>
            </a:r>
            <a:endParaRPr lang="en-US" altLang="zh-CN" dirty="0">
              <a:sym typeface="+mn-ea"/>
            </a:endParaRPr>
          </a:p>
          <a:p>
            <a:pPr algn="l" defTabSz="1172210">
              <a:lnSpc>
                <a:spcPct val="120000"/>
              </a:lnSpc>
              <a:spcBef>
                <a:spcPct val="50000"/>
              </a:spcBef>
              <a:buClr>
                <a:srgbClr val="333333"/>
              </a:buClr>
              <a:buSzTx/>
              <a:defRPr/>
            </a:pPr>
            <a:endParaRPr lang="en-US" altLang="zh-CN" dirty="0">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endParaRPr lang="en-US" altLang="zh-CN" dirty="0">
              <a:sym typeface="+mn-ea"/>
            </a:endParaRPr>
          </a:p>
          <a:p>
            <a:pPr algn="l" defTabSz="1172210">
              <a:lnSpc>
                <a:spcPct val="120000"/>
              </a:lnSpc>
              <a:spcBef>
                <a:spcPct val="50000"/>
              </a:spcBef>
              <a:buClr>
                <a:srgbClr val="333333"/>
              </a:buClr>
              <a:buSzTx/>
              <a:defRPr/>
            </a:pPr>
            <a:endParaRPr lang="en-US" altLang="zh-CN" dirty="0">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endParaRPr lang="en-US" altLang="zh-CN" dirty="0">
              <a:sym typeface="+mn-ea"/>
            </a:endParaRPr>
          </a:p>
          <a:p>
            <a:pPr algn="l" defTabSz="1172210">
              <a:lnSpc>
                <a:spcPct val="120000"/>
              </a:lnSpc>
              <a:spcBef>
                <a:spcPct val="50000"/>
              </a:spcBef>
              <a:buClr>
                <a:srgbClr val="333333"/>
              </a:buClr>
              <a:buSzTx/>
              <a:defRPr/>
            </a:pPr>
            <a:endParaRPr lang="zh-CN" altLang="en-US" dirty="0">
              <a:sym typeface="+mn-ea"/>
            </a:endParaRPr>
          </a:p>
        </p:txBody>
      </p:sp>
      <p:pic>
        <p:nvPicPr>
          <p:cNvPr id="54" name="图片 53">
            <a:extLst>
              <a:ext uri="{FF2B5EF4-FFF2-40B4-BE49-F238E27FC236}">
                <a16:creationId xmlns:a16="http://schemas.microsoft.com/office/drawing/2014/main" id="{382C2EE6-B6C9-4545-BC36-34AAB96D3A5E}"/>
              </a:ext>
            </a:extLst>
          </p:cNvPr>
          <p:cNvPicPr>
            <a:picLocks noChangeAspect="1"/>
          </p:cNvPicPr>
          <p:nvPr/>
        </p:nvPicPr>
        <p:blipFill>
          <a:blip r:embed="rId3"/>
          <a:stretch>
            <a:fillRect/>
          </a:stretch>
        </p:blipFill>
        <p:spPr>
          <a:xfrm>
            <a:off x="7220167" y="4697460"/>
            <a:ext cx="3880049" cy="1117389"/>
          </a:xfrm>
          <a:prstGeom prst="rect">
            <a:avLst/>
          </a:prstGeom>
        </p:spPr>
      </p:pic>
      <p:pic>
        <p:nvPicPr>
          <p:cNvPr id="55" name="图片 54">
            <a:extLst>
              <a:ext uri="{FF2B5EF4-FFF2-40B4-BE49-F238E27FC236}">
                <a16:creationId xmlns:a16="http://schemas.microsoft.com/office/drawing/2014/main" id="{33914D6B-624B-426C-A54E-5BC235388B36}"/>
              </a:ext>
            </a:extLst>
          </p:cNvPr>
          <p:cNvPicPr>
            <a:picLocks noChangeAspect="1"/>
          </p:cNvPicPr>
          <p:nvPr/>
        </p:nvPicPr>
        <p:blipFill>
          <a:blip r:embed="rId4"/>
          <a:stretch>
            <a:fillRect/>
          </a:stretch>
        </p:blipFill>
        <p:spPr>
          <a:xfrm>
            <a:off x="2546327" y="4697460"/>
            <a:ext cx="4263413" cy="1188990"/>
          </a:xfrm>
          <a:prstGeom prst="rect">
            <a:avLst/>
          </a:prstGeom>
        </p:spPr>
      </p:pic>
      <p:pic>
        <p:nvPicPr>
          <p:cNvPr id="56" name="图片 55">
            <a:extLst>
              <a:ext uri="{FF2B5EF4-FFF2-40B4-BE49-F238E27FC236}">
                <a16:creationId xmlns:a16="http://schemas.microsoft.com/office/drawing/2014/main" id="{6D9361EE-A6B8-42ED-8F72-A61B7EC67BD1}"/>
              </a:ext>
            </a:extLst>
          </p:cNvPr>
          <p:cNvPicPr>
            <a:picLocks noChangeAspect="1"/>
          </p:cNvPicPr>
          <p:nvPr/>
        </p:nvPicPr>
        <p:blipFill>
          <a:blip r:embed="rId5"/>
          <a:stretch>
            <a:fillRect/>
          </a:stretch>
        </p:blipFill>
        <p:spPr>
          <a:xfrm>
            <a:off x="2707005" y="1151255"/>
            <a:ext cx="8394065" cy="190500"/>
          </a:xfrm>
          <a:prstGeom prst="rect">
            <a:avLst/>
          </a:prstGeom>
        </p:spPr>
      </p:pic>
    </p:spTree>
    <p:extLst>
      <p:ext uri="{BB962C8B-B14F-4D97-AF65-F5344CB8AC3E}">
        <p14:creationId xmlns:p14="http://schemas.microsoft.com/office/powerpoint/2010/main" val="1279460416"/>
      </p:ext>
    </p:extLst>
  </p:cSld>
  <p:clrMapOvr>
    <a:masterClrMapping/>
  </p:clrMapOvr>
  <p:transition spd="slow" advClick="0"/>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8517</Words>
  <Application>Microsoft Office PowerPoint</Application>
  <PresentationFormat>宽屏</PresentationFormat>
  <Paragraphs>777</Paragraphs>
  <Slides>23</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宋体</vt:lpstr>
      <vt:lpstr>微软雅黑</vt:lpstr>
      <vt:lpstr>Arial</vt:lpstr>
      <vt:lpstr>Calibri</vt:lpstr>
      <vt:lpstr>Cambria Math</vt:lpstr>
      <vt:lpstr>Consolas</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dc:description>第一PPT模板网-WWW.1PPT.COM</dc:description>
  <cp:lastModifiedBy>Zhibo_Li</cp:lastModifiedBy>
  <cp:revision>720</cp:revision>
  <dcterms:created xsi:type="dcterms:W3CDTF">2015-10-24T01:57:00Z</dcterms:created>
  <dcterms:modified xsi:type="dcterms:W3CDTF">2021-10-17T04:32:10Z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KSORubyTemplateID">
    <vt:lpwstr>8</vt:lpwstr>
  </property>
  <property fmtid="{D5CDD505-2E9C-101B-9397-08002B2CF9AE}" pid="4" name="ICV">
    <vt:lpwstr>231A4994D4FB47E295A0227BDA86ED5A</vt:lpwstr>
  </property>
</Properties>
</file>