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361" r:id="rId4"/>
    <p:sldId id="487" r:id="rId6"/>
    <p:sldId id="526" r:id="rId7"/>
    <p:sldId id="527" r:id="rId8"/>
    <p:sldId id="528" r:id="rId9"/>
    <p:sldId id="529" r:id="rId10"/>
    <p:sldId id="530" r:id="rId11"/>
    <p:sldId id="531" r:id="rId12"/>
    <p:sldId id="532" r:id="rId13"/>
    <p:sldId id="533" r:id="rId14"/>
    <p:sldId id="534" r:id="rId15"/>
    <p:sldId id="535" r:id="rId16"/>
    <p:sldId id="538" r:id="rId17"/>
    <p:sldId id="536" r:id="rId18"/>
    <p:sldId id="540" r:id="rId19"/>
    <p:sldId id="537" r:id="rId20"/>
    <p:sldId id="539" r:id="rId21"/>
    <p:sldId id="541" r:id="rId22"/>
    <p:sldId id="542" r:id="rId23"/>
    <p:sldId id="423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A92C2"/>
    <a:srgbClr val="404040"/>
    <a:srgbClr val="0053A3"/>
    <a:srgbClr val="ECECEC"/>
    <a:srgbClr val="453D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91" autoAdjust="0"/>
    <p:restoredTop sz="94660"/>
  </p:normalViewPr>
  <p:slideViewPr>
    <p:cSldViewPr snapToGrid="0" showGuides="1">
      <p:cViewPr varScale="1">
        <p:scale>
          <a:sx n="159" d="100"/>
          <a:sy n="159" d="100"/>
        </p:scale>
        <p:origin x="264" y="150"/>
      </p:cViewPr>
      <p:guideLst>
        <p:guide orient="horz" pos="215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33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F98C7-9395-4E9A-96EC-DE4C39432A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64DB0-CCE3-4363-801A-A01AADC6398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C8795-E1E0-49C7-9A53-0E7622B6636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C8795-E1E0-49C7-9A53-0E7622B6636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C8795-E1E0-49C7-9A53-0E7622B6636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C8795-E1E0-49C7-9A53-0E7622B6636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C8795-E1E0-49C7-9A53-0E7622B6636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C8795-E1E0-49C7-9A53-0E7622B6636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C8795-E1E0-49C7-9A53-0E7622B6636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C8795-E1E0-49C7-9A53-0E7622B6636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C8795-E1E0-49C7-9A53-0E7622B6636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C8795-E1E0-49C7-9A53-0E7622B6636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C8795-E1E0-49C7-9A53-0E7622B6636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C8795-E1E0-49C7-9A53-0E7622B6636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C8795-E1E0-49C7-9A53-0E7622B6636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C8795-E1E0-49C7-9A53-0E7622B6636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C8795-E1E0-49C7-9A53-0E7622B6636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C8795-E1E0-49C7-9A53-0E7622B6636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C8795-E1E0-49C7-9A53-0E7622B6636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C8795-E1E0-49C7-9A53-0E7622B6636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C8795-E1E0-49C7-9A53-0E7622B6636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371325" y="387275"/>
            <a:ext cx="324000" cy="3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119325" y="135275"/>
            <a:ext cx="252000" cy="25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11226675" y="6318000"/>
            <a:ext cx="540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>
          <a:xfrm>
            <a:off x="10801350" y="6405438"/>
            <a:ext cx="1390650" cy="365125"/>
          </a:xfrm>
        </p:spPr>
        <p:txBody>
          <a:bodyPr/>
          <a:lstStyle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fld id="{51D91E7F-84B6-4064-9D4E-CC7D244BCA0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47"/>
          <p:cNvSpPr/>
          <p:nvPr userDrawn="1"/>
        </p:nvSpPr>
        <p:spPr>
          <a:xfrm>
            <a:off x="196464" y="1615712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www.1ppt.com/hangye/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www.1ppt.com/excel/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www.1ppt.com/shiti/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www.1ppt.com/jiaoan/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www.1ppt.cn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127000" y="1057910"/>
            <a:ext cx="16478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研究背景</a:t>
            </a:r>
            <a:endParaRPr lang="zh-CN" altLang="en-US" sz="2800" b="1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 userDrawn="1"/>
        </p:nvSpPr>
        <p:spPr>
          <a:xfrm>
            <a:off x="224155" y="1952625"/>
            <a:ext cx="15506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研究内容</a:t>
            </a:r>
            <a:endParaRPr lang="zh-CN" altLang="en-US" sz="20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0" y="2870835"/>
            <a:ext cx="17430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研究方法</a:t>
            </a:r>
            <a:endParaRPr lang="zh-CN" altLang="en-US" sz="20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 userDrawn="1"/>
        </p:nvSpPr>
        <p:spPr>
          <a:xfrm>
            <a:off x="196215" y="3830955"/>
            <a:ext cx="15125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研究结果</a:t>
            </a:r>
            <a:endParaRPr lang="zh-CN" altLang="en-US" sz="20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32385" y="4813300"/>
            <a:ext cx="18776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创新与不足</a:t>
            </a:r>
            <a:endParaRPr lang="zh-CN" altLang="en-US" sz="20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等腰三角形 15"/>
          <p:cNvSpPr/>
          <p:nvPr userDrawn="1"/>
        </p:nvSpPr>
        <p:spPr>
          <a:xfrm rot="16200000">
            <a:off x="2798445" y="1370965"/>
            <a:ext cx="346075" cy="30670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941" name="Rectangle 5"/>
          <p:cNvSpPr/>
          <p:nvPr userDrawn="1"/>
        </p:nvSpPr>
        <p:spPr>
          <a:xfrm>
            <a:off x="0" y="-184150"/>
            <a:ext cx="309563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9942" name="Rectangle 7"/>
          <p:cNvSpPr/>
          <p:nvPr userDrawn="1"/>
        </p:nvSpPr>
        <p:spPr>
          <a:xfrm>
            <a:off x="127000" y="-57150"/>
            <a:ext cx="309563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1" name="等腰三角形 20"/>
          <p:cNvSpPr/>
          <p:nvPr userDrawn="1"/>
        </p:nvSpPr>
        <p:spPr>
          <a:xfrm rot="16200000">
            <a:off x="1901190" y="1217930"/>
            <a:ext cx="180340" cy="1397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47"/>
          <p:cNvSpPr/>
          <p:nvPr userDrawn="1"/>
        </p:nvSpPr>
        <p:spPr>
          <a:xfrm>
            <a:off x="196464" y="1615712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www.1ppt.com/hangye/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www.1ppt.com/excel/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www.1ppt.com/shiti/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www.1ppt.com/jiaoan/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www.1ppt.cn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0" y="0"/>
            <a:ext cx="214185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127000" y="1057910"/>
            <a:ext cx="16478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研究背景</a:t>
            </a:r>
            <a:endParaRPr lang="zh-CN" altLang="en-US" sz="2800" b="1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 userDrawn="1"/>
        </p:nvSpPr>
        <p:spPr>
          <a:xfrm>
            <a:off x="196215" y="1972310"/>
            <a:ext cx="15506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研究内容</a:t>
            </a:r>
            <a:endParaRPr lang="zh-CN" altLang="en-US" sz="20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0" y="2870835"/>
            <a:ext cx="17430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研究方法</a:t>
            </a:r>
            <a:endParaRPr lang="zh-CN" altLang="en-US" sz="20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 userDrawn="1"/>
        </p:nvSpPr>
        <p:spPr>
          <a:xfrm>
            <a:off x="196215" y="3830955"/>
            <a:ext cx="15125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研究结果</a:t>
            </a:r>
            <a:endParaRPr lang="zh-CN" altLang="en-US" sz="20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32385" y="4813300"/>
            <a:ext cx="18776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创新与不足</a:t>
            </a:r>
            <a:endParaRPr lang="zh-CN" altLang="en-US" sz="20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等腰三角形 15"/>
          <p:cNvSpPr/>
          <p:nvPr userDrawn="1"/>
        </p:nvSpPr>
        <p:spPr>
          <a:xfrm rot="16200000">
            <a:off x="2798445" y="1370965"/>
            <a:ext cx="346075" cy="30670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941" name="Rectangle 5"/>
          <p:cNvSpPr/>
          <p:nvPr userDrawn="1"/>
        </p:nvSpPr>
        <p:spPr>
          <a:xfrm>
            <a:off x="0" y="-184150"/>
            <a:ext cx="309563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9942" name="Rectangle 7"/>
          <p:cNvSpPr/>
          <p:nvPr userDrawn="1"/>
        </p:nvSpPr>
        <p:spPr>
          <a:xfrm>
            <a:off x="127000" y="-57150"/>
            <a:ext cx="309563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1" name="等腰三角形 20"/>
          <p:cNvSpPr/>
          <p:nvPr userDrawn="1"/>
        </p:nvSpPr>
        <p:spPr>
          <a:xfrm rot="16200000">
            <a:off x="1901190" y="1217930"/>
            <a:ext cx="180340" cy="1397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2789238" y="1268413"/>
            <a:ext cx="8312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47"/>
          <p:cNvSpPr/>
          <p:nvPr userDrawn="1"/>
        </p:nvSpPr>
        <p:spPr>
          <a:xfrm>
            <a:off x="196464" y="1615712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www.1ppt.com/hangye/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www.1ppt.com/excel/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www.1ppt.com/shiti/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www.1ppt.com/jiaoan/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www.1ppt.cn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0" y="0"/>
            <a:ext cx="214185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127000" y="1057910"/>
            <a:ext cx="16478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研究背景</a:t>
            </a:r>
            <a:endParaRPr lang="zh-CN" altLang="en-US" sz="20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 userDrawn="1"/>
        </p:nvSpPr>
        <p:spPr>
          <a:xfrm>
            <a:off x="50165" y="1964055"/>
            <a:ext cx="17246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研究内容</a:t>
            </a:r>
            <a:endParaRPr lang="zh-CN" altLang="en-US" sz="2800" b="1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0" y="2870835"/>
            <a:ext cx="17430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研究方法</a:t>
            </a:r>
            <a:endParaRPr lang="zh-CN" altLang="en-US" sz="20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 userDrawn="1"/>
        </p:nvSpPr>
        <p:spPr>
          <a:xfrm>
            <a:off x="196215" y="3830955"/>
            <a:ext cx="15125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研究结果</a:t>
            </a:r>
            <a:endParaRPr lang="zh-CN" altLang="en-US" sz="20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32385" y="4813300"/>
            <a:ext cx="18776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创新与不足</a:t>
            </a:r>
            <a:endParaRPr lang="zh-CN" altLang="en-US" sz="20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等腰三角形 15"/>
          <p:cNvSpPr/>
          <p:nvPr userDrawn="1"/>
        </p:nvSpPr>
        <p:spPr>
          <a:xfrm rot="16200000">
            <a:off x="2798445" y="1370965"/>
            <a:ext cx="346075" cy="30670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941" name="Rectangle 5"/>
          <p:cNvSpPr/>
          <p:nvPr userDrawn="1"/>
        </p:nvSpPr>
        <p:spPr>
          <a:xfrm>
            <a:off x="0" y="-184150"/>
            <a:ext cx="309563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9942" name="Rectangle 7"/>
          <p:cNvSpPr/>
          <p:nvPr userDrawn="1"/>
        </p:nvSpPr>
        <p:spPr>
          <a:xfrm>
            <a:off x="127000" y="-57150"/>
            <a:ext cx="309563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2789238" y="1268413"/>
            <a:ext cx="8312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等腰三角形 5"/>
          <p:cNvSpPr/>
          <p:nvPr userDrawn="1"/>
        </p:nvSpPr>
        <p:spPr>
          <a:xfrm rot="16200000">
            <a:off x="1889760" y="2155190"/>
            <a:ext cx="180340" cy="1397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47"/>
          <p:cNvSpPr/>
          <p:nvPr userDrawn="1"/>
        </p:nvSpPr>
        <p:spPr>
          <a:xfrm>
            <a:off x="196464" y="1615712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www.1ppt.com/hangye/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www.1ppt.com/excel/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www.1ppt.com/shiti/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www.1ppt.com/jiaoan/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www.1ppt.cn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0" y="0"/>
            <a:ext cx="214185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127000" y="1057910"/>
            <a:ext cx="16478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研究背景</a:t>
            </a:r>
            <a:endParaRPr lang="zh-CN" altLang="en-US" sz="20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 userDrawn="1"/>
        </p:nvSpPr>
        <p:spPr>
          <a:xfrm>
            <a:off x="50165" y="1964055"/>
            <a:ext cx="17246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研究内容</a:t>
            </a:r>
            <a:endParaRPr lang="zh-CN" altLang="en-US" sz="20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0" y="2870835"/>
            <a:ext cx="17430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研究方法</a:t>
            </a:r>
            <a:endParaRPr lang="zh-CN" altLang="en-US" sz="20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 userDrawn="1"/>
        </p:nvSpPr>
        <p:spPr>
          <a:xfrm>
            <a:off x="83185" y="3830955"/>
            <a:ext cx="16579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研究结果</a:t>
            </a:r>
            <a:endParaRPr lang="zh-CN" altLang="en-US" sz="2800" b="1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32385" y="4813300"/>
            <a:ext cx="18776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创新与不足</a:t>
            </a:r>
            <a:endParaRPr lang="zh-CN" altLang="en-US" sz="20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等腰三角形 15"/>
          <p:cNvSpPr/>
          <p:nvPr userDrawn="1"/>
        </p:nvSpPr>
        <p:spPr>
          <a:xfrm rot="16200000">
            <a:off x="2798445" y="1370965"/>
            <a:ext cx="346075" cy="30670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941" name="Rectangle 5"/>
          <p:cNvSpPr/>
          <p:nvPr userDrawn="1"/>
        </p:nvSpPr>
        <p:spPr>
          <a:xfrm>
            <a:off x="0" y="-184150"/>
            <a:ext cx="309563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9942" name="Rectangle 7"/>
          <p:cNvSpPr/>
          <p:nvPr userDrawn="1"/>
        </p:nvSpPr>
        <p:spPr>
          <a:xfrm>
            <a:off x="127000" y="-57150"/>
            <a:ext cx="309563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2789238" y="1268413"/>
            <a:ext cx="8312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等腰三角形 10"/>
          <p:cNvSpPr/>
          <p:nvPr userDrawn="1"/>
        </p:nvSpPr>
        <p:spPr>
          <a:xfrm rot="16200000">
            <a:off x="1889760" y="4022090"/>
            <a:ext cx="180340" cy="1397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47"/>
          <p:cNvSpPr/>
          <p:nvPr userDrawn="1"/>
        </p:nvSpPr>
        <p:spPr>
          <a:xfrm>
            <a:off x="196464" y="1615712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www.1ppt.com/hangye/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www.1ppt.com/excel/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www.1ppt.com/shiti/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www.1ppt.com/jiaoan/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www.1ppt.cn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0" y="0"/>
            <a:ext cx="214185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127000" y="1057910"/>
            <a:ext cx="16478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研究背景</a:t>
            </a:r>
            <a:endParaRPr lang="zh-CN" altLang="en-US" sz="20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 userDrawn="1"/>
        </p:nvSpPr>
        <p:spPr>
          <a:xfrm>
            <a:off x="50165" y="1964055"/>
            <a:ext cx="17246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研究内容</a:t>
            </a:r>
            <a:endParaRPr lang="zh-CN" altLang="en-US" sz="20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0" y="2870835"/>
            <a:ext cx="17430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研究方法</a:t>
            </a:r>
            <a:endParaRPr lang="zh-CN" altLang="en-US" sz="20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 userDrawn="1"/>
        </p:nvSpPr>
        <p:spPr>
          <a:xfrm>
            <a:off x="83185" y="3830955"/>
            <a:ext cx="16579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研究结果</a:t>
            </a:r>
            <a:endParaRPr lang="zh-CN" altLang="en-US" sz="20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-164465" y="4825365"/>
            <a:ext cx="21539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创新与不足</a:t>
            </a:r>
            <a:endParaRPr lang="zh-CN" altLang="en-US" sz="2800" b="1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等腰三角形 15"/>
          <p:cNvSpPr/>
          <p:nvPr userDrawn="1"/>
        </p:nvSpPr>
        <p:spPr>
          <a:xfrm rot="16200000">
            <a:off x="2798445" y="1370965"/>
            <a:ext cx="346075" cy="30670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941" name="Rectangle 5"/>
          <p:cNvSpPr/>
          <p:nvPr userDrawn="1"/>
        </p:nvSpPr>
        <p:spPr>
          <a:xfrm>
            <a:off x="0" y="-184150"/>
            <a:ext cx="309563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9942" name="Rectangle 7"/>
          <p:cNvSpPr/>
          <p:nvPr userDrawn="1"/>
        </p:nvSpPr>
        <p:spPr>
          <a:xfrm>
            <a:off x="127000" y="-57150"/>
            <a:ext cx="309563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2789238" y="1268413"/>
            <a:ext cx="8312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直角三角形 9"/>
          <p:cNvSpPr/>
          <p:nvPr userDrawn="1"/>
        </p:nvSpPr>
        <p:spPr>
          <a:xfrm flipH="1">
            <a:off x="11240770" y="6003925"/>
            <a:ext cx="950913" cy="85407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等腰三角形 5"/>
          <p:cNvSpPr/>
          <p:nvPr userDrawn="1"/>
        </p:nvSpPr>
        <p:spPr>
          <a:xfrm rot="16200000">
            <a:off x="1881505" y="5016500"/>
            <a:ext cx="180340" cy="1397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C821-51AF-415E-BF5B-CDCDE3466362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1E7F-84B6-4064-9D4E-CC7D244BCA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4C821-51AF-415E-BF5B-CDCDE346636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91E7F-84B6-4064-9D4E-CC7D244BCA0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file:////var/folders/6w/0ftrt2wj1sx03zt3_zycm4_c0000gn/T/com.microsoft.Powerpoint/converted_emf.emf" TargetMode="Externa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file:///C:\Users\yu\AppData\Local\Temp\wps\INetCache\5264966e0008fda9a28d98b1eaa37ef2" TargetMode="Externa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9.png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6.xml"/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4.xml"/><Relationship Id="rId2" Type="http://schemas.openxmlformats.org/officeDocument/2006/relationships/image" Target="file:///C:\Users\yu\AppData\Local\Temp\wps\INetCache\a9c320559a57aa1ad6cd4488d1c74ec6" TargetMode="External"/><Relationship Id="rId1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4.xml"/><Relationship Id="rId4" Type="http://schemas.openxmlformats.org/officeDocument/2006/relationships/image" Target="file:///C:\Users\yu\AppData\Local\Temp\wps\INetCache\d85e890e7e8b02e0effa7a69a703aa7a" TargetMode="External"/><Relationship Id="rId3" Type="http://schemas.openxmlformats.org/officeDocument/2006/relationships/image" Target="../media/image27.png"/><Relationship Id="rId2" Type="http://schemas.openxmlformats.org/officeDocument/2006/relationships/image" Target="file:///C:\Users\yu\AppData\Local\Temp\wps\INetCache\df2aeac6f7c6f44f490207442065519a" TargetMode="External"/><Relationship Id="rId1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file:////var/folders/6w/0ftrt2wj1sx03zt3_zycm4_c0000gn/T/com.microsoft.Powerpoint/converted_emf.emf" TargetMode="Externa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4.xml"/><Relationship Id="rId4" Type="http://schemas.openxmlformats.org/officeDocument/2006/relationships/image" Target="file:///C:\Users\yu\AppData\Local\Temp\wps\INetCache\1cb98e5ba725792730f31770868fce30" TargetMode="External"/><Relationship Id="rId3" Type="http://schemas.openxmlformats.org/officeDocument/2006/relationships/image" Target="../media/image4.png"/><Relationship Id="rId2" Type="http://schemas.openxmlformats.org/officeDocument/2006/relationships/image" Target="file:///C:\Users\yu\AppData\Local\Temp\wps\INetCache\cd55f16fd214237b7015c4407122e3f2" TargetMode="Externa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4.xml"/><Relationship Id="rId5" Type="http://schemas.openxmlformats.org/officeDocument/2006/relationships/image" Target="file:///C:\Users\yu\AppData\Local\Temp\wps\INetCache\761e90e2e160a71ab28c040a5e04c1cf" TargetMode="External"/><Relationship Id="rId4" Type="http://schemas.openxmlformats.org/officeDocument/2006/relationships/image" Target="../media/image6.jpeg"/><Relationship Id="rId3" Type="http://schemas.openxmlformats.org/officeDocument/2006/relationships/image" Target="file:///C:\Users\yu\AppData\Local\Temp\wps\INetCache\55a8bc47646798c31e615b50a1e717a6" TargetMode="External"/><Relationship Id="rId2" Type="http://schemas.openxmlformats.org/officeDocument/2006/relationships/image" Target="../media/image1.sv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4.xml"/><Relationship Id="rId2" Type="http://schemas.openxmlformats.org/officeDocument/2006/relationships/image" Target="file:///C:\Users\yu\AppData\Local\Temp\wps\INetCache\6e717b6315edcc9e0d681cf2c0f50c4b" TargetMode="Externa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4.xml"/><Relationship Id="rId2" Type="http://schemas.openxmlformats.org/officeDocument/2006/relationships/image" Target="file:///C:\Users\yu\AppData\Local\Temp\wps\INetCache\038dc33047f311510757dcf5c7da403b" TargetMode="Externa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2178050"/>
            <a:ext cx="12192000" cy="22078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884593" y="2662834"/>
            <a:ext cx="8611739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</a:rPr>
              <a:t>目标检测算法的</a:t>
            </a:r>
            <a:r>
              <a: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</a:rPr>
              <a:t>边界框回归损失</a:t>
            </a:r>
            <a:endParaRPr lang="zh-CN" altLang="en-US" sz="3600" b="1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565650" y="4778253"/>
            <a:ext cx="306069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453D3A"/>
                </a:solidFill>
              </a:rPr>
              <a:t>汇报人：</a:t>
            </a:r>
            <a:r>
              <a:rPr lang="zh-CN" altLang="en-US" b="1" dirty="0">
                <a:solidFill>
                  <a:srgbClr val="453D3A"/>
                </a:solidFill>
              </a:rPr>
              <a:t>余子琪</a:t>
            </a:r>
            <a:endParaRPr lang="zh-CN" altLang="en-US" b="1" dirty="0">
              <a:solidFill>
                <a:srgbClr val="453D3A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172674" y="2260140"/>
            <a:ext cx="324000" cy="3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5"/>
          <p:cNvSpPr>
            <a:spLocks noEditPoints="1"/>
          </p:cNvSpPr>
          <p:nvPr/>
        </p:nvSpPr>
        <p:spPr bwMode="auto">
          <a:xfrm>
            <a:off x="11210264" y="2962924"/>
            <a:ext cx="555624" cy="489478"/>
          </a:xfrm>
          <a:custGeom>
            <a:avLst/>
            <a:gdLst>
              <a:gd name="T0" fmla="*/ 17 w 68"/>
              <a:gd name="T1" fmla="*/ 26 h 60"/>
              <a:gd name="T2" fmla="*/ 33 w 68"/>
              <a:gd name="T3" fmla="*/ 31 h 60"/>
              <a:gd name="T4" fmla="*/ 33 w 68"/>
              <a:gd name="T5" fmla="*/ 31 h 60"/>
              <a:gd name="T6" fmla="*/ 49 w 68"/>
              <a:gd name="T7" fmla="*/ 26 h 60"/>
              <a:gd name="T8" fmla="*/ 34 w 68"/>
              <a:gd name="T9" fmla="*/ 18 h 60"/>
              <a:gd name="T10" fmla="*/ 59 w 68"/>
              <a:gd name="T11" fmla="*/ 16 h 60"/>
              <a:gd name="T12" fmla="*/ 55 w 68"/>
              <a:gd name="T13" fmla="*/ 23 h 60"/>
              <a:gd name="T14" fmla="*/ 56 w 68"/>
              <a:gd name="T15" fmla="*/ 15 h 60"/>
              <a:gd name="T16" fmla="*/ 56 w 68"/>
              <a:gd name="T17" fmla="*/ 12 h 60"/>
              <a:gd name="T18" fmla="*/ 52 w 68"/>
              <a:gd name="T19" fmla="*/ 23 h 60"/>
              <a:gd name="T20" fmla="*/ 68 w 68"/>
              <a:gd name="T21" fmla="*/ 32 h 60"/>
              <a:gd name="T22" fmla="*/ 68 w 68"/>
              <a:gd name="T23" fmla="*/ 34 h 60"/>
              <a:gd name="T24" fmla="*/ 67 w 68"/>
              <a:gd name="T25" fmla="*/ 34 h 60"/>
              <a:gd name="T26" fmla="*/ 29 w 68"/>
              <a:gd name="T27" fmla="*/ 50 h 60"/>
              <a:gd name="T28" fmla="*/ 68 w 68"/>
              <a:gd name="T29" fmla="*/ 45 h 60"/>
              <a:gd name="T30" fmla="*/ 30 w 68"/>
              <a:gd name="T31" fmla="*/ 60 h 60"/>
              <a:gd name="T32" fmla="*/ 28 w 68"/>
              <a:gd name="T33" fmla="*/ 59 h 60"/>
              <a:gd name="T34" fmla="*/ 3 w 68"/>
              <a:gd name="T35" fmla="*/ 25 h 60"/>
              <a:gd name="T36" fmla="*/ 14 w 68"/>
              <a:gd name="T37" fmla="*/ 23 h 60"/>
              <a:gd name="T38" fmla="*/ 1 w 68"/>
              <a:gd name="T39" fmla="*/ 10 h 60"/>
              <a:gd name="T40" fmla="*/ 32 w 68"/>
              <a:gd name="T41" fmla="*/ 0 h 60"/>
              <a:gd name="T42" fmla="*/ 65 w 68"/>
              <a:gd name="T43" fmla="*/ 9 h 60"/>
              <a:gd name="T44" fmla="*/ 59 w 68"/>
              <a:gd name="T45" fmla="*/ 14 h 60"/>
              <a:gd name="T46" fmla="*/ 59 w 68"/>
              <a:gd name="T47" fmla="*/ 16 h 60"/>
              <a:gd name="T48" fmla="*/ 58 w 68"/>
              <a:gd name="T49" fmla="*/ 9 h 60"/>
              <a:gd name="T50" fmla="*/ 33 w 68"/>
              <a:gd name="T51" fmla="*/ 4 h 60"/>
              <a:gd name="T52" fmla="*/ 33 w 68"/>
              <a:gd name="T53" fmla="*/ 8 h 60"/>
              <a:gd name="T54" fmla="*/ 54 w 68"/>
              <a:gd name="T55" fmla="*/ 10 h 60"/>
              <a:gd name="T56" fmla="*/ 32 w 68"/>
              <a:gd name="T57" fmla="*/ 53 h 60"/>
              <a:gd name="T58" fmla="*/ 67 w 68"/>
              <a:gd name="T59" fmla="*/ 42 h 60"/>
              <a:gd name="T60" fmla="*/ 32 w 68"/>
              <a:gd name="T61" fmla="*/ 49 h 60"/>
              <a:gd name="T62" fmla="*/ 67 w 68"/>
              <a:gd name="T63" fmla="*/ 40 h 60"/>
              <a:gd name="T64" fmla="*/ 32 w 68"/>
              <a:gd name="T65" fmla="*/ 49 h 60"/>
              <a:gd name="T66" fmla="*/ 32 w 68"/>
              <a:gd name="T67" fmla="*/ 47 h 60"/>
              <a:gd name="T68" fmla="*/ 67 w 68"/>
              <a:gd name="T69" fmla="*/ 36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8" h="60">
                <a:moveTo>
                  <a:pt x="17" y="14"/>
                </a:move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8" y="27"/>
                  <a:pt x="18" y="27"/>
                </a:cubicBezTo>
                <a:cubicBezTo>
                  <a:pt x="22" y="28"/>
                  <a:pt x="29" y="31"/>
                  <a:pt x="33" y="31"/>
                </a:cubicBezTo>
                <a:cubicBezTo>
                  <a:pt x="33" y="31"/>
                  <a:pt x="33" y="31"/>
                  <a:pt x="33" y="31"/>
                </a:cubicBezTo>
                <a:cubicBezTo>
                  <a:pt x="33" y="31"/>
                  <a:pt x="33" y="31"/>
                  <a:pt x="33" y="31"/>
                </a:cubicBezTo>
                <a:cubicBezTo>
                  <a:pt x="36" y="31"/>
                  <a:pt x="39" y="30"/>
                  <a:pt x="41" y="30"/>
                </a:cubicBezTo>
                <a:cubicBezTo>
                  <a:pt x="45" y="29"/>
                  <a:pt x="47" y="27"/>
                  <a:pt x="49" y="26"/>
                </a:cubicBezTo>
                <a:cubicBezTo>
                  <a:pt x="49" y="14"/>
                  <a:pt x="49" y="14"/>
                  <a:pt x="49" y="14"/>
                </a:cubicBezTo>
                <a:cubicBezTo>
                  <a:pt x="34" y="18"/>
                  <a:pt x="34" y="18"/>
                  <a:pt x="34" y="18"/>
                </a:cubicBezTo>
                <a:cubicBezTo>
                  <a:pt x="17" y="14"/>
                  <a:pt x="17" y="14"/>
                  <a:pt x="17" y="14"/>
                </a:cubicBezTo>
                <a:close/>
                <a:moveTo>
                  <a:pt x="59" y="16"/>
                </a:moveTo>
                <a:cubicBezTo>
                  <a:pt x="61" y="23"/>
                  <a:pt x="61" y="23"/>
                  <a:pt x="61" y="23"/>
                </a:cubicBezTo>
                <a:cubicBezTo>
                  <a:pt x="59" y="25"/>
                  <a:pt x="57" y="25"/>
                  <a:pt x="55" y="23"/>
                </a:cubicBezTo>
                <a:cubicBezTo>
                  <a:pt x="56" y="16"/>
                  <a:pt x="56" y="16"/>
                  <a:pt x="56" y="16"/>
                </a:cubicBezTo>
                <a:cubicBezTo>
                  <a:pt x="56" y="16"/>
                  <a:pt x="56" y="16"/>
                  <a:pt x="56" y="15"/>
                </a:cubicBezTo>
                <a:cubicBezTo>
                  <a:pt x="56" y="15"/>
                  <a:pt x="56" y="14"/>
                  <a:pt x="56" y="14"/>
                </a:cubicBezTo>
                <a:cubicBezTo>
                  <a:pt x="56" y="12"/>
                  <a:pt x="56" y="12"/>
                  <a:pt x="56" y="12"/>
                </a:cubicBezTo>
                <a:cubicBezTo>
                  <a:pt x="52" y="13"/>
                  <a:pt x="52" y="13"/>
                  <a:pt x="52" y="13"/>
                </a:cubicBezTo>
                <a:cubicBezTo>
                  <a:pt x="52" y="23"/>
                  <a:pt x="52" y="23"/>
                  <a:pt x="52" y="23"/>
                </a:cubicBezTo>
                <a:cubicBezTo>
                  <a:pt x="68" y="30"/>
                  <a:pt x="68" y="30"/>
                  <a:pt x="68" y="30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30" y="44"/>
                  <a:pt x="30" y="44"/>
                  <a:pt x="30" y="44"/>
                </a:cubicBezTo>
                <a:cubicBezTo>
                  <a:pt x="29" y="46"/>
                  <a:pt x="29" y="48"/>
                  <a:pt x="29" y="50"/>
                </a:cubicBezTo>
                <a:cubicBezTo>
                  <a:pt x="29" y="52"/>
                  <a:pt x="29" y="54"/>
                  <a:pt x="30" y="56"/>
                </a:cubicBezTo>
                <a:cubicBezTo>
                  <a:pt x="68" y="45"/>
                  <a:pt x="68" y="45"/>
                  <a:pt x="68" y="45"/>
                </a:cubicBezTo>
                <a:cubicBezTo>
                  <a:pt x="68" y="48"/>
                  <a:pt x="68" y="48"/>
                  <a:pt x="68" y="48"/>
                </a:cubicBezTo>
                <a:cubicBezTo>
                  <a:pt x="30" y="60"/>
                  <a:pt x="30" y="60"/>
                  <a:pt x="30" y="60"/>
                </a:cubicBezTo>
                <a:cubicBezTo>
                  <a:pt x="29" y="60"/>
                  <a:pt x="29" y="60"/>
                  <a:pt x="29" y="60"/>
                </a:cubicBezTo>
                <a:cubicBezTo>
                  <a:pt x="28" y="59"/>
                  <a:pt x="28" y="59"/>
                  <a:pt x="28" y="59"/>
                </a:cubicBezTo>
                <a:cubicBezTo>
                  <a:pt x="3" y="38"/>
                  <a:pt x="3" y="38"/>
                  <a:pt x="3" y="38"/>
                </a:cubicBezTo>
                <a:cubicBezTo>
                  <a:pt x="2" y="34"/>
                  <a:pt x="1" y="30"/>
                  <a:pt x="3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14" y="23"/>
                  <a:pt x="14" y="23"/>
                  <a:pt x="14" y="23"/>
                </a:cubicBezTo>
                <a:cubicBezTo>
                  <a:pt x="14" y="13"/>
                  <a:pt x="14" y="13"/>
                  <a:pt x="14" y="13"/>
                </a:cubicBezTo>
                <a:cubicBezTo>
                  <a:pt x="1" y="10"/>
                  <a:pt x="1" y="10"/>
                  <a:pt x="1" y="10"/>
                </a:cubicBezTo>
                <a:cubicBezTo>
                  <a:pt x="0" y="8"/>
                  <a:pt x="0" y="8"/>
                  <a:pt x="0" y="8"/>
                </a:cubicBezTo>
                <a:cubicBezTo>
                  <a:pt x="32" y="0"/>
                  <a:pt x="32" y="0"/>
                  <a:pt x="32" y="0"/>
                </a:cubicBezTo>
                <a:cubicBezTo>
                  <a:pt x="65" y="7"/>
                  <a:pt x="65" y="7"/>
                  <a:pt x="65" y="7"/>
                </a:cubicBezTo>
                <a:cubicBezTo>
                  <a:pt x="65" y="9"/>
                  <a:pt x="65" y="9"/>
                  <a:pt x="65" y="9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4"/>
                  <a:pt x="59" y="14"/>
                  <a:pt x="59" y="14"/>
                </a:cubicBezTo>
                <a:cubicBezTo>
                  <a:pt x="59" y="14"/>
                  <a:pt x="59" y="15"/>
                  <a:pt x="59" y="15"/>
                </a:cubicBezTo>
                <a:cubicBezTo>
                  <a:pt x="59" y="16"/>
                  <a:pt x="59" y="16"/>
                  <a:pt x="59" y="16"/>
                </a:cubicBezTo>
                <a:close/>
                <a:moveTo>
                  <a:pt x="54" y="10"/>
                </a:moveTo>
                <a:cubicBezTo>
                  <a:pt x="58" y="9"/>
                  <a:pt x="58" y="9"/>
                  <a:pt x="58" y="9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4"/>
                  <a:pt x="34" y="4"/>
                  <a:pt x="33" y="4"/>
                </a:cubicBezTo>
                <a:cubicBezTo>
                  <a:pt x="31" y="4"/>
                  <a:pt x="29" y="5"/>
                  <a:pt x="29" y="6"/>
                </a:cubicBezTo>
                <a:cubicBezTo>
                  <a:pt x="29" y="7"/>
                  <a:pt x="31" y="8"/>
                  <a:pt x="33" y="8"/>
                </a:cubicBezTo>
                <a:cubicBezTo>
                  <a:pt x="34" y="8"/>
                  <a:pt x="35" y="8"/>
                  <a:pt x="36" y="7"/>
                </a:cubicBezTo>
                <a:cubicBezTo>
                  <a:pt x="54" y="10"/>
                  <a:pt x="54" y="10"/>
                  <a:pt x="54" y="10"/>
                </a:cubicBezTo>
                <a:close/>
                <a:moveTo>
                  <a:pt x="32" y="52"/>
                </a:moveTo>
                <a:cubicBezTo>
                  <a:pt x="32" y="53"/>
                  <a:pt x="32" y="53"/>
                  <a:pt x="32" y="53"/>
                </a:cubicBezTo>
                <a:cubicBezTo>
                  <a:pt x="67" y="43"/>
                  <a:pt x="67" y="43"/>
                  <a:pt x="67" y="43"/>
                </a:cubicBezTo>
                <a:cubicBezTo>
                  <a:pt x="67" y="42"/>
                  <a:pt x="67" y="42"/>
                  <a:pt x="67" y="42"/>
                </a:cubicBezTo>
                <a:cubicBezTo>
                  <a:pt x="32" y="52"/>
                  <a:pt x="32" y="52"/>
                  <a:pt x="32" y="52"/>
                </a:cubicBezTo>
                <a:close/>
                <a:moveTo>
                  <a:pt x="32" y="49"/>
                </a:moveTo>
                <a:cubicBezTo>
                  <a:pt x="32" y="49"/>
                  <a:pt x="32" y="49"/>
                  <a:pt x="32" y="49"/>
                </a:cubicBezTo>
                <a:cubicBezTo>
                  <a:pt x="67" y="40"/>
                  <a:pt x="67" y="40"/>
                  <a:pt x="67" y="40"/>
                </a:cubicBezTo>
                <a:cubicBezTo>
                  <a:pt x="67" y="39"/>
                  <a:pt x="67" y="39"/>
                  <a:pt x="67" y="39"/>
                </a:cubicBezTo>
                <a:cubicBezTo>
                  <a:pt x="32" y="49"/>
                  <a:pt x="32" y="49"/>
                  <a:pt x="32" y="49"/>
                </a:cubicBezTo>
                <a:close/>
                <a:moveTo>
                  <a:pt x="31" y="46"/>
                </a:moveTo>
                <a:cubicBezTo>
                  <a:pt x="32" y="47"/>
                  <a:pt x="32" y="47"/>
                  <a:pt x="32" y="47"/>
                </a:cubicBezTo>
                <a:cubicBezTo>
                  <a:pt x="67" y="37"/>
                  <a:pt x="67" y="37"/>
                  <a:pt x="67" y="37"/>
                </a:cubicBezTo>
                <a:cubicBezTo>
                  <a:pt x="67" y="36"/>
                  <a:pt x="67" y="36"/>
                  <a:pt x="67" y="36"/>
                </a:cubicBezTo>
                <a:lnTo>
                  <a:pt x="31" y="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7" name="图片 16" descr="2015916225123342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39720" y="2259734"/>
            <a:ext cx="2466589" cy="2004366"/>
          </a:xfrm>
          <a:prstGeom prst="rect">
            <a:avLst/>
          </a:prstGeom>
        </p:spPr>
      </p:pic>
      <p:sp>
        <p:nvSpPr>
          <p:cNvPr id="19" name="文本框 11"/>
          <p:cNvSpPr txBox="1"/>
          <p:nvPr/>
        </p:nvSpPr>
        <p:spPr>
          <a:xfrm>
            <a:off x="9317990" y="5741670"/>
            <a:ext cx="16027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453D3A"/>
                </a:solidFill>
              </a:rPr>
              <a:t>2021.7.12</a:t>
            </a:r>
            <a:endParaRPr lang="zh-CN" altLang="en-US" b="1" dirty="0">
              <a:solidFill>
                <a:srgbClr val="453D3A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3"/>
          <p:cNvSpPr>
            <a:spLocks noChangeArrowheads="1"/>
          </p:cNvSpPr>
          <p:nvPr/>
        </p:nvSpPr>
        <p:spPr bwMode="auto">
          <a:xfrm>
            <a:off x="2706688" y="515938"/>
            <a:ext cx="1757680" cy="54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935" b="1" i="0" u="none" strike="noStrike" kern="1200" cap="none" spc="0" normalizeH="0" baseline="0" noProof="1">
                <a:ln>
                  <a:noFill/>
                </a:ln>
                <a:solidFill>
                  <a:srgbClr val="202A3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IoU Loss</a:t>
            </a:r>
            <a:endParaRPr kumimoji="0" lang="en-US" altLang="zh-CN" sz="2935" b="1" i="0" u="none" strike="noStrike" kern="1200" cap="none" spc="0" normalizeH="0" baseline="0" noProof="1">
              <a:ln>
                <a:noFill/>
              </a:ln>
              <a:solidFill>
                <a:srgbClr val="202A3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3" name="直角三角形 22"/>
          <p:cNvSpPr/>
          <p:nvPr userDrawn="1"/>
        </p:nvSpPr>
        <p:spPr>
          <a:xfrm flipH="1">
            <a:off x="11240770" y="6003925"/>
            <a:ext cx="950913" cy="85407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kumimoji="0" lang="en-US" altLang="zh-CN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</a:t>
            </a: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707005" y="1656080"/>
            <a:ext cx="8388350" cy="2584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t>当预测框和目标框不相交，即IoU(A,B)=0时，不能反映A,B距离的远近，此时损失函数不可导。</a:t>
            </a:r>
            <a:r>
              <a:t>所以IoU Loss 无法优化两个框不相交的情况。</a:t>
            </a:r>
          </a:p>
          <a:p>
            <a:pPr indent="0" algn="just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</a:pPr>
          </a:p>
          <a:p>
            <a:pPr marL="285750" indent="-285750" algn="just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t>IoU值无法反映两个框是如何相交的。灰色框为真实框，虚线框为预测框。这两种情况的IoU相同，但是这两个框的匹配状态不一样。我们认为右边框匹配的</a:t>
            </a:r>
            <a:r>
              <a:t>更准确，因为它匹配的角度更好。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27015" y="4469765"/>
            <a:ext cx="3148330" cy="1957705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0" y="-184150"/>
            <a:ext cx="2141855" cy="7042150"/>
            <a:chOff x="0" y="-290"/>
            <a:chExt cx="3373" cy="11090"/>
          </a:xfrm>
        </p:grpSpPr>
        <p:sp>
          <p:nvSpPr>
            <p:cNvPr id="18" name="矩形 17"/>
            <p:cNvSpPr/>
            <p:nvPr/>
          </p:nvSpPr>
          <p:spPr>
            <a:xfrm>
              <a:off x="309" y="2544"/>
              <a:ext cx="1221" cy="364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www.1ppt.com/moban/     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行业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www.1ppt.com/hangye/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节日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www.1ppt.com/jieri/   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素材下载：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www.1ppt.com/sucai/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背景图片：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www.1ppt.com/beijing/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图表下载：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www.1ppt.com/tubiao/    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优秀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www.1ppt.com/xiazai/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 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www.1ppt.com/powerpoint/    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Word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 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www.1ppt.com/word/              Excel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www.1ppt.com/excel/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资料下载：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www.1ppt.com/ziliao/        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课件下载：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www.1ppt.com/kejian/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范文下载：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www.1ppt.com/fanwen/             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试卷下载：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www.1ppt.com/shiti/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教案下载：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www.1ppt.com/jiaoan/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论坛：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www.1ppt.cn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</a:t>
              </a:r>
              <a:endPara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0" y="0"/>
              <a:ext cx="3373" cy="10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720" y="1799"/>
              <a:ext cx="1933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研究背景</a:t>
              </a:r>
              <a:endParaRPr lang="zh-CN" altLang="en-US" sz="2800" b="1" dirty="0">
                <a:latin typeface="微软雅黑" panose="020B0503020204020204" pitchFamily="34" charset="-122"/>
                <a:sym typeface="+mn-ea"/>
              </a:endParaRPr>
            </a:p>
            <a:p>
              <a:pPr algn="r"/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27" y="3106"/>
              <a:ext cx="3119" cy="1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sym typeface="+mn-ea"/>
                </a:rPr>
                <a:t>国内外研究现状</a:t>
              </a:r>
              <a:endParaRPr lang="zh-CN" altLang="en-US" sz="2000" dirty="0">
                <a:latin typeface="微软雅黑" panose="020B0503020204020204" pitchFamily="34" charset="-122"/>
              </a:endParaRPr>
            </a:p>
            <a:p>
              <a:pPr algn="r"/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09" y="5150"/>
              <a:ext cx="2382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研究思路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309" y="6302"/>
              <a:ext cx="2382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研究内容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  <a:p>
              <a:pPr algn="r"/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Rectangle 5"/>
            <p:cNvSpPr/>
            <p:nvPr/>
          </p:nvSpPr>
          <p:spPr>
            <a:xfrm>
              <a:off x="0" y="-290"/>
              <a:ext cx="48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" name="Rectangle 7"/>
            <p:cNvSpPr/>
            <p:nvPr/>
          </p:nvSpPr>
          <p:spPr>
            <a:xfrm>
              <a:off x="200" y="-90"/>
              <a:ext cx="48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" name="等腰三角形 29"/>
            <p:cNvSpPr/>
            <p:nvPr/>
          </p:nvSpPr>
          <p:spPr>
            <a:xfrm rot="16200000">
              <a:off x="2994" y="3852"/>
              <a:ext cx="284" cy="22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759" y="7821"/>
              <a:ext cx="1695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创新点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142" name="组合 141"/>
          <p:cNvGrpSpPr/>
          <p:nvPr/>
        </p:nvGrpSpPr>
        <p:grpSpPr>
          <a:xfrm>
            <a:off x="-8255" y="-143510"/>
            <a:ext cx="2247265" cy="7042150"/>
            <a:chOff x="-13" y="-290"/>
            <a:chExt cx="3539" cy="11090"/>
          </a:xfrm>
        </p:grpSpPr>
        <p:sp>
          <p:nvSpPr>
            <p:cNvPr id="143" name="矩形 142"/>
            <p:cNvSpPr/>
            <p:nvPr/>
          </p:nvSpPr>
          <p:spPr>
            <a:xfrm>
              <a:off x="309" y="2544"/>
              <a:ext cx="1221" cy="364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www.1ppt.com/moban/     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行业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www.1ppt.com/hangye/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节日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www.1ppt.com/jieri/   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素材下载：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www.1ppt.com/sucai/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背景图片：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www.1ppt.com/beijing/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图表下载：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www.1ppt.com/tubiao/    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优秀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www.1ppt.com/xiazai/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 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www.1ppt.com/powerpoint/    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Word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 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www.1ppt.com/word/              Excel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www.1ppt.com/excel/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资料下载：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www.1ppt.com/ziliao/        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课件下载：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www.1ppt.com/kejian/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范文下载：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www.1ppt.com/fanwen/             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试卷下载：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www.1ppt.com/shiti/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教案下载：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www.1ppt.com/jiaoan/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论坛：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www.1ppt.cn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</a:t>
              </a:r>
              <a:endPara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矩形 143"/>
            <p:cNvSpPr/>
            <p:nvPr/>
          </p:nvSpPr>
          <p:spPr>
            <a:xfrm>
              <a:off x="0" y="0"/>
              <a:ext cx="3373" cy="10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5" name="文本框 144"/>
            <p:cNvSpPr txBox="1"/>
            <p:nvPr/>
          </p:nvSpPr>
          <p:spPr>
            <a:xfrm>
              <a:off x="126" y="2519"/>
              <a:ext cx="3119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sym typeface="+mn-ea"/>
                </a:rPr>
                <a:t>L1/L2 Loss</a:t>
              </a:r>
              <a:endPara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46" name="文本框 145"/>
            <p:cNvSpPr txBox="1"/>
            <p:nvPr/>
          </p:nvSpPr>
          <p:spPr>
            <a:xfrm>
              <a:off x="-13" y="3634"/>
              <a:ext cx="3539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Smooth L1 Loss</a:t>
              </a:r>
              <a:endPara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47" name="Rectangle 5"/>
            <p:cNvSpPr/>
            <p:nvPr/>
          </p:nvSpPr>
          <p:spPr>
            <a:xfrm>
              <a:off x="0" y="-290"/>
              <a:ext cx="48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8" name="Rectangle 7"/>
            <p:cNvSpPr/>
            <p:nvPr/>
          </p:nvSpPr>
          <p:spPr>
            <a:xfrm>
              <a:off x="200" y="-90"/>
              <a:ext cx="48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268605" y="3717925"/>
            <a:ext cx="16052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GIoU Loss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54965" y="3025775"/>
            <a:ext cx="14033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IoU Loss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9077" y="855028"/>
            <a:ext cx="20612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目标检测前言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等腰三角形 36"/>
          <p:cNvSpPr/>
          <p:nvPr/>
        </p:nvSpPr>
        <p:spPr>
          <a:xfrm rot="16200000">
            <a:off x="1982152" y="3142933"/>
            <a:ext cx="180340" cy="1397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285750" y="5103495"/>
            <a:ext cx="15411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CI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oU Loss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309880" y="5795645"/>
            <a:ext cx="15062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最近的工作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269240" y="4410710"/>
            <a:ext cx="16040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DIoU Loss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3"/>
          <p:cNvSpPr>
            <a:spLocks noChangeArrowheads="1"/>
          </p:cNvSpPr>
          <p:nvPr/>
        </p:nvSpPr>
        <p:spPr bwMode="auto">
          <a:xfrm>
            <a:off x="2706688" y="515938"/>
            <a:ext cx="2047875" cy="54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935" b="1" i="0" u="none" strike="noStrike" kern="1200" cap="none" spc="0" normalizeH="0" baseline="0" noProof="1">
                <a:ln>
                  <a:noFill/>
                </a:ln>
                <a:solidFill>
                  <a:srgbClr val="202A3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GIoU Loss</a:t>
            </a:r>
            <a:endParaRPr kumimoji="0" lang="en-US" altLang="zh-CN" sz="2935" b="1" i="0" u="none" strike="noStrike" kern="1200" cap="none" spc="0" normalizeH="0" baseline="0" noProof="1">
              <a:ln>
                <a:noFill/>
              </a:ln>
              <a:solidFill>
                <a:srgbClr val="202A3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3" name="直角三角形 22"/>
          <p:cNvSpPr/>
          <p:nvPr userDrawn="1"/>
        </p:nvSpPr>
        <p:spPr>
          <a:xfrm flipH="1">
            <a:off x="11240770" y="6003925"/>
            <a:ext cx="950913" cy="85407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kumimoji="0" lang="en-US" altLang="zh-CN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</a:t>
            </a: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707005" y="1656080"/>
            <a:ext cx="8388350" cy="1337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just">
              <a:lnSpc>
                <a:spcPct val="150000"/>
              </a:lnSpc>
              <a:buClrTx/>
              <a:buSzTx/>
              <a:buNone/>
            </a:pPr>
            <a:r>
              <a:t>GIoU Loss由</a:t>
            </a:r>
            <a:r>
              <a:rPr>
                <a:sym typeface="+mn-ea"/>
              </a:rPr>
              <a:t>CVPR2019发表的“</a:t>
            </a:r>
            <a:r>
              <a:t>Generalized Intersection over Union: A Metric and ALoss for Bounding Box Regression”提出</a:t>
            </a:r>
            <a:r>
              <a:rPr lang="zh-CN"/>
              <a:t>，</a:t>
            </a:r>
            <a:r>
              <a:t>GIoU引入了C检测框（C检测框是包含</a:t>
            </a:r>
            <a:r>
              <a:t>预测框和真实框的最小外接矩形框）。</a:t>
            </a:r>
          </a:p>
        </p:txBody>
      </p:sp>
      <p:pic>
        <p:nvPicPr>
          <p:cNvPr id="109" name="图片 108"/>
          <p:cNvPicPr/>
          <p:nvPr/>
        </p:nvPicPr>
        <p:blipFill>
          <a:blip r:embed="rId1" r:link="rId2"/>
          <a:stretch>
            <a:fillRect/>
          </a:stretch>
        </p:blipFill>
        <p:spPr>
          <a:xfrm>
            <a:off x="3602990" y="4349115"/>
            <a:ext cx="6791325" cy="21983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1960" y="3076575"/>
            <a:ext cx="2757805" cy="78613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75" y="3856990"/>
            <a:ext cx="2085975" cy="452755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0" y="-184150"/>
            <a:ext cx="2141855" cy="7042150"/>
            <a:chOff x="0" y="-290"/>
            <a:chExt cx="3373" cy="11090"/>
          </a:xfrm>
        </p:grpSpPr>
        <p:sp>
          <p:nvSpPr>
            <p:cNvPr id="25" name="矩形 24"/>
            <p:cNvSpPr/>
            <p:nvPr/>
          </p:nvSpPr>
          <p:spPr>
            <a:xfrm>
              <a:off x="309" y="2544"/>
              <a:ext cx="1221" cy="364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www.1ppt.com/moban/     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行业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www.1ppt.com/hangye/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节日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www.1ppt.com/jieri/   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素材下载：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www.1ppt.com/sucai/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背景图片：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www.1ppt.com/beijing/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图表下载：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www.1ppt.com/tubiao/    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优秀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www.1ppt.com/xiazai/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 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www.1ppt.com/powerpoint/    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Word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 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www.1ppt.com/word/              Excel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www.1ppt.com/excel/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资料下载：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www.1ppt.com/ziliao/        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课件下载：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www.1ppt.com/kejian/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范文下载：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www.1ppt.com/fanwen/             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试卷下载：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www.1ppt.com/shiti/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教案下载：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www.1ppt.com/jiaoan/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论坛：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www.1ppt.cn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</a:t>
              </a:r>
              <a:endPara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0" y="0"/>
              <a:ext cx="3373" cy="10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720" y="1799"/>
              <a:ext cx="1933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研究背景</a:t>
              </a:r>
              <a:endParaRPr lang="zh-CN" altLang="en-US" sz="2800" b="1" dirty="0">
                <a:latin typeface="微软雅黑" panose="020B0503020204020204" pitchFamily="34" charset="-122"/>
                <a:sym typeface="+mn-ea"/>
              </a:endParaRPr>
            </a:p>
            <a:p>
              <a:pPr algn="r"/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27" y="3106"/>
              <a:ext cx="3119" cy="1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sym typeface="+mn-ea"/>
                </a:rPr>
                <a:t>国内外研究现状</a:t>
              </a:r>
              <a:endParaRPr lang="zh-CN" altLang="en-US" sz="2000" dirty="0">
                <a:latin typeface="微软雅黑" panose="020B0503020204020204" pitchFamily="34" charset="-122"/>
              </a:endParaRPr>
            </a:p>
            <a:p>
              <a:pPr algn="r"/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309" y="5150"/>
              <a:ext cx="2382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研究思路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309" y="6302"/>
              <a:ext cx="2382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研究内容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  <a:p>
              <a:pPr algn="r"/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Rectangle 5"/>
            <p:cNvSpPr/>
            <p:nvPr/>
          </p:nvSpPr>
          <p:spPr>
            <a:xfrm>
              <a:off x="0" y="-290"/>
              <a:ext cx="48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4" name="Rectangle 7"/>
            <p:cNvSpPr/>
            <p:nvPr/>
          </p:nvSpPr>
          <p:spPr>
            <a:xfrm>
              <a:off x="200" y="-90"/>
              <a:ext cx="48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5" name="等腰三角形 34"/>
            <p:cNvSpPr/>
            <p:nvPr/>
          </p:nvSpPr>
          <p:spPr>
            <a:xfrm rot="16200000">
              <a:off x="2994" y="3852"/>
              <a:ext cx="284" cy="22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759" y="7821"/>
              <a:ext cx="1695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创新点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142" name="组合 141"/>
          <p:cNvGrpSpPr/>
          <p:nvPr/>
        </p:nvGrpSpPr>
        <p:grpSpPr>
          <a:xfrm>
            <a:off x="-8255" y="-143510"/>
            <a:ext cx="2247265" cy="7042150"/>
            <a:chOff x="-13" y="-290"/>
            <a:chExt cx="3539" cy="11090"/>
          </a:xfrm>
        </p:grpSpPr>
        <p:sp>
          <p:nvSpPr>
            <p:cNvPr id="143" name="矩形 142"/>
            <p:cNvSpPr/>
            <p:nvPr/>
          </p:nvSpPr>
          <p:spPr>
            <a:xfrm>
              <a:off x="309" y="2544"/>
              <a:ext cx="1221" cy="364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www.1ppt.com/moban/     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行业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www.1ppt.com/hangye/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节日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www.1ppt.com/jieri/   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素材下载：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www.1ppt.com/sucai/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背景图片：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www.1ppt.com/beijing/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图表下载：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www.1ppt.com/tubiao/    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优秀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www.1ppt.com/xiazai/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 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www.1ppt.com/powerpoint/    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Word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 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www.1ppt.com/word/              Excel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www.1ppt.com/excel/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资料下载：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www.1ppt.com/ziliao/        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课件下载：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www.1ppt.com/kejian/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范文下载：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www.1ppt.com/fanwen/             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试卷下载：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www.1ppt.com/shiti/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教案下载：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www.1ppt.com/jiaoan/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论坛：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www.1ppt.cn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</a:t>
              </a:r>
              <a:endPara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矩形 143"/>
            <p:cNvSpPr/>
            <p:nvPr/>
          </p:nvSpPr>
          <p:spPr>
            <a:xfrm>
              <a:off x="0" y="0"/>
              <a:ext cx="3373" cy="10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5" name="文本框 144"/>
            <p:cNvSpPr txBox="1"/>
            <p:nvPr/>
          </p:nvSpPr>
          <p:spPr>
            <a:xfrm>
              <a:off x="126" y="2519"/>
              <a:ext cx="3119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sym typeface="+mn-ea"/>
                </a:rPr>
                <a:t>L1/L2 Loss</a:t>
              </a:r>
              <a:endPara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46" name="文本框 145"/>
            <p:cNvSpPr txBox="1"/>
            <p:nvPr/>
          </p:nvSpPr>
          <p:spPr>
            <a:xfrm>
              <a:off x="-13" y="3634"/>
              <a:ext cx="3539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Smooth L1 Loss</a:t>
              </a:r>
              <a:endPara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47" name="Rectangle 5"/>
            <p:cNvSpPr/>
            <p:nvPr/>
          </p:nvSpPr>
          <p:spPr>
            <a:xfrm>
              <a:off x="0" y="-290"/>
              <a:ext cx="48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8" name="Rectangle 7"/>
            <p:cNvSpPr/>
            <p:nvPr/>
          </p:nvSpPr>
          <p:spPr>
            <a:xfrm>
              <a:off x="200" y="-90"/>
              <a:ext cx="48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268605" y="3717925"/>
            <a:ext cx="16052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GIoU Loss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354965" y="3025775"/>
            <a:ext cx="14033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IoU Loss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9077" y="855028"/>
            <a:ext cx="20612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目标检测前言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等腰三角形 42"/>
          <p:cNvSpPr/>
          <p:nvPr/>
        </p:nvSpPr>
        <p:spPr>
          <a:xfrm rot="16200000">
            <a:off x="1982152" y="3861118"/>
            <a:ext cx="180340" cy="1397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285750" y="5103495"/>
            <a:ext cx="15411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CI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oU Loss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309880" y="5795645"/>
            <a:ext cx="15062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最近的工作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269240" y="4410710"/>
            <a:ext cx="16040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DIoU Loss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3"/>
          <p:cNvSpPr>
            <a:spLocks noChangeArrowheads="1"/>
          </p:cNvSpPr>
          <p:nvPr/>
        </p:nvSpPr>
        <p:spPr bwMode="auto">
          <a:xfrm>
            <a:off x="2706688" y="515938"/>
            <a:ext cx="2047875" cy="54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935" b="1" i="0" u="none" strike="noStrike" kern="1200" cap="none" spc="0" normalizeH="0" baseline="0" noProof="1">
                <a:ln>
                  <a:noFill/>
                </a:ln>
                <a:solidFill>
                  <a:srgbClr val="202A3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GIoU Loss</a:t>
            </a:r>
            <a:endParaRPr kumimoji="0" lang="en-US" altLang="zh-CN" sz="2935" b="1" i="0" u="none" strike="noStrike" kern="1200" cap="none" spc="0" normalizeH="0" baseline="0" noProof="1">
              <a:ln>
                <a:noFill/>
              </a:ln>
              <a:solidFill>
                <a:srgbClr val="202A3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3" name="直角三角形 22"/>
          <p:cNvSpPr/>
          <p:nvPr userDrawn="1"/>
        </p:nvSpPr>
        <p:spPr>
          <a:xfrm flipH="1">
            <a:off x="11240770" y="6003925"/>
            <a:ext cx="950913" cy="85407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kumimoji="0" lang="en-US" altLang="zh-CN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</a:t>
            </a: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707005" y="1656080"/>
            <a:ext cx="8388350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just">
              <a:lnSpc>
                <a:spcPct val="150000"/>
              </a:lnSpc>
              <a:buClrTx/>
              <a:buSzTx/>
              <a:buNone/>
            </a:pPr>
            <a:r>
              <a:t>当目标框完全包裹预测框的时候，IoU 和 GIoU 的值都一样，此时 GIoU 退化为 IoU, 无法区分其相对位置关系。</a:t>
            </a:r>
          </a:p>
        </p:txBody>
      </p:sp>
      <p:pic>
        <p:nvPicPr>
          <p:cNvPr id="12" name="图片 4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698" y="3130550"/>
            <a:ext cx="4338955" cy="151892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文本框 16"/>
          <p:cNvSpPr txBox="1"/>
          <p:nvPr/>
        </p:nvSpPr>
        <p:spPr>
          <a:xfrm>
            <a:off x="3992880" y="4966335"/>
            <a:ext cx="624522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  <a:buClrTx/>
              <a:buSzTx/>
              <a:buFontTx/>
            </a:pPr>
            <a:r>
              <a:rPr sz="1600"/>
              <a:t>红色框为真实框，蓝色为预测框，上图三种情况GIoU均相同，但是我们认为最后一个预测框应该优于另外两个框。</a:t>
            </a:r>
            <a:endParaRPr sz="1600"/>
          </a:p>
        </p:txBody>
      </p:sp>
      <p:grpSp>
        <p:nvGrpSpPr>
          <p:cNvPr id="24" name="组合 23"/>
          <p:cNvGrpSpPr/>
          <p:nvPr/>
        </p:nvGrpSpPr>
        <p:grpSpPr>
          <a:xfrm>
            <a:off x="0" y="-184150"/>
            <a:ext cx="2141855" cy="7042150"/>
            <a:chOff x="0" y="-290"/>
            <a:chExt cx="3373" cy="11090"/>
          </a:xfrm>
        </p:grpSpPr>
        <p:sp>
          <p:nvSpPr>
            <p:cNvPr id="25" name="矩形 24"/>
            <p:cNvSpPr/>
            <p:nvPr/>
          </p:nvSpPr>
          <p:spPr>
            <a:xfrm>
              <a:off x="309" y="2544"/>
              <a:ext cx="1221" cy="364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www.1ppt.com/moban/     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行业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www.1ppt.com/hangye/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节日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www.1ppt.com/jieri/   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素材下载：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www.1ppt.com/sucai/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背景图片：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www.1ppt.com/beijing/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图表下载：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www.1ppt.com/tubiao/    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优秀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www.1ppt.com/xiazai/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 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www.1ppt.com/powerpoint/    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Word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 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www.1ppt.com/word/              Excel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www.1ppt.com/excel/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资料下载：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www.1ppt.com/ziliao/        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课件下载：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www.1ppt.com/kejian/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范文下载：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www.1ppt.com/fanwen/             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试卷下载：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www.1ppt.com/shiti/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教案下载：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www.1ppt.com/jiaoan/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论坛：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www.1ppt.cn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</a:t>
              </a:r>
              <a:endPara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0" y="0"/>
              <a:ext cx="3373" cy="10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720" y="1799"/>
              <a:ext cx="1933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研究背景</a:t>
              </a:r>
              <a:endParaRPr lang="zh-CN" altLang="en-US" sz="2800" b="1" dirty="0">
                <a:latin typeface="微软雅黑" panose="020B0503020204020204" pitchFamily="34" charset="-122"/>
                <a:sym typeface="+mn-ea"/>
              </a:endParaRPr>
            </a:p>
            <a:p>
              <a:pPr algn="r"/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27" y="3106"/>
              <a:ext cx="3119" cy="1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sym typeface="+mn-ea"/>
                </a:rPr>
                <a:t>国内外研究现状</a:t>
              </a:r>
              <a:endParaRPr lang="zh-CN" altLang="en-US" sz="2000" dirty="0">
                <a:latin typeface="微软雅黑" panose="020B0503020204020204" pitchFamily="34" charset="-122"/>
              </a:endParaRPr>
            </a:p>
            <a:p>
              <a:pPr algn="r"/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309" y="5150"/>
              <a:ext cx="2382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研究思路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309" y="6302"/>
              <a:ext cx="2382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研究内容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  <a:p>
              <a:pPr algn="r"/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Rectangle 5"/>
            <p:cNvSpPr/>
            <p:nvPr/>
          </p:nvSpPr>
          <p:spPr>
            <a:xfrm>
              <a:off x="0" y="-290"/>
              <a:ext cx="48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4" name="Rectangle 7"/>
            <p:cNvSpPr/>
            <p:nvPr/>
          </p:nvSpPr>
          <p:spPr>
            <a:xfrm>
              <a:off x="200" y="-90"/>
              <a:ext cx="48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5" name="等腰三角形 34"/>
            <p:cNvSpPr/>
            <p:nvPr/>
          </p:nvSpPr>
          <p:spPr>
            <a:xfrm rot="16200000">
              <a:off x="2994" y="3852"/>
              <a:ext cx="284" cy="22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759" y="7821"/>
              <a:ext cx="1695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创新点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142" name="组合 141"/>
          <p:cNvGrpSpPr/>
          <p:nvPr/>
        </p:nvGrpSpPr>
        <p:grpSpPr>
          <a:xfrm>
            <a:off x="-8255" y="-143510"/>
            <a:ext cx="2247265" cy="7042150"/>
            <a:chOff x="-13" y="-290"/>
            <a:chExt cx="3539" cy="11090"/>
          </a:xfrm>
        </p:grpSpPr>
        <p:sp>
          <p:nvSpPr>
            <p:cNvPr id="143" name="矩形 142"/>
            <p:cNvSpPr/>
            <p:nvPr/>
          </p:nvSpPr>
          <p:spPr>
            <a:xfrm>
              <a:off x="309" y="2544"/>
              <a:ext cx="1221" cy="364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www.1ppt.com/moban/     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行业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www.1ppt.com/hangye/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节日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www.1ppt.com/jieri/   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素材下载：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www.1ppt.com/sucai/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背景图片：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www.1ppt.com/beijing/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图表下载：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www.1ppt.com/tubiao/    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优秀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www.1ppt.com/xiazai/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 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www.1ppt.com/powerpoint/    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Word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 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www.1ppt.com/word/              Excel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www.1ppt.com/excel/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资料下载：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www.1ppt.com/ziliao/        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课件下载：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www.1ppt.com/kejian/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范文下载：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www.1ppt.com/fanwen/             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试卷下载：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www.1ppt.com/shiti/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教案下载：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www.1ppt.com/jiaoan/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论坛：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www.1ppt.cn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</a:t>
              </a:r>
              <a:endPara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矩形 143"/>
            <p:cNvSpPr/>
            <p:nvPr/>
          </p:nvSpPr>
          <p:spPr>
            <a:xfrm>
              <a:off x="0" y="0"/>
              <a:ext cx="3373" cy="10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5" name="文本框 144"/>
            <p:cNvSpPr txBox="1"/>
            <p:nvPr/>
          </p:nvSpPr>
          <p:spPr>
            <a:xfrm>
              <a:off x="126" y="2519"/>
              <a:ext cx="3119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sym typeface="+mn-ea"/>
                </a:rPr>
                <a:t>L1/L2 Loss</a:t>
              </a:r>
              <a:endPara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46" name="文本框 145"/>
            <p:cNvSpPr txBox="1"/>
            <p:nvPr/>
          </p:nvSpPr>
          <p:spPr>
            <a:xfrm>
              <a:off x="-13" y="3634"/>
              <a:ext cx="3539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Smooth L1 Loss</a:t>
              </a:r>
              <a:endPara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47" name="Rectangle 5"/>
            <p:cNvSpPr/>
            <p:nvPr/>
          </p:nvSpPr>
          <p:spPr>
            <a:xfrm>
              <a:off x="0" y="-290"/>
              <a:ext cx="48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8" name="Rectangle 7"/>
            <p:cNvSpPr/>
            <p:nvPr/>
          </p:nvSpPr>
          <p:spPr>
            <a:xfrm>
              <a:off x="200" y="-90"/>
              <a:ext cx="48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268605" y="3717925"/>
            <a:ext cx="16052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GIoU Loss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354965" y="3025775"/>
            <a:ext cx="14033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IoU Loss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9077" y="855028"/>
            <a:ext cx="20612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目标检测前言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等腰三角形 42"/>
          <p:cNvSpPr/>
          <p:nvPr/>
        </p:nvSpPr>
        <p:spPr>
          <a:xfrm rot="16200000">
            <a:off x="1982152" y="3861118"/>
            <a:ext cx="180340" cy="1397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285750" y="5103495"/>
            <a:ext cx="15411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CI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oU Loss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309880" y="5795645"/>
            <a:ext cx="15062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最近的工作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269240" y="4410710"/>
            <a:ext cx="16040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DIoU Loss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3"/>
          <p:cNvSpPr>
            <a:spLocks noChangeArrowheads="1"/>
          </p:cNvSpPr>
          <p:nvPr/>
        </p:nvSpPr>
        <p:spPr bwMode="auto">
          <a:xfrm>
            <a:off x="2706688" y="515938"/>
            <a:ext cx="2027555" cy="54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935" b="1" i="0" u="none" strike="noStrike" kern="1200" cap="none" spc="0" normalizeH="0" baseline="0" noProof="1">
                <a:ln>
                  <a:noFill/>
                </a:ln>
                <a:solidFill>
                  <a:srgbClr val="202A3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DIoU Loss</a:t>
            </a:r>
            <a:endParaRPr kumimoji="0" lang="en-US" altLang="zh-CN" sz="2935" b="1" i="0" u="none" strike="noStrike" kern="1200" cap="none" spc="0" normalizeH="0" baseline="0" noProof="1">
              <a:ln>
                <a:noFill/>
              </a:ln>
              <a:solidFill>
                <a:srgbClr val="202A3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3" name="直角三角形 22"/>
          <p:cNvSpPr/>
          <p:nvPr userDrawn="1"/>
        </p:nvSpPr>
        <p:spPr>
          <a:xfrm flipH="1">
            <a:off x="11240770" y="6003925"/>
            <a:ext cx="950913" cy="85407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kumimoji="0" lang="en-US" altLang="zh-CN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</a:t>
            </a: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707005" y="1656080"/>
            <a:ext cx="8388350" cy="2168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just">
              <a:lnSpc>
                <a:spcPct val="150000"/>
              </a:lnSpc>
              <a:buClrTx/>
              <a:buSzTx/>
              <a:buNone/>
            </a:pPr>
            <a:r>
              <a:rPr>
                <a:sym typeface="+mn-ea"/>
              </a:rPr>
              <a:t>IoU loss和GIoU loss都只考虑了两个框的重叠程度，但在重叠程度相同的情况下，我们其实更希望两个框能挨得足够近，即框的中心要尽量靠近。因此，针对这一</a:t>
            </a:r>
            <a:r>
              <a:t>问题</a:t>
            </a:r>
            <a:r>
              <a:rPr>
                <a:sym typeface="+mn-ea"/>
              </a:rPr>
              <a:t>，</a:t>
            </a:r>
            <a:r>
              <a:t>在AAAI2020上发表的”Distance-IoU Loss:Faster and Better Learning for Bounding Box Regression”提出了DIoU Loss</a:t>
            </a:r>
            <a:r>
              <a:rPr>
                <a:sym typeface="+mn-ea"/>
              </a:rPr>
              <a:t>，在IoU loss的基础上考虑了两个框的中心点距离。</a:t>
            </a:r>
            <a:endParaRPr>
              <a:sym typeface="+mn-ea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0" y="-184150"/>
            <a:ext cx="2141855" cy="7042150"/>
            <a:chOff x="0" y="-290"/>
            <a:chExt cx="3373" cy="11090"/>
          </a:xfrm>
        </p:grpSpPr>
        <p:sp>
          <p:nvSpPr>
            <p:cNvPr id="26" name="矩形 25"/>
            <p:cNvSpPr/>
            <p:nvPr/>
          </p:nvSpPr>
          <p:spPr>
            <a:xfrm>
              <a:off x="309" y="2544"/>
              <a:ext cx="1221" cy="364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www.1ppt.com/moban/     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行业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www.1ppt.com/hangye/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节日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www.1ppt.com/jieri/   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素材下载：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www.1ppt.com/sucai/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背景图片：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www.1ppt.com/beijing/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图表下载：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www.1ppt.com/tubiao/    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优秀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www.1ppt.com/xiazai/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 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www.1ppt.com/powerpoint/    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Word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 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www.1ppt.com/word/              Excel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www.1ppt.com/excel/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资料下载：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www.1ppt.com/ziliao/        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课件下载：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www.1ppt.com/kejian/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范文下载：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www.1ppt.com/fanwen/             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试卷下载：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www.1ppt.com/shiti/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教案下载：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www.1ppt.com/jiaoan/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论坛：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www.1ppt.cn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</a:t>
              </a:r>
              <a:endPara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0" y="0"/>
              <a:ext cx="3373" cy="10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720" y="1799"/>
              <a:ext cx="1933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研究背景</a:t>
              </a:r>
              <a:endParaRPr lang="zh-CN" altLang="en-US" sz="2800" b="1" dirty="0">
                <a:latin typeface="微软雅黑" panose="020B0503020204020204" pitchFamily="34" charset="-122"/>
                <a:sym typeface="+mn-ea"/>
              </a:endParaRPr>
            </a:p>
            <a:p>
              <a:pPr algn="r"/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27" y="3106"/>
              <a:ext cx="3119" cy="1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sym typeface="+mn-ea"/>
                </a:rPr>
                <a:t>国内外研究现状</a:t>
              </a:r>
              <a:endParaRPr lang="zh-CN" altLang="en-US" sz="2000" dirty="0">
                <a:latin typeface="微软雅黑" panose="020B0503020204020204" pitchFamily="34" charset="-122"/>
              </a:endParaRPr>
            </a:p>
            <a:p>
              <a:pPr algn="r"/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309" y="5150"/>
              <a:ext cx="2382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研究思路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309" y="6302"/>
              <a:ext cx="2382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研究内容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  <a:p>
              <a:pPr algn="r"/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Rectangle 5"/>
            <p:cNvSpPr/>
            <p:nvPr/>
          </p:nvSpPr>
          <p:spPr>
            <a:xfrm>
              <a:off x="0" y="-290"/>
              <a:ext cx="48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5" name="Rectangle 7"/>
            <p:cNvSpPr/>
            <p:nvPr/>
          </p:nvSpPr>
          <p:spPr>
            <a:xfrm>
              <a:off x="200" y="-90"/>
              <a:ext cx="48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6" name="等腰三角形 35"/>
            <p:cNvSpPr/>
            <p:nvPr/>
          </p:nvSpPr>
          <p:spPr>
            <a:xfrm rot="16200000">
              <a:off x="2994" y="3852"/>
              <a:ext cx="284" cy="22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759" y="7821"/>
              <a:ext cx="1695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创新点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142" name="组合 141"/>
          <p:cNvGrpSpPr/>
          <p:nvPr/>
        </p:nvGrpSpPr>
        <p:grpSpPr>
          <a:xfrm>
            <a:off x="-8255" y="-143510"/>
            <a:ext cx="2247265" cy="7042150"/>
            <a:chOff x="-13" y="-290"/>
            <a:chExt cx="3539" cy="11090"/>
          </a:xfrm>
        </p:grpSpPr>
        <p:sp>
          <p:nvSpPr>
            <p:cNvPr id="143" name="矩形 142"/>
            <p:cNvSpPr/>
            <p:nvPr/>
          </p:nvSpPr>
          <p:spPr>
            <a:xfrm>
              <a:off x="309" y="2544"/>
              <a:ext cx="1221" cy="364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www.1ppt.com/moban/     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行业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www.1ppt.com/hangye/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节日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www.1ppt.com/jieri/   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素材下载：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www.1ppt.com/sucai/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背景图片：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www.1ppt.com/beijing/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图表下载：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www.1ppt.com/tubiao/    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优秀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www.1ppt.com/xiazai/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 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www.1ppt.com/powerpoint/    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Word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 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www.1ppt.com/word/              Excel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www.1ppt.com/excel/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资料下载：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www.1ppt.com/ziliao/        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课件下载：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www.1ppt.com/kejian/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范文下载：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www.1ppt.com/fanwen/             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试卷下载：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www.1ppt.com/shiti/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教案下载：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www.1ppt.com/jiaoan/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论坛：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www.1ppt.cn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</a:t>
              </a:r>
              <a:endPara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矩形 143"/>
            <p:cNvSpPr/>
            <p:nvPr/>
          </p:nvSpPr>
          <p:spPr>
            <a:xfrm>
              <a:off x="0" y="0"/>
              <a:ext cx="3373" cy="10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5" name="文本框 144"/>
            <p:cNvSpPr txBox="1"/>
            <p:nvPr/>
          </p:nvSpPr>
          <p:spPr>
            <a:xfrm>
              <a:off x="126" y="2519"/>
              <a:ext cx="3119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sym typeface="+mn-ea"/>
                </a:rPr>
                <a:t>L1/L2 Loss</a:t>
              </a:r>
              <a:endPara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46" name="文本框 145"/>
            <p:cNvSpPr txBox="1"/>
            <p:nvPr/>
          </p:nvSpPr>
          <p:spPr>
            <a:xfrm>
              <a:off x="-13" y="3634"/>
              <a:ext cx="3539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Smooth L1 Loss</a:t>
              </a:r>
              <a:endPara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47" name="Rectangle 5"/>
            <p:cNvSpPr/>
            <p:nvPr/>
          </p:nvSpPr>
          <p:spPr>
            <a:xfrm>
              <a:off x="0" y="-290"/>
              <a:ext cx="48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8" name="Rectangle 7"/>
            <p:cNvSpPr/>
            <p:nvPr/>
          </p:nvSpPr>
          <p:spPr>
            <a:xfrm>
              <a:off x="200" y="-90"/>
              <a:ext cx="48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268605" y="3717925"/>
            <a:ext cx="16052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GIoU Loss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354965" y="3025775"/>
            <a:ext cx="14033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IoU Loss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9077" y="855028"/>
            <a:ext cx="20612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目标检测前言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等腰三角形 43"/>
          <p:cNvSpPr/>
          <p:nvPr/>
        </p:nvSpPr>
        <p:spPr>
          <a:xfrm rot="16200000">
            <a:off x="1982152" y="4539933"/>
            <a:ext cx="180340" cy="1397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285750" y="5103495"/>
            <a:ext cx="15411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CI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oU Loss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309880" y="5795645"/>
            <a:ext cx="15062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最近的工作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269240" y="4410710"/>
            <a:ext cx="16040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DIoU Loss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3"/>
          <p:cNvSpPr>
            <a:spLocks noChangeArrowheads="1"/>
          </p:cNvSpPr>
          <p:nvPr/>
        </p:nvSpPr>
        <p:spPr bwMode="auto">
          <a:xfrm>
            <a:off x="2706688" y="515938"/>
            <a:ext cx="2027555" cy="54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935" b="1" i="0" u="none" strike="noStrike" kern="1200" cap="none" spc="0" normalizeH="0" baseline="0" noProof="1">
                <a:ln>
                  <a:noFill/>
                </a:ln>
                <a:solidFill>
                  <a:srgbClr val="202A3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DIoU Loss</a:t>
            </a:r>
            <a:endParaRPr kumimoji="0" lang="en-US" altLang="zh-CN" sz="2935" b="1" i="0" u="none" strike="noStrike" kern="1200" cap="none" spc="0" normalizeH="0" baseline="0" noProof="1">
              <a:ln>
                <a:noFill/>
              </a:ln>
              <a:solidFill>
                <a:srgbClr val="202A3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3" name="直角三角形 22"/>
          <p:cNvSpPr/>
          <p:nvPr userDrawn="1"/>
        </p:nvSpPr>
        <p:spPr>
          <a:xfrm flipH="1">
            <a:off x="11240770" y="6003925"/>
            <a:ext cx="950913" cy="85407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kumimoji="0" lang="en-US" altLang="zh-CN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13</a:t>
            </a: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707005" y="1656080"/>
            <a:ext cx="8388350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just">
              <a:lnSpc>
                <a:spcPct val="150000"/>
              </a:lnSpc>
              <a:buClrTx/>
              <a:buSzTx/>
              <a:buNone/>
            </a:pPr>
            <a:r>
              <a:t>总结了 IoU-based loss 的范式：</a:t>
            </a:r>
          </a:p>
          <a:p>
            <a:pPr indent="0" algn="just">
              <a:lnSpc>
                <a:spcPct val="150000"/>
              </a:lnSpc>
              <a:buClrTx/>
              <a:buSzTx/>
              <a:buNone/>
            </a:p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3480" y="2756535"/>
            <a:ext cx="3835400" cy="62166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4280" y="3857625"/>
            <a:ext cx="1219200" cy="36703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4983480" y="3857625"/>
            <a:ext cx="363347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t>表示预测框与真实框的惩罚项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0" y="-184150"/>
            <a:ext cx="2141855" cy="7042150"/>
            <a:chOff x="0" y="-290"/>
            <a:chExt cx="3373" cy="11090"/>
          </a:xfrm>
        </p:grpSpPr>
        <p:sp>
          <p:nvSpPr>
            <p:cNvPr id="26" name="矩形 25"/>
            <p:cNvSpPr/>
            <p:nvPr/>
          </p:nvSpPr>
          <p:spPr>
            <a:xfrm>
              <a:off x="309" y="2544"/>
              <a:ext cx="1221" cy="364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www.1ppt.com/moban/     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行业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www.1ppt.com/hangye/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节日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www.1ppt.com/jieri/   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素材下载：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www.1ppt.com/sucai/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背景图片：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www.1ppt.com/beijing/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图表下载：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www.1ppt.com/tubiao/    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优秀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www.1ppt.com/xiazai/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 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www.1ppt.com/powerpoint/    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Word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 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www.1ppt.com/word/              Excel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www.1ppt.com/excel/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资料下载：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www.1ppt.com/ziliao/        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课件下载：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www.1ppt.com/kejian/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范文下载：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www.1ppt.com/fanwen/             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试卷下载：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www.1ppt.com/shiti/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教案下载：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www.1ppt.com/jiaoan/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论坛：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www.1ppt.cn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</a:t>
              </a:r>
              <a:endPara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0" y="0"/>
              <a:ext cx="3373" cy="10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720" y="1799"/>
              <a:ext cx="1933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研究背景</a:t>
              </a:r>
              <a:endParaRPr lang="zh-CN" altLang="en-US" sz="2800" b="1" dirty="0">
                <a:latin typeface="微软雅黑" panose="020B0503020204020204" pitchFamily="34" charset="-122"/>
                <a:sym typeface="+mn-ea"/>
              </a:endParaRPr>
            </a:p>
            <a:p>
              <a:pPr algn="r"/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27" y="3106"/>
              <a:ext cx="3119" cy="1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sym typeface="+mn-ea"/>
                </a:rPr>
                <a:t>国内外研究现状</a:t>
              </a:r>
              <a:endParaRPr lang="zh-CN" altLang="en-US" sz="2000" dirty="0">
                <a:latin typeface="微软雅黑" panose="020B0503020204020204" pitchFamily="34" charset="-122"/>
              </a:endParaRPr>
            </a:p>
            <a:p>
              <a:pPr algn="r"/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309" y="5150"/>
              <a:ext cx="2382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研究思路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309" y="6302"/>
              <a:ext cx="2382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研究内容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  <a:p>
              <a:pPr algn="r"/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Rectangle 5"/>
            <p:cNvSpPr/>
            <p:nvPr/>
          </p:nvSpPr>
          <p:spPr>
            <a:xfrm>
              <a:off x="0" y="-290"/>
              <a:ext cx="48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5" name="Rectangle 7"/>
            <p:cNvSpPr/>
            <p:nvPr/>
          </p:nvSpPr>
          <p:spPr>
            <a:xfrm>
              <a:off x="200" y="-90"/>
              <a:ext cx="48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6" name="等腰三角形 35"/>
            <p:cNvSpPr/>
            <p:nvPr/>
          </p:nvSpPr>
          <p:spPr>
            <a:xfrm rot="16200000">
              <a:off x="2994" y="3852"/>
              <a:ext cx="284" cy="22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759" y="7821"/>
              <a:ext cx="1695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创新点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142" name="组合 141"/>
          <p:cNvGrpSpPr/>
          <p:nvPr/>
        </p:nvGrpSpPr>
        <p:grpSpPr>
          <a:xfrm>
            <a:off x="-8255" y="-143510"/>
            <a:ext cx="2247265" cy="7042150"/>
            <a:chOff x="-13" y="-290"/>
            <a:chExt cx="3539" cy="11090"/>
          </a:xfrm>
        </p:grpSpPr>
        <p:sp>
          <p:nvSpPr>
            <p:cNvPr id="143" name="矩形 142"/>
            <p:cNvSpPr/>
            <p:nvPr/>
          </p:nvSpPr>
          <p:spPr>
            <a:xfrm>
              <a:off x="309" y="2544"/>
              <a:ext cx="1221" cy="364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www.1ppt.com/moban/     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行业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www.1ppt.com/hangye/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节日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www.1ppt.com/jieri/   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素材下载：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www.1ppt.com/sucai/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背景图片：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www.1ppt.com/beijing/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图表下载：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www.1ppt.com/tubiao/    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优秀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www.1ppt.com/xiazai/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 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www.1ppt.com/powerpoint/    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Word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 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www.1ppt.com/word/              Excel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www.1ppt.com/excel/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资料下载：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www.1ppt.com/ziliao/        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课件下载：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www.1ppt.com/kejian/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范文下载：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www.1ppt.com/fanwen/             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试卷下载：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www.1ppt.com/shiti/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教案下载：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www.1ppt.com/jiaoan/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论坛：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www.1ppt.cn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</a:t>
              </a:r>
              <a:endPara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矩形 143"/>
            <p:cNvSpPr/>
            <p:nvPr/>
          </p:nvSpPr>
          <p:spPr>
            <a:xfrm>
              <a:off x="0" y="0"/>
              <a:ext cx="3373" cy="10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5" name="文本框 144"/>
            <p:cNvSpPr txBox="1"/>
            <p:nvPr/>
          </p:nvSpPr>
          <p:spPr>
            <a:xfrm>
              <a:off x="126" y="2519"/>
              <a:ext cx="3119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sym typeface="+mn-ea"/>
                </a:rPr>
                <a:t>L1/L2 Loss</a:t>
              </a:r>
              <a:endPara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46" name="文本框 145"/>
            <p:cNvSpPr txBox="1"/>
            <p:nvPr/>
          </p:nvSpPr>
          <p:spPr>
            <a:xfrm>
              <a:off x="-13" y="3634"/>
              <a:ext cx="3539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Smooth L1 Loss</a:t>
              </a:r>
              <a:endPara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47" name="Rectangle 5"/>
            <p:cNvSpPr/>
            <p:nvPr/>
          </p:nvSpPr>
          <p:spPr>
            <a:xfrm>
              <a:off x="0" y="-290"/>
              <a:ext cx="48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8" name="Rectangle 7"/>
            <p:cNvSpPr/>
            <p:nvPr/>
          </p:nvSpPr>
          <p:spPr>
            <a:xfrm>
              <a:off x="200" y="-90"/>
              <a:ext cx="48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268605" y="3717925"/>
            <a:ext cx="16052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GIoU Loss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354965" y="3025775"/>
            <a:ext cx="14033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IoU Loss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9077" y="855028"/>
            <a:ext cx="20612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目标检测前言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等腰三角形 43"/>
          <p:cNvSpPr/>
          <p:nvPr/>
        </p:nvSpPr>
        <p:spPr>
          <a:xfrm rot="16200000">
            <a:off x="1982152" y="4539933"/>
            <a:ext cx="180340" cy="1397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285750" y="5103495"/>
            <a:ext cx="15411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CI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oU Loss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309880" y="5795645"/>
            <a:ext cx="15062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最近的工作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269240" y="4410710"/>
            <a:ext cx="16040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DIoU Loss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3"/>
          <p:cNvSpPr>
            <a:spLocks noChangeArrowheads="1"/>
          </p:cNvSpPr>
          <p:nvPr/>
        </p:nvSpPr>
        <p:spPr bwMode="auto">
          <a:xfrm>
            <a:off x="2706688" y="515938"/>
            <a:ext cx="2027555" cy="54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935" b="1" i="0" u="none" strike="noStrike" kern="1200" cap="none" spc="0" normalizeH="0" baseline="0" noProof="1">
                <a:ln>
                  <a:noFill/>
                </a:ln>
                <a:solidFill>
                  <a:srgbClr val="202A3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DIoU Loss</a:t>
            </a:r>
            <a:endParaRPr kumimoji="0" lang="en-US" altLang="zh-CN" sz="2935" b="1" i="0" u="none" strike="noStrike" kern="1200" cap="none" spc="0" normalizeH="0" baseline="0" noProof="1">
              <a:ln>
                <a:noFill/>
              </a:ln>
              <a:solidFill>
                <a:srgbClr val="202A3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3" name="直角三角形 22"/>
          <p:cNvSpPr/>
          <p:nvPr userDrawn="1"/>
        </p:nvSpPr>
        <p:spPr>
          <a:xfrm flipH="1">
            <a:off x="11240770" y="6003925"/>
            <a:ext cx="950913" cy="85407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kumimoji="0" lang="en-US" altLang="zh-CN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14</a:t>
            </a: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36920" y="3887470"/>
            <a:ext cx="3013075" cy="52451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8865" y="4429125"/>
            <a:ext cx="2254250" cy="78168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/>
              <p:cNvSpPr txBox="1"/>
              <p:nvPr/>
            </p:nvSpPr>
            <p:spPr>
              <a:xfrm>
                <a:off x="2917825" y="5260975"/>
                <a:ext cx="8303260" cy="82994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just">
                  <a:lnSpc>
                    <a:spcPct val="150000"/>
                  </a:lnSpc>
                  <a:buClrTx/>
                  <a:buSzTx/>
                  <a:buFontTx/>
                </a:pPr>
                <a:r>
                  <a:rPr sz="1600"/>
                  <a:t>其中b</a:t>
                </a:r>
                <a:r>
                  <a:rPr sz="1600" baseline="-25000"/>
                  <a:t>pred</a:t>
                </a:r>
                <a:r>
                  <a:rPr sz="1600"/>
                  <a:t>和b</a:t>
                </a:r>
                <a:r>
                  <a:rPr sz="1600" baseline="-25000"/>
                  <a:t>gt</a:t>
                </a:r>
                <a:r>
                  <a:rPr sz="1600"/>
                  <a:t>表示预测框和真实框的中心点，</a:t>
                </a:r>
                <a14:m>
                  <m:oMath xmlns:m="http://schemas.openxmlformats.org/officeDocument/2006/math">
                    <m:r>
                      <a:rPr sz="1600">
                        <a:latin typeface="Cambria Math" panose="02040503050406030204" charset="0"/>
                      </a:rPr>
                      <m:t>𝜌</m:t>
                    </m:r>
                  </m:oMath>
                </a14:m>
                <a:r>
                  <a:rPr sz="1600"/>
                  <a:t> 表示欧氏距离，c 表示最小外接矩形的对角线距离。</a:t>
                </a:r>
                <a:endParaRPr sz="1600"/>
              </a:p>
            </p:txBody>
          </p:sp>
        </mc:Choice>
        <mc:Fallback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7825" y="5260975"/>
                <a:ext cx="8303260" cy="82994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图片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555" y="1615440"/>
            <a:ext cx="2896870" cy="20123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" name="组合 25"/>
          <p:cNvGrpSpPr/>
          <p:nvPr/>
        </p:nvGrpSpPr>
        <p:grpSpPr>
          <a:xfrm>
            <a:off x="0" y="-184150"/>
            <a:ext cx="2141855" cy="7042150"/>
            <a:chOff x="0" y="-290"/>
            <a:chExt cx="3373" cy="11090"/>
          </a:xfrm>
        </p:grpSpPr>
        <p:sp>
          <p:nvSpPr>
            <p:cNvPr id="27" name="矩形 26"/>
            <p:cNvSpPr/>
            <p:nvPr/>
          </p:nvSpPr>
          <p:spPr>
            <a:xfrm>
              <a:off x="309" y="2544"/>
              <a:ext cx="1221" cy="364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www.1ppt.com/moban/     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行业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www.1ppt.com/hangye/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节日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www.1ppt.com/jieri/   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素材下载：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www.1ppt.com/sucai/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背景图片：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www.1ppt.com/beijing/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图表下载：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www.1ppt.com/tubiao/    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优秀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www.1ppt.com/xiazai/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 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www.1ppt.com/powerpoint/    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Word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 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www.1ppt.com/word/              Excel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www.1ppt.com/excel/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资料下载：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www.1ppt.com/ziliao/        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课件下载：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www.1ppt.com/kejian/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范文下载：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www.1ppt.com/fanwen/             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试卷下载：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www.1ppt.com/shiti/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教案下载：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www.1ppt.com/jiaoan/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论坛：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www.1ppt.cn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</a:t>
              </a:r>
              <a:endPara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0" y="0"/>
              <a:ext cx="3373" cy="10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720" y="1799"/>
              <a:ext cx="1933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研究背景</a:t>
              </a:r>
              <a:endParaRPr lang="zh-CN" altLang="en-US" sz="2800" b="1" dirty="0">
                <a:latin typeface="微软雅黑" panose="020B0503020204020204" pitchFamily="34" charset="-122"/>
                <a:sym typeface="+mn-ea"/>
              </a:endParaRPr>
            </a:p>
            <a:p>
              <a:pPr algn="r"/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27" y="3106"/>
              <a:ext cx="3119" cy="1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sym typeface="+mn-ea"/>
                </a:rPr>
                <a:t>国内外研究现状</a:t>
              </a:r>
              <a:endParaRPr lang="zh-CN" altLang="en-US" sz="2000" dirty="0">
                <a:latin typeface="微软雅黑" panose="020B0503020204020204" pitchFamily="34" charset="-122"/>
              </a:endParaRPr>
            </a:p>
            <a:p>
              <a:pPr algn="r"/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309" y="5150"/>
              <a:ext cx="2382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研究思路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309" y="6302"/>
              <a:ext cx="2382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研究内容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  <a:p>
              <a:pPr algn="r"/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Rectangle 5"/>
            <p:cNvSpPr/>
            <p:nvPr/>
          </p:nvSpPr>
          <p:spPr>
            <a:xfrm>
              <a:off x="0" y="-290"/>
              <a:ext cx="48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6" name="Rectangle 7"/>
            <p:cNvSpPr/>
            <p:nvPr/>
          </p:nvSpPr>
          <p:spPr>
            <a:xfrm>
              <a:off x="200" y="-90"/>
              <a:ext cx="48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7" name="等腰三角形 36"/>
            <p:cNvSpPr/>
            <p:nvPr/>
          </p:nvSpPr>
          <p:spPr>
            <a:xfrm rot="16200000">
              <a:off x="2994" y="3852"/>
              <a:ext cx="284" cy="22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759" y="7821"/>
              <a:ext cx="1695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创新点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142" name="组合 141"/>
          <p:cNvGrpSpPr/>
          <p:nvPr/>
        </p:nvGrpSpPr>
        <p:grpSpPr>
          <a:xfrm>
            <a:off x="-8255" y="-143510"/>
            <a:ext cx="2247265" cy="7042150"/>
            <a:chOff x="-13" y="-290"/>
            <a:chExt cx="3539" cy="11090"/>
          </a:xfrm>
        </p:grpSpPr>
        <p:sp>
          <p:nvSpPr>
            <p:cNvPr id="143" name="矩形 142"/>
            <p:cNvSpPr/>
            <p:nvPr/>
          </p:nvSpPr>
          <p:spPr>
            <a:xfrm>
              <a:off x="309" y="2544"/>
              <a:ext cx="1221" cy="364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www.1ppt.com/moban/     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行业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www.1ppt.com/hangye/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节日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www.1ppt.com/jieri/   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素材下载：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www.1ppt.com/sucai/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背景图片：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www.1ppt.com/beijing/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图表下载：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www.1ppt.com/tubiao/    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优秀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www.1ppt.com/xiazai/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 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www.1ppt.com/powerpoint/    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Word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 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www.1ppt.com/word/              Excel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www.1ppt.com/excel/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资料下载：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www.1ppt.com/ziliao/        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课件下载：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www.1ppt.com/kejian/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范文下载：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www.1ppt.com/fanwen/             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试卷下载：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www.1ppt.com/shiti/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教案下载：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www.1ppt.com/jiaoan/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论坛：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www.1ppt.cn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</a:t>
              </a:r>
              <a:endPara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矩形 143"/>
            <p:cNvSpPr/>
            <p:nvPr/>
          </p:nvSpPr>
          <p:spPr>
            <a:xfrm>
              <a:off x="0" y="0"/>
              <a:ext cx="3373" cy="10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5" name="文本框 144"/>
            <p:cNvSpPr txBox="1"/>
            <p:nvPr/>
          </p:nvSpPr>
          <p:spPr>
            <a:xfrm>
              <a:off x="126" y="2519"/>
              <a:ext cx="3119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sym typeface="+mn-ea"/>
                </a:rPr>
                <a:t>L1/L2 Loss</a:t>
              </a:r>
              <a:endPara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46" name="文本框 145"/>
            <p:cNvSpPr txBox="1"/>
            <p:nvPr/>
          </p:nvSpPr>
          <p:spPr>
            <a:xfrm>
              <a:off x="-13" y="3634"/>
              <a:ext cx="3539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Smooth L1 Loss</a:t>
              </a:r>
              <a:endPara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47" name="Rectangle 5"/>
            <p:cNvSpPr/>
            <p:nvPr/>
          </p:nvSpPr>
          <p:spPr>
            <a:xfrm>
              <a:off x="0" y="-290"/>
              <a:ext cx="48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8" name="Rectangle 7"/>
            <p:cNvSpPr/>
            <p:nvPr/>
          </p:nvSpPr>
          <p:spPr>
            <a:xfrm>
              <a:off x="200" y="-90"/>
              <a:ext cx="48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268605" y="3717925"/>
            <a:ext cx="16052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GIoU Loss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54965" y="3025775"/>
            <a:ext cx="14033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IoU Loss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9077" y="855028"/>
            <a:ext cx="20612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目标检测前言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等腰三角形 44"/>
          <p:cNvSpPr/>
          <p:nvPr/>
        </p:nvSpPr>
        <p:spPr>
          <a:xfrm rot="16200000">
            <a:off x="1982152" y="4539933"/>
            <a:ext cx="180340" cy="1397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285750" y="5103495"/>
            <a:ext cx="15411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CI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oU Loss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309880" y="5795645"/>
            <a:ext cx="15062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最近的工作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269240" y="4410710"/>
            <a:ext cx="16040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DIoU Loss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3"/>
          <p:cNvSpPr>
            <a:spLocks noChangeArrowheads="1"/>
          </p:cNvSpPr>
          <p:nvPr/>
        </p:nvSpPr>
        <p:spPr bwMode="auto">
          <a:xfrm>
            <a:off x="2706688" y="515938"/>
            <a:ext cx="2027555" cy="54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935" b="1" i="0" u="none" strike="noStrike" kern="1200" cap="none" spc="0" normalizeH="0" baseline="0" noProof="1">
                <a:ln>
                  <a:noFill/>
                </a:ln>
                <a:solidFill>
                  <a:srgbClr val="202A3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DIoU Loss</a:t>
            </a:r>
            <a:endParaRPr kumimoji="0" lang="en-US" altLang="zh-CN" sz="2935" b="1" i="0" u="none" strike="noStrike" kern="1200" cap="none" spc="0" normalizeH="0" baseline="0" noProof="1">
              <a:ln>
                <a:noFill/>
              </a:ln>
              <a:solidFill>
                <a:srgbClr val="202A3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3" name="直角三角形 22"/>
          <p:cNvSpPr/>
          <p:nvPr userDrawn="1"/>
        </p:nvSpPr>
        <p:spPr>
          <a:xfrm flipH="1">
            <a:off x="11240770" y="6003925"/>
            <a:ext cx="950913" cy="85407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kumimoji="0" lang="en-US" altLang="zh-CN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</a:t>
            </a: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-76986" y="3953807"/>
            <a:ext cx="2314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Faster R-CNN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10935" y="3793490"/>
            <a:ext cx="2254250" cy="781685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3056255" y="4575175"/>
            <a:ext cx="830326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 algn="just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sz="1600"/>
              <a:t>DIoU的惩罚项是基于中心点的距离和对角线距离的比值，避免了像GIoU在两框距离较远时，产生较大的外包框</a:t>
            </a:r>
            <a:r>
              <a:rPr lang="en-US" sz="1600"/>
              <a:t>C</a:t>
            </a:r>
            <a:r>
              <a:rPr sz="1600"/>
              <a:t>，Loss值较大难以优化。所以DIoU Loss收敛速度会比GIoU Loss更快。</a:t>
            </a:r>
            <a:endParaRPr sz="1600"/>
          </a:p>
          <a:p>
            <a:pPr marL="285750" indent="-285750" algn="just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sz="1600"/>
              <a:t>即使在一个框包含另一个框的情况下，c值不变，但中心点距离值也可以进行有效度量。</a:t>
            </a:r>
            <a:endParaRPr sz="1600"/>
          </a:p>
          <a:p>
            <a:pPr algn="just">
              <a:lnSpc>
                <a:spcPct val="150000"/>
              </a:lnSpc>
              <a:buClrTx/>
              <a:buSzTx/>
              <a:buFontTx/>
            </a:pPr>
            <a:endParaRPr sz="1600"/>
          </a:p>
        </p:txBody>
      </p:sp>
      <p:pic>
        <p:nvPicPr>
          <p:cNvPr id="25" name="图片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555" y="1615440"/>
            <a:ext cx="2896870" cy="20123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组合 17"/>
          <p:cNvGrpSpPr/>
          <p:nvPr/>
        </p:nvGrpSpPr>
        <p:grpSpPr>
          <a:xfrm>
            <a:off x="0" y="-184150"/>
            <a:ext cx="2141855" cy="7042150"/>
            <a:chOff x="0" y="-290"/>
            <a:chExt cx="3373" cy="11090"/>
          </a:xfrm>
        </p:grpSpPr>
        <p:sp>
          <p:nvSpPr>
            <p:cNvPr id="26" name="矩形 25"/>
            <p:cNvSpPr/>
            <p:nvPr/>
          </p:nvSpPr>
          <p:spPr>
            <a:xfrm>
              <a:off x="309" y="2544"/>
              <a:ext cx="1221" cy="364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www.1ppt.com/moban/     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行业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www.1ppt.com/hangye/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节日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www.1ppt.com/jieri/   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素材下载：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www.1ppt.com/sucai/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背景图片：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www.1ppt.com/beijing/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图表下载：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www.1ppt.com/tubiao/    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优秀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www.1ppt.com/xiazai/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 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www.1ppt.com/powerpoint/    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Word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 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www.1ppt.com/word/              Excel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www.1ppt.com/excel/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资料下载：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www.1ppt.com/ziliao/        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课件下载：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www.1ppt.com/kejian/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范文下载：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www.1ppt.com/fanwen/             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试卷下载：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www.1ppt.com/shiti/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教案下载：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www.1ppt.com/jiaoan/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论坛：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www.1ppt.cn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</a:t>
              </a:r>
              <a:endPara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0" y="0"/>
              <a:ext cx="3373" cy="10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720" y="1799"/>
              <a:ext cx="1933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研究背景</a:t>
              </a:r>
              <a:endParaRPr lang="zh-CN" altLang="en-US" sz="2800" b="1" dirty="0">
                <a:latin typeface="微软雅黑" panose="020B0503020204020204" pitchFamily="34" charset="-122"/>
                <a:sym typeface="+mn-ea"/>
              </a:endParaRPr>
            </a:p>
            <a:p>
              <a:pPr algn="r"/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27" y="3106"/>
              <a:ext cx="3119" cy="1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sym typeface="+mn-ea"/>
                </a:rPr>
                <a:t>国内外研究现状</a:t>
              </a:r>
              <a:endParaRPr lang="zh-CN" altLang="en-US" sz="2000" dirty="0">
                <a:latin typeface="微软雅黑" panose="020B0503020204020204" pitchFamily="34" charset="-122"/>
              </a:endParaRPr>
            </a:p>
            <a:p>
              <a:pPr algn="r"/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309" y="5150"/>
              <a:ext cx="2382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研究思路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309" y="6302"/>
              <a:ext cx="2382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研究内容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  <a:p>
              <a:pPr algn="r"/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Rectangle 5"/>
            <p:cNvSpPr/>
            <p:nvPr/>
          </p:nvSpPr>
          <p:spPr>
            <a:xfrm>
              <a:off x="0" y="-290"/>
              <a:ext cx="48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5" name="Rectangle 7"/>
            <p:cNvSpPr/>
            <p:nvPr/>
          </p:nvSpPr>
          <p:spPr>
            <a:xfrm>
              <a:off x="200" y="-90"/>
              <a:ext cx="48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6" name="等腰三角形 35"/>
            <p:cNvSpPr/>
            <p:nvPr/>
          </p:nvSpPr>
          <p:spPr>
            <a:xfrm rot="16200000">
              <a:off x="2994" y="3852"/>
              <a:ext cx="284" cy="22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759" y="7821"/>
              <a:ext cx="1695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创新点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142" name="组合 141"/>
          <p:cNvGrpSpPr/>
          <p:nvPr/>
        </p:nvGrpSpPr>
        <p:grpSpPr>
          <a:xfrm>
            <a:off x="-8255" y="-143510"/>
            <a:ext cx="2247265" cy="7042150"/>
            <a:chOff x="-13" y="-290"/>
            <a:chExt cx="3539" cy="11090"/>
          </a:xfrm>
        </p:grpSpPr>
        <p:sp>
          <p:nvSpPr>
            <p:cNvPr id="143" name="矩形 142"/>
            <p:cNvSpPr/>
            <p:nvPr/>
          </p:nvSpPr>
          <p:spPr>
            <a:xfrm>
              <a:off x="309" y="2544"/>
              <a:ext cx="1221" cy="364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www.1ppt.com/moban/     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行业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www.1ppt.com/hangye/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节日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www.1ppt.com/jieri/   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素材下载：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www.1ppt.com/sucai/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背景图片：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www.1ppt.com/beijing/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图表下载：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www.1ppt.com/tubiao/    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优秀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www.1ppt.com/xiazai/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 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www.1ppt.com/powerpoint/    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Word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 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www.1ppt.com/word/              Excel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www.1ppt.com/excel/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资料下载：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www.1ppt.com/ziliao/        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课件下载：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www.1ppt.com/kejian/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范文下载：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www.1ppt.com/fanwen/             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试卷下载：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www.1ppt.com/shiti/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教案下载：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www.1ppt.com/jiaoan/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论坛：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www.1ppt.cn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</a:t>
              </a:r>
              <a:endPara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矩形 143"/>
            <p:cNvSpPr/>
            <p:nvPr/>
          </p:nvSpPr>
          <p:spPr>
            <a:xfrm>
              <a:off x="0" y="0"/>
              <a:ext cx="3373" cy="10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5" name="文本框 144"/>
            <p:cNvSpPr txBox="1"/>
            <p:nvPr/>
          </p:nvSpPr>
          <p:spPr>
            <a:xfrm>
              <a:off x="126" y="2519"/>
              <a:ext cx="3119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sym typeface="+mn-ea"/>
                </a:rPr>
                <a:t>L1/L2 Loss</a:t>
              </a:r>
              <a:endPara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46" name="文本框 145"/>
            <p:cNvSpPr txBox="1"/>
            <p:nvPr/>
          </p:nvSpPr>
          <p:spPr>
            <a:xfrm>
              <a:off x="-13" y="3634"/>
              <a:ext cx="3539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Smooth L1 Loss</a:t>
              </a:r>
              <a:endPara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47" name="Rectangle 5"/>
            <p:cNvSpPr/>
            <p:nvPr/>
          </p:nvSpPr>
          <p:spPr>
            <a:xfrm>
              <a:off x="0" y="-290"/>
              <a:ext cx="48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8" name="Rectangle 7"/>
            <p:cNvSpPr/>
            <p:nvPr/>
          </p:nvSpPr>
          <p:spPr>
            <a:xfrm>
              <a:off x="200" y="-90"/>
              <a:ext cx="48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268605" y="3717925"/>
            <a:ext cx="16052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GIoU Loss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354965" y="3025775"/>
            <a:ext cx="14033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IoU Loss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9077" y="855028"/>
            <a:ext cx="20612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目标检测前言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等腰三角形 43"/>
          <p:cNvSpPr/>
          <p:nvPr/>
        </p:nvSpPr>
        <p:spPr>
          <a:xfrm rot="16200000">
            <a:off x="1982152" y="4539933"/>
            <a:ext cx="180340" cy="1397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285750" y="5103495"/>
            <a:ext cx="15411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CI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oU Loss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309880" y="5795645"/>
            <a:ext cx="15062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最近的工作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269240" y="4410710"/>
            <a:ext cx="16040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DIoU Loss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3"/>
          <p:cNvSpPr>
            <a:spLocks noChangeArrowheads="1"/>
          </p:cNvSpPr>
          <p:nvPr/>
        </p:nvSpPr>
        <p:spPr bwMode="auto">
          <a:xfrm>
            <a:off x="2706688" y="515938"/>
            <a:ext cx="2027555" cy="54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935" b="1" i="0" u="none" strike="noStrike" kern="1200" cap="none" spc="0" normalizeH="0" baseline="0" noProof="1">
                <a:ln>
                  <a:noFill/>
                </a:ln>
                <a:solidFill>
                  <a:srgbClr val="202A3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CIoU Loss</a:t>
            </a:r>
            <a:endParaRPr kumimoji="0" lang="en-US" altLang="zh-CN" sz="2935" b="1" i="0" u="none" strike="noStrike" kern="1200" cap="none" spc="0" normalizeH="0" baseline="0" noProof="1">
              <a:ln>
                <a:noFill/>
              </a:ln>
              <a:solidFill>
                <a:srgbClr val="202A3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3" name="直角三角形 22"/>
          <p:cNvSpPr/>
          <p:nvPr userDrawn="1"/>
        </p:nvSpPr>
        <p:spPr>
          <a:xfrm flipH="1">
            <a:off x="11240770" y="6003925"/>
            <a:ext cx="950913" cy="85407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kumimoji="0" lang="en-US" altLang="zh-CN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16</a:t>
            </a: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文本框 23"/>
              <p:cNvSpPr txBox="1"/>
              <p:nvPr/>
            </p:nvSpPr>
            <p:spPr>
              <a:xfrm>
                <a:off x="2800985" y="1656080"/>
                <a:ext cx="8303260" cy="135699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just">
                  <a:lnSpc>
                    <a:spcPct val="150000"/>
                  </a:lnSpc>
                  <a:buClrTx/>
                  <a:buSzTx/>
                  <a:buFontTx/>
                </a:pPr>
                <a:r>
                  <a:t>总结提出了边框回归损失的三个重要几何因素：重叠面积、中心点距离和长宽比。CIoU(Complete-IoU)在 </a:t>
                </a:r>
                <a:r>
                  <a:rPr>
                    <a:cs typeface="+mn-lt"/>
                  </a:rPr>
                  <a:t>DIoU </a:t>
                </a:r>
                <a:r>
                  <a:t>的基础上，把预测框长宽比拟合目标框的长宽比考虑进去。其中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charset="0"/>
                        <a:cs typeface="Cambria Math" panose="02040503050406030204" charset="0"/>
                      </a:rPr>
                      <m:t> 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charset="0"/>
                        <a:cs typeface="Cambria Math" panose="02040503050406030204" charset="0"/>
                      </a:rPr>
                      <m:t>ν</m:t>
                    </m:r>
                    <m:r>
                      <a:rPr lang="en-US">
                        <a:latin typeface="Cambria Math" panose="02040503050406030204" charset="0"/>
                        <a:cs typeface="Cambria Math" panose="02040503050406030204" charset="0"/>
                      </a:rPr>
                      <m:t> </m:t>
                    </m:r>
                  </m:oMath>
                </a14:m>
                <a:r>
                  <a:t>用于衡量长宽比的一致性</a:t>
                </a:r>
                <a:r>
                  <a:rPr lang="zh-CN"/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 </m:t>
                    </m:r>
                    <m:r>
                      <a:rPr lang="zh-CN" altLang="en-US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相当于一个平衡系数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。</m:t>
                    </m:r>
                  </m:oMath>
                </a14:m>
                <a:endParaRPr lang="zh-CN" altLang="en-US" i="1">
                  <a:latin typeface="Cambria Math" panose="02040503050406030204" charset="0"/>
                  <a:ea typeface="MS Mincho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0985" y="1656080"/>
                <a:ext cx="8303260" cy="1356995"/>
              </a:xfrm>
              <a:prstGeom prst="rect">
                <a:avLst/>
              </a:prstGeom>
              <a:blipFill rotWithShape="1">
                <a:blip r:embed="rId1"/>
                <a:stretch>
                  <a:fillRect r="-2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905" y="3298190"/>
            <a:ext cx="3202305" cy="60833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0730" y="4050665"/>
            <a:ext cx="2858135" cy="87439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7245" y="4946015"/>
            <a:ext cx="2842260" cy="71056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00" y="5677535"/>
            <a:ext cx="1432560" cy="551180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0" y="-184150"/>
            <a:ext cx="2141855" cy="7042150"/>
            <a:chOff x="0" y="-290"/>
            <a:chExt cx="3373" cy="11090"/>
          </a:xfrm>
        </p:grpSpPr>
        <p:sp>
          <p:nvSpPr>
            <p:cNvPr id="30" name="矩形 29"/>
            <p:cNvSpPr/>
            <p:nvPr/>
          </p:nvSpPr>
          <p:spPr>
            <a:xfrm>
              <a:off x="309" y="2544"/>
              <a:ext cx="1221" cy="364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www.1ppt.com/moban/     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行业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www.1ppt.com/hangye/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节日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www.1ppt.com/jieri/   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素材下载：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www.1ppt.com/sucai/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背景图片：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www.1ppt.com/beijing/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图表下载：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www.1ppt.com/tubiao/    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优秀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www.1ppt.com/xiazai/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 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www.1ppt.com/powerpoint/    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Word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 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www.1ppt.com/word/              Excel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www.1ppt.com/excel/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资料下载：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www.1ppt.com/ziliao/        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课件下载：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www.1ppt.com/kejian/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范文下载：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www.1ppt.com/fanwen/             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试卷下载：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www.1ppt.com/shiti/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教案下载：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www.1ppt.com/jiaoan/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论坛：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www.1ppt.cn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</a:t>
              </a:r>
              <a:endPara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0" y="0"/>
              <a:ext cx="3373" cy="10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720" y="1799"/>
              <a:ext cx="1933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研究背景</a:t>
              </a:r>
              <a:endParaRPr lang="zh-CN" altLang="en-US" sz="2800" b="1" dirty="0">
                <a:latin typeface="微软雅黑" panose="020B0503020204020204" pitchFamily="34" charset="-122"/>
                <a:sym typeface="+mn-ea"/>
              </a:endParaRPr>
            </a:p>
            <a:p>
              <a:pPr algn="r"/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27" y="3106"/>
              <a:ext cx="3119" cy="1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sym typeface="+mn-ea"/>
                </a:rPr>
                <a:t>国内外研究现状</a:t>
              </a:r>
              <a:endParaRPr lang="zh-CN" altLang="en-US" sz="2000" dirty="0">
                <a:latin typeface="微软雅黑" panose="020B0503020204020204" pitchFamily="34" charset="-122"/>
              </a:endParaRPr>
            </a:p>
            <a:p>
              <a:pPr algn="r"/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309" y="5150"/>
              <a:ext cx="2382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研究思路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309" y="6302"/>
              <a:ext cx="2382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研究内容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  <a:p>
              <a:pPr algn="r"/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Rectangle 5"/>
            <p:cNvSpPr/>
            <p:nvPr/>
          </p:nvSpPr>
          <p:spPr>
            <a:xfrm>
              <a:off x="0" y="-290"/>
              <a:ext cx="48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7" name="Rectangle 7"/>
            <p:cNvSpPr/>
            <p:nvPr/>
          </p:nvSpPr>
          <p:spPr>
            <a:xfrm>
              <a:off x="200" y="-90"/>
              <a:ext cx="48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8" name="等腰三角形 37"/>
            <p:cNvSpPr/>
            <p:nvPr/>
          </p:nvSpPr>
          <p:spPr>
            <a:xfrm rot="16200000">
              <a:off x="2994" y="3852"/>
              <a:ext cx="284" cy="22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759" y="7821"/>
              <a:ext cx="1695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创新点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142" name="组合 141"/>
          <p:cNvGrpSpPr/>
          <p:nvPr/>
        </p:nvGrpSpPr>
        <p:grpSpPr>
          <a:xfrm>
            <a:off x="-8255" y="-143510"/>
            <a:ext cx="2247265" cy="7042150"/>
            <a:chOff x="-13" y="-290"/>
            <a:chExt cx="3539" cy="11090"/>
          </a:xfrm>
        </p:grpSpPr>
        <p:sp>
          <p:nvSpPr>
            <p:cNvPr id="143" name="矩形 142"/>
            <p:cNvSpPr/>
            <p:nvPr/>
          </p:nvSpPr>
          <p:spPr>
            <a:xfrm>
              <a:off x="309" y="2544"/>
              <a:ext cx="1221" cy="364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www.1ppt.com/moban/     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行业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www.1ppt.com/hangye/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节日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www.1ppt.com/jieri/   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素材下载：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www.1ppt.com/sucai/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背景图片：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www.1ppt.com/beijing/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图表下载：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www.1ppt.com/tubiao/    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优秀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www.1ppt.com/xiazai/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 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www.1ppt.com/powerpoint/    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Word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 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www.1ppt.com/word/              Excel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www.1ppt.com/excel/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资料下载：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www.1ppt.com/ziliao/        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课件下载：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www.1ppt.com/kejian/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范文下载：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www.1ppt.com/fanwen/             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试卷下载：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www.1ppt.com/shiti/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教案下载：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www.1ppt.com/jiaoan/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论坛：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www.1ppt.cn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</a:t>
              </a:r>
              <a:endPara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矩形 143"/>
            <p:cNvSpPr/>
            <p:nvPr/>
          </p:nvSpPr>
          <p:spPr>
            <a:xfrm>
              <a:off x="0" y="0"/>
              <a:ext cx="3373" cy="10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5" name="文本框 144"/>
            <p:cNvSpPr txBox="1"/>
            <p:nvPr/>
          </p:nvSpPr>
          <p:spPr>
            <a:xfrm>
              <a:off x="126" y="2519"/>
              <a:ext cx="3119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sym typeface="+mn-ea"/>
                </a:rPr>
                <a:t>L1/L2 Loss</a:t>
              </a:r>
              <a:endPara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46" name="文本框 145"/>
            <p:cNvSpPr txBox="1"/>
            <p:nvPr/>
          </p:nvSpPr>
          <p:spPr>
            <a:xfrm>
              <a:off x="-13" y="3634"/>
              <a:ext cx="3539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Smooth L1 Loss</a:t>
              </a:r>
              <a:endPara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47" name="Rectangle 5"/>
            <p:cNvSpPr/>
            <p:nvPr/>
          </p:nvSpPr>
          <p:spPr>
            <a:xfrm>
              <a:off x="0" y="-290"/>
              <a:ext cx="48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8" name="Rectangle 7"/>
            <p:cNvSpPr/>
            <p:nvPr/>
          </p:nvSpPr>
          <p:spPr>
            <a:xfrm>
              <a:off x="200" y="-90"/>
              <a:ext cx="48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268605" y="3717925"/>
            <a:ext cx="16052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GIoU Loss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354965" y="3025775"/>
            <a:ext cx="14033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IoU Loss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9077" y="855028"/>
            <a:ext cx="20612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目标检测前言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等腰三角形 45"/>
          <p:cNvSpPr/>
          <p:nvPr/>
        </p:nvSpPr>
        <p:spPr>
          <a:xfrm rot="16200000">
            <a:off x="1982152" y="5232718"/>
            <a:ext cx="180340" cy="1397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285750" y="5103495"/>
            <a:ext cx="15411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CI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oU Loss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09880" y="5795645"/>
            <a:ext cx="15062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最近的工作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269240" y="4410710"/>
            <a:ext cx="16040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DIoU Loss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3"/>
          <p:cNvSpPr>
            <a:spLocks noChangeArrowheads="1"/>
          </p:cNvSpPr>
          <p:nvPr/>
        </p:nvSpPr>
        <p:spPr bwMode="auto">
          <a:xfrm>
            <a:off x="2706688" y="515938"/>
            <a:ext cx="2027555" cy="54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935" b="1" i="0" u="none" strike="noStrike" kern="1200" cap="none" spc="0" normalizeH="0" baseline="0" noProof="1">
                <a:ln>
                  <a:noFill/>
                </a:ln>
                <a:solidFill>
                  <a:srgbClr val="202A3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CIoU Loss</a:t>
            </a:r>
            <a:endParaRPr kumimoji="0" lang="en-US" altLang="zh-CN" sz="2935" b="1" i="0" u="none" strike="noStrike" kern="1200" cap="none" spc="0" normalizeH="0" baseline="0" noProof="1">
              <a:ln>
                <a:noFill/>
              </a:ln>
              <a:solidFill>
                <a:srgbClr val="202A3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3" name="直角三角形 22"/>
          <p:cNvSpPr/>
          <p:nvPr userDrawn="1"/>
        </p:nvSpPr>
        <p:spPr>
          <a:xfrm flipH="1">
            <a:off x="11240770" y="6003925"/>
            <a:ext cx="950913" cy="85407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kumimoji="0" lang="en-US" altLang="zh-CN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17</a:t>
            </a: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0" name="图片 109"/>
          <p:cNvPicPr/>
          <p:nvPr/>
        </p:nvPicPr>
        <p:blipFill>
          <a:blip r:embed="rId1" r:link="rId2"/>
          <a:stretch>
            <a:fillRect/>
          </a:stretch>
        </p:blipFill>
        <p:spPr>
          <a:xfrm>
            <a:off x="4843939" y="2039144"/>
            <a:ext cx="4481512" cy="23479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文本框 11"/>
          <p:cNvSpPr txBox="1"/>
          <p:nvPr/>
        </p:nvSpPr>
        <p:spPr>
          <a:xfrm>
            <a:off x="3446780" y="4659630"/>
            <a:ext cx="755586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400">
                <a:cs typeface="+mn-lt"/>
              </a:rPr>
              <a:t>GIoU相对IoU会有2.49点提升，DIoU相对IoU会有3.29点提升，CIoU会有大概5.67点提升。</a:t>
            </a:r>
            <a:endParaRPr lang="zh-CN" altLang="en-US" sz="1400">
              <a:cs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0" y="-184150"/>
            <a:ext cx="2141855" cy="7042150"/>
            <a:chOff x="0" y="-290"/>
            <a:chExt cx="3373" cy="11090"/>
          </a:xfrm>
        </p:grpSpPr>
        <p:sp>
          <p:nvSpPr>
            <p:cNvPr id="17" name="矩形 16"/>
            <p:cNvSpPr/>
            <p:nvPr/>
          </p:nvSpPr>
          <p:spPr>
            <a:xfrm>
              <a:off x="309" y="2544"/>
              <a:ext cx="1221" cy="364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www.1ppt.com/moban/     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行业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www.1ppt.com/hangye/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节日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www.1ppt.com/jieri/   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素材下载：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www.1ppt.com/sucai/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背景图片：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www.1ppt.com/beijing/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图表下载：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www.1ppt.com/tubiao/    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优秀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www.1ppt.com/xiazai/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 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www.1ppt.com/powerpoint/    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Word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 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www.1ppt.com/word/              Excel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www.1ppt.com/excel/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资料下载：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www.1ppt.com/ziliao/        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课件下载：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www.1ppt.com/kejian/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范文下载：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www.1ppt.com/fanwen/             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试卷下载：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www.1ppt.com/shiti/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教案下载：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www.1ppt.com/jiaoan/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论坛：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www.1ppt.cn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</a:t>
              </a:r>
              <a:endPara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0" y="0"/>
              <a:ext cx="3373" cy="10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720" y="1799"/>
              <a:ext cx="1933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研究背景</a:t>
              </a:r>
              <a:endParaRPr lang="zh-CN" altLang="en-US" sz="2800" b="1" dirty="0">
                <a:latin typeface="微软雅黑" panose="020B0503020204020204" pitchFamily="34" charset="-122"/>
                <a:sym typeface="+mn-ea"/>
              </a:endParaRPr>
            </a:p>
            <a:p>
              <a:pPr algn="r"/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27" y="3106"/>
              <a:ext cx="3119" cy="1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sym typeface="+mn-ea"/>
                </a:rPr>
                <a:t>国内外研究现状</a:t>
              </a:r>
              <a:endParaRPr lang="zh-CN" altLang="en-US" sz="2000" dirty="0">
                <a:latin typeface="微软雅黑" panose="020B0503020204020204" pitchFamily="34" charset="-122"/>
              </a:endParaRPr>
            </a:p>
            <a:p>
              <a:pPr algn="r"/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309" y="5150"/>
              <a:ext cx="2382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研究思路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309" y="6302"/>
              <a:ext cx="2382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研究内容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  <a:p>
              <a:pPr algn="r"/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Rectangle 5"/>
            <p:cNvSpPr/>
            <p:nvPr/>
          </p:nvSpPr>
          <p:spPr>
            <a:xfrm>
              <a:off x="0" y="-290"/>
              <a:ext cx="48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5" name="Rectangle 7"/>
            <p:cNvSpPr/>
            <p:nvPr/>
          </p:nvSpPr>
          <p:spPr>
            <a:xfrm>
              <a:off x="200" y="-90"/>
              <a:ext cx="48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6" name="等腰三角形 35"/>
            <p:cNvSpPr/>
            <p:nvPr/>
          </p:nvSpPr>
          <p:spPr>
            <a:xfrm rot="16200000">
              <a:off x="2994" y="3852"/>
              <a:ext cx="284" cy="22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759" y="7821"/>
              <a:ext cx="1695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创新点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142" name="组合 141"/>
          <p:cNvGrpSpPr/>
          <p:nvPr/>
        </p:nvGrpSpPr>
        <p:grpSpPr>
          <a:xfrm>
            <a:off x="-8255" y="-143510"/>
            <a:ext cx="2247265" cy="7042150"/>
            <a:chOff x="-13" y="-290"/>
            <a:chExt cx="3539" cy="11090"/>
          </a:xfrm>
        </p:grpSpPr>
        <p:sp>
          <p:nvSpPr>
            <p:cNvPr id="143" name="矩形 142"/>
            <p:cNvSpPr/>
            <p:nvPr/>
          </p:nvSpPr>
          <p:spPr>
            <a:xfrm>
              <a:off x="309" y="2544"/>
              <a:ext cx="1221" cy="364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www.1ppt.com/moban/     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行业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www.1ppt.com/hangye/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节日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www.1ppt.com/jieri/   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素材下载：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www.1ppt.com/sucai/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背景图片：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www.1ppt.com/beijing/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图表下载：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www.1ppt.com/tubiao/    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优秀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www.1ppt.com/xiazai/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 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www.1ppt.com/powerpoint/    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Word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 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www.1ppt.com/word/              Excel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www.1ppt.com/excel/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资料下载：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www.1ppt.com/ziliao/        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课件下载：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www.1ppt.com/kejian/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范文下载：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www.1ppt.com/fanwen/             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试卷下载：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www.1ppt.com/shiti/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教案下载：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www.1ppt.com/jiaoan/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论坛：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www.1ppt.cn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</a:t>
              </a:r>
              <a:endPara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矩形 143"/>
            <p:cNvSpPr/>
            <p:nvPr/>
          </p:nvSpPr>
          <p:spPr>
            <a:xfrm>
              <a:off x="0" y="0"/>
              <a:ext cx="3373" cy="10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5" name="文本框 144"/>
            <p:cNvSpPr txBox="1"/>
            <p:nvPr/>
          </p:nvSpPr>
          <p:spPr>
            <a:xfrm>
              <a:off x="126" y="2519"/>
              <a:ext cx="3119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sym typeface="+mn-ea"/>
                </a:rPr>
                <a:t>L1/L2 Loss</a:t>
              </a:r>
              <a:endPara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46" name="文本框 145"/>
            <p:cNvSpPr txBox="1"/>
            <p:nvPr/>
          </p:nvSpPr>
          <p:spPr>
            <a:xfrm>
              <a:off x="-13" y="3634"/>
              <a:ext cx="3539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Smooth L1 Loss</a:t>
              </a:r>
              <a:endPara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47" name="Rectangle 5"/>
            <p:cNvSpPr/>
            <p:nvPr/>
          </p:nvSpPr>
          <p:spPr>
            <a:xfrm>
              <a:off x="0" y="-290"/>
              <a:ext cx="48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8" name="Rectangle 7"/>
            <p:cNvSpPr/>
            <p:nvPr/>
          </p:nvSpPr>
          <p:spPr>
            <a:xfrm>
              <a:off x="200" y="-90"/>
              <a:ext cx="48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268605" y="3717925"/>
            <a:ext cx="16052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GIoU Loss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354965" y="3025775"/>
            <a:ext cx="14033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IoU Loss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9077" y="855028"/>
            <a:ext cx="20612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目标检测前言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等腰三角形 43"/>
          <p:cNvSpPr/>
          <p:nvPr/>
        </p:nvSpPr>
        <p:spPr>
          <a:xfrm rot="16200000">
            <a:off x="1982152" y="5232718"/>
            <a:ext cx="180340" cy="1397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285750" y="5103495"/>
            <a:ext cx="15411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CI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oU Loss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309880" y="5795645"/>
            <a:ext cx="15062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最近的工作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269240" y="4410710"/>
            <a:ext cx="16040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DIoU Loss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3"/>
          <p:cNvSpPr>
            <a:spLocks noChangeArrowheads="1"/>
          </p:cNvSpPr>
          <p:nvPr/>
        </p:nvSpPr>
        <p:spPr bwMode="auto">
          <a:xfrm>
            <a:off x="2706688" y="515938"/>
            <a:ext cx="2058035" cy="54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935" b="1" i="0" u="none" strike="noStrike" kern="1200" cap="none" spc="0" normalizeH="0" baseline="0" noProof="1">
                <a:ln>
                  <a:noFill/>
                </a:ln>
                <a:solidFill>
                  <a:srgbClr val="202A3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最近的工作</a:t>
            </a:r>
            <a:endParaRPr kumimoji="0" lang="zh-CN" altLang="en-US" sz="2935" b="1" i="0" u="none" strike="noStrike" kern="1200" cap="none" spc="0" normalizeH="0" baseline="0" noProof="1">
              <a:ln>
                <a:noFill/>
              </a:ln>
              <a:solidFill>
                <a:srgbClr val="202A3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3" name="直角三角形 22"/>
          <p:cNvSpPr/>
          <p:nvPr userDrawn="1"/>
        </p:nvSpPr>
        <p:spPr>
          <a:xfrm flipH="1">
            <a:off x="11240770" y="6003925"/>
            <a:ext cx="950913" cy="85407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kumimoji="0" lang="en-US" altLang="zh-CN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</a:t>
            </a: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1" name="图片 110"/>
          <p:cNvPicPr/>
          <p:nvPr/>
        </p:nvPicPr>
        <p:blipFill>
          <a:blip r:embed="rId1" r:link="rId2"/>
          <a:srcRect l="7780" r="6215" b="23851"/>
          <a:stretch>
            <a:fillRect/>
          </a:stretch>
        </p:blipFill>
        <p:spPr>
          <a:xfrm>
            <a:off x="4765040" y="2606040"/>
            <a:ext cx="4674870" cy="40932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3"/>
          <p:cNvSpPr txBox="1"/>
          <p:nvPr/>
        </p:nvSpPr>
        <p:spPr>
          <a:xfrm>
            <a:off x="2800985" y="1656080"/>
            <a:ext cx="8303260" cy="506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  <a:buClrTx/>
              <a:buSzTx/>
              <a:buFontTx/>
            </a:pPr>
            <a:r>
              <a:rPr lang="en-US"/>
              <a:t>EIoU(Efficient-IOU Loss):</a:t>
            </a:r>
            <a:endParaRPr lang="zh-CN" altLang="en-US"/>
          </a:p>
        </p:txBody>
      </p:sp>
      <p:pic>
        <p:nvPicPr>
          <p:cNvPr id="113" name="图片 112"/>
          <p:cNvPicPr/>
          <p:nvPr/>
        </p:nvPicPr>
        <p:blipFill>
          <a:blip r:embed="rId3" r:link="rId4"/>
          <a:stretch>
            <a:fillRect/>
          </a:stretch>
        </p:blipFill>
        <p:spPr>
          <a:xfrm>
            <a:off x="6082030" y="1615440"/>
            <a:ext cx="4241800" cy="91948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5" name="组合 24"/>
          <p:cNvGrpSpPr/>
          <p:nvPr/>
        </p:nvGrpSpPr>
        <p:grpSpPr>
          <a:xfrm>
            <a:off x="0" y="-184150"/>
            <a:ext cx="2141855" cy="7042150"/>
            <a:chOff x="0" y="-290"/>
            <a:chExt cx="3373" cy="11090"/>
          </a:xfrm>
        </p:grpSpPr>
        <p:sp>
          <p:nvSpPr>
            <p:cNvPr id="26" name="矩形 25"/>
            <p:cNvSpPr/>
            <p:nvPr/>
          </p:nvSpPr>
          <p:spPr>
            <a:xfrm>
              <a:off x="309" y="2544"/>
              <a:ext cx="1221" cy="364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www.1ppt.com/moban/     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行业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www.1ppt.com/hangye/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节日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www.1ppt.com/jieri/   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素材下载：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www.1ppt.com/sucai/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背景图片：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www.1ppt.com/beijing/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图表下载：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www.1ppt.com/tubiao/    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优秀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www.1ppt.com/xiazai/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 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www.1ppt.com/powerpoint/    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Word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 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www.1ppt.com/word/              Excel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www.1ppt.com/excel/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资料下载：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www.1ppt.com/ziliao/        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课件下载：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www.1ppt.com/kejian/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范文下载：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www.1ppt.com/fanwen/             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试卷下载：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www.1ppt.com/shiti/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教案下载：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www.1ppt.com/jiaoan/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论坛：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www.1ppt.cn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</a:t>
              </a:r>
              <a:endPara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0" y="0"/>
              <a:ext cx="3373" cy="10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720" y="1799"/>
              <a:ext cx="1933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研究背景</a:t>
              </a:r>
              <a:endParaRPr lang="zh-CN" altLang="en-US" sz="2800" b="1" dirty="0">
                <a:latin typeface="微软雅黑" panose="020B0503020204020204" pitchFamily="34" charset="-122"/>
                <a:sym typeface="+mn-ea"/>
              </a:endParaRPr>
            </a:p>
            <a:p>
              <a:pPr algn="r"/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27" y="3106"/>
              <a:ext cx="3119" cy="1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sym typeface="+mn-ea"/>
                </a:rPr>
                <a:t>国内外研究现状</a:t>
              </a:r>
              <a:endParaRPr lang="zh-CN" altLang="en-US" sz="2000" dirty="0">
                <a:latin typeface="微软雅黑" panose="020B0503020204020204" pitchFamily="34" charset="-122"/>
              </a:endParaRPr>
            </a:p>
            <a:p>
              <a:pPr algn="r"/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309" y="5150"/>
              <a:ext cx="2382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研究思路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309" y="6302"/>
              <a:ext cx="2382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研究内容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  <a:p>
              <a:pPr algn="r"/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Rectangle 5"/>
            <p:cNvSpPr/>
            <p:nvPr/>
          </p:nvSpPr>
          <p:spPr>
            <a:xfrm>
              <a:off x="0" y="-290"/>
              <a:ext cx="48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5" name="Rectangle 7"/>
            <p:cNvSpPr/>
            <p:nvPr/>
          </p:nvSpPr>
          <p:spPr>
            <a:xfrm>
              <a:off x="200" y="-90"/>
              <a:ext cx="48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6" name="等腰三角形 35"/>
            <p:cNvSpPr/>
            <p:nvPr/>
          </p:nvSpPr>
          <p:spPr>
            <a:xfrm rot="16200000">
              <a:off x="2994" y="3852"/>
              <a:ext cx="284" cy="22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759" y="7821"/>
              <a:ext cx="1695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创新点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142" name="组合 141"/>
          <p:cNvGrpSpPr/>
          <p:nvPr/>
        </p:nvGrpSpPr>
        <p:grpSpPr>
          <a:xfrm>
            <a:off x="-8255" y="-143510"/>
            <a:ext cx="2247265" cy="7042150"/>
            <a:chOff x="-13" y="-290"/>
            <a:chExt cx="3539" cy="11090"/>
          </a:xfrm>
        </p:grpSpPr>
        <p:sp>
          <p:nvSpPr>
            <p:cNvPr id="143" name="矩形 142"/>
            <p:cNvSpPr/>
            <p:nvPr/>
          </p:nvSpPr>
          <p:spPr>
            <a:xfrm>
              <a:off x="309" y="2544"/>
              <a:ext cx="1221" cy="364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www.1ppt.com/moban/     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行业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www.1ppt.com/hangye/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节日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www.1ppt.com/jieri/   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素材下载：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www.1ppt.com/sucai/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背景图片：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www.1ppt.com/beijing/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图表下载：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www.1ppt.com/tubiao/    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优秀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www.1ppt.com/xiazai/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 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www.1ppt.com/powerpoint/    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Word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 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www.1ppt.com/word/              Excel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www.1ppt.com/excel/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资料下载：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www.1ppt.com/ziliao/        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课件下载：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www.1ppt.com/kejian/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范文下载：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www.1ppt.com/fanwen/             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试卷下载：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www.1ppt.com/shiti/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教案下载：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www.1ppt.com/jiaoan/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论坛：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www.1ppt.cn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</a:t>
              </a:r>
              <a:endPara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矩形 143"/>
            <p:cNvSpPr/>
            <p:nvPr/>
          </p:nvSpPr>
          <p:spPr>
            <a:xfrm>
              <a:off x="0" y="0"/>
              <a:ext cx="3373" cy="10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5" name="文本框 144"/>
            <p:cNvSpPr txBox="1"/>
            <p:nvPr/>
          </p:nvSpPr>
          <p:spPr>
            <a:xfrm>
              <a:off x="126" y="2519"/>
              <a:ext cx="3119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sym typeface="+mn-ea"/>
                </a:rPr>
                <a:t>L1/L2 Loss</a:t>
              </a:r>
              <a:endPara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46" name="文本框 145"/>
            <p:cNvSpPr txBox="1"/>
            <p:nvPr/>
          </p:nvSpPr>
          <p:spPr>
            <a:xfrm>
              <a:off x="-13" y="3634"/>
              <a:ext cx="3539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Smooth L1 Loss</a:t>
              </a:r>
              <a:endPara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47" name="Rectangle 5"/>
            <p:cNvSpPr/>
            <p:nvPr/>
          </p:nvSpPr>
          <p:spPr>
            <a:xfrm>
              <a:off x="0" y="-290"/>
              <a:ext cx="48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8" name="Rectangle 7"/>
            <p:cNvSpPr/>
            <p:nvPr/>
          </p:nvSpPr>
          <p:spPr>
            <a:xfrm>
              <a:off x="200" y="-90"/>
              <a:ext cx="48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268605" y="3717925"/>
            <a:ext cx="16052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GIoU Loss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354965" y="3025775"/>
            <a:ext cx="14033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IoU Loss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9077" y="855028"/>
            <a:ext cx="20612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目标检测前言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等腰三角形 43"/>
          <p:cNvSpPr/>
          <p:nvPr/>
        </p:nvSpPr>
        <p:spPr>
          <a:xfrm rot="16200000">
            <a:off x="1982152" y="5924868"/>
            <a:ext cx="180340" cy="1397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285750" y="5103495"/>
            <a:ext cx="15411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CI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oU Loss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309880" y="5795645"/>
            <a:ext cx="15062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最近的工作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269240" y="4410710"/>
            <a:ext cx="16040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DIoU Loss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3"/>
          <p:cNvSpPr>
            <a:spLocks noChangeArrowheads="1"/>
          </p:cNvSpPr>
          <p:nvPr/>
        </p:nvSpPr>
        <p:spPr bwMode="auto">
          <a:xfrm>
            <a:off x="2706688" y="515938"/>
            <a:ext cx="2454500" cy="54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935" b="1" i="0" u="none" strike="noStrike" kern="1200" cap="none" spc="0" normalizeH="0" baseline="0" noProof="1">
                <a:ln>
                  <a:noFill/>
                </a:ln>
                <a:solidFill>
                  <a:srgbClr val="202A3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目标检测前言</a:t>
            </a:r>
            <a:endParaRPr kumimoji="0" lang="zh-CN" altLang="en-US" sz="2935" b="1" i="0" u="none" strike="noStrike" kern="1200" cap="none" spc="0" normalizeH="0" baseline="0" noProof="1">
              <a:ln>
                <a:noFill/>
              </a:ln>
              <a:solidFill>
                <a:srgbClr val="202A3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3" name="直角三角形 22"/>
          <p:cNvSpPr/>
          <p:nvPr userDrawn="1"/>
        </p:nvSpPr>
        <p:spPr>
          <a:xfrm flipH="1">
            <a:off x="11240770" y="6003925"/>
            <a:ext cx="950913" cy="85407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kumimoji="0" lang="en-US" altLang="zh-CN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0" y="-184150"/>
            <a:ext cx="2141855" cy="7042150"/>
            <a:chOff x="0" y="-290"/>
            <a:chExt cx="3373" cy="11090"/>
          </a:xfrm>
        </p:grpSpPr>
        <p:sp>
          <p:nvSpPr>
            <p:cNvPr id="48" name="矩形 47"/>
            <p:cNvSpPr/>
            <p:nvPr/>
          </p:nvSpPr>
          <p:spPr>
            <a:xfrm>
              <a:off x="309" y="2544"/>
              <a:ext cx="1221" cy="3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www.1ppt.com/moban/     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行业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www.1ppt.com/hangye/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节日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www.1ppt.com/jieri/   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素材下载：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www.1ppt.com/sucai/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背景图片：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www.1ppt.com/beijing/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图表下载：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www.1ppt.com/tubiao/    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优秀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www.1ppt.com/xiazai/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 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www.1ppt.com/powerpoint/    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Word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 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www.1ppt.com/word/              Excel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www.1ppt.com/excel/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资料下载：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www.1ppt.com/ziliao/        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课件下载：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www.1ppt.com/kejian/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范文下载：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www.1ppt.com/fanwen/             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试卷下载：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www.1ppt.com/shiti/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教案下载：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www.1ppt.com/jiaoan/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论坛：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www.1ppt.cn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</a:t>
              </a:r>
              <a:endPara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0"/>
              <a:ext cx="3373" cy="10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720" y="1799"/>
              <a:ext cx="1933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研究背景</a:t>
              </a:r>
              <a:endParaRPr lang="zh-CN" altLang="en-US" sz="2800" b="1" dirty="0">
                <a:latin typeface="微软雅黑" panose="020B0503020204020204" pitchFamily="34" charset="-122"/>
                <a:sym typeface="+mn-ea"/>
              </a:endParaRPr>
            </a:p>
            <a:p>
              <a:pPr algn="r"/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27" y="3106"/>
              <a:ext cx="3119" cy="1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sym typeface="+mn-ea"/>
                </a:rPr>
                <a:t>国内外研究现状</a:t>
              </a:r>
              <a:endParaRPr lang="zh-CN" altLang="en-US" sz="2000" dirty="0">
                <a:latin typeface="微软雅黑" panose="020B0503020204020204" pitchFamily="34" charset="-122"/>
              </a:endParaRPr>
            </a:p>
            <a:p>
              <a:pPr algn="r"/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09" y="5150"/>
              <a:ext cx="2382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研究思路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09" y="6302"/>
              <a:ext cx="2382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研究内容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  <a:p>
              <a:pPr algn="r"/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941" name="Rectangle 5"/>
            <p:cNvSpPr/>
            <p:nvPr/>
          </p:nvSpPr>
          <p:spPr>
            <a:xfrm>
              <a:off x="0" y="-290"/>
              <a:ext cx="48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lstStyle/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9942" name="Rectangle 7"/>
            <p:cNvSpPr/>
            <p:nvPr/>
          </p:nvSpPr>
          <p:spPr>
            <a:xfrm>
              <a:off x="200" y="-90"/>
              <a:ext cx="48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lstStyle/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" name="等腰三角形 20"/>
            <p:cNvSpPr/>
            <p:nvPr/>
          </p:nvSpPr>
          <p:spPr>
            <a:xfrm rot="16200000">
              <a:off x="2994" y="3852"/>
              <a:ext cx="284" cy="22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9" y="7821"/>
              <a:ext cx="1695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创新点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-8890" y="-143510"/>
            <a:ext cx="2247265" cy="7042150"/>
            <a:chOff x="-14" y="-290"/>
            <a:chExt cx="3539" cy="11090"/>
          </a:xfrm>
        </p:grpSpPr>
        <p:sp>
          <p:nvSpPr>
            <p:cNvPr id="9" name="矩形 8"/>
            <p:cNvSpPr/>
            <p:nvPr/>
          </p:nvSpPr>
          <p:spPr>
            <a:xfrm>
              <a:off x="309" y="2544"/>
              <a:ext cx="1221" cy="3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www.1ppt.com/moban/     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行业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www.1ppt.com/hangye/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节日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www.1ppt.com/jieri/   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素材下载：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www.1ppt.com/sucai/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背景图片：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www.1ppt.com/beijing/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图表下载：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www.1ppt.com/tubiao/    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优秀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www.1ppt.com/xiazai/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 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www.1ppt.com/powerpoint/    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Word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 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www.1ppt.com/word/              Excel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www.1ppt.com/excel/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资料下载：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www.1ppt.com/ziliao/        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课件下载：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www.1ppt.com/kejian/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范文下载：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www.1ppt.com/fanwen/             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试卷下载：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www.1ppt.com/shiti/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教案下载：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www.1ppt.com/jiaoan/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论坛：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www.1ppt.cn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</a:t>
              </a:r>
              <a:endPara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0"/>
              <a:ext cx="3373" cy="10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04" y="2458"/>
              <a:ext cx="3119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sym typeface="+mn-ea"/>
                </a:rPr>
                <a:t>L1/L2 Loss</a:t>
              </a:r>
              <a:endPara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-14" y="3580"/>
              <a:ext cx="3539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Smooth L1 Loss</a:t>
              </a:r>
              <a:endPara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5" name="Rectangle 5"/>
            <p:cNvSpPr/>
            <p:nvPr/>
          </p:nvSpPr>
          <p:spPr>
            <a:xfrm>
              <a:off x="0" y="-290"/>
              <a:ext cx="48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lstStyle/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" name="Rectangle 7"/>
            <p:cNvSpPr/>
            <p:nvPr/>
          </p:nvSpPr>
          <p:spPr>
            <a:xfrm>
              <a:off x="200" y="-90"/>
              <a:ext cx="48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lstStyle/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268605" y="3717925"/>
            <a:ext cx="16052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GIoU Loss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7327265" y="2348865"/>
            <a:ext cx="4402455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zh-CN" altLang="en-US"/>
              <a:t>目标检测算法分类：</a:t>
            </a:r>
            <a:endParaRPr lang="en-US" altLang="zh-CN"/>
          </a:p>
          <a:p>
            <a:pPr indent="0" algn="just"/>
            <a:endParaRPr lang="en-US" altLang="zh-CN"/>
          </a:p>
          <a:p>
            <a:pPr indent="0" algn="just"/>
            <a:endParaRPr lang="en-US" altLang="zh-CN"/>
          </a:p>
          <a:p>
            <a:pPr algn="just"/>
            <a:r>
              <a:rPr lang="en-US" altLang="zh-CN"/>
              <a:t>Two-Stage</a:t>
            </a:r>
            <a:r>
              <a:rPr lang="zh-CN" altLang="en-US"/>
              <a:t>：</a:t>
            </a:r>
            <a:endParaRPr lang="en-US" altLang="zh-CN"/>
          </a:p>
          <a:p>
            <a:pPr indent="0" algn="just"/>
            <a:r>
              <a:rPr lang="zh-CN" altLang="en-US">
                <a:solidFill>
                  <a:srgbClr val="FFC000"/>
                </a:solidFill>
              </a:rPr>
              <a:t>例如：</a:t>
            </a:r>
            <a:r>
              <a:rPr lang="en-US" altLang="zh-CN">
                <a:solidFill>
                  <a:srgbClr val="FFC000"/>
                </a:solidFill>
              </a:rPr>
              <a:t>Fast R-CNN</a:t>
            </a:r>
            <a:r>
              <a:rPr lang="zh-CN" altLang="en-US">
                <a:solidFill>
                  <a:srgbClr val="FFC000"/>
                </a:solidFill>
              </a:rPr>
              <a:t>、</a:t>
            </a:r>
            <a:r>
              <a:rPr lang="en-US" altLang="zh-CN">
                <a:solidFill>
                  <a:srgbClr val="FFC000"/>
                </a:solidFill>
              </a:rPr>
              <a:t>Faster R-CNN</a:t>
            </a:r>
            <a:endParaRPr lang="en-US" altLang="zh-CN">
              <a:solidFill>
                <a:srgbClr val="FFC000"/>
              </a:solidFill>
            </a:endParaRPr>
          </a:p>
          <a:p>
            <a:pPr indent="0" algn="just"/>
            <a:endParaRPr lang="en-US" altLang="zh-CN"/>
          </a:p>
          <a:p>
            <a:pPr indent="0" algn="just"/>
            <a:r>
              <a:rPr lang="en-US" altLang="zh-CN"/>
              <a:t>One-Stage</a:t>
            </a:r>
            <a:r>
              <a:rPr lang="zh-CN" altLang="en-US"/>
              <a:t>：</a:t>
            </a:r>
            <a:endParaRPr lang="en-US" altLang="zh-CN" dirty="0"/>
          </a:p>
          <a:p>
            <a:pPr indent="0" algn="just"/>
            <a:r>
              <a:rPr lang="zh-CN" altLang="en-US">
                <a:solidFill>
                  <a:srgbClr val="FFC000"/>
                </a:solidFill>
              </a:rPr>
              <a:t>例如：</a:t>
            </a:r>
            <a:r>
              <a:rPr lang="en-US" altLang="zh-CN">
                <a:solidFill>
                  <a:srgbClr val="FFC000"/>
                </a:solidFill>
              </a:rPr>
              <a:t>SSD</a:t>
            </a:r>
            <a:r>
              <a:rPr lang="zh-CN" altLang="en-US">
                <a:solidFill>
                  <a:srgbClr val="FFC000"/>
                </a:solidFill>
              </a:rPr>
              <a:t>、</a:t>
            </a:r>
            <a:r>
              <a:rPr lang="en-US" altLang="zh-CN">
                <a:solidFill>
                  <a:srgbClr val="FFC000"/>
                </a:solidFill>
              </a:rPr>
              <a:t>YOLO</a:t>
            </a:r>
            <a:endParaRPr lang="en-US" altLang="zh-CN">
              <a:solidFill>
                <a:srgbClr val="FFC000"/>
              </a:solidFill>
            </a:endParaRPr>
          </a:p>
          <a:p>
            <a:pPr indent="0" algn="just"/>
            <a:endParaRPr lang="en-US" altLang="zh-CN"/>
          </a:p>
          <a:p>
            <a:pPr indent="0" algn="just"/>
            <a:r>
              <a:rPr lang="en-US" altLang="zh-CN"/>
              <a:t>	</a:t>
            </a:r>
            <a:endParaRPr lang="en-US" altLang="zh-CN"/>
          </a:p>
        </p:txBody>
      </p:sp>
      <p:sp>
        <p:nvSpPr>
          <p:cNvPr id="40" name="文本框 39"/>
          <p:cNvSpPr txBox="1"/>
          <p:nvPr/>
        </p:nvSpPr>
        <p:spPr>
          <a:xfrm>
            <a:off x="354965" y="3025775"/>
            <a:ext cx="14033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IoU Loss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077" y="855028"/>
            <a:ext cx="20612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目标检测前言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等腰三角形 42"/>
          <p:cNvSpPr/>
          <p:nvPr/>
        </p:nvSpPr>
        <p:spPr>
          <a:xfrm rot="16200000">
            <a:off x="1982152" y="982028"/>
            <a:ext cx="180340" cy="1397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89277" y="2010868"/>
            <a:ext cx="4386643" cy="3538397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85750" y="5103495"/>
            <a:ext cx="15411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CI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oU Loss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09880" y="5795645"/>
            <a:ext cx="15062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最近的工作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69240" y="4410710"/>
            <a:ext cx="16040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DIoU Loss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3"/>
          <p:cNvSpPr>
            <a:spLocks noChangeArrowheads="1"/>
          </p:cNvSpPr>
          <p:nvPr/>
        </p:nvSpPr>
        <p:spPr bwMode="auto">
          <a:xfrm>
            <a:off x="2706688" y="515938"/>
            <a:ext cx="2058035" cy="54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935" b="1" i="0" u="none" strike="noStrike" kern="1200" cap="none" spc="0" normalizeH="0" baseline="0" noProof="1">
                <a:ln>
                  <a:noFill/>
                </a:ln>
                <a:solidFill>
                  <a:srgbClr val="202A3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最近的工作</a:t>
            </a:r>
            <a:endParaRPr kumimoji="0" lang="zh-CN" altLang="en-US" sz="2935" b="1" i="0" u="none" strike="noStrike" kern="1200" cap="none" spc="0" normalizeH="0" baseline="0" noProof="1">
              <a:ln>
                <a:noFill/>
              </a:ln>
              <a:solidFill>
                <a:srgbClr val="202A3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3" name="直角三角形 22"/>
          <p:cNvSpPr/>
          <p:nvPr userDrawn="1"/>
        </p:nvSpPr>
        <p:spPr>
          <a:xfrm flipH="1">
            <a:off x="11240770" y="6003925"/>
            <a:ext cx="950913" cy="85407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kumimoji="0" lang="en-US" altLang="zh-CN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</a:t>
            </a: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800985" y="1656080"/>
            <a:ext cx="8303260" cy="506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  <a:buClrTx/>
              <a:buSzTx/>
              <a:buFontTx/>
            </a:pPr>
            <a:r>
              <a:rPr lang="en-US"/>
              <a:t>AIoU(Absolute-IOU Loss):</a:t>
            </a:r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35245" y="2269490"/>
            <a:ext cx="3750945" cy="66675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5925820" y="1656080"/>
            <a:ext cx="5376545" cy="506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  <a:buClrTx/>
              <a:buSzTx/>
              <a:buFontTx/>
            </a:pPr>
            <a:r>
              <a:rPr lang="en-US"/>
              <a:t>只有当盒子开始重叠时，才优化它们的宽度和高度。</a:t>
            </a:r>
            <a:endParaRPr 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5105" y="2995295"/>
            <a:ext cx="5990590" cy="3541395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0" y="-184150"/>
            <a:ext cx="2141855" cy="7042150"/>
            <a:chOff x="0" y="-290"/>
            <a:chExt cx="3373" cy="11090"/>
          </a:xfrm>
        </p:grpSpPr>
        <p:sp>
          <p:nvSpPr>
            <p:cNvPr id="26" name="矩形 25"/>
            <p:cNvSpPr/>
            <p:nvPr/>
          </p:nvSpPr>
          <p:spPr>
            <a:xfrm>
              <a:off x="309" y="2544"/>
              <a:ext cx="1221" cy="364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www.1ppt.com/moban/     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行业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www.1ppt.com/hangye/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节日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www.1ppt.com/jieri/   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素材下载：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www.1ppt.com/sucai/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背景图片：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www.1ppt.com/beijing/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图表下载：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www.1ppt.com/tubiao/    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优秀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www.1ppt.com/xiazai/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 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www.1ppt.com/powerpoint/    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Word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 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www.1ppt.com/word/              Excel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www.1ppt.com/excel/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资料下载：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www.1ppt.com/ziliao/        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课件下载：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www.1ppt.com/kejian/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范文下载：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www.1ppt.com/fanwen/             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试卷下载：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www.1ppt.com/shiti/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教案下载：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www.1ppt.com/jiaoan/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论坛：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www.1ppt.cn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</a:t>
              </a:r>
              <a:endPara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0" y="0"/>
              <a:ext cx="3373" cy="10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720" y="1799"/>
              <a:ext cx="1933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研究背景</a:t>
              </a:r>
              <a:endParaRPr lang="zh-CN" altLang="en-US" sz="2800" b="1" dirty="0">
                <a:latin typeface="微软雅黑" panose="020B0503020204020204" pitchFamily="34" charset="-122"/>
                <a:sym typeface="+mn-ea"/>
              </a:endParaRPr>
            </a:p>
            <a:p>
              <a:pPr algn="r"/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27" y="3106"/>
              <a:ext cx="3119" cy="1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sym typeface="+mn-ea"/>
                </a:rPr>
                <a:t>国内外研究现状</a:t>
              </a:r>
              <a:endParaRPr lang="zh-CN" altLang="en-US" sz="2000" dirty="0">
                <a:latin typeface="微软雅黑" panose="020B0503020204020204" pitchFamily="34" charset="-122"/>
              </a:endParaRPr>
            </a:p>
            <a:p>
              <a:pPr algn="r"/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309" y="5150"/>
              <a:ext cx="2382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研究思路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309" y="6302"/>
              <a:ext cx="2382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研究内容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  <a:p>
              <a:pPr algn="r"/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Rectangle 5"/>
            <p:cNvSpPr/>
            <p:nvPr/>
          </p:nvSpPr>
          <p:spPr>
            <a:xfrm>
              <a:off x="0" y="-290"/>
              <a:ext cx="48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5" name="Rectangle 7"/>
            <p:cNvSpPr/>
            <p:nvPr/>
          </p:nvSpPr>
          <p:spPr>
            <a:xfrm>
              <a:off x="200" y="-90"/>
              <a:ext cx="48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6" name="等腰三角形 35"/>
            <p:cNvSpPr/>
            <p:nvPr/>
          </p:nvSpPr>
          <p:spPr>
            <a:xfrm rot="16200000">
              <a:off x="2994" y="3852"/>
              <a:ext cx="284" cy="22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759" y="7821"/>
              <a:ext cx="1695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创新点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142" name="组合 141"/>
          <p:cNvGrpSpPr/>
          <p:nvPr/>
        </p:nvGrpSpPr>
        <p:grpSpPr>
          <a:xfrm>
            <a:off x="-8255" y="-143510"/>
            <a:ext cx="2247265" cy="7042150"/>
            <a:chOff x="-13" y="-290"/>
            <a:chExt cx="3539" cy="11090"/>
          </a:xfrm>
        </p:grpSpPr>
        <p:sp>
          <p:nvSpPr>
            <p:cNvPr id="143" name="矩形 142"/>
            <p:cNvSpPr/>
            <p:nvPr/>
          </p:nvSpPr>
          <p:spPr>
            <a:xfrm>
              <a:off x="309" y="2544"/>
              <a:ext cx="1221" cy="364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www.1ppt.com/moban/     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行业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www.1ppt.com/hangye/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节日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www.1ppt.com/jieri/   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素材下载：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www.1ppt.com/sucai/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背景图片：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www.1ppt.com/beijing/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图表下载：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www.1ppt.com/tubiao/    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优秀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www.1ppt.com/xiazai/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 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www.1ppt.com/powerpoint/    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Word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 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www.1ppt.com/word/              Excel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www.1ppt.com/excel/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资料下载：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www.1ppt.com/ziliao/        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课件下载：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www.1ppt.com/kejian/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范文下载：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www.1ppt.com/fanwen/             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试卷下载：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www.1ppt.com/shiti/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教案下载：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www.1ppt.com/jiaoan/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论坛：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www.1ppt.cn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</a:t>
              </a:r>
              <a:endPara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矩形 143"/>
            <p:cNvSpPr/>
            <p:nvPr/>
          </p:nvSpPr>
          <p:spPr>
            <a:xfrm>
              <a:off x="0" y="0"/>
              <a:ext cx="3373" cy="10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5" name="文本框 144"/>
            <p:cNvSpPr txBox="1"/>
            <p:nvPr/>
          </p:nvSpPr>
          <p:spPr>
            <a:xfrm>
              <a:off x="126" y="2519"/>
              <a:ext cx="3119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sym typeface="+mn-ea"/>
                </a:rPr>
                <a:t>L1/L2 Loss</a:t>
              </a:r>
              <a:endPara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46" name="文本框 145"/>
            <p:cNvSpPr txBox="1"/>
            <p:nvPr/>
          </p:nvSpPr>
          <p:spPr>
            <a:xfrm>
              <a:off x="-13" y="3634"/>
              <a:ext cx="3539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Smooth L1 Loss</a:t>
              </a:r>
              <a:endPara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47" name="Rectangle 5"/>
            <p:cNvSpPr/>
            <p:nvPr/>
          </p:nvSpPr>
          <p:spPr>
            <a:xfrm>
              <a:off x="0" y="-290"/>
              <a:ext cx="48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8" name="Rectangle 7"/>
            <p:cNvSpPr/>
            <p:nvPr/>
          </p:nvSpPr>
          <p:spPr>
            <a:xfrm>
              <a:off x="200" y="-90"/>
              <a:ext cx="48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268605" y="3717925"/>
            <a:ext cx="16052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GIoU Loss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354965" y="3025775"/>
            <a:ext cx="14033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IoU Loss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9077" y="855028"/>
            <a:ext cx="20612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目标检测前言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等腰三角形 43"/>
          <p:cNvSpPr/>
          <p:nvPr/>
        </p:nvSpPr>
        <p:spPr>
          <a:xfrm rot="16200000">
            <a:off x="1982152" y="5924868"/>
            <a:ext cx="180340" cy="1397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285750" y="5103495"/>
            <a:ext cx="15411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CI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oU Loss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309880" y="5795645"/>
            <a:ext cx="15062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最近的工作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269240" y="4410710"/>
            <a:ext cx="16040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DIoU Loss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2178050"/>
            <a:ext cx="12192000" cy="22078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388023" y="2963189"/>
            <a:ext cx="8611739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914400" fontAlgn="auto">
              <a:buClrTx/>
              <a:buSzTx/>
              <a:buFontTx/>
              <a:defRPr/>
            </a:pPr>
            <a:r>
              <a:rPr lang="zh-CN" altLang="en-US" sz="3600" b="1" dirty="0">
                <a:solidFill>
                  <a:schemeClr val="bg1"/>
                </a:solidFill>
              </a:rPr>
              <a:t>谢谢！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172674" y="2260140"/>
            <a:ext cx="324000" cy="3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0920674" y="2008140"/>
            <a:ext cx="252000" cy="25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5"/>
          <p:cNvSpPr>
            <a:spLocks noEditPoints="1"/>
          </p:cNvSpPr>
          <p:nvPr/>
        </p:nvSpPr>
        <p:spPr bwMode="auto">
          <a:xfrm>
            <a:off x="11210264" y="2962924"/>
            <a:ext cx="555624" cy="489478"/>
          </a:xfrm>
          <a:custGeom>
            <a:avLst/>
            <a:gdLst>
              <a:gd name="T0" fmla="*/ 17 w 68"/>
              <a:gd name="T1" fmla="*/ 26 h 60"/>
              <a:gd name="T2" fmla="*/ 33 w 68"/>
              <a:gd name="T3" fmla="*/ 31 h 60"/>
              <a:gd name="T4" fmla="*/ 33 w 68"/>
              <a:gd name="T5" fmla="*/ 31 h 60"/>
              <a:gd name="T6" fmla="*/ 49 w 68"/>
              <a:gd name="T7" fmla="*/ 26 h 60"/>
              <a:gd name="T8" fmla="*/ 34 w 68"/>
              <a:gd name="T9" fmla="*/ 18 h 60"/>
              <a:gd name="T10" fmla="*/ 59 w 68"/>
              <a:gd name="T11" fmla="*/ 16 h 60"/>
              <a:gd name="T12" fmla="*/ 55 w 68"/>
              <a:gd name="T13" fmla="*/ 23 h 60"/>
              <a:gd name="T14" fmla="*/ 56 w 68"/>
              <a:gd name="T15" fmla="*/ 15 h 60"/>
              <a:gd name="T16" fmla="*/ 56 w 68"/>
              <a:gd name="T17" fmla="*/ 12 h 60"/>
              <a:gd name="T18" fmla="*/ 52 w 68"/>
              <a:gd name="T19" fmla="*/ 23 h 60"/>
              <a:gd name="T20" fmla="*/ 68 w 68"/>
              <a:gd name="T21" fmla="*/ 32 h 60"/>
              <a:gd name="T22" fmla="*/ 68 w 68"/>
              <a:gd name="T23" fmla="*/ 34 h 60"/>
              <a:gd name="T24" fmla="*/ 67 w 68"/>
              <a:gd name="T25" fmla="*/ 34 h 60"/>
              <a:gd name="T26" fmla="*/ 29 w 68"/>
              <a:gd name="T27" fmla="*/ 50 h 60"/>
              <a:gd name="T28" fmla="*/ 68 w 68"/>
              <a:gd name="T29" fmla="*/ 45 h 60"/>
              <a:gd name="T30" fmla="*/ 30 w 68"/>
              <a:gd name="T31" fmla="*/ 60 h 60"/>
              <a:gd name="T32" fmla="*/ 28 w 68"/>
              <a:gd name="T33" fmla="*/ 59 h 60"/>
              <a:gd name="T34" fmla="*/ 3 w 68"/>
              <a:gd name="T35" fmla="*/ 25 h 60"/>
              <a:gd name="T36" fmla="*/ 14 w 68"/>
              <a:gd name="T37" fmla="*/ 23 h 60"/>
              <a:gd name="T38" fmla="*/ 1 w 68"/>
              <a:gd name="T39" fmla="*/ 10 h 60"/>
              <a:gd name="T40" fmla="*/ 32 w 68"/>
              <a:gd name="T41" fmla="*/ 0 h 60"/>
              <a:gd name="T42" fmla="*/ 65 w 68"/>
              <a:gd name="T43" fmla="*/ 9 h 60"/>
              <a:gd name="T44" fmla="*/ 59 w 68"/>
              <a:gd name="T45" fmla="*/ 14 h 60"/>
              <a:gd name="T46" fmla="*/ 59 w 68"/>
              <a:gd name="T47" fmla="*/ 16 h 60"/>
              <a:gd name="T48" fmla="*/ 58 w 68"/>
              <a:gd name="T49" fmla="*/ 9 h 60"/>
              <a:gd name="T50" fmla="*/ 33 w 68"/>
              <a:gd name="T51" fmla="*/ 4 h 60"/>
              <a:gd name="T52" fmla="*/ 33 w 68"/>
              <a:gd name="T53" fmla="*/ 8 h 60"/>
              <a:gd name="T54" fmla="*/ 54 w 68"/>
              <a:gd name="T55" fmla="*/ 10 h 60"/>
              <a:gd name="T56" fmla="*/ 32 w 68"/>
              <a:gd name="T57" fmla="*/ 53 h 60"/>
              <a:gd name="T58" fmla="*/ 67 w 68"/>
              <a:gd name="T59" fmla="*/ 42 h 60"/>
              <a:gd name="T60" fmla="*/ 32 w 68"/>
              <a:gd name="T61" fmla="*/ 49 h 60"/>
              <a:gd name="T62" fmla="*/ 67 w 68"/>
              <a:gd name="T63" fmla="*/ 40 h 60"/>
              <a:gd name="T64" fmla="*/ 32 w 68"/>
              <a:gd name="T65" fmla="*/ 49 h 60"/>
              <a:gd name="T66" fmla="*/ 32 w 68"/>
              <a:gd name="T67" fmla="*/ 47 h 60"/>
              <a:gd name="T68" fmla="*/ 67 w 68"/>
              <a:gd name="T69" fmla="*/ 36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8" h="60">
                <a:moveTo>
                  <a:pt x="17" y="14"/>
                </a:move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8" y="27"/>
                  <a:pt x="18" y="27"/>
                </a:cubicBezTo>
                <a:cubicBezTo>
                  <a:pt x="22" y="28"/>
                  <a:pt x="29" y="31"/>
                  <a:pt x="33" y="31"/>
                </a:cubicBezTo>
                <a:cubicBezTo>
                  <a:pt x="33" y="31"/>
                  <a:pt x="33" y="31"/>
                  <a:pt x="33" y="31"/>
                </a:cubicBezTo>
                <a:cubicBezTo>
                  <a:pt x="33" y="31"/>
                  <a:pt x="33" y="31"/>
                  <a:pt x="33" y="31"/>
                </a:cubicBezTo>
                <a:cubicBezTo>
                  <a:pt x="36" y="31"/>
                  <a:pt x="39" y="30"/>
                  <a:pt x="41" y="30"/>
                </a:cubicBezTo>
                <a:cubicBezTo>
                  <a:pt x="45" y="29"/>
                  <a:pt x="47" y="27"/>
                  <a:pt x="49" y="26"/>
                </a:cubicBezTo>
                <a:cubicBezTo>
                  <a:pt x="49" y="14"/>
                  <a:pt x="49" y="14"/>
                  <a:pt x="49" y="14"/>
                </a:cubicBezTo>
                <a:cubicBezTo>
                  <a:pt x="34" y="18"/>
                  <a:pt x="34" y="18"/>
                  <a:pt x="34" y="18"/>
                </a:cubicBezTo>
                <a:cubicBezTo>
                  <a:pt x="17" y="14"/>
                  <a:pt x="17" y="14"/>
                  <a:pt x="17" y="14"/>
                </a:cubicBezTo>
                <a:close/>
                <a:moveTo>
                  <a:pt x="59" y="16"/>
                </a:moveTo>
                <a:cubicBezTo>
                  <a:pt x="61" y="23"/>
                  <a:pt x="61" y="23"/>
                  <a:pt x="61" y="23"/>
                </a:cubicBezTo>
                <a:cubicBezTo>
                  <a:pt x="59" y="25"/>
                  <a:pt x="57" y="25"/>
                  <a:pt x="55" y="23"/>
                </a:cubicBezTo>
                <a:cubicBezTo>
                  <a:pt x="56" y="16"/>
                  <a:pt x="56" y="16"/>
                  <a:pt x="56" y="16"/>
                </a:cubicBezTo>
                <a:cubicBezTo>
                  <a:pt x="56" y="16"/>
                  <a:pt x="56" y="16"/>
                  <a:pt x="56" y="15"/>
                </a:cubicBezTo>
                <a:cubicBezTo>
                  <a:pt x="56" y="15"/>
                  <a:pt x="56" y="14"/>
                  <a:pt x="56" y="14"/>
                </a:cubicBezTo>
                <a:cubicBezTo>
                  <a:pt x="56" y="12"/>
                  <a:pt x="56" y="12"/>
                  <a:pt x="56" y="12"/>
                </a:cubicBezTo>
                <a:cubicBezTo>
                  <a:pt x="52" y="13"/>
                  <a:pt x="52" y="13"/>
                  <a:pt x="52" y="13"/>
                </a:cubicBezTo>
                <a:cubicBezTo>
                  <a:pt x="52" y="23"/>
                  <a:pt x="52" y="23"/>
                  <a:pt x="52" y="23"/>
                </a:cubicBezTo>
                <a:cubicBezTo>
                  <a:pt x="68" y="30"/>
                  <a:pt x="68" y="30"/>
                  <a:pt x="68" y="30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30" y="44"/>
                  <a:pt x="30" y="44"/>
                  <a:pt x="30" y="44"/>
                </a:cubicBezTo>
                <a:cubicBezTo>
                  <a:pt x="29" y="46"/>
                  <a:pt x="29" y="48"/>
                  <a:pt x="29" y="50"/>
                </a:cubicBezTo>
                <a:cubicBezTo>
                  <a:pt x="29" y="52"/>
                  <a:pt x="29" y="54"/>
                  <a:pt x="30" y="56"/>
                </a:cubicBezTo>
                <a:cubicBezTo>
                  <a:pt x="68" y="45"/>
                  <a:pt x="68" y="45"/>
                  <a:pt x="68" y="45"/>
                </a:cubicBezTo>
                <a:cubicBezTo>
                  <a:pt x="68" y="48"/>
                  <a:pt x="68" y="48"/>
                  <a:pt x="68" y="48"/>
                </a:cubicBezTo>
                <a:cubicBezTo>
                  <a:pt x="30" y="60"/>
                  <a:pt x="30" y="60"/>
                  <a:pt x="30" y="60"/>
                </a:cubicBezTo>
                <a:cubicBezTo>
                  <a:pt x="29" y="60"/>
                  <a:pt x="29" y="60"/>
                  <a:pt x="29" y="60"/>
                </a:cubicBezTo>
                <a:cubicBezTo>
                  <a:pt x="28" y="59"/>
                  <a:pt x="28" y="59"/>
                  <a:pt x="28" y="59"/>
                </a:cubicBezTo>
                <a:cubicBezTo>
                  <a:pt x="3" y="38"/>
                  <a:pt x="3" y="38"/>
                  <a:pt x="3" y="38"/>
                </a:cubicBezTo>
                <a:cubicBezTo>
                  <a:pt x="2" y="34"/>
                  <a:pt x="1" y="30"/>
                  <a:pt x="3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14" y="23"/>
                  <a:pt x="14" y="23"/>
                  <a:pt x="14" y="23"/>
                </a:cubicBezTo>
                <a:cubicBezTo>
                  <a:pt x="14" y="13"/>
                  <a:pt x="14" y="13"/>
                  <a:pt x="14" y="13"/>
                </a:cubicBezTo>
                <a:cubicBezTo>
                  <a:pt x="1" y="10"/>
                  <a:pt x="1" y="10"/>
                  <a:pt x="1" y="10"/>
                </a:cubicBezTo>
                <a:cubicBezTo>
                  <a:pt x="0" y="8"/>
                  <a:pt x="0" y="8"/>
                  <a:pt x="0" y="8"/>
                </a:cubicBezTo>
                <a:cubicBezTo>
                  <a:pt x="32" y="0"/>
                  <a:pt x="32" y="0"/>
                  <a:pt x="32" y="0"/>
                </a:cubicBezTo>
                <a:cubicBezTo>
                  <a:pt x="65" y="7"/>
                  <a:pt x="65" y="7"/>
                  <a:pt x="65" y="7"/>
                </a:cubicBezTo>
                <a:cubicBezTo>
                  <a:pt x="65" y="9"/>
                  <a:pt x="65" y="9"/>
                  <a:pt x="65" y="9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4"/>
                  <a:pt x="59" y="14"/>
                  <a:pt x="59" y="14"/>
                </a:cubicBezTo>
                <a:cubicBezTo>
                  <a:pt x="59" y="14"/>
                  <a:pt x="59" y="15"/>
                  <a:pt x="59" y="15"/>
                </a:cubicBezTo>
                <a:cubicBezTo>
                  <a:pt x="59" y="16"/>
                  <a:pt x="59" y="16"/>
                  <a:pt x="59" y="16"/>
                </a:cubicBezTo>
                <a:close/>
                <a:moveTo>
                  <a:pt x="54" y="10"/>
                </a:moveTo>
                <a:cubicBezTo>
                  <a:pt x="58" y="9"/>
                  <a:pt x="58" y="9"/>
                  <a:pt x="58" y="9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4"/>
                  <a:pt x="34" y="4"/>
                  <a:pt x="33" y="4"/>
                </a:cubicBezTo>
                <a:cubicBezTo>
                  <a:pt x="31" y="4"/>
                  <a:pt x="29" y="5"/>
                  <a:pt x="29" y="6"/>
                </a:cubicBezTo>
                <a:cubicBezTo>
                  <a:pt x="29" y="7"/>
                  <a:pt x="31" y="8"/>
                  <a:pt x="33" y="8"/>
                </a:cubicBezTo>
                <a:cubicBezTo>
                  <a:pt x="34" y="8"/>
                  <a:pt x="35" y="8"/>
                  <a:pt x="36" y="7"/>
                </a:cubicBezTo>
                <a:cubicBezTo>
                  <a:pt x="54" y="10"/>
                  <a:pt x="54" y="10"/>
                  <a:pt x="54" y="10"/>
                </a:cubicBezTo>
                <a:close/>
                <a:moveTo>
                  <a:pt x="32" y="52"/>
                </a:moveTo>
                <a:cubicBezTo>
                  <a:pt x="32" y="53"/>
                  <a:pt x="32" y="53"/>
                  <a:pt x="32" y="53"/>
                </a:cubicBezTo>
                <a:cubicBezTo>
                  <a:pt x="67" y="43"/>
                  <a:pt x="67" y="43"/>
                  <a:pt x="67" y="43"/>
                </a:cubicBezTo>
                <a:cubicBezTo>
                  <a:pt x="67" y="42"/>
                  <a:pt x="67" y="42"/>
                  <a:pt x="67" y="42"/>
                </a:cubicBezTo>
                <a:cubicBezTo>
                  <a:pt x="32" y="52"/>
                  <a:pt x="32" y="52"/>
                  <a:pt x="32" y="52"/>
                </a:cubicBezTo>
                <a:close/>
                <a:moveTo>
                  <a:pt x="32" y="49"/>
                </a:moveTo>
                <a:cubicBezTo>
                  <a:pt x="32" y="49"/>
                  <a:pt x="32" y="49"/>
                  <a:pt x="32" y="49"/>
                </a:cubicBezTo>
                <a:cubicBezTo>
                  <a:pt x="67" y="40"/>
                  <a:pt x="67" y="40"/>
                  <a:pt x="67" y="40"/>
                </a:cubicBezTo>
                <a:cubicBezTo>
                  <a:pt x="67" y="39"/>
                  <a:pt x="67" y="39"/>
                  <a:pt x="67" y="39"/>
                </a:cubicBezTo>
                <a:cubicBezTo>
                  <a:pt x="32" y="49"/>
                  <a:pt x="32" y="49"/>
                  <a:pt x="32" y="49"/>
                </a:cubicBezTo>
                <a:close/>
                <a:moveTo>
                  <a:pt x="31" y="46"/>
                </a:moveTo>
                <a:cubicBezTo>
                  <a:pt x="32" y="47"/>
                  <a:pt x="32" y="47"/>
                  <a:pt x="32" y="47"/>
                </a:cubicBezTo>
                <a:cubicBezTo>
                  <a:pt x="67" y="37"/>
                  <a:pt x="67" y="37"/>
                  <a:pt x="67" y="37"/>
                </a:cubicBezTo>
                <a:cubicBezTo>
                  <a:pt x="67" y="36"/>
                  <a:pt x="67" y="36"/>
                  <a:pt x="67" y="36"/>
                </a:cubicBezTo>
                <a:lnTo>
                  <a:pt x="31" y="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7" name="图片 16" descr="2015916225123342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22580" y="2244090"/>
            <a:ext cx="2369820" cy="1927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3"/>
          <p:cNvSpPr>
            <a:spLocks noChangeArrowheads="1"/>
          </p:cNvSpPr>
          <p:nvPr/>
        </p:nvSpPr>
        <p:spPr bwMode="auto">
          <a:xfrm>
            <a:off x="2706688" y="515938"/>
            <a:ext cx="2454500" cy="54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935" b="1" i="0" u="none" strike="noStrike" kern="1200" cap="none" spc="0" normalizeH="0" baseline="0" noProof="1">
                <a:ln>
                  <a:noFill/>
                </a:ln>
                <a:solidFill>
                  <a:srgbClr val="202A3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目标检测前言</a:t>
            </a:r>
            <a:endParaRPr kumimoji="0" lang="zh-CN" altLang="en-US" sz="2935" b="1" i="0" u="none" strike="noStrike" kern="1200" cap="none" spc="0" normalizeH="0" baseline="0" noProof="1">
              <a:ln>
                <a:noFill/>
              </a:ln>
              <a:solidFill>
                <a:srgbClr val="202A3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3" name="直角三角形 22"/>
          <p:cNvSpPr/>
          <p:nvPr userDrawn="1"/>
        </p:nvSpPr>
        <p:spPr>
          <a:xfrm flipH="1">
            <a:off x="11240770" y="6003925"/>
            <a:ext cx="950913" cy="85407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kumimoji="0" lang="en-US" altLang="zh-CN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7328092" y="2754670"/>
            <a:ext cx="4168717" cy="1660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endParaRPr lang="en-US" altLang="zh-CN"/>
          </a:p>
          <a:p>
            <a:pPr indent="0" algn="just"/>
            <a:r>
              <a:rPr lang="en-US" altLang="zh-CN" sz="1600"/>
              <a:t>目标检测任务的损失函数由Classificition Loss和Bounding Box Regeression Loss两部分构成。</a:t>
            </a:r>
            <a:endParaRPr lang="en-US" altLang="zh-CN" sz="1600"/>
          </a:p>
          <a:p>
            <a:pPr indent="0" algn="just"/>
            <a:endParaRPr lang="en-US" altLang="zh-CN"/>
          </a:p>
          <a:p>
            <a:pPr indent="0" algn="just"/>
            <a:r>
              <a:rPr lang="en-US" altLang="zh-CN"/>
              <a:t>	</a:t>
            </a:r>
            <a:endParaRPr lang="en-US" altLang="zh-CN"/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89277" y="2010868"/>
            <a:ext cx="4386643" cy="3538397"/>
          </a:xfrm>
          <a:prstGeom prst="rect">
            <a:avLst/>
          </a:prstGeom>
        </p:spPr>
      </p:pic>
      <p:grpSp>
        <p:nvGrpSpPr>
          <p:cNvPr id="50" name="组合 49"/>
          <p:cNvGrpSpPr/>
          <p:nvPr/>
        </p:nvGrpSpPr>
        <p:grpSpPr>
          <a:xfrm>
            <a:off x="0" y="149225"/>
            <a:ext cx="2141855" cy="7042150"/>
            <a:chOff x="0" y="-290"/>
            <a:chExt cx="3373" cy="11090"/>
          </a:xfrm>
        </p:grpSpPr>
        <p:sp>
          <p:nvSpPr>
            <p:cNvPr id="51" name="矩形 50"/>
            <p:cNvSpPr/>
            <p:nvPr/>
          </p:nvSpPr>
          <p:spPr>
            <a:xfrm>
              <a:off x="309" y="2544"/>
              <a:ext cx="1221" cy="3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www.1ppt.com/moban/     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行业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www.1ppt.com/hangye/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节日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www.1ppt.com/jieri/   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素材下载：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www.1ppt.com/sucai/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背景图片：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www.1ppt.com/beijing/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图表下载：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www.1ppt.com/tubiao/    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优秀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www.1ppt.com/xiazai/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 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www.1ppt.com/powerpoint/    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Word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 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www.1ppt.com/word/              Excel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www.1ppt.com/excel/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资料下载：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www.1ppt.com/ziliao/        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课件下载：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www.1ppt.com/kejian/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范文下载：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www.1ppt.com/fanwen/             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试卷下载：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www.1ppt.com/shiti/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教案下载：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www.1ppt.com/jiaoan/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论坛：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www.1ppt.cn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</a:t>
              </a:r>
              <a:endPara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0" y="0"/>
              <a:ext cx="3373" cy="10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720" y="1799"/>
              <a:ext cx="1933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研究背景</a:t>
              </a:r>
              <a:endParaRPr lang="zh-CN" altLang="en-US" sz="2800" b="1" dirty="0">
                <a:latin typeface="微软雅黑" panose="020B0503020204020204" pitchFamily="34" charset="-122"/>
                <a:sym typeface="+mn-ea"/>
              </a:endParaRPr>
            </a:p>
            <a:p>
              <a:pPr algn="r"/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127" y="3106"/>
              <a:ext cx="3119" cy="1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sym typeface="+mn-ea"/>
                </a:rPr>
                <a:t>国内外研究现状</a:t>
              </a:r>
              <a:endParaRPr lang="zh-CN" altLang="en-US" sz="2000" dirty="0">
                <a:latin typeface="微软雅黑" panose="020B0503020204020204" pitchFamily="34" charset="-122"/>
              </a:endParaRPr>
            </a:p>
            <a:p>
              <a:pPr algn="r"/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309" y="5150"/>
              <a:ext cx="2382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研究思路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309" y="6302"/>
              <a:ext cx="2382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研究内容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  <a:p>
              <a:pPr algn="r"/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Rectangle 5"/>
            <p:cNvSpPr/>
            <p:nvPr/>
          </p:nvSpPr>
          <p:spPr>
            <a:xfrm>
              <a:off x="0" y="-290"/>
              <a:ext cx="48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lstStyle/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8" name="Rectangle 7"/>
            <p:cNvSpPr/>
            <p:nvPr/>
          </p:nvSpPr>
          <p:spPr>
            <a:xfrm>
              <a:off x="200" y="-90"/>
              <a:ext cx="48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lstStyle/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9" name="等腰三角形 58"/>
            <p:cNvSpPr/>
            <p:nvPr/>
          </p:nvSpPr>
          <p:spPr>
            <a:xfrm rot="16200000">
              <a:off x="2994" y="3852"/>
              <a:ext cx="284" cy="22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759" y="7821"/>
              <a:ext cx="1695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创新点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-8255" y="-184150"/>
            <a:ext cx="2247265" cy="7042150"/>
            <a:chOff x="-13" y="-290"/>
            <a:chExt cx="3539" cy="11090"/>
          </a:xfrm>
        </p:grpSpPr>
        <p:sp>
          <p:nvSpPr>
            <p:cNvPr id="62" name="矩形 61"/>
            <p:cNvSpPr/>
            <p:nvPr/>
          </p:nvSpPr>
          <p:spPr>
            <a:xfrm>
              <a:off x="309" y="2544"/>
              <a:ext cx="1221" cy="3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www.1ppt.com/moban/     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行业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www.1ppt.com/hangye/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节日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www.1ppt.com/jieri/   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素材下载：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www.1ppt.com/sucai/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背景图片：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www.1ppt.com/beijing/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图表下载：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www.1ppt.com/tubiao/    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优秀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www.1ppt.com/xiazai/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 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www.1ppt.com/powerpoint/    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Word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 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www.1ppt.com/word/              Excel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www.1ppt.com/excel/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资料下载：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www.1ppt.com/ziliao/        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课件下载：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www.1ppt.com/kejian/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范文下载：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www.1ppt.com/fanwen/             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试卷下载：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www.1ppt.com/shiti/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教案下载：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www.1ppt.com/jiaoan/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论坛：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www.1ppt.cn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</a:t>
              </a:r>
              <a:endPara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0" y="0"/>
              <a:ext cx="3373" cy="10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126" y="2519"/>
              <a:ext cx="3119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sym typeface="+mn-ea"/>
                </a:rPr>
                <a:t>L1/L2 Loss</a:t>
              </a:r>
              <a:endPara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-13" y="3634"/>
              <a:ext cx="3539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Smooth L1 Loss</a:t>
              </a:r>
              <a:endPara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66" name="Rectangle 5"/>
            <p:cNvSpPr/>
            <p:nvPr/>
          </p:nvSpPr>
          <p:spPr>
            <a:xfrm>
              <a:off x="0" y="-290"/>
              <a:ext cx="48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lstStyle/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7" name="Rectangle 7"/>
            <p:cNvSpPr/>
            <p:nvPr/>
          </p:nvSpPr>
          <p:spPr>
            <a:xfrm>
              <a:off x="200" y="-90"/>
              <a:ext cx="48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lstStyle/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68" name="文本框 67"/>
          <p:cNvSpPr txBox="1"/>
          <p:nvPr/>
        </p:nvSpPr>
        <p:spPr>
          <a:xfrm>
            <a:off x="268605" y="3717925"/>
            <a:ext cx="16052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GIoU Loss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354965" y="3025775"/>
            <a:ext cx="14033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IoU Loss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9077" y="855028"/>
            <a:ext cx="20612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目标检测前言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等腰三角形 70"/>
          <p:cNvSpPr/>
          <p:nvPr/>
        </p:nvSpPr>
        <p:spPr>
          <a:xfrm rot="16200000">
            <a:off x="1982152" y="982028"/>
            <a:ext cx="180340" cy="1397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285750" y="5103495"/>
            <a:ext cx="15411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CI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oU Loss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309880" y="5795645"/>
            <a:ext cx="15062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最近的工作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269240" y="4410710"/>
            <a:ext cx="16040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DIoU Loss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3"/>
          <p:cNvSpPr>
            <a:spLocks noChangeArrowheads="1"/>
          </p:cNvSpPr>
          <p:nvPr/>
        </p:nvSpPr>
        <p:spPr bwMode="auto">
          <a:xfrm>
            <a:off x="2706688" y="515938"/>
            <a:ext cx="2234565" cy="54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935" b="1" i="0" u="none" strike="noStrike" kern="1200" cap="none" spc="0" normalizeH="0" baseline="0" noProof="1">
                <a:ln>
                  <a:noFill/>
                </a:ln>
                <a:solidFill>
                  <a:srgbClr val="202A3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L1/L2  L</a:t>
            </a:r>
            <a:r>
              <a:rPr kumimoji="0" lang="en-US" altLang="zh-CN" sz="2935" b="1" i="0" u="none" strike="noStrike" kern="1200" cap="none" spc="0" normalizeH="0" baseline="0" noProof="1">
                <a:ln>
                  <a:noFill/>
                </a:ln>
                <a:solidFill>
                  <a:srgbClr val="202A3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oss</a:t>
            </a:r>
            <a:endParaRPr kumimoji="0" lang="en-US" altLang="zh-CN" sz="2935" b="1" i="0" u="none" strike="noStrike" kern="1200" cap="none" spc="0" normalizeH="0" baseline="0" noProof="1">
              <a:ln>
                <a:noFill/>
              </a:ln>
              <a:solidFill>
                <a:srgbClr val="202A3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3" name="直角三角形 22"/>
          <p:cNvSpPr/>
          <p:nvPr userDrawn="1"/>
        </p:nvSpPr>
        <p:spPr>
          <a:xfrm flipH="1">
            <a:off x="11240770" y="6003925"/>
            <a:ext cx="950913" cy="85407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kumimoji="0" lang="en-US" altLang="zh-CN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707005" y="1575878"/>
            <a:ext cx="9071813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t>L1 loss即平均绝对误差（Mean Absolute Error, MAE），指预测值和真实值之间距离的平均值。 </a:t>
            </a:r>
            <a:r>
              <a:t>其中x 代表真实值与预测值的差值。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195320" y="2743200"/>
            <a:ext cx="496633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对于单个样本可表示为：</a:t>
            </a:r>
            <a:r>
              <a:rPr lang="en-US" altLang="zh-CN"/>
              <a:t>                 </a:t>
            </a:r>
            <a:r>
              <a:rPr lang="zh-CN" altLang="en-US"/>
              <a:t>L1=|x|</a:t>
            </a:r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2707005" y="3356418"/>
            <a:ext cx="9071813" cy="92202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just">
              <a:lnSpc>
                <a:spcPct val="150000"/>
              </a:lnSpc>
            </a:pPr>
            <a:r>
              <a:t>L2 loss即均方误差损失（Mean Square Error, MSE），指预测值和真实值</a:t>
            </a:r>
            <a:r>
              <a:t>之间距离的的平方的平均值。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195320" y="4766310"/>
            <a:ext cx="496633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对于单个样本可表示为：</a:t>
            </a:r>
            <a:r>
              <a:rPr lang="en-US" altLang="zh-CN"/>
              <a:t>                  </a:t>
            </a:r>
            <a:r>
              <a:rPr lang="zh-CN" altLang="en-US">
                <a:sym typeface="+mn-ea"/>
              </a:rPr>
              <a:t>L2=x</a:t>
            </a:r>
            <a:r>
              <a:rPr lang="zh-CN" altLang="en-US" baseline="30000">
                <a:sym typeface="+mn-ea"/>
              </a:rPr>
              <a:t>2</a:t>
            </a:r>
            <a:endParaRPr lang="zh-CN" altLang="en-US"/>
          </a:p>
        </p:txBody>
      </p:sp>
      <p:grpSp>
        <p:nvGrpSpPr>
          <p:cNvPr id="106" name="组合 105"/>
          <p:cNvGrpSpPr/>
          <p:nvPr/>
        </p:nvGrpSpPr>
        <p:grpSpPr>
          <a:xfrm>
            <a:off x="0" y="-184150"/>
            <a:ext cx="2141855" cy="7042150"/>
            <a:chOff x="0" y="-290"/>
            <a:chExt cx="3373" cy="11090"/>
          </a:xfrm>
        </p:grpSpPr>
        <p:sp>
          <p:nvSpPr>
            <p:cNvPr id="107" name="矩形 106"/>
            <p:cNvSpPr/>
            <p:nvPr/>
          </p:nvSpPr>
          <p:spPr>
            <a:xfrm>
              <a:off x="309" y="2544"/>
              <a:ext cx="1221" cy="3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www.1ppt.com/moban/     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行业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www.1ppt.com/hangye/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节日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www.1ppt.com/jieri/   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素材下载：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www.1ppt.com/sucai/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背景图片：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www.1ppt.com/beijing/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图表下载：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www.1ppt.com/tubiao/    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优秀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www.1ppt.com/xiazai/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 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www.1ppt.com/powerpoint/    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Word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 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www.1ppt.com/word/              Excel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www.1ppt.com/excel/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资料下载：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www.1ppt.com/ziliao/        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课件下载：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www.1ppt.com/kejian/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范文下载：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www.1ppt.com/fanwen/             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试卷下载：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www.1ppt.com/shiti/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教案下载：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www.1ppt.com/jiaoan/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论坛：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www.1ppt.cn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</a:t>
              </a:r>
              <a:endPara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矩形 107"/>
            <p:cNvSpPr/>
            <p:nvPr/>
          </p:nvSpPr>
          <p:spPr>
            <a:xfrm>
              <a:off x="0" y="0"/>
              <a:ext cx="3373" cy="10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文本框 108"/>
            <p:cNvSpPr txBox="1"/>
            <p:nvPr/>
          </p:nvSpPr>
          <p:spPr>
            <a:xfrm>
              <a:off x="720" y="1799"/>
              <a:ext cx="1933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研究背景</a:t>
              </a:r>
              <a:endParaRPr lang="zh-CN" altLang="en-US" sz="2800" b="1" dirty="0">
                <a:latin typeface="微软雅黑" panose="020B0503020204020204" pitchFamily="34" charset="-122"/>
                <a:sym typeface="+mn-ea"/>
              </a:endParaRPr>
            </a:p>
            <a:p>
              <a:pPr algn="r"/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文本框 109"/>
            <p:cNvSpPr txBox="1"/>
            <p:nvPr/>
          </p:nvSpPr>
          <p:spPr>
            <a:xfrm>
              <a:off x="127" y="3106"/>
              <a:ext cx="3119" cy="1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sym typeface="+mn-ea"/>
                </a:rPr>
                <a:t>国内外研究现状</a:t>
              </a:r>
              <a:endParaRPr lang="zh-CN" altLang="en-US" sz="2000" dirty="0">
                <a:latin typeface="微软雅黑" panose="020B0503020204020204" pitchFamily="34" charset="-122"/>
              </a:endParaRPr>
            </a:p>
            <a:p>
              <a:pPr algn="r"/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文本框 110"/>
            <p:cNvSpPr txBox="1"/>
            <p:nvPr/>
          </p:nvSpPr>
          <p:spPr>
            <a:xfrm>
              <a:off x="309" y="5150"/>
              <a:ext cx="2382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研究思路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12" name="文本框 111"/>
            <p:cNvSpPr txBox="1"/>
            <p:nvPr/>
          </p:nvSpPr>
          <p:spPr>
            <a:xfrm>
              <a:off x="309" y="6302"/>
              <a:ext cx="2382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研究内容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  <a:p>
              <a:pPr algn="r"/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Rectangle 5"/>
            <p:cNvSpPr/>
            <p:nvPr/>
          </p:nvSpPr>
          <p:spPr>
            <a:xfrm>
              <a:off x="0" y="-290"/>
              <a:ext cx="48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lstStyle/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4" name="Rectangle 7"/>
            <p:cNvSpPr/>
            <p:nvPr/>
          </p:nvSpPr>
          <p:spPr>
            <a:xfrm>
              <a:off x="200" y="-90"/>
              <a:ext cx="48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lstStyle/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5" name="等腰三角形 114"/>
            <p:cNvSpPr/>
            <p:nvPr/>
          </p:nvSpPr>
          <p:spPr>
            <a:xfrm rot="16200000">
              <a:off x="2994" y="3852"/>
              <a:ext cx="284" cy="22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6" name="文本框 115"/>
            <p:cNvSpPr txBox="1"/>
            <p:nvPr/>
          </p:nvSpPr>
          <p:spPr>
            <a:xfrm>
              <a:off x="759" y="7821"/>
              <a:ext cx="1695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创新点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-8255" y="-143510"/>
            <a:ext cx="2247265" cy="7042150"/>
            <a:chOff x="-13" y="-290"/>
            <a:chExt cx="3539" cy="11090"/>
          </a:xfrm>
        </p:grpSpPr>
        <p:sp>
          <p:nvSpPr>
            <p:cNvPr id="118" name="矩形 117"/>
            <p:cNvSpPr/>
            <p:nvPr/>
          </p:nvSpPr>
          <p:spPr>
            <a:xfrm>
              <a:off x="309" y="2544"/>
              <a:ext cx="1221" cy="3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www.1ppt.com/moban/     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行业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www.1ppt.com/hangye/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节日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www.1ppt.com/jieri/   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素材下载：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www.1ppt.com/sucai/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背景图片：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www.1ppt.com/beijing/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图表下载：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www.1ppt.com/tubiao/    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优秀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www.1ppt.com/xiazai/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 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www.1ppt.com/powerpoint/    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Word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 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www.1ppt.com/word/              Excel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www.1ppt.com/excel/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资料下载：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www.1ppt.com/ziliao/        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课件下载：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www.1ppt.com/kejian/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范文下载：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www.1ppt.com/fanwen/             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试卷下载：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www.1ppt.com/shiti/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教案下载：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www.1ppt.com/jiaoan/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论坛：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www.1ppt.cn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</a:t>
              </a:r>
              <a:endPara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矩形 118"/>
            <p:cNvSpPr/>
            <p:nvPr/>
          </p:nvSpPr>
          <p:spPr>
            <a:xfrm>
              <a:off x="0" y="0"/>
              <a:ext cx="3373" cy="10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0" name="文本框 119"/>
            <p:cNvSpPr txBox="1"/>
            <p:nvPr/>
          </p:nvSpPr>
          <p:spPr>
            <a:xfrm>
              <a:off x="126" y="2519"/>
              <a:ext cx="3119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sym typeface="+mn-ea"/>
                </a:rPr>
                <a:t>L1/L2 Loss</a:t>
              </a:r>
              <a:endPara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21" name="文本框 120"/>
            <p:cNvSpPr txBox="1"/>
            <p:nvPr/>
          </p:nvSpPr>
          <p:spPr>
            <a:xfrm>
              <a:off x="-13" y="3634"/>
              <a:ext cx="3539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Smooth L1 Loss</a:t>
              </a:r>
              <a:endPara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22" name="Rectangle 5"/>
            <p:cNvSpPr/>
            <p:nvPr/>
          </p:nvSpPr>
          <p:spPr>
            <a:xfrm>
              <a:off x="0" y="-290"/>
              <a:ext cx="48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lstStyle/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3" name="Rectangle 7"/>
            <p:cNvSpPr/>
            <p:nvPr/>
          </p:nvSpPr>
          <p:spPr>
            <a:xfrm>
              <a:off x="200" y="-90"/>
              <a:ext cx="48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lstStyle/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24" name="文本框 123"/>
          <p:cNvSpPr txBox="1"/>
          <p:nvPr/>
        </p:nvSpPr>
        <p:spPr>
          <a:xfrm>
            <a:off x="268605" y="3717925"/>
            <a:ext cx="16052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GIoU Loss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25" name="文本框 124"/>
          <p:cNvSpPr txBox="1"/>
          <p:nvPr/>
        </p:nvSpPr>
        <p:spPr>
          <a:xfrm>
            <a:off x="354965" y="3025775"/>
            <a:ext cx="14033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IoU Loss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26" name="文本框 125"/>
          <p:cNvSpPr txBox="1"/>
          <p:nvPr/>
        </p:nvSpPr>
        <p:spPr>
          <a:xfrm>
            <a:off x="9077" y="855028"/>
            <a:ext cx="20612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目标检测前言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7" name="等腰三角形 126"/>
          <p:cNvSpPr/>
          <p:nvPr/>
        </p:nvSpPr>
        <p:spPr>
          <a:xfrm rot="16200000">
            <a:off x="1982152" y="1774508"/>
            <a:ext cx="180340" cy="1397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8" name="文本框 127"/>
          <p:cNvSpPr txBox="1"/>
          <p:nvPr/>
        </p:nvSpPr>
        <p:spPr>
          <a:xfrm>
            <a:off x="285750" y="5103495"/>
            <a:ext cx="15411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CI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oU Loss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29" name="文本框 128"/>
          <p:cNvSpPr txBox="1"/>
          <p:nvPr/>
        </p:nvSpPr>
        <p:spPr>
          <a:xfrm>
            <a:off x="309880" y="5795645"/>
            <a:ext cx="15062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最近的工作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0" name="文本框 129"/>
          <p:cNvSpPr txBox="1"/>
          <p:nvPr/>
        </p:nvSpPr>
        <p:spPr>
          <a:xfrm>
            <a:off x="269240" y="4410710"/>
            <a:ext cx="16040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DIoU Loss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3"/>
          <p:cNvSpPr>
            <a:spLocks noChangeArrowheads="1"/>
          </p:cNvSpPr>
          <p:nvPr/>
        </p:nvSpPr>
        <p:spPr bwMode="auto">
          <a:xfrm>
            <a:off x="2706688" y="515938"/>
            <a:ext cx="2234565" cy="54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935" b="1" i="0" u="none" strike="noStrike" kern="1200" cap="none" spc="0" normalizeH="0" baseline="0" noProof="1">
                <a:ln>
                  <a:noFill/>
                </a:ln>
                <a:solidFill>
                  <a:srgbClr val="202A3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L1/L2  Loss</a:t>
            </a:r>
            <a:endParaRPr kumimoji="0" lang="zh-CN" altLang="en-US" sz="2935" b="1" i="0" u="none" strike="noStrike" kern="1200" cap="none" spc="0" normalizeH="0" baseline="0" noProof="1">
              <a:ln>
                <a:noFill/>
              </a:ln>
              <a:solidFill>
                <a:srgbClr val="202A3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3" name="直角三角形 22"/>
          <p:cNvSpPr/>
          <p:nvPr userDrawn="1"/>
        </p:nvSpPr>
        <p:spPr>
          <a:xfrm flipH="1">
            <a:off x="11240770" y="6003925"/>
            <a:ext cx="950913" cy="85407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kumimoji="0" lang="en-US" altLang="zh-CN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875915" y="2967990"/>
            <a:ext cx="8655685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t>L1 Loss 导数为常数</a:t>
            </a:r>
            <a:r>
              <a:rPr lang="zh-CN"/>
              <a:t>。</a:t>
            </a:r>
            <a:r>
              <a:t>在训练后期，x 很小时</a:t>
            </a:r>
            <a:r>
              <a:rPr lang="zh-CN"/>
              <a:t>，</a:t>
            </a:r>
            <a:r>
              <a:t>损失函数会在稳定值附近波动，难以收敛到更高精度</a:t>
            </a:r>
            <a:r>
              <a:rPr lang="zh-CN"/>
              <a:t>。</a:t>
            </a:r>
            <a:endParaRPr lang="zh-CN"/>
          </a:p>
        </p:txBody>
      </p:sp>
      <p:pic>
        <p:nvPicPr>
          <p:cNvPr id="100" name="图片 99"/>
          <p:cNvPicPr/>
          <p:nvPr/>
        </p:nvPicPr>
        <p:blipFill>
          <a:blip r:embed="rId1" r:link="rId2"/>
          <a:stretch>
            <a:fillRect/>
          </a:stretch>
        </p:blipFill>
        <p:spPr>
          <a:xfrm>
            <a:off x="5353685" y="1704975"/>
            <a:ext cx="3699510" cy="9010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文本框 16"/>
          <p:cNvSpPr txBox="1"/>
          <p:nvPr/>
        </p:nvSpPr>
        <p:spPr>
          <a:xfrm>
            <a:off x="2875280" y="5217160"/>
            <a:ext cx="865568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>
                <a:sym typeface="+mn-ea"/>
              </a:rPr>
              <a:t>L2 Loss 在 x 值很大时，其导数非常大，损失函数变化也会很大</a:t>
            </a:r>
            <a:r>
              <a:rPr lang="zh-CN">
                <a:sym typeface="+mn-ea"/>
              </a:rPr>
              <a:t>，</a:t>
            </a:r>
            <a:r>
              <a:rPr>
                <a:sym typeface="+mn-ea"/>
              </a:rPr>
              <a:t>故在训练初期不稳定。</a:t>
            </a:r>
            <a:endParaRPr lang="zh-CN" altLang="en-US"/>
          </a:p>
        </p:txBody>
      </p:sp>
      <p:pic>
        <p:nvPicPr>
          <p:cNvPr id="101" name="图片 100"/>
          <p:cNvPicPr/>
          <p:nvPr/>
        </p:nvPicPr>
        <p:blipFill>
          <a:blip r:embed="rId3" r:link="rId4"/>
          <a:stretch>
            <a:fillRect/>
          </a:stretch>
        </p:blipFill>
        <p:spPr>
          <a:xfrm>
            <a:off x="5881370" y="4140835"/>
            <a:ext cx="2644140" cy="8255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9" name="组合 18"/>
          <p:cNvGrpSpPr/>
          <p:nvPr/>
        </p:nvGrpSpPr>
        <p:grpSpPr>
          <a:xfrm>
            <a:off x="0" y="-184150"/>
            <a:ext cx="2141855" cy="7042150"/>
            <a:chOff x="0" y="-290"/>
            <a:chExt cx="3373" cy="11090"/>
          </a:xfrm>
        </p:grpSpPr>
        <p:sp>
          <p:nvSpPr>
            <p:cNvPr id="24" name="矩形 23"/>
            <p:cNvSpPr/>
            <p:nvPr/>
          </p:nvSpPr>
          <p:spPr>
            <a:xfrm>
              <a:off x="309" y="2544"/>
              <a:ext cx="1221" cy="3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www.1ppt.com/moban/     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行业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www.1ppt.com/hangye/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节日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www.1ppt.com/jieri/   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素材下载：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www.1ppt.com/sucai/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背景图片：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www.1ppt.com/beijing/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图表下载：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www.1ppt.com/tubiao/    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优秀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www.1ppt.com/xiazai/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 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www.1ppt.com/powerpoint/    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Word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 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www.1ppt.com/word/              Excel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www.1ppt.com/excel/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资料下载：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www.1ppt.com/ziliao/        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课件下载：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www.1ppt.com/kejian/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范文下载：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www.1ppt.com/fanwen/             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试卷下载：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www.1ppt.com/shiti/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教案下载：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www.1ppt.com/jiaoan/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论坛：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www.1ppt.cn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</a:t>
              </a:r>
              <a:endPara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0" y="0"/>
              <a:ext cx="3373" cy="10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20" y="1799"/>
              <a:ext cx="1933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研究背景</a:t>
              </a:r>
              <a:endParaRPr lang="zh-CN" altLang="en-US" sz="2800" b="1" dirty="0">
                <a:latin typeface="微软雅黑" panose="020B0503020204020204" pitchFamily="34" charset="-122"/>
                <a:sym typeface="+mn-ea"/>
              </a:endParaRPr>
            </a:p>
            <a:p>
              <a:pPr algn="r"/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27" y="3106"/>
              <a:ext cx="3119" cy="1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sym typeface="+mn-ea"/>
                </a:rPr>
                <a:t>国内外研究现状</a:t>
              </a:r>
              <a:endParaRPr lang="zh-CN" altLang="en-US" sz="2000" dirty="0">
                <a:latin typeface="微软雅黑" panose="020B0503020204020204" pitchFamily="34" charset="-122"/>
              </a:endParaRPr>
            </a:p>
            <a:p>
              <a:pPr algn="r"/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309" y="5150"/>
              <a:ext cx="2382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研究思路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309" y="6302"/>
              <a:ext cx="2382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研究内容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  <a:p>
              <a:pPr algn="r"/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Rectangle 5"/>
            <p:cNvSpPr/>
            <p:nvPr/>
          </p:nvSpPr>
          <p:spPr>
            <a:xfrm>
              <a:off x="0" y="-290"/>
              <a:ext cx="48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lstStyle/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3" name="Rectangle 7"/>
            <p:cNvSpPr/>
            <p:nvPr/>
          </p:nvSpPr>
          <p:spPr>
            <a:xfrm>
              <a:off x="200" y="-90"/>
              <a:ext cx="48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lstStyle/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4" name="等腰三角形 33"/>
            <p:cNvSpPr/>
            <p:nvPr/>
          </p:nvSpPr>
          <p:spPr>
            <a:xfrm rot="16200000">
              <a:off x="2994" y="3852"/>
              <a:ext cx="284" cy="22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759" y="7821"/>
              <a:ext cx="1695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创新点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-8255" y="-143510"/>
            <a:ext cx="2247265" cy="7042150"/>
            <a:chOff x="-13" y="-290"/>
            <a:chExt cx="3539" cy="11090"/>
          </a:xfrm>
        </p:grpSpPr>
        <p:sp>
          <p:nvSpPr>
            <p:cNvPr id="37" name="矩形 36"/>
            <p:cNvSpPr/>
            <p:nvPr/>
          </p:nvSpPr>
          <p:spPr>
            <a:xfrm>
              <a:off x="309" y="2544"/>
              <a:ext cx="1221" cy="3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www.1ppt.com/moban/     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行业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www.1ppt.com/hangye/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节日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www.1ppt.com/jieri/   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素材下载：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www.1ppt.com/sucai/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背景图片：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www.1ppt.com/beijing/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图表下载：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www.1ppt.com/tubiao/    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优秀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www.1ppt.com/xiazai/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 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www.1ppt.com/powerpoint/    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Word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 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www.1ppt.com/word/              Excel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www.1ppt.com/excel/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资料下载：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www.1ppt.com/ziliao/        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课件下载：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www.1ppt.com/kejian/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范文下载：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www.1ppt.com/fanwen/             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试卷下载：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www.1ppt.com/shiti/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教案下载：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www.1ppt.com/jiaoan/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论坛：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www.1ppt.cn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</a:t>
              </a:r>
              <a:endPara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0" y="0"/>
              <a:ext cx="3373" cy="10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26" y="2519"/>
              <a:ext cx="3119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sym typeface="+mn-ea"/>
                </a:rPr>
                <a:t>L1/L2 Loss</a:t>
              </a:r>
              <a:endPara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-13" y="3634"/>
              <a:ext cx="3539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Smooth L1 Loss</a:t>
              </a:r>
              <a:endPara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44" name="Rectangle 5"/>
            <p:cNvSpPr/>
            <p:nvPr/>
          </p:nvSpPr>
          <p:spPr>
            <a:xfrm>
              <a:off x="0" y="-290"/>
              <a:ext cx="48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lstStyle/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5" name="Rectangle 7"/>
            <p:cNvSpPr/>
            <p:nvPr/>
          </p:nvSpPr>
          <p:spPr>
            <a:xfrm>
              <a:off x="200" y="-90"/>
              <a:ext cx="48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lstStyle/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268605" y="3717925"/>
            <a:ext cx="16052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GIoU Loss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354965" y="3025775"/>
            <a:ext cx="14033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IoU Loss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9077" y="855028"/>
            <a:ext cx="20612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目标检测前言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等腰三角形 49"/>
          <p:cNvSpPr/>
          <p:nvPr/>
        </p:nvSpPr>
        <p:spPr>
          <a:xfrm rot="16200000">
            <a:off x="1982152" y="1769428"/>
            <a:ext cx="180340" cy="1397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285750" y="5103495"/>
            <a:ext cx="15411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CI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oU Loss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309880" y="5795645"/>
            <a:ext cx="15062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最近的工作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269240" y="4410710"/>
            <a:ext cx="16040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DIoU Loss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3"/>
          <p:cNvSpPr>
            <a:spLocks noChangeArrowheads="1"/>
          </p:cNvSpPr>
          <p:nvPr/>
        </p:nvSpPr>
        <p:spPr bwMode="auto">
          <a:xfrm>
            <a:off x="2706688" y="515938"/>
            <a:ext cx="3188335" cy="54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935" b="1" i="0" u="none" strike="noStrike" kern="1200" cap="none" spc="0" normalizeH="0" baseline="0" noProof="1">
                <a:ln>
                  <a:noFill/>
                </a:ln>
                <a:solidFill>
                  <a:srgbClr val="202A3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Smooth</a:t>
            </a:r>
            <a:r>
              <a:rPr kumimoji="0" lang="en-US" altLang="zh-CN" sz="2935" b="1" i="0" u="none" strike="noStrike" kern="1200" cap="none" spc="0" normalizeH="0" noProof="1">
                <a:ln>
                  <a:noFill/>
                </a:ln>
                <a:solidFill>
                  <a:srgbClr val="202A3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 L1</a:t>
            </a:r>
            <a:r>
              <a:rPr kumimoji="0" lang="en-US" altLang="zh-CN" sz="2935" b="1" i="0" u="none" strike="noStrike" kern="1200" cap="none" spc="0" normalizeH="0" baseline="0" noProof="1">
                <a:ln>
                  <a:noFill/>
                </a:ln>
                <a:solidFill>
                  <a:srgbClr val="202A3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  L</a:t>
            </a:r>
            <a:r>
              <a:rPr kumimoji="0" lang="en-US" altLang="zh-CN" sz="2935" b="1" i="0" u="none" strike="noStrike" kern="1200" cap="none" spc="0" normalizeH="0" baseline="0" noProof="1">
                <a:ln>
                  <a:noFill/>
                </a:ln>
                <a:solidFill>
                  <a:srgbClr val="202A3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oss</a:t>
            </a:r>
            <a:endParaRPr kumimoji="0" lang="en-US" altLang="zh-CN" sz="2935" b="1" i="0" u="none" strike="noStrike" kern="1200" cap="none" spc="0" normalizeH="0" baseline="0" noProof="1">
              <a:ln>
                <a:noFill/>
              </a:ln>
              <a:solidFill>
                <a:srgbClr val="202A3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3" name="直角三角形 22"/>
          <p:cNvSpPr/>
          <p:nvPr userDrawn="1"/>
        </p:nvSpPr>
        <p:spPr>
          <a:xfrm flipH="1">
            <a:off x="11240770" y="6003925"/>
            <a:ext cx="950913" cy="85407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kumimoji="0" lang="en-US" altLang="zh-CN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707005" y="1575878"/>
            <a:ext cx="9071813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t>Smooth</a:t>
            </a:r>
            <a:r>
              <a:rPr lang="en-US"/>
              <a:t> </a:t>
            </a:r>
            <a:r>
              <a:t>L1 Loss 由Fast RCNN的论文提出。训练初期，x的值较大，为了加快收敛，要使梯度较大。在训练后期，x的值较小，为了能够稳定收敛，要将梯度减小</a:t>
            </a:r>
            <a:r>
              <a:rPr lang="zh-CN"/>
              <a:t>。</a:t>
            </a:r>
            <a:endParaRPr lang="zh-CN"/>
          </a:p>
        </p:txBody>
      </p:sp>
      <p:pic>
        <p:nvPicPr>
          <p:cNvPr id="102" name="图片 101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 r:link="rId3"/>
              </a:ext>
            </a:extLst>
          </a:blip>
          <a:stretch>
            <a:fillRect/>
          </a:stretch>
        </p:blipFill>
        <p:spPr>
          <a:xfrm>
            <a:off x="5038090" y="2966085"/>
            <a:ext cx="4409440" cy="702945"/>
          </a:xfrm>
          <a:prstGeom prst="rect">
            <a:avLst/>
          </a:prstGeom>
          <a:noFill/>
        </p:spPr>
      </p:pic>
      <p:pic>
        <p:nvPicPr>
          <p:cNvPr id="104" name="图片 103"/>
          <p:cNvPicPr/>
          <p:nvPr/>
        </p:nvPicPr>
        <p:blipFill>
          <a:blip r:embed="rId4" r:link="rId5"/>
          <a:srcRect b="10700"/>
          <a:stretch>
            <a:fillRect/>
          </a:stretch>
        </p:blipFill>
        <p:spPr>
          <a:xfrm>
            <a:off x="4645660" y="3953510"/>
            <a:ext cx="5194300" cy="271335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31" name="组合 130"/>
          <p:cNvGrpSpPr/>
          <p:nvPr/>
        </p:nvGrpSpPr>
        <p:grpSpPr>
          <a:xfrm>
            <a:off x="0" y="-184150"/>
            <a:ext cx="2141855" cy="7042150"/>
            <a:chOff x="0" y="-290"/>
            <a:chExt cx="3373" cy="11090"/>
          </a:xfrm>
        </p:grpSpPr>
        <p:sp>
          <p:nvSpPr>
            <p:cNvPr id="132" name="矩形 131"/>
            <p:cNvSpPr/>
            <p:nvPr/>
          </p:nvSpPr>
          <p:spPr>
            <a:xfrm>
              <a:off x="309" y="2544"/>
              <a:ext cx="1221" cy="3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www.1ppt.com/moban/     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行业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www.1ppt.com/hangye/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节日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www.1ppt.com/jieri/   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素材下载：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www.1ppt.com/sucai/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背景图片：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www.1ppt.com/beijing/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图表下载：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www.1ppt.com/tubiao/    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优秀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www.1ppt.com/xiazai/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 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www.1ppt.com/powerpoint/    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Word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 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www.1ppt.com/word/              Excel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www.1ppt.com/excel/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资料下载：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www.1ppt.com/ziliao/        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课件下载：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www.1ppt.com/kejian/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范文下载：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www.1ppt.com/fanwen/             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试卷下载：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www.1ppt.com/shiti/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教案下载：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www.1ppt.com/jiaoan/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论坛：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www.1ppt.cn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</a:t>
              </a:r>
              <a:endPara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  <p:sp>
          <p:nvSpPr>
            <p:cNvPr id="133" name="矩形 132"/>
            <p:cNvSpPr/>
            <p:nvPr/>
          </p:nvSpPr>
          <p:spPr>
            <a:xfrm>
              <a:off x="0" y="0"/>
              <a:ext cx="3373" cy="10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4" name="文本框 133"/>
            <p:cNvSpPr txBox="1"/>
            <p:nvPr/>
          </p:nvSpPr>
          <p:spPr>
            <a:xfrm>
              <a:off x="720" y="1799"/>
              <a:ext cx="1933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研究背景</a:t>
              </a:r>
              <a:endParaRPr lang="zh-CN" altLang="en-US" sz="2800" b="1" dirty="0">
                <a:latin typeface="微软雅黑" panose="020B0503020204020204" pitchFamily="34" charset="-122"/>
                <a:sym typeface="+mn-ea"/>
              </a:endParaRPr>
            </a:p>
            <a:p>
              <a:pPr algn="r"/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5" name="文本框 134"/>
            <p:cNvSpPr txBox="1"/>
            <p:nvPr/>
          </p:nvSpPr>
          <p:spPr>
            <a:xfrm>
              <a:off x="127" y="3106"/>
              <a:ext cx="3119" cy="1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sym typeface="+mn-ea"/>
                </a:rPr>
                <a:t>国内外研究现状</a:t>
              </a:r>
              <a:endParaRPr lang="zh-CN" altLang="en-US" sz="2000" dirty="0">
                <a:latin typeface="微软雅黑" panose="020B0503020204020204" pitchFamily="34" charset="-122"/>
              </a:endParaRPr>
            </a:p>
            <a:p>
              <a:pPr algn="r"/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" name="文本框 135"/>
            <p:cNvSpPr txBox="1"/>
            <p:nvPr/>
          </p:nvSpPr>
          <p:spPr>
            <a:xfrm>
              <a:off x="309" y="5150"/>
              <a:ext cx="2382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研究思路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37" name="文本框 136"/>
            <p:cNvSpPr txBox="1"/>
            <p:nvPr/>
          </p:nvSpPr>
          <p:spPr>
            <a:xfrm>
              <a:off x="309" y="6302"/>
              <a:ext cx="2382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研究内容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  <a:p>
              <a:pPr algn="r"/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8" name="Rectangle 5"/>
            <p:cNvSpPr/>
            <p:nvPr/>
          </p:nvSpPr>
          <p:spPr>
            <a:xfrm>
              <a:off x="0" y="-290"/>
              <a:ext cx="48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lstStyle/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9" name="Rectangle 7"/>
            <p:cNvSpPr/>
            <p:nvPr/>
          </p:nvSpPr>
          <p:spPr>
            <a:xfrm>
              <a:off x="200" y="-90"/>
              <a:ext cx="48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lstStyle/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0" name="等腰三角形 139"/>
            <p:cNvSpPr/>
            <p:nvPr/>
          </p:nvSpPr>
          <p:spPr>
            <a:xfrm rot="16200000">
              <a:off x="2994" y="3852"/>
              <a:ext cx="284" cy="22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1" name="文本框 140"/>
            <p:cNvSpPr txBox="1"/>
            <p:nvPr/>
          </p:nvSpPr>
          <p:spPr>
            <a:xfrm>
              <a:off x="759" y="7821"/>
              <a:ext cx="1695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创新点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142" name="组合 141"/>
          <p:cNvGrpSpPr/>
          <p:nvPr/>
        </p:nvGrpSpPr>
        <p:grpSpPr>
          <a:xfrm>
            <a:off x="-8255" y="-143510"/>
            <a:ext cx="2247265" cy="7042150"/>
            <a:chOff x="-13" y="-290"/>
            <a:chExt cx="3539" cy="11090"/>
          </a:xfrm>
        </p:grpSpPr>
        <p:sp>
          <p:nvSpPr>
            <p:cNvPr id="143" name="矩形 142"/>
            <p:cNvSpPr/>
            <p:nvPr/>
          </p:nvSpPr>
          <p:spPr>
            <a:xfrm>
              <a:off x="309" y="2544"/>
              <a:ext cx="1221" cy="3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www.1ppt.com/moban/     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行业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www.1ppt.com/hangye/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节日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www.1ppt.com/jieri/   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素材下载：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www.1ppt.com/sucai/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背景图片：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www.1ppt.com/beijing/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图表下载：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www.1ppt.com/tubiao/    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优秀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www.1ppt.com/xiazai/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 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www.1ppt.com/powerpoint/    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Word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 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www.1ppt.com/word/              Excel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www.1ppt.com/excel/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资料下载：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www.1ppt.com/ziliao/        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课件下载：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www.1ppt.com/kejian/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范文下载：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www.1ppt.com/fanwen/             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试卷下载：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www.1ppt.com/shiti/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教案下载：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www.1ppt.com/jiaoan/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论坛：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www.1ppt.cn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</a:t>
              </a:r>
              <a:endPara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矩形 143"/>
            <p:cNvSpPr/>
            <p:nvPr/>
          </p:nvSpPr>
          <p:spPr>
            <a:xfrm>
              <a:off x="0" y="0"/>
              <a:ext cx="3373" cy="10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5" name="文本框 144"/>
            <p:cNvSpPr txBox="1"/>
            <p:nvPr/>
          </p:nvSpPr>
          <p:spPr>
            <a:xfrm>
              <a:off x="126" y="2519"/>
              <a:ext cx="3119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sym typeface="+mn-ea"/>
                </a:rPr>
                <a:t>L1/L2 Loss</a:t>
              </a:r>
              <a:endPara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46" name="文本框 145"/>
            <p:cNvSpPr txBox="1"/>
            <p:nvPr/>
          </p:nvSpPr>
          <p:spPr>
            <a:xfrm>
              <a:off x="-13" y="3634"/>
              <a:ext cx="3539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Smooth L1 Loss</a:t>
              </a:r>
              <a:endPara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47" name="Rectangle 5"/>
            <p:cNvSpPr/>
            <p:nvPr/>
          </p:nvSpPr>
          <p:spPr>
            <a:xfrm>
              <a:off x="0" y="-290"/>
              <a:ext cx="48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lstStyle/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8" name="Rectangle 7"/>
            <p:cNvSpPr/>
            <p:nvPr/>
          </p:nvSpPr>
          <p:spPr>
            <a:xfrm>
              <a:off x="200" y="-90"/>
              <a:ext cx="48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lstStyle/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49" name="文本框 148"/>
          <p:cNvSpPr txBox="1"/>
          <p:nvPr/>
        </p:nvSpPr>
        <p:spPr>
          <a:xfrm>
            <a:off x="268605" y="3717925"/>
            <a:ext cx="16052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GIoU Loss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50" name="文本框 149"/>
          <p:cNvSpPr txBox="1"/>
          <p:nvPr/>
        </p:nvSpPr>
        <p:spPr>
          <a:xfrm>
            <a:off x="354965" y="3025775"/>
            <a:ext cx="14033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IoU Loss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51" name="文本框 150"/>
          <p:cNvSpPr txBox="1"/>
          <p:nvPr/>
        </p:nvSpPr>
        <p:spPr>
          <a:xfrm>
            <a:off x="9077" y="855028"/>
            <a:ext cx="20612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目标检测前言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2" name="等腰三角形 151"/>
          <p:cNvSpPr/>
          <p:nvPr/>
        </p:nvSpPr>
        <p:spPr>
          <a:xfrm rot="16200000">
            <a:off x="1982152" y="2337753"/>
            <a:ext cx="180340" cy="1397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3" name="文本框 152"/>
          <p:cNvSpPr txBox="1"/>
          <p:nvPr/>
        </p:nvSpPr>
        <p:spPr>
          <a:xfrm>
            <a:off x="285750" y="5103495"/>
            <a:ext cx="15411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CI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oU Loss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54" name="文本框 153"/>
          <p:cNvSpPr txBox="1"/>
          <p:nvPr/>
        </p:nvSpPr>
        <p:spPr>
          <a:xfrm>
            <a:off x="309880" y="5795645"/>
            <a:ext cx="15062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最近的工作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269240" y="4410710"/>
            <a:ext cx="16040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DIoU Loss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3"/>
          <p:cNvSpPr>
            <a:spLocks noChangeArrowheads="1"/>
          </p:cNvSpPr>
          <p:nvPr/>
        </p:nvSpPr>
        <p:spPr bwMode="auto">
          <a:xfrm>
            <a:off x="2706688" y="515938"/>
            <a:ext cx="3188335" cy="54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935" b="1" i="0" u="none" strike="noStrike" kern="1200" cap="none" spc="0" normalizeH="0" baseline="0" noProof="1">
                <a:ln>
                  <a:noFill/>
                </a:ln>
                <a:solidFill>
                  <a:srgbClr val="202A3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Smooth </a:t>
            </a:r>
            <a:r>
              <a:rPr kumimoji="0" lang="en-US" altLang="zh-CN" sz="2935" b="1" i="0" u="none" strike="noStrike" kern="1200" cap="none" spc="0" normalizeH="0" noProof="1">
                <a:ln>
                  <a:noFill/>
                </a:ln>
                <a:solidFill>
                  <a:srgbClr val="202A3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L1</a:t>
            </a:r>
            <a:r>
              <a:rPr kumimoji="0" lang="en-US" altLang="zh-CN" sz="2935" b="1" i="0" u="none" strike="noStrike" kern="1200" cap="none" spc="0" normalizeH="0" baseline="0" noProof="1">
                <a:ln>
                  <a:noFill/>
                </a:ln>
                <a:solidFill>
                  <a:srgbClr val="202A3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  L</a:t>
            </a:r>
            <a:r>
              <a:rPr kumimoji="0" lang="en-US" altLang="zh-CN" sz="2935" b="1" i="0" u="none" strike="noStrike" kern="1200" cap="none" spc="0" normalizeH="0" baseline="0" noProof="1">
                <a:ln>
                  <a:noFill/>
                </a:ln>
                <a:solidFill>
                  <a:srgbClr val="202A3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oss</a:t>
            </a:r>
            <a:endParaRPr kumimoji="0" lang="en-US" altLang="zh-CN" sz="2935" b="1" i="0" u="none" strike="noStrike" kern="1200" cap="none" spc="0" normalizeH="0" baseline="0" noProof="1">
              <a:ln>
                <a:noFill/>
              </a:ln>
              <a:solidFill>
                <a:srgbClr val="202A3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3" name="直角三角形 22"/>
          <p:cNvSpPr/>
          <p:nvPr userDrawn="1"/>
        </p:nvSpPr>
        <p:spPr>
          <a:xfrm flipH="1">
            <a:off x="11240770" y="6003925"/>
            <a:ext cx="950913" cy="85407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kumimoji="0" lang="en-US" altLang="zh-CN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837180" y="2331085"/>
            <a:ext cx="8531860" cy="1337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L1/L2/Smooth L1在计算目标检测的边界框损失时，都是独立的求出4个点的 loss，然后相加得到最终的 bbox loss。这种做法的默认4个点是相互独立的，与实际不符。</a:t>
            </a:r>
            <a:endParaRPr lang="en-US"/>
          </a:p>
        </p:txBody>
      </p:sp>
      <p:grpSp>
        <p:nvGrpSpPr>
          <p:cNvPr id="131" name="组合 130"/>
          <p:cNvGrpSpPr/>
          <p:nvPr/>
        </p:nvGrpSpPr>
        <p:grpSpPr>
          <a:xfrm>
            <a:off x="0" y="-184150"/>
            <a:ext cx="2141855" cy="7042150"/>
            <a:chOff x="0" y="-290"/>
            <a:chExt cx="3373" cy="11090"/>
          </a:xfrm>
        </p:grpSpPr>
        <p:sp>
          <p:nvSpPr>
            <p:cNvPr id="132" name="矩形 131"/>
            <p:cNvSpPr/>
            <p:nvPr/>
          </p:nvSpPr>
          <p:spPr>
            <a:xfrm>
              <a:off x="309" y="2544"/>
              <a:ext cx="1221" cy="364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www.1ppt.com/moban/     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行业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www.1ppt.com/hangye/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节日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www.1ppt.com/jieri/   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素材下载：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www.1ppt.com/sucai/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背景图片：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www.1ppt.com/beijing/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图表下载：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www.1ppt.com/tubiao/    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优秀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www.1ppt.com/xiazai/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 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www.1ppt.com/powerpoint/    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Word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 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www.1ppt.com/word/              Excel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www.1ppt.com/excel/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资料下载：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www.1ppt.com/ziliao/        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课件下载：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www.1ppt.com/kejian/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范文下载：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www.1ppt.com/fanwen/             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试卷下载：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www.1ppt.com/shiti/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教案下载：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www.1ppt.com/jiaoan/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论坛：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www.1ppt.cn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</a:t>
              </a:r>
              <a:endPara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  <p:sp>
          <p:nvSpPr>
            <p:cNvPr id="133" name="矩形 132"/>
            <p:cNvSpPr/>
            <p:nvPr/>
          </p:nvSpPr>
          <p:spPr>
            <a:xfrm>
              <a:off x="0" y="0"/>
              <a:ext cx="3373" cy="10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4" name="文本框 133"/>
            <p:cNvSpPr txBox="1"/>
            <p:nvPr/>
          </p:nvSpPr>
          <p:spPr>
            <a:xfrm>
              <a:off x="720" y="1799"/>
              <a:ext cx="1933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研究背景</a:t>
              </a:r>
              <a:endParaRPr lang="zh-CN" altLang="en-US" sz="2800" b="1" dirty="0">
                <a:latin typeface="微软雅黑" panose="020B0503020204020204" pitchFamily="34" charset="-122"/>
                <a:sym typeface="+mn-ea"/>
              </a:endParaRPr>
            </a:p>
            <a:p>
              <a:pPr algn="r"/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5" name="文本框 134"/>
            <p:cNvSpPr txBox="1"/>
            <p:nvPr/>
          </p:nvSpPr>
          <p:spPr>
            <a:xfrm>
              <a:off x="127" y="3106"/>
              <a:ext cx="3119" cy="1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sym typeface="+mn-ea"/>
                </a:rPr>
                <a:t>国内外研究现状</a:t>
              </a:r>
              <a:endParaRPr lang="zh-CN" altLang="en-US" sz="2000" dirty="0">
                <a:latin typeface="微软雅黑" panose="020B0503020204020204" pitchFamily="34" charset="-122"/>
              </a:endParaRPr>
            </a:p>
            <a:p>
              <a:pPr algn="r"/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" name="文本框 135"/>
            <p:cNvSpPr txBox="1"/>
            <p:nvPr/>
          </p:nvSpPr>
          <p:spPr>
            <a:xfrm>
              <a:off x="309" y="5150"/>
              <a:ext cx="2382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研究思路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37" name="文本框 136"/>
            <p:cNvSpPr txBox="1"/>
            <p:nvPr/>
          </p:nvSpPr>
          <p:spPr>
            <a:xfrm>
              <a:off x="309" y="6302"/>
              <a:ext cx="2382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研究内容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  <a:p>
              <a:pPr algn="r"/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8" name="Rectangle 5"/>
            <p:cNvSpPr/>
            <p:nvPr/>
          </p:nvSpPr>
          <p:spPr>
            <a:xfrm>
              <a:off x="0" y="-290"/>
              <a:ext cx="48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9" name="Rectangle 7"/>
            <p:cNvSpPr/>
            <p:nvPr/>
          </p:nvSpPr>
          <p:spPr>
            <a:xfrm>
              <a:off x="200" y="-90"/>
              <a:ext cx="48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0" name="等腰三角形 139"/>
            <p:cNvSpPr/>
            <p:nvPr/>
          </p:nvSpPr>
          <p:spPr>
            <a:xfrm rot="16200000">
              <a:off x="2994" y="3852"/>
              <a:ext cx="284" cy="22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1" name="文本框 140"/>
            <p:cNvSpPr txBox="1"/>
            <p:nvPr/>
          </p:nvSpPr>
          <p:spPr>
            <a:xfrm>
              <a:off x="759" y="7821"/>
              <a:ext cx="1695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创新点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142" name="组合 141"/>
          <p:cNvGrpSpPr/>
          <p:nvPr/>
        </p:nvGrpSpPr>
        <p:grpSpPr>
          <a:xfrm>
            <a:off x="-8255" y="-143510"/>
            <a:ext cx="2247265" cy="7042150"/>
            <a:chOff x="-13" y="-290"/>
            <a:chExt cx="3539" cy="11090"/>
          </a:xfrm>
        </p:grpSpPr>
        <p:sp>
          <p:nvSpPr>
            <p:cNvPr id="143" name="矩形 142"/>
            <p:cNvSpPr/>
            <p:nvPr/>
          </p:nvSpPr>
          <p:spPr>
            <a:xfrm>
              <a:off x="309" y="2544"/>
              <a:ext cx="1221" cy="364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www.1ppt.com/moban/     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行业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www.1ppt.com/hangye/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节日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www.1ppt.com/jieri/   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素材下载：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www.1ppt.com/sucai/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背景图片：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www.1ppt.com/beijing/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图表下载：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www.1ppt.com/tubiao/    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优秀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www.1ppt.com/xiazai/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 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www.1ppt.com/powerpoint/    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Word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 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www.1ppt.com/word/              Excel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www.1ppt.com/excel/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资料下载：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www.1ppt.com/ziliao/        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课件下载：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www.1ppt.com/kejian/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范文下载：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www.1ppt.com/fanwen/             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试卷下载：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www.1ppt.com/shiti/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教案下载：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www.1ppt.com/jiaoan/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论坛：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www.1ppt.cn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</a:t>
              </a:r>
              <a:endPara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矩形 143"/>
            <p:cNvSpPr/>
            <p:nvPr/>
          </p:nvSpPr>
          <p:spPr>
            <a:xfrm>
              <a:off x="0" y="0"/>
              <a:ext cx="3373" cy="10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5" name="文本框 144"/>
            <p:cNvSpPr txBox="1"/>
            <p:nvPr/>
          </p:nvSpPr>
          <p:spPr>
            <a:xfrm>
              <a:off x="126" y="2519"/>
              <a:ext cx="3119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sym typeface="+mn-ea"/>
                </a:rPr>
                <a:t>L1/L2 Loss</a:t>
              </a:r>
              <a:endPara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46" name="文本框 145"/>
            <p:cNvSpPr txBox="1"/>
            <p:nvPr/>
          </p:nvSpPr>
          <p:spPr>
            <a:xfrm>
              <a:off x="-13" y="3634"/>
              <a:ext cx="3539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Smooth L1 Loss</a:t>
              </a:r>
              <a:endPara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47" name="Rectangle 5"/>
            <p:cNvSpPr/>
            <p:nvPr/>
          </p:nvSpPr>
          <p:spPr>
            <a:xfrm>
              <a:off x="0" y="-290"/>
              <a:ext cx="48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8" name="Rectangle 7"/>
            <p:cNvSpPr/>
            <p:nvPr/>
          </p:nvSpPr>
          <p:spPr>
            <a:xfrm>
              <a:off x="200" y="-90"/>
              <a:ext cx="48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49" name="文本框 148"/>
          <p:cNvSpPr txBox="1"/>
          <p:nvPr/>
        </p:nvSpPr>
        <p:spPr>
          <a:xfrm>
            <a:off x="268605" y="3717925"/>
            <a:ext cx="16052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GIoU Loss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50" name="文本框 149"/>
          <p:cNvSpPr txBox="1"/>
          <p:nvPr/>
        </p:nvSpPr>
        <p:spPr>
          <a:xfrm>
            <a:off x="354965" y="3025775"/>
            <a:ext cx="14033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IoU Loss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51" name="文本框 150"/>
          <p:cNvSpPr txBox="1"/>
          <p:nvPr/>
        </p:nvSpPr>
        <p:spPr>
          <a:xfrm>
            <a:off x="9077" y="855028"/>
            <a:ext cx="20612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目标检测前言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2" name="等腰三角形 151"/>
          <p:cNvSpPr/>
          <p:nvPr/>
        </p:nvSpPr>
        <p:spPr>
          <a:xfrm rot="16200000">
            <a:off x="1982152" y="2337753"/>
            <a:ext cx="180340" cy="1397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3" name="文本框 152"/>
          <p:cNvSpPr txBox="1"/>
          <p:nvPr/>
        </p:nvSpPr>
        <p:spPr>
          <a:xfrm>
            <a:off x="285750" y="5103495"/>
            <a:ext cx="15411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CI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oU Loss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54" name="文本框 153"/>
          <p:cNvSpPr txBox="1"/>
          <p:nvPr/>
        </p:nvSpPr>
        <p:spPr>
          <a:xfrm>
            <a:off x="309880" y="5795645"/>
            <a:ext cx="15062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最近的工作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269240" y="4410710"/>
            <a:ext cx="16040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DIoU Loss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3"/>
          <p:cNvSpPr>
            <a:spLocks noChangeArrowheads="1"/>
          </p:cNvSpPr>
          <p:nvPr/>
        </p:nvSpPr>
        <p:spPr bwMode="auto">
          <a:xfrm>
            <a:off x="2706688" y="515938"/>
            <a:ext cx="1757680" cy="54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935" b="1" i="0" u="none" strike="noStrike" kern="1200" cap="none" spc="0" normalizeH="0" baseline="0" noProof="1">
                <a:ln>
                  <a:noFill/>
                </a:ln>
                <a:solidFill>
                  <a:srgbClr val="202A3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IoU Loss</a:t>
            </a:r>
            <a:endParaRPr kumimoji="0" lang="en-US" altLang="zh-CN" sz="2935" b="1" i="0" u="none" strike="noStrike" kern="1200" cap="none" spc="0" normalizeH="0" baseline="0" noProof="1">
              <a:ln>
                <a:noFill/>
              </a:ln>
              <a:solidFill>
                <a:srgbClr val="202A3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3" name="直角三角形 22"/>
          <p:cNvSpPr/>
          <p:nvPr userDrawn="1"/>
        </p:nvSpPr>
        <p:spPr>
          <a:xfrm flipH="1">
            <a:off x="11240770" y="6003925"/>
            <a:ext cx="950913" cy="85407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kumimoji="0" lang="en-US" altLang="zh-CN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706818" y="1656080"/>
            <a:ext cx="9071813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t>IoU(Intersection over Union)</a:t>
            </a:r>
            <a:r>
              <a:rPr lang="zh-CN"/>
              <a:t>：两个区域重叠的部分除以两个区域的集合部分得出的结果，是一个测量标准。</a:t>
            </a:r>
            <a:endParaRPr lang="zh-CN"/>
          </a:p>
        </p:txBody>
      </p:sp>
      <p:pic>
        <p:nvPicPr>
          <p:cNvPr id="106" name="图片 105"/>
          <p:cNvPicPr/>
          <p:nvPr/>
        </p:nvPicPr>
        <p:blipFill>
          <a:blip r:embed="rId1" r:link="rId2"/>
          <a:stretch>
            <a:fillRect/>
          </a:stretch>
        </p:blipFill>
        <p:spPr>
          <a:xfrm>
            <a:off x="4786630" y="2836545"/>
            <a:ext cx="4912360" cy="32988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2" name="组合 11"/>
          <p:cNvGrpSpPr/>
          <p:nvPr/>
        </p:nvGrpSpPr>
        <p:grpSpPr>
          <a:xfrm>
            <a:off x="0" y="-184150"/>
            <a:ext cx="2141855" cy="7042150"/>
            <a:chOff x="0" y="-290"/>
            <a:chExt cx="3373" cy="11090"/>
          </a:xfrm>
        </p:grpSpPr>
        <p:sp>
          <p:nvSpPr>
            <p:cNvPr id="17" name="矩形 16"/>
            <p:cNvSpPr/>
            <p:nvPr/>
          </p:nvSpPr>
          <p:spPr>
            <a:xfrm>
              <a:off x="309" y="2544"/>
              <a:ext cx="1221" cy="364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www.1ppt.com/moban/     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行业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www.1ppt.com/hangye/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节日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www.1ppt.com/jieri/   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素材下载：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www.1ppt.com/sucai/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背景图片：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www.1ppt.com/beijing/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图表下载：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www.1ppt.com/tubiao/    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优秀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www.1ppt.com/xiazai/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 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www.1ppt.com/powerpoint/    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Word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 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www.1ppt.com/word/              Excel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www.1ppt.com/excel/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资料下载：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www.1ppt.com/ziliao/        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课件下载：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www.1ppt.com/kejian/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范文下载：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www.1ppt.com/fanwen/             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试卷下载：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www.1ppt.com/shiti/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教案下载：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www.1ppt.com/jiaoan/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论坛：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www.1ppt.cn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</a:t>
              </a:r>
              <a:endPara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0" y="0"/>
              <a:ext cx="3373" cy="10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720" y="1799"/>
              <a:ext cx="1933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研究背景</a:t>
              </a:r>
              <a:endParaRPr lang="zh-CN" altLang="en-US" sz="2800" b="1" dirty="0">
                <a:latin typeface="微软雅黑" panose="020B0503020204020204" pitchFamily="34" charset="-122"/>
                <a:sym typeface="+mn-ea"/>
              </a:endParaRPr>
            </a:p>
            <a:p>
              <a:pPr algn="r"/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27" y="3106"/>
              <a:ext cx="3119" cy="1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sym typeface="+mn-ea"/>
                </a:rPr>
                <a:t>国内外研究现状</a:t>
              </a:r>
              <a:endParaRPr lang="zh-CN" altLang="en-US" sz="2000" dirty="0">
                <a:latin typeface="微软雅黑" panose="020B0503020204020204" pitchFamily="34" charset="-122"/>
              </a:endParaRPr>
            </a:p>
            <a:p>
              <a:pPr algn="r"/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09" y="5150"/>
              <a:ext cx="2382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研究思路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309" y="6302"/>
              <a:ext cx="2382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研究内容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  <a:p>
              <a:pPr algn="r"/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Rectangle 5"/>
            <p:cNvSpPr/>
            <p:nvPr/>
          </p:nvSpPr>
          <p:spPr>
            <a:xfrm>
              <a:off x="0" y="-290"/>
              <a:ext cx="48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" name="Rectangle 7"/>
            <p:cNvSpPr/>
            <p:nvPr/>
          </p:nvSpPr>
          <p:spPr>
            <a:xfrm>
              <a:off x="200" y="-90"/>
              <a:ext cx="48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" name="等腰三角形 29"/>
            <p:cNvSpPr/>
            <p:nvPr/>
          </p:nvSpPr>
          <p:spPr>
            <a:xfrm rot="16200000">
              <a:off x="2994" y="3852"/>
              <a:ext cx="284" cy="22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759" y="7821"/>
              <a:ext cx="1695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创新点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142" name="组合 141"/>
          <p:cNvGrpSpPr/>
          <p:nvPr/>
        </p:nvGrpSpPr>
        <p:grpSpPr>
          <a:xfrm>
            <a:off x="-8255" y="-143510"/>
            <a:ext cx="2247265" cy="7042150"/>
            <a:chOff x="-13" y="-290"/>
            <a:chExt cx="3539" cy="11090"/>
          </a:xfrm>
        </p:grpSpPr>
        <p:sp>
          <p:nvSpPr>
            <p:cNvPr id="143" name="矩形 142"/>
            <p:cNvSpPr/>
            <p:nvPr/>
          </p:nvSpPr>
          <p:spPr>
            <a:xfrm>
              <a:off x="309" y="2544"/>
              <a:ext cx="1221" cy="364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www.1ppt.com/moban/     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行业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www.1ppt.com/hangye/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节日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www.1ppt.com/jieri/   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素材下载：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www.1ppt.com/sucai/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背景图片：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www.1ppt.com/beijing/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图表下载：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www.1ppt.com/tubiao/    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优秀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www.1ppt.com/xiazai/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 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www.1ppt.com/powerpoint/    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Word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 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www.1ppt.com/word/              Excel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www.1ppt.com/excel/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资料下载：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www.1ppt.com/ziliao/        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课件下载：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www.1ppt.com/kejian/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范文下载：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www.1ppt.com/fanwen/             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试卷下载：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www.1ppt.com/shiti/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教案下载：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www.1ppt.com/jiaoan/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论坛：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www.1ppt.cn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</a:t>
              </a:r>
              <a:endPara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矩形 143"/>
            <p:cNvSpPr/>
            <p:nvPr/>
          </p:nvSpPr>
          <p:spPr>
            <a:xfrm>
              <a:off x="0" y="0"/>
              <a:ext cx="3373" cy="10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5" name="文本框 144"/>
            <p:cNvSpPr txBox="1"/>
            <p:nvPr/>
          </p:nvSpPr>
          <p:spPr>
            <a:xfrm>
              <a:off x="126" y="2519"/>
              <a:ext cx="3119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sym typeface="+mn-ea"/>
                </a:rPr>
                <a:t>L1/L2 Loss</a:t>
              </a:r>
              <a:endPara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46" name="文本框 145"/>
            <p:cNvSpPr txBox="1"/>
            <p:nvPr/>
          </p:nvSpPr>
          <p:spPr>
            <a:xfrm>
              <a:off x="-13" y="3634"/>
              <a:ext cx="3539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Smooth L1 Loss</a:t>
              </a:r>
              <a:endPara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47" name="Rectangle 5"/>
            <p:cNvSpPr/>
            <p:nvPr/>
          </p:nvSpPr>
          <p:spPr>
            <a:xfrm>
              <a:off x="0" y="-290"/>
              <a:ext cx="48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8" name="Rectangle 7"/>
            <p:cNvSpPr/>
            <p:nvPr/>
          </p:nvSpPr>
          <p:spPr>
            <a:xfrm>
              <a:off x="200" y="-90"/>
              <a:ext cx="48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268605" y="3717925"/>
            <a:ext cx="16052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GIoU Loss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54965" y="3025775"/>
            <a:ext cx="14033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IoU Loss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9077" y="855028"/>
            <a:ext cx="20612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目标检测前言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等腰三角形 36"/>
          <p:cNvSpPr/>
          <p:nvPr/>
        </p:nvSpPr>
        <p:spPr>
          <a:xfrm rot="16200000">
            <a:off x="1982152" y="3142933"/>
            <a:ext cx="180340" cy="1397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285750" y="5103495"/>
            <a:ext cx="15411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CI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oU Loss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309880" y="5795645"/>
            <a:ext cx="15062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最近的工作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269240" y="4410710"/>
            <a:ext cx="16040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DIoU Loss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3"/>
          <p:cNvSpPr>
            <a:spLocks noChangeArrowheads="1"/>
          </p:cNvSpPr>
          <p:nvPr/>
        </p:nvSpPr>
        <p:spPr bwMode="auto">
          <a:xfrm>
            <a:off x="2706688" y="515938"/>
            <a:ext cx="1757680" cy="54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935" b="1" i="0" u="none" strike="noStrike" kern="1200" cap="none" spc="0" normalizeH="0" baseline="0" noProof="1">
                <a:ln>
                  <a:noFill/>
                </a:ln>
                <a:solidFill>
                  <a:srgbClr val="202A3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Calibri" panose="020F0502020204030204" pitchFamily="34" charset="0"/>
              </a:rPr>
              <a:t>IoU Loss</a:t>
            </a:r>
            <a:endParaRPr kumimoji="0" lang="en-US" altLang="zh-CN" sz="2935" b="1" i="0" u="none" strike="noStrike" kern="1200" cap="none" spc="0" normalizeH="0" baseline="0" noProof="1">
              <a:ln>
                <a:noFill/>
              </a:ln>
              <a:solidFill>
                <a:srgbClr val="202A3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3" name="直角三角形 22"/>
          <p:cNvSpPr/>
          <p:nvPr userDrawn="1"/>
        </p:nvSpPr>
        <p:spPr>
          <a:xfrm flipH="1">
            <a:off x="11240770" y="6003925"/>
            <a:ext cx="950913" cy="85407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kumimoji="0" lang="en-US" altLang="zh-CN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</a:t>
            </a: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706818" y="1656080"/>
            <a:ext cx="9071813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Tx/>
              <a:buSzTx/>
              <a:buFontTx/>
            </a:pPr>
            <a:r>
              <a:t>I</a:t>
            </a:r>
            <a:r>
              <a:rPr lang="en-US"/>
              <a:t>o</a:t>
            </a:r>
            <a:r>
              <a:t>U Loss是旷视2016年在</a:t>
            </a:r>
            <a:r>
              <a:rPr>
                <a:sym typeface="+mn-ea"/>
              </a:rPr>
              <a:t>“UnitBox: An Advanced Object Detection Network”</a:t>
            </a:r>
            <a:endParaRPr>
              <a:sym typeface="+mn-ea"/>
            </a:endParaRPr>
          </a:p>
          <a:p>
            <a:pPr algn="just">
              <a:lnSpc>
                <a:spcPct val="150000"/>
              </a:lnSpc>
              <a:buClrTx/>
              <a:buSzTx/>
              <a:buFontTx/>
            </a:pPr>
            <a:r>
              <a:t>一文中提出的。被许多目标检测模型所使用如YOLOv3模型</a:t>
            </a:r>
            <a:r>
              <a:rPr lang="zh-CN"/>
              <a:t>等</a:t>
            </a:r>
            <a:r>
              <a:t>。</a:t>
            </a:r>
          </a:p>
        </p:txBody>
      </p:sp>
      <p:pic>
        <p:nvPicPr>
          <p:cNvPr id="107" name="图片 106"/>
          <p:cNvPicPr/>
          <p:nvPr/>
        </p:nvPicPr>
        <p:blipFill>
          <a:blip r:embed="rId1" r:link="rId2"/>
          <a:stretch>
            <a:fillRect/>
          </a:stretch>
        </p:blipFill>
        <p:spPr>
          <a:xfrm>
            <a:off x="4295775" y="2719705"/>
            <a:ext cx="5894070" cy="355663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3" name="组合 32"/>
          <p:cNvGrpSpPr/>
          <p:nvPr/>
        </p:nvGrpSpPr>
        <p:grpSpPr>
          <a:xfrm>
            <a:off x="0" y="-184150"/>
            <a:ext cx="2141855" cy="7042150"/>
            <a:chOff x="0" y="-290"/>
            <a:chExt cx="3373" cy="11090"/>
          </a:xfrm>
        </p:grpSpPr>
        <p:sp>
          <p:nvSpPr>
            <p:cNvPr id="44" name="矩形 43"/>
            <p:cNvSpPr/>
            <p:nvPr/>
          </p:nvSpPr>
          <p:spPr>
            <a:xfrm>
              <a:off x="309" y="2544"/>
              <a:ext cx="1221" cy="364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www.1ppt.com/moban/     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行业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www.1ppt.com/hangye/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节日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www.1ppt.com/jieri/   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素材下载：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www.1ppt.com/sucai/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背景图片：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www.1ppt.com/beijing/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图表下载：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www.1ppt.com/tubiao/    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优秀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www.1ppt.com/xiazai/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 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www.1ppt.com/powerpoint/    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Word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 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www.1ppt.com/word/              Excel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www.1ppt.com/excel/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资料下载：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www.1ppt.com/ziliao/        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课件下载：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www.1ppt.com/kejian/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范文下载：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www.1ppt.com/fanwen/             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试卷下载：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www.1ppt.com/shiti/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教案下载：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www.1ppt.com/jiaoan/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论坛：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www.1ppt.cn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</a:t>
              </a:r>
              <a:endPara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0" y="0"/>
              <a:ext cx="3373" cy="10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720" y="1799"/>
              <a:ext cx="1933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研究背景</a:t>
              </a:r>
              <a:endParaRPr lang="zh-CN" altLang="en-US" sz="2800" b="1" dirty="0">
                <a:latin typeface="微软雅黑" panose="020B0503020204020204" pitchFamily="34" charset="-122"/>
                <a:sym typeface="+mn-ea"/>
              </a:endParaRPr>
            </a:p>
            <a:p>
              <a:pPr algn="r"/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127" y="3106"/>
              <a:ext cx="3119" cy="1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sym typeface="+mn-ea"/>
                </a:rPr>
                <a:t>国内外研究现状</a:t>
              </a:r>
              <a:endParaRPr lang="zh-CN" altLang="en-US" sz="2000" dirty="0">
                <a:latin typeface="微软雅黑" panose="020B0503020204020204" pitchFamily="34" charset="-122"/>
              </a:endParaRPr>
            </a:p>
            <a:p>
              <a:pPr algn="r"/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309" y="5150"/>
              <a:ext cx="2382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研究思路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309" y="6302"/>
              <a:ext cx="2382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研究内容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  <a:p>
              <a:pPr algn="r"/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Rectangle 5"/>
            <p:cNvSpPr/>
            <p:nvPr/>
          </p:nvSpPr>
          <p:spPr>
            <a:xfrm>
              <a:off x="0" y="-290"/>
              <a:ext cx="48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2" name="Rectangle 7"/>
            <p:cNvSpPr/>
            <p:nvPr/>
          </p:nvSpPr>
          <p:spPr>
            <a:xfrm>
              <a:off x="200" y="-90"/>
              <a:ext cx="48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3" name="等腰三角形 52"/>
            <p:cNvSpPr/>
            <p:nvPr/>
          </p:nvSpPr>
          <p:spPr>
            <a:xfrm rot="16200000">
              <a:off x="2994" y="3852"/>
              <a:ext cx="284" cy="22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759" y="7821"/>
              <a:ext cx="1695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创新点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-8255" y="-143510"/>
            <a:ext cx="2247265" cy="7042150"/>
            <a:chOff x="-13" y="-290"/>
            <a:chExt cx="3539" cy="11090"/>
          </a:xfrm>
        </p:grpSpPr>
        <p:sp>
          <p:nvSpPr>
            <p:cNvPr id="56" name="矩形 55"/>
            <p:cNvSpPr/>
            <p:nvPr/>
          </p:nvSpPr>
          <p:spPr>
            <a:xfrm>
              <a:off x="309" y="2544"/>
              <a:ext cx="1221" cy="364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www.1ppt.com/moban/     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行业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www.1ppt.com/hangye/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节日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模板：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www.1ppt.com/jieri/   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素材下载：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www.1ppt.com/sucai/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背景图片：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www.1ppt.com/beijing/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图表下载：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www.1ppt.com/tubiao/    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优秀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www.1ppt.com/xiazai/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 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www.1ppt.com/powerpoint/    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Word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 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www.1ppt.com/word/              Excel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教程：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www.1ppt.com/excel/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资料下载：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www.1ppt.com/ziliao/        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课件下载：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www.1ppt.com/kejian/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范文下载：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www.1ppt.com/fanwen/             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试卷下载：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www.1ppt.com/shiti/  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教案下载：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www.1ppt.com/jiaoan/        PPT</a:t>
              </a:r>
              <a:r>
                <a:rPr kumimoji="0" lang="zh-CN" altLang="en-US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论坛：</a:t>
              </a: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www.1ppt.cn</a:t>
              </a:r>
              <a:endPara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</a:t>
              </a:r>
              <a:endPara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0" y="0"/>
              <a:ext cx="3373" cy="10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126" y="2519"/>
              <a:ext cx="3119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sym typeface="+mn-ea"/>
                </a:rPr>
                <a:t>L1/L2 Loss</a:t>
              </a:r>
              <a:endPara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-13" y="3634"/>
              <a:ext cx="3539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Smooth L1 Loss</a:t>
              </a:r>
              <a:endPara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60" name="Rectangle 5"/>
            <p:cNvSpPr/>
            <p:nvPr/>
          </p:nvSpPr>
          <p:spPr>
            <a:xfrm>
              <a:off x="0" y="-290"/>
              <a:ext cx="48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1" name="Rectangle 7"/>
            <p:cNvSpPr/>
            <p:nvPr/>
          </p:nvSpPr>
          <p:spPr>
            <a:xfrm>
              <a:off x="200" y="-90"/>
              <a:ext cx="48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62" name="文本框 61"/>
          <p:cNvSpPr txBox="1"/>
          <p:nvPr/>
        </p:nvSpPr>
        <p:spPr>
          <a:xfrm>
            <a:off x="268605" y="3717925"/>
            <a:ext cx="16052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GIoU Loss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354965" y="3025775"/>
            <a:ext cx="14033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IoU Loss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9077" y="855028"/>
            <a:ext cx="20612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目标检测前言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等腰三角形 64"/>
          <p:cNvSpPr/>
          <p:nvPr/>
        </p:nvSpPr>
        <p:spPr>
          <a:xfrm rot="16200000">
            <a:off x="1982152" y="3142933"/>
            <a:ext cx="180340" cy="1397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285750" y="5103495"/>
            <a:ext cx="15411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CI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oU Loss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309880" y="5795645"/>
            <a:ext cx="15062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最近的工作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269240" y="4410710"/>
            <a:ext cx="16040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DIoU Loss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 advClick="0"/>
</p:sld>
</file>

<file path=ppt/theme/theme1.xml><?xml version="1.0" encoding="utf-8"?>
<a:theme xmlns:a="http://schemas.openxmlformats.org/drawingml/2006/main" name="Office 主题">
  <a:themeElements>
    <a:clrScheme name="工大蓝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3A3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23685</Words>
  <Application>WPS 演示</Application>
  <PresentationFormat>宽屏</PresentationFormat>
  <Paragraphs>1086</Paragraphs>
  <Slides>21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4" baseType="lpstr">
      <vt:lpstr>Arial</vt:lpstr>
      <vt:lpstr>宋体</vt:lpstr>
      <vt:lpstr>Wingdings</vt:lpstr>
      <vt:lpstr>微软雅黑</vt:lpstr>
      <vt:lpstr>Calibri</vt:lpstr>
      <vt:lpstr>Verdana</vt:lpstr>
      <vt:lpstr>Arial Unicode MS</vt:lpstr>
      <vt:lpstr>华文楷体</vt:lpstr>
      <vt:lpstr>Consolas</vt:lpstr>
      <vt:lpstr>Cambria Math</vt:lpstr>
      <vt:lpstr>MS Mincho</vt:lpstr>
      <vt:lpstr>Segoe Print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第一PPT模板网-WWW.1PPT.COM</dc:creator>
  <dc:description>第一PPT模板网-WWW.1PPT.COM</dc:description>
  <cp:category>第一PPT模板网-WWW.1PPT.COM</cp:category>
  <cp:lastModifiedBy>Hey</cp:lastModifiedBy>
  <cp:revision>778</cp:revision>
  <dcterms:created xsi:type="dcterms:W3CDTF">2015-10-24T01:57:00Z</dcterms:created>
  <dcterms:modified xsi:type="dcterms:W3CDTF">2021-07-11T15:57:26Z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2052-11.1.0.10578</vt:lpwstr>
  </property>
  <property fmtid="{D5CDD505-2E9C-101B-9397-08002B2CF9AE}" pid="3" name="KSORubyTemplateID">
    <vt:lpwstr>8</vt:lpwstr>
  </property>
  <property fmtid="{D5CDD505-2E9C-101B-9397-08002B2CF9AE}" pid="4" name="ICV">
    <vt:lpwstr>88511E393D174817ACE7BF23AD82D379</vt:lpwstr>
  </property>
</Properties>
</file>